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9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image" Target="../media/image11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emf"/><Relationship Id="rId1" Type="http://schemas.openxmlformats.org/officeDocument/2006/relationships/image" Target="../media/image10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e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D037F-8904-4BFA-A2BA-4A1187556081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C7EE8-8183-4F27-AF39-A51DFCA9B1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49017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5929B-8F0D-4A0E-BC26-3DDFBB4EFADC}" type="slidenum">
              <a:rPr lang="pt-BR" altLang="pt-BR" smtClean="0"/>
              <a:pPr>
                <a:defRPr/>
              </a:pPr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697050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1126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3899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0519" indent="-277123" defTabSz="73899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8492" indent="-221698" defTabSz="73899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1888" indent="-221698" defTabSz="73899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5284" indent="-221698" defTabSz="73899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8682" indent="-221698" defTabSz="7389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2078" indent="-221698" defTabSz="7389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25474" indent="-221698" defTabSz="7389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68871" indent="-221698" defTabSz="7389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E3A4F0-AC42-4BD9-9E34-06A9A632120B}" type="slidenum">
              <a:rPr lang="pt-BR" altLang="pt-BR" sz="1000"/>
              <a:pPr>
                <a:spcBef>
                  <a:spcPct val="0"/>
                </a:spcBef>
              </a:pPr>
              <a:t>43</a:t>
            </a:fld>
            <a:endParaRPr lang="pt-BR" altLang="pt-BR" sz="1000" dirty="0"/>
          </a:p>
        </p:txBody>
      </p:sp>
    </p:spTree>
    <p:extLst>
      <p:ext uri="{BB962C8B-B14F-4D97-AF65-F5344CB8AC3E}">
        <p14:creationId xmlns:p14="http://schemas.microsoft.com/office/powerpoint/2010/main" xmlns="" val="266532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D3631CA0-80B4-4BA0-8B1E-D4D72DF58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044132"/>
            <a:ext cx="5715000" cy="181848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4967090"/>
            <a:ext cx="6115050" cy="11803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364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1239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2277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95492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1CB8BAE-D270-46BC-847C-0E1ADF8F4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122830"/>
            <a:ext cx="7886700" cy="77554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358" y="1207234"/>
            <a:ext cx="7886700" cy="4838724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049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6351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4466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5508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423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24789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0204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1640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1C646-50BF-44BB-BD42-0249965C1F34}" type="datetimeFigureOut">
              <a:rPr lang="pt-BR" smtClean="0"/>
              <a:pPr/>
              <a:t>06/06/2020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FA0B6-8A18-41AD-9C2E-1C183A2AD99F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91CB8BAE-D270-46BC-847C-0E1ADF8F44E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42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&amp;esrc=s&amp;source=images&amp;cd=&amp;cad=rja&amp;uact=8&amp;ved=0CAcQjRw&amp;url=http://www.alunonaweb.com.br/ctd_quimica_detalhes.php?id=MTg=&amp;ei=HPFbVO7SE6uGigKYh4DgAg&amp;bvm=bv.78677474,d.cWc&amp;psig=AFQjCNE8tNYZR4u_SUHXd_KXHzikVDUJ2w&amp;ust=1415398021556195" TargetMode="External"/><Relationship Id="rId13" Type="http://schemas.openxmlformats.org/officeDocument/2006/relationships/image" Target="../media/image45.jpeg"/><Relationship Id="rId18" Type="http://schemas.openxmlformats.org/officeDocument/2006/relationships/image" Target="../media/image49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4.jpeg"/><Relationship Id="rId17" Type="http://schemas.openxmlformats.org/officeDocument/2006/relationships/image" Target="../media/image48.jpeg"/><Relationship Id="rId2" Type="http://schemas.openxmlformats.org/officeDocument/2006/relationships/image" Target="../media/image37.jpe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source=images&amp;cd=&amp;ved=0CAgQjRw&amp;url=http://www.splabor.com.br/blog/espectrofotometro-2/espectrofotometro-shimadzu-%E2%80%93-modelos-uv-1800-e-uvmini-1240/&amp;ei=BvBbVKWiEfiBsQS-qILwBA&amp;psig=AFQjCNEdhCihwBL6Md5XyzowzgxznPRMZQ&amp;ust=1415397766415440" TargetMode="External"/><Relationship Id="rId11" Type="http://schemas.openxmlformats.org/officeDocument/2006/relationships/hyperlink" Target="http://www.linkbucks.com/AcrNa/url/92b96ad80527355caead6d0cef5ca9227c78e4c87735563e09040c1cafa43a0de3939c13df8a3e5b5cdfc10b4e160641c56cacf42c5eba0de42171e62f94f648cf9334b477137eee414b45067c4ddb09fcc7032c73310436d8cc9cdeebc0f519154756eaca26c80faf8de0a7cfdef7" TargetMode="External"/><Relationship Id="rId5" Type="http://schemas.openxmlformats.org/officeDocument/2006/relationships/image" Target="../media/image40.png"/><Relationship Id="rId15" Type="http://schemas.openxmlformats.org/officeDocument/2006/relationships/hyperlink" Target="http://www.google.com.br/url?sa=i&amp;rct=j&amp;q=&amp;esrc=s&amp;source=images&amp;cd=&amp;cad=rja&amp;uact=8&amp;ved=0CAcQjRw&amp;url=http://www.metrohmusa.com/Products/Measurement/Oxidative-Stability/&amp;ei=CQZdVKPpG4OZgwS2poHoAg&amp;bvm=bv.79184187,d.eXY&amp;psig=AFQjCNG_X4RO8xYuLTFX2El6JliX914anA&amp;ust=1415468942873561" TargetMode="External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Relationship Id="rId1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o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Planilha_do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globosatplay.globo.com/globonews/v/7820787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4.png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Documento_do_Microsoft_Office_Word_97_-_20033.doc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oglobo.globo.com/sociedade/ciencia/um-pais-justo-precisa-de-forte-apoio-ciencia-diz-pesquisador-23200478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jcdamasceno@outlook.com" TargetMode="External"/><Relationship Id="rId2" Type="http://schemas.openxmlformats.org/officeDocument/2006/relationships/hyperlink" Target="mailto:plrcouto@yahoo.com.br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emf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30022"/>
            <a:ext cx="6920472" cy="106217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920473" y="5380270"/>
            <a:ext cx="22235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chemeClr val="bg1"/>
                </a:solidFill>
              </a:rPr>
              <a:t>Professor: Paulo Couto</a:t>
            </a:r>
            <a:endParaRPr lang="pt-BR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9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621836" y="1500174"/>
            <a:ext cx="7092280" cy="4226406"/>
            <a:chOff x="663138" y="902555"/>
            <a:chExt cx="9144000" cy="5462118"/>
          </a:xfrm>
        </p:grpSpPr>
        <p:pic>
          <p:nvPicPr>
            <p:cNvPr id="23556" name="Picture 2" descr="http://mensageirosideral.blogfolha.uol.com.br/files/2014/11/Rosetta_at_Comet_landscape_node_full_image_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902555"/>
              <a:ext cx="6696743" cy="4735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Retângulo 4"/>
            <p:cNvSpPr>
              <a:spLocks noChangeArrowheads="1"/>
            </p:cNvSpPr>
            <p:nvPr/>
          </p:nvSpPr>
          <p:spPr bwMode="auto">
            <a:xfrm>
              <a:off x="663138" y="5648698"/>
              <a:ext cx="9144000" cy="71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 b="0" i="0" u="none" dirty="0">
                  <a:solidFill>
                    <a:srgbClr val="000000"/>
                  </a:solidFill>
                  <a:latin typeface="+mj-lt"/>
                </a:rPr>
                <a:t>Concepção artística do módulo </a:t>
              </a:r>
              <a:r>
                <a:rPr lang="pt-BR" altLang="pt-BR" sz="1200" b="0" i="0" u="none" dirty="0" err="1">
                  <a:solidFill>
                    <a:srgbClr val="000000"/>
                  </a:solidFill>
                  <a:latin typeface="+mj-lt"/>
                </a:rPr>
                <a:t>Philae</a:t>
              </a:r>
              <a:r>
                <a:rPr lang="pt-BR" altLang="pt-BR" sz="1200" b="0" i="0" u="none" dirty="0">
                  <a:solidFill>
                    <a:srgbClr val="000000"/>
                  </a:solidFill>
                  <a:latin typeface="+mj-lt"/>
                </a:rPr>
                <a:t> descendo rumo ao cometa </a:t>
              </a:r>
              <a:r>
                <a:rPr lang="pt-BR" altLang="pt-BR" sz="1200" b="0" i="0" u="none" dirty="0" err="1">
                  <a:solidFill>
                    <a:srgbClr val="000000"/>
                  </a:solidFill>
                  <a:latin typeface="+mj-lt"/>
                </a:rPr>
                <a:t>Churyumov-Gerasimenko</a:t>
              </a:r>
              <a:r>
                <a:rPr lang="pt-BR" altLang="pt-BR" sz="1200" b="0" i="0" u="none" dirty="0">
                  <a:solidFill>
                    <a:srgbClr val="000000"/>
                  </a:solidFill>
                  <a:latin typeface="+mj-lt"/>
                </a:rPr>
                <a:t> </a:t>
              </a:r>
              <a:endParaRPr lang="pt-BR" altLang="pt-BR" sz="1200" b="0" i="0" u="none" dirty="0" smtClean="0">
                <a:solidFill>
                  <a:srgbClr val="000000"/>
                </a:solidFill>
                <a:latin typeface="+mj-lt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pt-BR" altLang="pt-BR" sz="1200" b="0" i="0" u="none" dirty="0" smtClean="0">
                  <a:solidFill>
                    <a:srgbClr val="000000"/>
                  </a:solidFill>
                  <a:latin typeface="+mj-lt"/>
                </a:rPr>
                <a:t>Fonte </a:t>
              </a:r>
              <a:r>
                <a:rPr lang="pt-BR" altLang="pt-BR" sz="1200" b="0" i="0" u="none" dirty="0">
                  <a:solidFill>
                    <a:srgbClr val="000000"/>
                  </a:solidFill>
                  <a:latin typeface="+mj-lt"/>
                </a:rPr>
                <a:t>– Folha de São Paulo</a:t>
              </a:r>
            </a:p>
          </p:txBody>
        </p: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31520" y="3082243"/>
            <a:ext cx="3164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bg1"/>
                </a:solidFill>
                <a:latin typeface="+mj-lt"/>
              </a:rPr>
              <a:t>Existe alguma dúvida sobre a importância da metrologia????</a:t>
            </a:r>
            <a:endParaRPr lang="pt-BR" altLang="pt-BR" sz="2000" i="0" u="none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18" y="2616985"/>
            <a:ext cx="2880320" cy="17010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546380"/>
            <a:ext cx="8629650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REFLEXÃO</a:t>
            </a:r>
            <a:endParaRPr lang="pt-BR" altLang="pt-BR" sz="2800" b="1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:\Documents and Settings\prcouto\Meus documentos\Minhas imagens\Pesqu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7289" y="1353826"/>
            <a:ext cx="15192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35533" y="1905620"/>
            <a:ext cx="375791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Existe alguma dúvida sobre a importância da metrologia????</a:t>
            </a:r>
            <a:endParaRPr lang="pt-BR" altLang="pt-BR" sz="2000" i="0" u="none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319" name="Picture 7" descr="C:\Documents and Settings\prcouto\Meus documentos\Minhas imagens\Universid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564" y="1296676"/>
            <a:ext cx="20828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C:\Documents and Settings\prcouto\Meus documentos\Minhas imagens\escla_tecnica_mangabei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7189" y="1385576"/>
            <a:ext cx="207327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C:\Documents and Settings\prcouto\Meus documentos\Minhas imagens\esco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001" y="1296676"/>
            <a:ext cx="15922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7"/>
          <p:cNvGrpSpPr/>
          <p:nvPr/>
        </p:nvGrpSpPr>
        <p:grpSpPr>
          <a:xfrm>
            <a:off x="1589533" y="3347986"/>
            <a:ext cx="5911425" cy="2204212"/>
            <a:chOff x="1071538" y="3857628"/>
            <a:chExt cx="5911425" cy="2204212"/>
          </a:xfrm>
        </p:grpSpPr>
        <p:grpSp>
          <p:nvGrpSpPr>
            <p:cNvPr id="3" name="Grupo 13"/>
            <p:cNvGrpSpPr/>
            <p:nvPr/>
          </p:nvGrpSpPr>
          <p:grpSpPr>
            <a:xfrm>
              <a:off x="1071538" y="4000504"/>
              <a:ext cx="3854899" cy="2061336"/>
              <a:chOff x="2428860" y="4000504"/>
              <a:chExt cx="3854899" cy="2061336"/>
            </a:xfrm>
          </p:grpSpPr>
          <p:pic>
            <p:nvPicPr>
              <p:cNvPr id="10" name="Picture 8" descr="http://i.dailymail.co.uk/i/pix/2013/10/11/article-0-0B5C530200000578-908_306x423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8860" y="4000504"/>
                <a:ext cx="1491180" cy="2061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upo 10"/>
              <p:cNvGrpSpPr/>
              <p:nvPr/>
            </p:nvGrpSpPr>
            <p:grpSpPr>
              <a:xfrm>
                <a:off x="4357686" y="4143380"/>
                <a:ext cx="1926073" cy="1202420"/>
                <a:chOff x="804808" y="5422554"/>
                <a:chExt cx="1926073" cy="1202420"/>
              </a:xfrm>
            </p:grpSpPr>
            <p:pic>
              <p:nvPicPr>
                <p:cNvPr id="12" name="Picture 20" descr="http://www.bgs.ac.uk/research/groundwater/quality/baselineScotland/images/southern/Summarytable_silurian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808" y="5422554"/>
                  <a:ext cx="1926073" cy="1202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Retângulo 12"/>
                <p:cNvSpPr/>
                <p:nvPr/>
              </p:nvSpPr>
              <p:spPr>
                <a:xfrm>
                  <a:off x="1362926" y="5869818"/>
                  <a:ext cx="70083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pt-B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10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r>
                    <a:rPr lang="pt-BR" sz="1600" b="0" i="0" u="none" dirty="0">
                      <a:solidFill>
                        <a:srgbClr val="002060"/>
                      </a:solidFill>
                      <a:latin typeface="+mj-lt"/>
                    </a:rPr>
                    <a:t>Dados</a:t>
                  </a:r>
                </a:p>
              </p:txBody>
            </p:sp>
          </p:grpSp>
        </p:grpSp>
        <p:grpSp>
          <p:nvGrpSpPr>
            <p:cNvPr id="6" name="Grupo 14"/>
            <p:cNvGrpSpPr/>
            <p:nvPr/>
          </p:nvGrpSpPr>
          <p:grpSpPr>
            <a:xfrm>
              <a:off x="5715008" y="3857628"/>
              <a:ext cx="1267955" cy="1823251"/>
              <a:chOff x="587969" y="4213987"/>
              <a:chExt cx="1445972" cy="1993185"/>
            </a:xfrm>
          </p:grpSpPr>
          <p:pic>
            <p:nvPicPr>
              <p:cNvPr id="16" name="Picture 4" descr="http://blogs-images.forbes.com/erikaandersen/files/2012/07/bad-boss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969" y="4649012"/>
                <a:ext cx="1445972" cy="1558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tângulo 16"/>
              <p:cNvSpPr/>
              <p:nvPr/>
            </p:nvSpPr>
            <p:spPr>
              <a:xfrm>
                <a:off x="950702" y="4213987"/>
                <a:ext cx="749870" cy="37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pt-B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10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pt-BR" sz="1600" b="0" i="0" u="none" dirty="0" smtClean="0">
                    <a:solidFill>
                      <a:srgbClr val="002060"/>
                    </a:solidFill>
                    <a:latin typeface="+mj-lt"/>
                  </a:rPr>
                  <a:t>Chefe</a:t>
                </a:r>
                <a:endParaRPr lang="pt-BR" sz="1600" b="0" i="0" u="none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</p:grpSp>
      <p:sp>
        <p:nvSpPr>
          <p:cNvPr id="19" name="Retângulo 18"/>
          <p:cNvSpPr/>
          <p:nvPr/>
        </p:nvSpPr>
        <p:spPr>
          <a:xfrm>
            <a:off x="7647156" y="5200484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0" i="0" u="none" dirty="0" smtClean="0">
                <a:latin typeface="+mj-lt"/>
                <a:ea typeface="Times New Roman" pitchFamily="18" charset="0"/>
              </a:rPr>
              <a:t>Figura: </a:t>
            </a:r>
            <a:r>
              <a:rPr lang="pt-BR" sz="1000" b="0" i="0" u="none" dirty="0" err="1" smtClean="0">
                <a:latin typeface="+mj-lt"/>
                <a:ea typeface="Times New Roman" pitchFamily="18" charset="0"/>
              </a:rPr>
              <a:t>Ref</a:t>
            </a:r>
            <a:r>
              <a:rPr lang="pt-BR" sz="1000" b="0" i="0" u="none" dirty="0" smtClean="0">
                <a:latin typeface="+mj-lt"/>
                <a:ea typeface="Times New Roman" pitchFamily="18" charset="0"/>
              </a:rPr>
              <a:t>: Google</a:t>
            </a:r>
            <a:endParaRPr lang="pt-BR" sz="1000" dirty="0">
              <a:latin typeface="+mj-lt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0" y="595814"/>
            <a:ext cx="9144000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REFLEXÃO</a:t>
            </a:r>
            <a:endParaRPr lang="pt-BR" altLang="pt-BR" sz="2800" b="1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4"/>
          <p:cNvGrpSpPr>
            <a:grpSpLocks/>
          </p:cNvGrpSpPr>
          <p:nvPr/>
        </p:nvGrpSpPr>
        <p:grpSpPr bwMode="auto">
          <a:xfrm>
            <a:off x="5781724" y="1197132"/>
            <a:ext cx="2736850" cy="1584325"/>
            <a:chOff x="3707904" y="1340768"/>
            <a:chExt cx="1953552" cy="1062839"/>
          </a:xfrm>
        </p:grpSpPr>
        <p:pic>
          <p:nvPicPr>
            <p:cNvPr id="25636" name="Picture 23" descr="Embalagem ativa mantém alimentos frescos por mais temp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484784"/>
              <a:ext cx="1052087" cy="918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7" name="Picture 27" descr="http://thumbs.dreamstime.com/z/lupa-alaranjada-do-homem-3d-1177235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340768"/>
              <a:ext cx="873432" cy="933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o 41"/>
          <p:cNvGrpSpPr>
            <a:grpSpLocks/>
          </p:cNvGrpSpPr>
          <p:nvPr/>
        </p:nvGrpSpPr>
        <p:grpSpPr bwMode="auto">
          <a:xfrm>
            <a:off x="742478" y="1597083"/>
            <a:ext cx="7992318" cy="4279876"/>
            <a:chOff x="0" y="908720"/>
            <a:chExt cx="9109075" cy="5730903"/>
          </a:xfrm>
        </p:grpSpPr>
        <p:grpSp>
          <p:nvGrpSpPr>
            <p:cNvPr id="4" name="Grupo 35"/>
            <p:cNvGrpSpPr>
              <a:grpSpLocks/>
            </p:cNvGrpSpPr>
            <p:nvPr/>
          </p:nvGrpSpPr>
          <p:grpSpPr bwMode="auto">
            <a:xfrm>
              <a:off x="1540615" y="1340811"/>
              <a:ext cx="1592820" cy="1121855"/>
              <a:chOff x="1719556" y="1340768"/>
              <a:chExt cx="1592820" cy="1121758"/>
            </a:xfrm>
          </p:grpSpPr>
          <p:pic>
            <p:nvPicPr>
              <p:cNvPr id="25634" name="Picture 33" descr="DGV10 CUBA DE ELETROFORESE VERTICAL, 10X10CM , Dige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9556" y="1340768"/>
                <a:ext cx="1409700" cy="819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5" name="Retângulo 24"/>
              <p:cNvSpPr>
                <a:spLocks noChangeArrowheads="1"/>
              </p:cNvSpPr>
              <p:nvPr/>
            </p:nvSpPr>
            <p:spPr bwMode="auto">
              <a:xfrm>
                <a:off x="1855901" y="2132856"/>
                <a:ext cx="1456475" cy="329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1000" b="0" i="0" u="none">
                    <a:solidFill>
                      <a:schemeClr val="tx1"/>
                    </a:solidFill>
                    <a:latin typeface="+mj-lt"/>
                  </a:rPr>
                  <a:t>Cuba de Eletroforese</a:t>
                </a:r>
              </a:p>
            </p:txBody>
          </p:sp>
        </p:grpSp>
        <p:grpSp>
          <p:nvGrpSpPr>
            <p:cNvPr id="5" name="Grupo 40"/>
            <p:cNvGrpSpPr>
              <a:grpSpLocks/>
            </p:cNvGrpSpPr>
            <p:nvPr/>
          </p:nvGrpSpPr>
          <p:grpSpPr bwMode="auto">
            <a:xfrm>
              <a:off x="0" y="908720"/>
              <a:ext cx="9109075" cy="5730903"/>
              <a:chOff x="0" y="908720"/>
              <a:chExt cx="9109075" cy="5730903"/>
            </a:xfrm>
          </p:grpSpPr>
          <p:grpSp>
            <p:nvGrpSpPr>
              <p:cNvPr id="6" name="Grupo 32"/>
              <p:cNvGrpSpPr>
                <a:grpSpLocks/>
              </p:cNvGrpSpPr>
              <p:nvPr/>
            </p:nvGrpSpPr>
            <p:grpSpPr bwMode="auto">
              <a:xfrm>
                <a:off x="0" y="1268797"/>
                <a:ext cx="9109075" cy="5370826"/>
                <a:chOff x="34925" y="1268760"/>
                <a:chExt cx="9109075" cy="5370361"/>
              </a:xfrm>
            </p:grpSpPr>
            <p:grpSp>
              <p:nvGrpSpPr>
                <p:cNvPr id="7" name="Grupo 6"/>
                <p:cNvGrpSpPr>
                  <a:grpSpLocks/>
                </p:cNvGrpSpPr>
                <p:nvPr/>
              </p:nvGrpSpPr>
              <p:grpSpPr bwMode="auto">
                <a:xfrm>
                  <a:off x="34925" y="2686025"/>
                  <a:ext cx="2089150" cy="1764497"/>
                  <a:chOff x="683568" y="1912698"/>
                  <a:chExt cx="2664296" cy="2218903"/>
                </a:xfrm>
              </p:grpSpPr>
              <p:pic>
                <p:nvPicPr>
                  <p:cNvPr id="25632" name="Picture 8" descr="http://3.bp.blogspot.com/-3biCZpGxkYY/T_jX6QBGsNI/AAAAAAAABjs/5BbsAZj5bgo/s1600/cromatografo-up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3568" y="1912698"/>
                    <a:ext cx="2664295" cy="1804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33" name="CaixaDeTexto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3568" y="3717032"/>
                    <a:ext cx="2664296" cy="4145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altLang="pt-BR" sz="1000" b="0" i="0" u="none">
                        <a:solidFill>
                          <a:schemeClr val="tx1"/>
                        </a:solidFill>
                        <a:latin typeface="+mj-lt"/>
                      </a:rPr>
                      <a:t>Cromatógrafo</a:t>
                    </a:r>
                  </a:p>
                </p:txBody>
              </p:sp>
            </p:grpSp>
            <p:grpSp>
              <p:nvGrpSpPr>
                <p:cNvPr id="8" name="Grupo 9"/>
                <p:cNvGrpSpPr>
                  <a:grpSpLocks/>
                </p:cNvGrpSpPr>
                <p:nvPr/>
              </p:nvGrpSpPr>
              <p:grpSpPr bwMode="auto">
                <a:xfrm>
                  <a:off x="2339975" y="2686025"/>
                  <a:ext cx="2016125" cy="1720705"/>
                  <a:chOff x="4572000" y="1412776"/>
                  <a:chExt cx="2808312" cy="2494063"/>
                </a:xfrm>
              </p:grpSpPr>
              <p:pic>
                <p:nvPicPr>
                  <p:cNvPr id="25630" name="Picture 10" descr="http://www.splabor.com.br/blog/wp-content/uploads/2011/06/Espectrofot%C3%B4metro-Modelo-UVmini-1240.jpg">
                    <a:hlinkClick r:id="rId6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72000" y="1412776"/>
                    <a:ext cx="2808312" cy="20458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31" name="Retângulo 8"/>
                  <p:cNvSpPr>
                    <a:spLocks noChangeArrowheads="1"/>
                  </p:cNvSpPr>
                  <p:nvPr/>
                </p:nvSpPr>
                <p:spPr bwMode="auto">
                  <a:xfrm>
                    <a:off x="5045063" y="3429001"/>
                    <a:ext cx="1868434" cy="4778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altLang="pt-BR" sz="1000" b="0" i="0" u="none">
                        <a:solidFill>
                          <a:schemeClr val="tx1"/>
                        </a:solidFill>
                        <a:latin typeface="+mj-lt"/>
                      </a:rPr>
                      <a:t>Espectrofotômetro</a:t>
                    </a:r>
                  </a:p>
                </p:txBody>
              </p:sp>
            </p:grpSp>
            <p:grpSp>
              <p:nvGrpSpPr>
                <p:cNvPr id="9" name="Grupo 12"/>
                <p:cNvGrpSpPr>
                  <a:grpSpLocks/>
                </p:cNvGrpSpPr>
                <p:nvPr/>
              </p:nvGrpSpPr>
              <p:grpSpPr bwMode="auto">
                <a:xfrm>
                  <a:off x="4598219" y="2470126"/>
                  <a:ext cx="1679367" cy="1886322"/>
                  <a:chOff x="475641" y="3933056"/>
                  <a:chExt cx="2533019" cy="2879511"/>
                </a:xfrm>
              </p:grpSpPr>
              <p:pic>
                <p:nvPicPr>
                  <p:cNvPr id="25628" name="Picture 12" descr="https://encrypted-tbn2.gstatic.com/images?q=tbn:ANd9GcR7yT1ZTZpJijX8RIlUplDI9QbH_U0LoHeVmzLA5BEirwjkuP1o">
                    <a:hlinkClick r:id="rId8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9552" y="3933056"/>
                    <a:ext cx="2428875" cy="24765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29" name="Retângulo 11"/>
                  <p:cNvSpPr>
                    <a:spLocks noChangeArrowheads="1"/>
                  </p:cNvSpPr>
                  <p:nvPr/>
                </p:nvSpPr>
                <p:spPr bwMode="auto">
                  <a:xfrm>
                    <a:off x="475641" y="6309319"/>
                    <a:ext cx="2533019" cy="5032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altLang="pt-BR" sz="1000" b="0" i="0" u="none">
                        <a:solidFill>
                          <a:schemeClr val="tx1"/>
                        </a:solidFill>
                        <a:latin typeface="+mj-lt"/>
                      </a:rPr>
                      <a:t>Espectrômetro de massa</a:t>
                    </a:r>
                  </a:p>
                </p:txBody>
              </p:sp>
            </p:grpSp>
            <p:grpSp>
              <p:nvGrpSpPr>
                <p:cNvPr id="10" name="Grupo 18"/>
                <p:cNvGrpSpPr>
                  <a:grpSpLocks/>
                </p:cNvGrpSpPr>
                <p:nvPr/>
              </p:nvGrpSpPr>
              <p:grpSpPr bwMode="auto">
                <a:xfrm>
                  <a:off x="107950" y="4633912"/>
                  <a:ext cx="2303463" cy="1892094"/>
                  <a:chOff x="4067944" y="4365104"/>
                  <a:chExt cx="2812368" cy="2267242"/>
                </a:xfrm>
              </p:grpSpPr>
              <p:pic>
                <p:nvPicPr>
                  <p:cNvPr id="25626" name="Picture 20" descr="http://www.zelian.com.ar/zelian/imagenes_productos/ABE0EC8986EC4534A2A3574217977E6B.jpg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67944" y="4365104"/>
                    <a:ext cx="2812368" cy="18749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27" name="Retângulo 17"/>
                  <p:cNvSpPr>
                    <a:spLocks noChangeArrowheads="1"/>
                  </p:cNvSpPr>
                  <p:nvPr/>
                </p:nvSpPr>
                <p:spPr bwMode="auto">
                  <a:xfrm>
                    <a:off x="4979211" y="6237312"/>
                    <a:ext cx="910542" cy="3950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altLang="pt-BR" sz="1000" b="0" i="0" u="none">
                        <a:solidFill>
                          <a:schemeClr val="tx1"/>
                        </a:solidFill>
                        <a:latin typeface="+mj-lt"/>
                      </a:rPr>
                      <a:t>Titulador</a:t>
                    </a:r>
                  </a:p>
                </p:txBody>
              </p:sp>
            </p:grpSp>
            <p:grpSp>
              <p:nvGrpSpPr>
                <p:cNvPr id="11" name="Grupo 21"/>
                <p:cNvGrpSpPr>
                  <a:grpSpLocks/>
                </p:cNvGrpSpPr>
                <p:nvPr/>
              </p:nvGrpSpPr>
              <p:grpSpPr bwMode="auto">
                <a:xfrm>
                  <a:off x="2627783" y="4653134"/>
                  <a:ext cx="1728788" cy="1985987"/>
                  <a:chOff x="6372200" y="4221088"/>
                  <a:chExt cx="2547624" cy="2590209"/>
                </a:xfrm>
              </p:grpSpPr>
              <p:pic>
                <p:nvPicPr>
                  <p:cNvPr id="25624" name="Picture 22" descr="http://2.bp.blogspot.com/-NRsHI6fGPnc/TjGP0WRsgmI/AAAAAAAAA5w/wfP33PmNOfo/s1600/aparelho-ozcancellcytometer.jpg">
                    <a:hlinkClick r:id="rId11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72200" y="4221088"/>
                    <a:ext cx="2547624" cy="20985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25" name="Retângulo 20"/>
                  <p:cNvSpPr>
                    <a:spLocks noChangeArrowheads="1"/>
                  </p:cNvSpPr>
                  <p:nvPr/>
                </p:nvSpPr>
                <p:spPr bwMode="auto">
                  <a:xfrm>
                    <a:off x="6672243" y="6381328"/>
                    <a:ext cx="1987483" cy="4299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altLang="pt-BR" sz="1000" b="0" i="0" u="none">
                        <a:solidFill>
                          <a:schemeClr val="tx1"/>
                        </a:solidFill>
                        <a:latin typeface="+mj-lt"/>
                      </a:rPr>
                      <a:t>Citômetro de Fluxo</a:t>
                    </a:r>
                  </a:p>
                </p:txBody>
              </p:sp>
            </p:grpSp>
            <p:grpSp>
              <p:nvGrpSpPr>
                <p:cNvPr id="12" name="Grupo 25"/>
                <p:cNvGrpSpPr>
                  <a:grpSpLocks/>
                </p:cNvGrpSpPr>
                <p:nvPr/>
              </p:nvGrpSpPr>
              <p:grpSpPr bwMode="auto">
                <a:xfrm>
                  <a:off x="4788024" y="4581126"/>
                  <a:ext cx="2160588" cy="2006396"/>
                  <a:chOff x="6948264" y="3839813"/>
                  <a:chExt cx="2160239" cy="2007227"/>
                </a:xfrm>
              </p:grpSpPr>
              <p:pic>
                <p:nvPicPr>
                  <p:cNvPr id="25622" name="Picture 24" descr="http://www.environ.com.br/images/espectrofotometro.jp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48264" y="3839813"/>
                    <a:ext cx="2160239" cy="16192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23" name="Retângulo 24"/>
                  <p:cNvSpPr>
                    <a:spLocks noChangeArrowheads="1"/>
                  </p:cNvSpPr>
                  <p:nvPr/>
                </p:nvSpPr>
                <p:spPr bwMode="auto">
                  <a:xfrm>
                    <a:off x="7347094" y="5517234"/>
                    <a:ext cx="1288184" cy="329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altLang="pt-BR" sz="1000" b="0" i="0" u="none">
                        <a:solidFill>
                          <a:schemeClr val="tx1"/>
                        </a:solidFill>
                        <a:latin typeface="+mj-lt"/>
                      </a:rPr>
                      <a:t>Absorção Atômica</a:t>
                    </a:r>
                  </a:p>
                </p:txBody>
              </p:sp>
            </p:grpSp>
            <p:pic>
              <p:nvPicPr>
                <p:cNvPr id="25615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3663" y="2606725"/>
                  <a:ext cx="2700337" cy="1830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3" name="Grupo 28"/>
                <p:cNvGrpSpPr>
                  <a:grpSpLocks/>
                </p:cNvGrpSpPr>
                <p:nvPr/>
              </p:nvGrpSpPr>
              <p:grpSpPr bwMode="auto">
                <a:xfrm>
                  <a:off x="7164288" y="4437112"/>
                  <a:ext cx="1934669" cy="2038117"/>
                  <a:chOff x="7209331" y="4509120"/>
                  <a:chExt cx="1934669" cy="2038117"/>
                </a:xfrm>
              </p:grpSpPr>
              <p:pic>
                <p:nvPicPr>
                  <p:cNvPr id="25620" name="Picture 29" descr="https://encrypted-tbn0.gstatic.com/images?q=tbn:ANd9GcQc07inJJ1WqKB86miWr9kecbWImDdrInNwYd5CUGjFYIVuYOrXOg">
                    <a:hlinkClick r:id="rId15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09331" y="4509120"/>
                    <a:ext cx="1934669" cy="17008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21" name="Retângulo 24"/>
                  <p:cNvSpPr>
                    <a:spLocks noChangeArrowheads="1"/>
                  </p:cNvSpPr>
                  <p:nvPr/>
                </p:nvSpPr>
                <p:spPr bwMode="auto">
                  <a:xfrm>
                    <a:off x="7859568" y="6217567"/>
                    <a:ext cx="765874" cy="3296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altLang="pt-BR" sz="1000" b="0" i="0" u="none" dirty="0" err="1">
                        <a:solidFill>
                          <a:schemeClr val="tx1"/>
                        </a:solidFill>
                        <a:latin typeface="+mj-lt"/>
                      </a:rPr>
                      <a:t>Rancimat</a:t>
                    </a:r>
                    <a:endParaRPr lang="pt-BR" altLang="pt-BR" sz="1000" b="0" i="0" u="none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</p:grpSp>
            <p:grpSp>
              <p:nvGrpSpPr>
                <p:cNvPr id="14" name="Grupo 31"/>
                <p:cNvGrpSpPr>
                  <a:grpSpLocks/>
                </p:cNvGrpSpPr>
                <p:nvPr/>
              </p:nvGrpSpPr>
              <p:grpSpPr bwMode="auto">
                <a:xfrm>
                  <a:off x="233214" y="1268760"/>
                  <a:ext cx="1165693" cy="1254488"/>
                  <a:chOff x="323528" y="1124744"/>
                  <a:chExt cx="1288850" cy="1562826"/>
                </a:xfrm>
              </p:grpSpPr>
              <p:pic>
                <p:nvPicPr>
                  <p:cNvPr id="25618" name="Picture 31" descr="HFP 339 - Ponto de Fulgor Pensky-Martens"/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3528" y="1124744"/>
                    <a:ext cx="1224136" cy="12241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19" name="Retângulo 24"/>
                  <p:cNvSpPr>
                    <a:spLocks noChangeArrowheads="1"/>
                  </p:cNvSpPr>
                  <p:nvPr/>
                </p:nvSpPr>
                <p:spPr bwMode="auto">
                  <a:xfrm>
                    <a:off x="335327" y="2276871"/>
                    <a:ext cx="1277051" cy="4106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 u="sng">
                        <a:solidFill>
                          <a:srgbClr val="000066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altLang="pt-BR" sz="1000" b="0" i="0" u="none" dirty="0">
                        <a:solidFill>
                          <a:schemeClr val="tx1"/>
                        </a:solidFill>
                        <a:latin typeface="+mj-lt"/>
                      </a:rPr>
                      <a:t>Ponto de Fulgor</a:t>
                    </a:r>
                  </a:p>
                </p:txBody>
              </p:sp>
            </p:grpSp>
          </p:grpSp>
          <p:sp>
            <p:nvSpPr>
              <p:cNvPr id="25607" name="Retângulo 24"/>
              <p:cNvSpPr>
                <a:spLocks noChangeArrowheads="1"/>
              </p:cNvSpPr>
              <p:nvPr/>
            </p:nvSpPr>
            <p:spPr bwMode="auto">
              <a:xfrm>
                <a:off x="3707738" y="2329108"/>
                <a:ext cx="1575229" cy="329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1000" b="0" i="0" u="none">
                    <a:solidFill>
                      <a:schemeClr val="tx1"/>
                    </a:solidFill>
                    <a:latin typeface="+mj-lt"/>
                  </a:rPr>
                  <a:t>Microscópio Eletrônico</a:t>
                </a:r>
              </a:p>
            </p:txBody>
          </p:sp>
          <p:pic>
            <p:nvPicPr>
              <p:cNvPr id="25608" name="Picture 41" descr="https://encrypted-tbn2.gstatic.com/images?q=tbn:ANd9GcRHg-J4c7mgJaLsniH6k3r6bxDdBl0yIb2l-4y01yaepi6JboPVGw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928" y="908720"/>
                <a:ext cx="1080120" cy="1442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9" name="Retângulo 38"/>
          <p:cNvSpPr/>
          <p:nvPr/>
        </p:nvSpPr>
        <p:spPr>
          <a:xfrm>
            <a:off x="0" y="546387"/>
            <a:ext cx="9143999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REFLEXÃO</a:t>
            </a:r>
            <a:endParaRPr lang="pt-BR" altLang="pt-BR" sz="2800" b="1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7679516" y="5846399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0" i="0" u="none" dirty="0" smtClean="0">
                <a:latin typeface="+mj-lt"/>
                <a:ea typeface="Times New Roman" pitchFamily="18" charset="0"/>
              </a:rPr>
              <a:t>Figura: </a:t>
            </a:r>
            <a:r>
              <a:rPr lang="pt-BR" sz="1000" b="0" i="0" u="none" dirty="0" err="1" smtClean="0">
                <a:latin typeface="+mj-lt"/>
                <a:ea typeface="Times New Roman" pitchFamily="18" charset="0"/>
              </a:rPr>
              <a:t>Ref</a:t>
            </a:r>
            <a:r>
              <a:rPr lang="pt-BR" sz="1000" b="0" i="0" u="none" dirty="0" smtClean="0">
                <a:latin typeface="+mj-lt"/>
                <a:ea typeface="Times New Roman" pitchFamily="18" charset="0"/>
              </a:rPr>
              <a:t>: Google</a:t>
            </a:r>
            <a:endParaRPr lang="pt-BR" sz="1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391679" y="583695"/>
            <a:ext cx="434340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FUNDAMENTO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2" name="Grupo 4"/>
          <p:cNvGrpSpPr/>
          <p:nvPr/>
        </p:nvGrpSpPr>
        <p:grpSpPr>
          <a:xfrm>
            <a:off x="832756" y="1389956"/>
            <a:ext cx="7911193" cy="3326930"/>
            <a:chOff x="1232806" y="1398120"/>
            <a:chExt cx="7911193" cy="3326930"/>
          </a:xfrm>
        </p:grpSpPr>
        <p:sp>
          <p:nvSpPr>
            <p:cNvPr id="31746" name="Rectangle 2"/>
            <p:cNvSpPr>
              <a:spLocks noChangeArrowheads="1"/>
            </p:cNvSpPr>
            <p:nvPr/>
          </p:nvSpPr>
          <p:spPr bwMode="auto">
            <a:xfrm>
              <a:off x="1232806" y="2786058"/>
              <a:ext cx="7911193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just"/>
              <a:r>
                <a:rPr lang="pt-BR" altLang="pt-BR" sz="2000" i="0" u="none" dirty="0">
                  <a:solidFill>
                    <a:schemeClr val="tx1"/>
                  </a:solidFill>
                  <a:latin typeface="+mj-lt"/>
                </a:rPr>
                <a:t>Sempre afirmo que se você puder medir aquilo de que estiver falando e conseguir expressá-lo em números, você conhece alguma coisa sobre o assunto – mas quando você não pode expressá-lo em número seu conhecimento é pobre e insatisfatório...”.</a:t>
              </a:r>
            </a:p>
            <a:p>
              <a:pPr algn="just"/>
              <a:endParaRPr lang="pt-BR" altLang="pt-BR" sz="2000" i="0" u="none" dirty="0">
                <a:solidFill>
                  <a:schemeClr val="tx1"/>
                </a:solidFill>
                <a:latin typeface="+mj-lt"/>
              </a:endParaRPr>
            </a:p>
            <a:p>
              <a:pPr algn="just"/>
              <a:r>
                <a:rPr lang="pt-BR" altLang="pt-BR" sz="2000" i="0" u="none" dirty="0">
                  <a:solidFill>
                    <a:schemeClr val="tx1"/>
                  </a:solidFill>
                  <a:latin typeface="+mj-lt"/>
                </a:rPr>
                <a:t>Lord Kelvin , físico inglês.</a:t>
              </a:r>
            </a:p>
          </p:txBody>
        </p:sp>
        <p:pic>
          <p:nvPicPr>
            <p:cNvPr id="138241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53611" y="1398120"/>
              <a:ext cx="1676400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8244" name="Picture 4" descr="Resultado de imagem para John lenn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989" y="4243016"/>
            <a:ext cx="1541133" cy="857255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7119714" y="5120717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0" i="0" u="none" dirty="0" smtClean="0">
                <a:latin typeface="+mj-lt"/>
                <a:ea typeface="Times New Roman" pitchFamily="18" charset="0"/>
              </a:rPr>
              <a:t>Figura: </a:t>
            </a:r>
            <a:r>
              <a:rPr lang="pt-BR" sz="1000" b="0" i="0" u="none" dirty="0" err="1" smtClean="0">
                <a:latin typeface="+mj-lt"/>
                <a:ea typeface="Times New Roman" pitchFamily="18" charset="0"/>
              </a:rPr>
              <a:t>Ref</a:t>
            </a:r>
            <a:r>
              <a:rPr lang="pt-BR" sz="1000" b="0" i="0" u="none" dirty="0" smtClean="0">
                <a:latin typeface="+mj-lt"/>
                <a:ea typeface="Times New Roman" pitchFamily="18" charset="0"/>
              </a:rPr>
              <a:t>: Google</a:t>
            </a:r>
            <a:endParaRPr lang="pt-BR" sz="1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08492" y="534783"/>
            <a:ext cx="434340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FUNDAMENTO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2" name="Grupo 5"/>
          <p:cNvGrpSpPr/>
          <p:nvPr/>
        </p:nvGrpSpPr>
        <p:grpSpPr>
          <a:xfrm>
            <a:off x="3486150" y="1390162"/>
            <a:ext cx="2183320" cy="2389886"/>
            <a:chOff x="3041650" y="1071546"/>
            <a:chExt cx="3213100" cy="340805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650" y="2185663"/>
              <a:ext cx="3213100" cy="22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17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7620" y="1071546"/>
              <a:ext cx="121395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7218" name="Picture 2" descr="Resultado de imagem para paul mccartne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2795" y="4655778"/>
            <a:ext cx="1381135" cy="1035851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7495358" y="5817083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0" i="0" u="none" dirty="0" smtClean="0">
                <a:latin typeface="+mj-lt"/>
                <a:ea typeface="Times New Roman" pitchFamily="18" charset="0"/>
              </a:rPr>
              <a:t>Figura: </a:t>
            </a:r>
            <a:r>
              <a:rPr lang="pt-BR" sz="1000" b="0" i="0" u="none" dirty="0" err="1" smtClean="0">
                <a:latin typeface="+mj-lt"/>
                <a:ea typeface="Times New Roman" pitchFamily="18" charset="0"/>
              </a:rPr>
              <a:t>Ref</a:t>
            </a:r>
            <a:r>
              <a:rPr lang="pt-BR" sz="1000" b="0" i="0" u="none" dirty="0" smtClean="0">
                <a:latin typeface="+mj-lt"/>
                <a:ea typeface="Times New Roman" pitchFamily="18" charset="0"/>
              </a:rPr>
              <a:t>: Google</a:t>
            </a:r>
            <a:endParaRPr lang="pt-BR" sz="10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83771" y="3997796"/>
            <a:ext cx="62620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+mj-lt"/>
              </a:rPr>
              <a:t> “Aquello que no podemos medir, no lo entendemos correctamente y, por lo tanto, no lo podemos controlar, ni fabricar, ni procesar de una forma fiable... </a:t>
            </a:r>
          </a:p>
          <a:p>
            <a:r>
              <a:rPr lang="es-ES" dirty="0" smtClean="0">
                <a:latin typeface="+mj-lt"/>
              </a:rPr>
              <a:t> </a:t>
            </a:r>
          </a:p>
          <a:p>
            <a:r>
              <a:rPr lang="es-ES" dirty="0" smtClean="0">
                <a:latin typeface="+mj-lt"/>
              </a:rPr>
              <a:t>...ahora más que nunca se requieren medidas precisas y fiables para impulsar la innovación y el crecimiento económico en nuestra economía basada en el conocimiento” </a:t>
            </a:r>
            <a:endParaRPr lang="pt-B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42924" y="1171158"/>
            <a:ext cx="5148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i="0" u="none" dirty="0">
                <a:latin typeface="+mj-lt"/>
              </a:rPr>
              <a:t>Fundamentação da Medição;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42924" y="1934355"/>
            <a:ext cx="7451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i="0" u="none" dirty="0">
                <a:latin typeface="+mj-lt"/>
              </a:rPr>
              <a:t>Dimensional dos cálculos realizados;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42924" y="1536429"/>
            <a:ext cx="6151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i="0" u="none" dirty="0">
                <a:latin typeface="+mj-lt"/>
              </a:rPr>
              <a:t>Simbologia das variáveis utilizadas pela norma;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1088" y="2698198"/>
            <a:ext cx="8392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i="0" u="none" dirty="0">
                <a:solidFill>
                  <a:srgbClr val="FF0000"/>
                </a:solidFill>
                <a:latin typeface="+mj-lt"/>
              </a:rPr>
              <a:t>Avaliação das Incertezas  com a validação de todos os cálculos;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51088" y="3698161"/>
            <a:ext cx="8392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pt-BR" sz="1600" b="1" i="0" u="none" dirty="0">
                <a:latin typeface="+mj-lt"/>
              </a:rPr>
              <a:t>i) exatidão de medição todas as variáveis de que o processo depende estão compatíveis com o seu  limite de especificação/tolerância;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74900" y="3136948"/>
            <a:ext cx="8369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latin typeface="+mj-lt"/>
              </a:rPr>
              <a:t>Elaboração do Balanços de Incertezas com dois objetivos principais:</a:t>
            </a:r>
          </a:p>
        </p:txBody>
      </p:sp>
      <p:sp>
        <p:nvSpPr>
          <p:cNvPr id="2" name="Retângulo 1"/>
          <p:cNvSpPr/>
          <p:nvPr/>
        </p:nvSpPr>
        <p:spPr>
          <a:xfrm>
            <a:off x="751088" y="4415311"/>
            <a:ext cx="8392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b="1" i="0" u="none" dirty="0" err="1">
                <a:latin typeface="+mj-lt"/>
              </a:rPr>
              <a:t>ii</a:t>
            </a:r>
            <a:r>
              <a:rPr lang="pt-BR" sz="1600" b="1" i="0" u="none" dirty="0">
                <a:latin typeface="+mj-lt"/>
              </a:rPr>
              <a:t>) identificação por ordem de prioridade das variáveis que devem melhorar a sua exatidão em função de uma eventual necessidade de modificação do limite de especificação/tolerância do processo.</a:t>
            </a:r>
          </a:p>
        </p:txBody>
      </p:sp>
      <p:sp>
        <p:nvSpPr>
          <p:cNvPr id="33801" name="Text Box 3"/>
          <p:cNvSpPr txBox="1">
            <a:spLocks noChangeArrowheads="1"/>
          </p:cNvSpPr>
          <p:nvPr/>
        </p:nvSpPr>
        <p:spPr bwMode="auto">
          <a:xfrm>
            <a:off x="0" y="489384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ETAPAS PARA A APLICAÇÃO DO FUNDAMENTO DE LORD KELVIN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42924" y="5258449"/>
            <a:ext cx="80645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i="0" u="none" dirty="0">
                <a:latin typeface="+mj-lt"/>
              </a:rPr>
              <a:t>Avaliação da adequação dos certificados de </a:t>
            </a:r>
            <a:r>
              <a:rPr lang="pt-BR" sz="1600" b="1" i="0" u="none" dirty="0" smtClean="0">
                <a:latin typeface="+mj-lt"/>
              </a:rPr>
              <a:t>calibração;</a:t>
            </a:r>
            <a:endParaRPr lang="pt-BR" sz="1600" b="1" i="0" u="none" dirty="0">
              <a:latin typeface="+mj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42924" y="5822251"/>
            <a:ext cx="80645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i="0" u="none" dirty="0">
                <a:latin typeface="+mj-lt"/>
              </a:rPr>
              <a:t>Avaliação da </a:t>
            </a:r>
            <a:r>
              <a:rPr lang="pt-BR" sz="1600" b="1" i="0" u="none" dirty="0" smtClean="0">
                <a:latin typeface="+mj-lt"/>
              </a:rPr>
              <a:t>conformidade do resultado de medição às necessidades do processo.</a:t>
            </a:r>
            <a:endParaRPr lang="pt-BR" sz="1600" b="1" i="0" u="none" dirty="0">
              <a:latin typeface="+mj-lt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42924" y="2348007"/>
            <a:ext cx="7451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i="0" u="none" dirty="0" smtClean="0">
                <a:solidFill>
                  <a:srgbClr val="FF0000"/>
                </a:solidFill>
                <a:latin typeface="+mj-lt"/>
              </a:rPr>
              <a:t>Dados de medição e validação;</a:t>
            </a:r>
            <a:endParaRPr lang="pt-BR" sz="1600" b="1" i="0" u="none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8" grpId="0"/>
      <p:bldP spid="9" grpId="0"/>
      <p:bldP spid="7" grpId="0"/>
      <p:bldP spid="2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06844" y="536765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2" name="Grupo 7"/>
          <p:cNvGrpSpPr/>
          <p:nvPr/>
        </p:nvGrpSpPr>
        <p:grpSpPr>
          <a:xfrm>
            <a:off x="1393036" y="1412420"/>
            <a:ext cx="6822296" cy="3908485"/>
            <a:chOff x="846048" y="1412420"/>
            <a:chExt cx="6822296" cy="390848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6048" y="1428736"/>
              <a:ext cx="6822296" cy="2468912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6568" y="3300944"/>
              <a:ext cx="1466756" cy="2019961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>
            <a:xfrm>
              <a:off x="898072" y="1412420"/>
              <a:ext cx="6768192" cy="75927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3"/>
          <p:cNvGraphicFramePr>
            <a:graphicFrameLocks noGrp="1" noChangeAspect="1"/>
          </p:cNvGraphicFramePr>
          <p:nvPr>
            <p:ph type="clipArt" sz="half" idx="4294967295"/>
            <p:extLst>
              <p:ext uri="{D42A27DB-BD31-4B8C-83A1-F6EECF244321}">
                <p14:modId xmlns:p14="http://schemas.microsoft.com/office/powerpoint/2010/main" xmlns="" val="873340418"/>
              </p:ext>
            </p:extLst>
          </p:nvPr>
        </p:nvGraphicFramePr>
        <p:xfrm>
          <a:off x="2683991" y="1846211"/>
          <a:ext cx="3832225" cy="4014788"/>
        </p:xfrm>
        <a:graphic>
          <a:graphicData uri="http://schemas.openxmlformats.org/presentationml/2006/ole">
            <p:oleObj spid="_x0000_s2062" name="Clip" r:id="rId3" imgW="2288188" imgH="2025680" progId="">
              <p:embed/>
            </p:oleObj>
          </a:graphicData>
        </a:graphic>
      </p:graphicFrame>
      <p:sp>
        <p:nvSpPr>
          <p:cNvPr id="31747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2799323" y="3063608"/>
            <a:ext cx="3260725" cy="27543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/>
          <a:p>
            <a:pPr algn="ctr">
              <a:buFontTx/>
              <a:buNone/>
              <a:defRPr/>
            </a:pPr>
            <a:r>
              <a:rPr lang="pt-BR" sz="2400" dirty="0" smtClean="0">
                <a:solidFill>
                  <a:srgbClr val="FFC000"/>
                </a:solidFill>
                <a:latin typeface="+mj-lt"/>
              </a:rPr>
              <a:t>   </a:t>
            </a:r>
            <a:r>
              <a:rPr lang="pt-BR" sz="2400" b="1" dirty="0" smtClean="0">
                <a:solidFill>
                  <a:srgbClr val="FFC000"/>
                </a:solidFill>
                <a:latin typeface="+mj-lt"/>
              </a:rPr>
              <a:t>11% do PIB </a:t>
            </a:r>
          </a:p>
          <a:p>
            <a:pPr algn="ctr">
              <a:buFontTx/>
              <a:buNone/>
              <a:defRPr/>
            </a:pPr>
            <a:r>
              <a:rPr lang="pt-BR" sz="2400" dirty="0" smtClean="0">
                <a:solidFill>
                  <a:srgbClr val="FFC000"/>
                </a:solidFill>
                <a:latin typeface="+mj-lt"/>
              </a:rPr>
              <a:t>Erros</a:t>
            </a:r>
          </a:p>
          <a:p>
            <a:pPr algn="ctr">
              <a:buFontTx/>
              <a:buNone/>
              <a:defRPr/>
            </a:pPr>
            <a:r>
              <a:rPr lang="pt-BR" sz="2400" dirty="0" smtClean="0">
                <a:solidFill>
                  <a:srgbClr val="FFC000"/>
                </a:solidFill>
                <a:latin typeface="+mj-lt"/>
              </a:rPr>
              <a:t>        Defeitos de produção</a:t>
            </a:r>
          </a:p>
          <a:p>
            <a:pPr algn="ctr">
              <a:buFontTx/>
              <a:buNone/>
              <a:defRPr/>
            </a:pPr>
            <a:r>
              <a:rPr lang="pt-BR" sz="2400" dirty="0" smtClean="0">
                <a:solidFill>
                  <a:srgbClr val="FFC000"/>
                </a:solidFill>
                <a:latin typeface="+mj-lt"/>
              </a:rPr>
              <a:t>Tempo perdido em retrabalho</a:t>
            </a:r>
          </a:p>
          <a:p>
            <a:pPr algn="ctr">
              <a:buFontTx/>
              <a:buNone/>
              <a:defRPr/>
            </a:pPr>
            <a:r>
              <a:rPr lang="pt-BR" sz="2400" dirty="0" smtClean="0">
                <a:solidFill>
                  <a:srgbClr val="FFC000"/>
                </a:solidFill>
                <a:latin typeface="+mj-lt"/>
              </a:rPr>
              <a:t>Excesso de refugo e rejeitos gerados na produção</a:t>
            </a:r>
          </a:p>
          <a:p>
            <a:pPr algn="ctr">
              <a:buFontTx/>
              <a:buNone/>
              <a:defRPr/>
            </a:pPr>
            <a:r>
              <a:rPr lang="pt-BR" sz="2400" dirty="0" smtClean="0">
                <a:solidFill>
                  <a:srgbClr val="FFC000"/>
                </a:solidFill>
                <a:latin typeface="+mj-lt"/>
              </a:rPr>
              <a:t>     Outras formas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07578" y="1207894"/>
            <a:ext cx="6985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Fatores </a:t>
            </a: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metrológicos que </a:t>
            </a: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impactam no desperdício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14157" y="553245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684212" y="2465499"/>
            <a:ext cx="7993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18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ERRO DE MEDIÇÃO NA QUALIDADE DO PRODUTO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713918" y="3230194"/>
            <a:ext cx="784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18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INSTRUMENTAÇÃO INADEQUADA AO PROCESSO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699918" y="4086484"/>
            <a:ext cx="25422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18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INCERTEZA DE MEDIÇÃO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4212" y="4988494"/>
            <a:ext cx="2805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18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TOLERÂNCIA DO PROCESSO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07578" y="1600130"/>
            <a:ext cx="6985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FATORES METROLÓGICOS QUE IMPACTAM NO DESPERDÍCIO</a:t>
            </a:r>
            <a:endParaRPr lang="pt-BR" altLang="pt-BR" sz="2000" i="0" u="none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60223" y="590149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1" grpId="0" autoUpdateAnimBg="0"/>
      <p:bldP spid="32772" grpId="0" autoUpdateAnimBg="0"/>
      <p:bldP spid="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3715" y="4104599"/>
            <a:ext cx="5400748" cy="214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075864" y="1324130"/>
            <a:ext cx="8280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0" i="0" u="none" dirty="0">
                <a:solidFill>
                  <a:schemeClr val="tx1"/>
                </a:solidFill>
                <a:latin typeface="+mj-lt"/>
              </a:rPr>
              <a:t>Comercialização do gás nitrogênio</a:t>
            </a:r>
          </a:p>
        </p:txBody>
      </p:sp>
      <p:graphicFrame>
        <p:nvGraphicFramePr>
          <p:cNvPr id="2765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98860318"/>
              </p:ext>
            </p:extLst>
          </p:nvPr>
        </p:nvGraphicFramePr>
        <p:xfrm>
          <a:off x="3010927" y="1690895"/>
          <a:ext cx="2799132" cy="2501545"/>
        </p:xfrm>
        <a:graphic>
          <a:graphicData uri="http://schemas.openxmlformats.org/presentationml/2006/ole">
            <p:oleObj spid="_x0000_s3086" name="Imagem de Bitmap" r:id="rId4" imgW="4761905" imgH="3914286" progId="PBrush">
              <p:embed/>
            </p:oleObj>
          </a:graphicData>
        </a:graphic>
      </p:graphicFrame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4641823" y="3119147"/>
            <a:ext cx="905496" cy="820947"/>
            <a:chOff x="6471603" y="5051385"/>
            <a:chExt cx="1098878" cy="1044615"/>
          </a:xfrm>
        </p:grpSpPr>
        <p:sp>
          <p:nvSpPr>
            <p:cNvPr id="51216" name="Line 5"/>
            <p:cNvSpPr>
              <a:spLocks noChangeShapeType="1"/>
            </p:cNvSpPr>
            <p:nvPr/>
          </p:nvSpPr>
          <p:spPr bwMode="auto">
            <a:xfrm flipH="1">
              <a:off x="6612273" y="5348768"/>
              <a:ext cx="390847" cy="747232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6471603" y="5380500"/>
              <a:ext cx="521430" cy="715500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51218" name="Text Box 7"/>
            <p:cNvSpPr txBox="1">
              <a:spLocks noChangeArrowheads="1"/>
            </p:cNvSpPr>
            <p:nvPr/>
          </p:nvSpPr>
          <p:spPr bwMode="auto">
            <a:xfrm>
              <a:off x="6577887" y="5051385"/>
              <a:ext cx="992594" cy="35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200" b="0" i="0" u="none" dirty="0">
                  <a:solidFill>
                    <a:srgbClr val="FF3300"/>
                  </a:solidFill>
                  <a:latin typeface="+mj-lt"/>
                </a:rPr>
                <a:t>0,005 m³/l</a:t>
              </a:r>
            </a:p>
          </p:txBody>
        </p:sp>
      </p:grp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3234378" y="1946346"/>
            <a:ext cx="928196" cy="458859"/>
            <a:chOff x="3379360" y="1788968"/>
            <a:chExt cx="1043282" cy="904639"/>
          </a:xfrm>
        </p:grpSpPr>
        <p:sp>
          <p:nvSpPr>
            <p:cNvPr id="51213" name="Line 5"/>
            <p:cNvSpPr>
              <a:spLocks noChangeShapeType="1"/>
            </p:cNvSpPr>
            <p:nvPr/>
          </p:nvSpPr>
          <p:spPr bwMode="auto">
            <a:xfrm flipH="1">
              <a:off x="3379360" y="2225826"/>
              <a:ext cx="693585" cy="467781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51214" name="Line 6"/>
            <p:cNvSpPr>
              <a:spLocks noChangeShapeType="1"/>
            </p:cNvSpPr>
            <p:nvPr/>
          </p:nvSpPr>
          <p:spPr bwMode="auto">
            <a:xfrm flipH="1">
              <a:off x="3419872" y="2225824"/>
              <a:ext cx="653073" cy="277552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51215" name="Text Box 7"/>
            <p:cNvSpPr txBox="1">
              <a:spLocks noChangeArrowheads="1"/>
            </p:cNvSpPr>
            <p:nvPr/>
          </p:nvSpPr>
          <p:spPr bwMode="auto">
            <a:xfrm>
              <a:off x="4002472" y="1788968"/>
              <a:ext cx="420170" cy="546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200" b="0" i="0" u="none" dirty="0">
                  <a:solidFill>
                    <a:srgbClr val="FF3300"/>
                  </a:solidFill>
                  <a:latin typeface="+mj-lt"/>
                </a:rPr>
                <a:t>2%</a:t>
              </a:r>
              <a:endParaRPr lang="pt-BR" altLang="pt-BR" sz="1200" b="0" i="0" u="none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723539" y="986639"/>
            <a:ext cx="6985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Fatores </a:t>
            </a: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metrológicos que </a:t>
            </a: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impactam no </a:t>
            </a: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desperdício - Erro</a:t>
            </a:r>
            <a:endParaRPr lang="pt-BR" altLang="pt-BR" sz="2000" i="0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456083" y="577956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578" y="1522712"/>
            <a:ext cx="1525247" cy="148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ector de seta reta 7"/>
          <p:cNvCxnSpPr/>
          <p:nvPr/>
        </p:nvCxnSpPr>
        <p:spPr>
          <a:xfrm>
            <a:off x="1714793" y="1767645"/>
            <a:ext cx="1561149" cy="612621"/>
          </a:xfrm>
          <a:prstGeom prst="straightConnector1">
            <a:avLst/>
          </a:prstGeom>
          <a:ln w="19050">
            <a:solidFill>
              <a:srgbClr val="00123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ipse 32"/>
          <p:cNvSpPr/>
          <p:nvPr/>
        </p:nvSpPr>
        <p:spPr>
          <a:xfrm>
            <a:off x="4213643" y="4665968"/>
            <a:ext cx="1142115" cy="307571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5796284" y="5928562"/>
            <a:ext cx="833104" cy="307571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6793068" y="5340436"/>
            <a:ext cx="446117" cy="307571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000" y="3269472"/>
            <a:ext cx="608349" cy="270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143DD2AF-BB75-43BA-BB80-3993A8AE191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" y="3004013"/>
            <a:ext cx="9144000" cy="87910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t-BR" sz="3200" b="1" dirty="0" smtClean="0"/>
              <a:t> IMPORTÂNCIA DA METROLOGIA PARA A QUALIDADE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xmlns="" val="14569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708212" y="1867983"/>
            <a:ext cx="79875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spcAft>
                <a:spcPts val="1000"/>
              </a:spcAft>
            </a:pPr>
            <a:r>
              <a:rPr lang="pt-BR" altLang="pt-BR" sz="20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Dos R$ 16 bilhões de eletricidade desperdiçada, R$ 7,3 bilhões referem-se a furtos, fraudes e </a:t>
            </a:r>
            <a:r>
              <a:rPr lang="pt-BR" altLang="pt-BR" sz="2000" b="0" i="0" u="none" dirty="0">
                <a:solidFill>
                  <a:srgbClr val="FF0000"/>
                </a:solidFill>
                <a:latin typeface="+mj-lt"/>
                <a:cs typeface="Calibri" pitchFamily="34" charset="0"/>
              </a:rPr>
              <a:t>erros de medição</a:t>
            </a:r>
            <a:r>
              <a:rPr lang="pt-BR" altLang="pt-BR" sz="20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.</a:t>
            </a:r>
          </a:p>
        </p:txBody>
      </p:sp>
      <p:graphicFrame>
        <p:nvGraphicFramePr>
          <p:cNvPr id="409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14538678"/>
              </p:ext>
            </p:extLst>
          </p:nvPr>
        </p:nvGraphicFramePr>
        <p:xfrm>
          <a:off x="3208564" y="1079893"/>
          <a:ext cx="2801030" cy="305504"/>
        </p:xfrm>
        <a:graphic>
          <a:graphicData uri="http://schemas.openxmlformats.org/presentationml/2006/ole">
            <p:oleObj spid="_x0000_s4110" name="Documento" r:id="rId3" imgW="4000500" imgH="437388" progId="Word.Document.8">
              <p:embed/>
            </p:oleObj>
          </a:graphicData>
        </a:graphic>
      </p:graphicFrame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982766" y="1487958"/>
            <a:ext cx="5732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pt-BR" altLang="pt-BR" sz="20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Desperdício de energia chega a </a:t>
            </a:r>
            <a:r>
              <a:rPr lang="pt-BR" altLang="pt-BR" sz="20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R$ 16 bilhões por ano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17373" y="590147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pic>
        <p:nvPicPr>
          <p:cNvPr id="7" name="Picture 1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6064" y="2875887"/>
            <a:ext cx="1955767" cy="9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7"/>
          <p:cNvGrpSpPr/>
          <p:nvPr/>
        </p:nvGrpSpPr>
        <p:grpSpPr>
          <a:xfrm>
            <a:off x="1459370" y="3143271"/>
            <a:ext cx="2857520" cy="2620411"/>
            <a:chOff x="3643306" y="4586307"/>
            <a:chExt cx="1905000" cy="2034231"/>
          </a:xfrm>
        </p:grpSpPr>
        <p:pic>
          <p:nvPicPr>
            <p:cNvPr id="9" name="Picture 158" descr="resumo potência em corrente alternad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43306" y="4586307"/>
              <a:ext cx="1905000" cy="177165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000496" y="6429396"/>
              <a:ext cx="524926" cy="191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000" b="0" i="0" u="none" dirty="0" err="1" smtClean="0">
                  <a:latin typeface="+mj-lt"/>
                  <a:ea typeface="Times New Roman" pitchFamily="18" charset="0"/>
                </a:rPr>
                <a:t>Ref</a:t>
              </a:r>
              <a:r>
                <a:rPr lang="pt-BR" sz="1000" b="0" i="0" u="none" dirty="0" smtClean="0">
                  <a:latin typeface="+mj-lt"/>
                  <a:ea typeface="Times New Roman" pitchFamily="18" charset="0"/>
                </a:rPr>
                <a:t>: Google</a:t>
              </a:r>
              <a:endParaRPr lang="pt-BR" sz="1000" dirty="0">
                <a:latin typeface="+mj-lt"/>
              </a:endParaRPr>
            </a:p>
          </p:txBody>
        </p:sp>
      </p:grp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5214943" y="3853540"/>
          <a:ext cx="3786214" cy="1617475"/>
        </p:xfrm>
        <a:graphic>
          <a:graphicData uri="http://schemas.openxmlformats.org/drawingml/2006/table">
            <a:tbl>
              <a:tblPr/>
              <a:tblGrid>
                <a:gridCol w="1754431"/>
                <a:gridCol w="1196993"/>
                <a:gridCol w="834790"/>
              </a:tblGrid>
              <a:tr h="1875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Fator de Potência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FF3300"/>
                          </a:solidFill>
                          <a:latin typeface="+mj-lt"/>
                          <a:cs typeface="Calibri" pitchFamily="34" charset="0"/>
                        </a:rPr>
                        <a:t>76%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75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Num. Lâmpadas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200.000.000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75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Num. Horas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  <a:tr h="1875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Num. Dias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365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dias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  <a:tr h="1875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Valor Watt/h (ANEEL 2018)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R$ 0,564</a:t>
                      </a:r>
                      <a:endParaRPr lang="pt-BR" sz="1000" b="1" i="0" u="none" strike="noStrike" dirty="0">
                        <a:solidFill>
                          <a:schemeClr val="tx1">
                            <a:lumMod val="10000"/>
                          </a:schemeClr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10000"/>
                          </a:schemeClr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  <a:tr h="1875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Valor </a:t>
                      </a:r>
                      <a:r>
                        <a:rPr lang="pt-BR" sz="1000" b="1" i="0" u="none" strike="noStrike" dirty="0" err="1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kvarh</a:t>
                      </a:r>
                      <a:endParaRPr lang="pt-BR" sz="1000" b="1" i="0" u="none" strike="noStrike" dirty="0">
                        <a:solidFill>
                          <a:schemeClr val="tx1">
                            <a:lumMod val="10000"/>
                          </a:schemeClr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j-lt"/>
                          <a:cs typeface="Calibri" pitchFamily="34" charset="0"/>
                        </a:rPr>
                        <a:t>R$ 0,000564</a:t>
                      </a:r>
                      <a:endParaRPr lang="pt-BR" sz="1000" b="1" i="0" u="none" strike="noStrike" dirty="0">
                        <a:solidFill>
                          <a:schemeClr val="tx1">
                            <a:lumMod val="10000"/>
                          </a:schemeClr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10000"/>
                          </a:schemeClr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  <a:tr h="1875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kern="1200" dirty="0" err="1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Desperd</a:t>
                      </a:r>
                      <a:r>
                        <a:rPr lang="pt-BR" sz="1200" b="1" i="0" u="none" strike="noStrike" kern="1200" dirty="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 Anual  </a:t>
                      </a:r>
                      <a:r>
                        <a:rPr lang="pt-BR" sz="1200" b="1" i="0" u="none" strike="noStrike" kern="1200" dirty="0" err="1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Inc</a:t>
                      </a:r>
                      <a:endParaRPr lang="pt-BR" sz="1200" b="1" i="0" u="none" strike="noStrike" kern="1200" dirty="0">
                        <a:solidFill>
                          <a:srgbClr val="FF3300"/>
                        </a:solidFill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  <a:cs typeface="Calibri" pitchFamily="34" charset="0"/>
                        </a:rPr>
                        <a:t>R$ 73.410.406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bg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  <a:tr h="1875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kern="1200" dirty="0" err="1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Desperd</a:t>
                      </a:r>
                      <a:r>
                        <a:rPr lang="pt-BR" sz="1200" b="1" i="0" u="none" strike="noStrike" kern="1200" dirty="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 Anual </a:t>
                      </a:r>
                      <a:r>
                        <a:rPr lang="pt-BR" sz="1200" b="1" i="0" u="none" strike="noStrike" kern="1200" dirty="0" err="1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Pot</a:t>
                      </a:r>
                      <a:r>
                        <a:rPr lang="pt-BR" sz="1200" b="1" i="0" u="none" strike="noStrike" kern="1200" dirty="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pt-BR" sz="1200" b="1" i="0" u="none" strike="noStrike" kern="1200" dirty="0" err="1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Reat</a:t>
                      </a:r>
                      <a:endParaRPr lang="pt-BR" sz="1200" b="1" i="0" u="none" strike="noStrike" kern="1200" dirty="0">
                        <a:solidFill>
                          <a:srgbClr val="FF3300"/>
                        </a:solidFill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rgbClr val="FF0000"/>
                          </a:solidFill>
                          <a:latin typeface="+mj-lt"/>
                          <a:cs typeface="Calibri" pitchFamily="34" charset="0"/>
                        </a:rPr>
                        <a:t>R$ 394.284.397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bg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  <p:sp>
        <p:nvSpPr>
          <p:cNvPr id="12" name="Elipse 11"/>
          <p:cNvSpPr/>
          <p:nvPr/>
        </p:nvSpPr>
        <p:spPr bwMode="auto">
          <a:xfrm>
            <a:off x="3531072" y="3786214"/>
            <a:ext cx="928694" cy="649188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1" u="sng" strike="noStrike" cap="none" normalizeH="0" baseline="0" smtClean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2745254" y="4065720"/>
            <a:ext cx="714380" cy="649188"/>
          </a:xfrm>
          <a:prstGeom prst="ellipse">
            <a:avLst/>
          </a:prstGeom>
          <a:noFill/>
          <a:ln w="254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1" u="sng" strike="noStrike" cap="none" normalizeH="0" baseline="0" smtClean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2745254" y="3143272"/>
            <a:ext cx="714380" cy="649188"/>
          </a:xfrm>
          <a:prstGeom prst="ellipse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1" u="sng" strike="noStrike" cap="none" normalizeH="0" baseline="0" smtClean="0">
              <a:ln>
                <a:noFill/>
              </a:ln>
              <a:effectLst/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64" grpId="0" autoUpdateAnimBg="0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67293547"/>
              </p:ext>
            </p:extLst>
          </p:nvPr>
        </p:nvGraphicFramePr>
        <p:xfrm>
          <a:off x="846998" y="1949218"/>
          <a:ext cx="1210121" cy="1200362"/>
        </p:xfrm>
        <a:graphic>
          <a:graphicData uri="http://schemas.openxmlformats.org/presentationml/2006/ole">
            <p:oleObj spid="_x0000_s5182" name="Imagem de bitmap" r:id="rId3" imgW="2362530" imgH="2343477" progId="PBrush">
              <p:embed/>
            </p:oleObj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43604525"/>
              </p:ext>
            </p:extLst>
          </p:nvPr>
        </p:nvGraphicFramePr>
        <p:xfrm>
          <a:off x="2347196" y="2521728"/>
          <a:ext cx="697146" cy="569224"/>
        </p:xfrm>
        <a:graphic>
          <a:graphicData uri="http://schemas.openxmlformats.org/presentationml/2006/ole">
            <p:oleObj spid="_x0000_s5183" name="Imagem de bitmap" r:id="rId4" imgW="2438095" imgH="1991003" progId="PBrush">
              <p:embed/>
            </p:oleObj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07192435"/>
              </p:ext>
            </p:extLst>
          </p:nvPr>
        </p:nvGraphicFramePr>
        <p:xfrm>
          <a:off x="775560" y="3449416"/>
          <a:ext cx="1126684" cy="1122248"/>
        </p:xfrm>
        <a:graphic>
          <a:graphicData uri="http://schemas.openxmlformats.org/presentationml/2006/ole">
            <p:oleObj spid="_x0000_s5184" name="Imagem de bitmap" r:id="rId5" imgW="2419048" imgH="2409524" progId="PBrush">
              <p:embed/>
            </p:oleObj>
          </a:graphicData>
        </a:graphic>
      </p:graphicFrame>
      <p:graphicFrame>
        <p:nvGraphicFramePr>
          <p:cNvPr id="37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08956997"/>
              </p:ext>
            </p:extLst>
          </p:nvPr>
        </p:nvGraphicFramePr>
        <p:xfrm>
          <a:off x="2418634" y="3807612"/>
          <a:ext cx="642942" cy="570498"/>
        </p:xfrm>
        <a:graphic>
          <a:graphicData uri="http://schemas.openxmlformats.org/presentationml/2006/ole">
            <p:oleObj spid="_x0000_s5185" name="Imagem de bitmap" r:id="rId6" imgW="2029108" imgH="1800476" progId="PBrush">
              <p:embed/>
            </p:oleObj>
          </a:graphicData>
        </a:graphic>
      </p:graphicFrame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20428" y="1428736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Instrumentação inadequada ao processo</a:t>
            </a:r>
            <a:endParaRPr lang="pt-BR" altLang="pt-BR" sz="2000" b="0" i="0" u="none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9475" y="1000108"/>
            <a:ext cx="6985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Fatores </a:t>
            </a: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metrológicos que </a:t>
            </a:r>
            <a:r>
              <a:rPr lang="pt-BR" altLang="pt-BR" sz="20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impactam no desperdício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72445" y="500343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34674019"/>
              </p:ext>
            </p:extLst>
          </p:nvPr>
        </p:nvGraphicFramePr>
        <p:xfrm>
          <a:off x="3282028" y="2058028"/>
          <a:ext cx="5739299" cy="3871302"/>
        </p:xfrm>
        <a:graphic>
          <a:graphicData uri="http://schemas.openxmlformats.org/presentationml/2006/ole">
            <p:oleObj spid="_x0000_s5186" name="Planilha" r:id="rId7" imgW="10777680" imgH="6615000" progId="Excel.Sheet.8">
              <p:embed/>
            </p:oleObj>
          </a:graphicData>
        </a:graphic>
      </p:graphicFrame>
      <p:sp>
        <p:nvSpPr>
          <p:cNvPr id="11" name="Elipse 10"/>
          <p:cNvSpPr/>
          <p:nvPr/>
        </p:nvSpPr>
        <p:spPr>
          <a:xfrm>
            <a:off x="5646496" y="2879841"/>
            <a:ext cx="648072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569771" y="2471937"/>
            <a:ext cx="648072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6576703" y="3625073"/>
            <a:ext cx="648072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Elipse 13"/>
          <p:cNvSpPr/>
          <p:nvPr/>
        </p:nvSpPr>
        <p:spPr bwMode="auto">
          <a:xfrm rot="-840000">
            <a:off x="3656448" y="4221996"/>
            <a:ext cx="1285884" cy="649188"/>
          </a:xfrm>
          <a:prstGeom prst="ellipse">
            <a:avLst/>
          </a:prstGeom>
          <a:noFill/>
          <a:ln w="12699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1" u="sng" strike="noStrike" cap="none" normalizeH="0" baseline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8606" y="4612809"/>
            <a:ext cx="387789" cy="172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0" y="953162"/>
            <a:ext cx="914400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A importância da metrologia na </a:t>
            </a:r>
            <a:r>
              <a:rPr lang="pt-BR" altLang="pt-BR" sz="160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Petrobrás</a:t>
            </a:r>
          </a:p>
          <a:p>
            <a:pPr algn="just">
              <a:spcBef>
                <a:spcPct val="50000"/>
              </a:spcBef>
            </a:pP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“...... A medição é a “caixa registradora” da Companhia, que aumenta de exatidão e exigência a cada passo que se aproxima dos pontos de entrega, onde diferenças de 0,01% são discutidas. </a:t>
            </a:r>
            <a:r>
              <a:rPr lang="pt-BR" altLang="pt-BR" sz="10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Paulo Sérgio e Silva*; José Alberto Pinheiro da Silva Filho*;http</a:t>
            </a:r>
            <a:r>
              <a:rPr lang="pt-BR" altLang="pt-BR" sz="10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://www.banasqualidade.com.br/revistas/metrologianapetrobras.pdf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70415" y="508523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3" name="Grupo 10"/>
          <p:cNvGrpSpPr/>
          <p:nvPr/>
        </p:nvGrpSpPr>
        <p:grpSpPr>
          <a:xfrm>
            <a:off x="538843" y="1906421"/>
            <a:ext cx="8605157" cy="991900"/>
            <a:chOff x="0" y="3571876"/>
            <a:chExt cx="9144000" cy="1143008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71876"/>
              <a:ext cx="4357686" cy="1137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48" y="3571876"/>
              <a:ext cx="4857752" cy="114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tângulo 12"/>
          <p:cNvSpPr/>
          <p:nvPr/>
        </p:nvSpPr>
        <p:spPr bwMode="auto">
          <a:xfrm>
            <a:off x="6125264" y="2726904"/>
            <a:ext cx="1714512" cy="216000"/>
          </a:xfrm>
          <a:prstGeom prst="rect">
            <a:avLst/>
          </a:prstGeom>
          <a:noFill/>
          <a:ln w="12699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1" u="sng" strike="noStrike" cap="none" normalizeH="0" baseline="0" smtClean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00142" y="3100461"/>
            <a:ext cx="1473182" cy="338554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pt-BR" sz="1600" b="0" i="0" u="none" dirty="0" smtClean="0">
                <a:latin typeface="+mj-lt"/>
              </a:rPr>
              <a:t>U = 0,3 kg/m</a:t>
            </a:r>
            <a:r>
              <a:rPr lang="pt-BR" sz="1600" b="0" i="0" u="none" baseline="30000" dirty="0" smtClean="0">
                <a:latin typeface="+mj-lt"/>
              </a:rPr>
              <a:t>3</a:t>
            </a:r>
            <a:r>
              <a:rPr lang="pt-BR" sz="1600" b="0" i="0" u="none" dirty="0" smtClean="0">
                <a:latin typeface="+mj-lt"/>
              </a:rPr>
              <a:t> </a:t>
            </a:r>
          </a:p>
        </p:txBody>
      </p:sp>
      <p:grpSp>
        <p:nvGrpSpPr>
          <p:cNvPr id="4" name="Grupo 19"/>
          <p:cNvGrpSpPr/>
          <p:nvPr/>
        </p:nvGrpSpPr>
        <p:grpSpPr>
          <a:xfrm>
            <a:off x="597990" y="3651562"/>
            <a:ext cx="3429024" cy="918884"/>
            <a:chOff x="1643042" y="5000636"/>
            <a:chExt cx="3429024" cy="857256"/>
          </a:xfrm>
        </p:grpSpPr>
        <p:grpSp>
          <p:nvGrpSpPr>
            <p:cNvPr id="6" name="Grupo 17"/>
            <p:cNvGrpSpPr/>
            <p:nvPr/>
          </p:nvGrpSpPr>
          <p:grpSpPr>
            <a:xfrm>
              <a:off x="1643042" y="5251785"/>
              <a:ext cx="3429024" cy="606107"/>
              <a:chOff x="1643042" y="4929198"/>
              <a:chExt cx="3429024" cy="606107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5984" y="4929198"/>
                <a:ext cx="1879591" cy="606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1643042" y="5072074"/>
                <a:ext cx="571504" cy="315848"/>
              </a:xfrm>
              <a:prstGeom prst="rect">
                <a:avLst/>
              </a:prstGeom>
              <a:noFill/>
              <a:ln w="12700">
                <a:solidFill>
                  <a:srgbClr val="000066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pt-BR" sz="1600" b="0" i="0" u="none" dirty="0" smtClean="0">
                    <a:latin typeface="+mj-lt"/>
                  </a:rPr>
                  <a:t>500</a:t>
                </a:r>
              </a:p>
            </p:txBody>
          </p:sp>
          <p:sp>
            <p:nvSpPr>
              <p:cNvPr id="17" name="Text Box 9"/>
              <p:cNvSpPr txBox="1">
                <a:spLocks noChangeArrowheads="1"/>
              </p:cNvSpPr>
              <p:nvPr/>
            </p:nvSpPr>
            <p:spPr bwMode="auto">
              <a:xfrm>
                <a:off x="4214810" y="5072074"/>
                <a:ext cx="857256" cy="315848"/>
              </a:xfrm>
              <a:prstGeom prst="rect">
                <a:avLst/>
              </a:prstGeom>
              <a:noFill/>
              <a:ln w="12700">
                <a:solidFill>
                  <a:srgbClr val="000066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pt-BR" sz="1600" b="0" i="0" u="none" dirty="0" smtClean="0">
                    <a:latin typeface="+mj-lt"/>
                  </a:rPr>
                  <a:t>/dia</a:t>
                </a:r>
              </a:p>
            </p:txBody>
          </p:sp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2857488" y="5000636"/>
              <a:ext cx="857256" cy="315848"/>
            </a:xfrm>
            <a:prstGeom prst="rect">
              <a:avLst/>
            </a:prstGeom>
            <a:noFill/>
            <a:ln w="1270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pt-BR" sz="1600" b="0" i="0" u="none" dirty="0" smtClean="0">
                  <a:latin typeface="+mj-lt"/>
                </a:rPr>
                <a:t>32 </a:t>
              </a:r>
              <a:r>
                <a:rPr lang="pt-BR" sz="1600" b="0" i="0" u="none" dirty="0" err="1" smtClean="0">
                  <a:latin typeface="+mj-lt"/>
                </a:rPr>
                <a:t>m³</a:t>
              </a:r>
              <a:endParaRPr lang="pt-BR" sz="1600" b="0" i="0" u="none" dirty="0" smtClean="0">
                <a:latin typeface="+mj-lt"/>
              </a:endParaRPr>
            </a:p>
          </p:txBody>
        </p:sp>
      </p:grpSp>
      <p:grpSp>
        <p:nvGrpSpPr>
          <p:cNvPr id="7" name="Grupo 30"/>
          <p:cNvGrpSpPr/>
          <p:nvPr/>
        </p:nvGrpSpPr>
        <p:grpSpPr>
          <a:xfrm>
            <a:off x="4212760" y="3110663"/>
            <a:ext cx="4767954" cy="1988523"/>
            <a:chOff x="4355636" y="4966033"/>
            <a:chExt cx="4767954" cy="1855156"/>
          </a:xfrm>
        </p:grpSpPr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4355636" y="5572140"/>
              <a:ext cx="1214446" cy="315848"/>
            </a:xfrm>
            <a:prstGeom prst="rect">
              <a:avLst/>
            </a:prstGeom>
            <a:noFill/>
            <a:ln w="1270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pt-BR" sz="1600" b="0" i="0" u="none" dirty="0" smtClean="0">
                  <a:latin typeface="+mj-lt"/>
                </a:rPr>
                <a:t>Em 20 dias</a:t>
              </a:r>
            </a:p>
          </p:txBody>
        </p:sp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570" y="4966033"/>
              <a:ext cx="1879591" cy="60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570" y="5572140"/>
              <a:ext cx="1879591" cy="60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570" y="6215082"/>
              <a:ext cx="1879591" cy="60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5643578"/>
              <a:ext cx="1550749" cy="50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7715272" y="6357958"/>
              <a:ext cx="1408318" cy="344562"/>
            </a:xfrm>
            <a:prstGeom prst="rect">
              <a:avLst/>
            </a:prstGeom>
            <a:noFill/>
            <a:ln w="1270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pt-BR" i="0" u="none" dirty="0" smtClean="0">
                  <a:latin typeface="+mj-lt"/>
                </a:rPr>
                <a:t>3,8 / 20dias</a:t>
              </a:r>
            </a:p>
          </p:txBody>
        </p:sp>
      </p:grpSp>
      <p:sp>
        <p:nvSpPr>
          <p:cNvPr id="31" name="Elipse 30"/>
          <p:cNvSpPr/>
          <p:nvPr/>
        </p:nvSpPr>
        <p:spPr>
          <a:xfrm>
            <a:off x="1420572" y="3037113"/>
            <a:ext cx="1583872" cy="449036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8600" y="5417677"/>
            <a:ext cx="5437414" cy="45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2614" y="5975812"/>
            <a:ext cx="3216729" cy="3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89" y="4604655"/>
            <a:ext cx="2357917" cy="1861459"/>
          </a:xfrm>
          <a:prstGeom prst="rect">
            <a:avLst/>
          </a:prstGeom>
        </p:spPr>
      </p:pic>
      <p:sp>
        <p:nvSpPr>
          <p:cNvPr id="33" name="Elipse 32"/>
          <p:cNvSpPr/>
          <p:nvPr/>
        </p:nvSpPr>
        <p:spPr>
          <a:xfrm>
            <a:off x="2238780" y="5151665"/>
            <a:ext cx="847320" cy="109194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13" grpId="0" animBg="1"/>
      <p:bldP spid="14" grpId="0" animBg="1" autoUpdateAnimBg="0"/>
      <p:bldP spid="31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07703" y="594574"/>
            <a:ext cx="5562668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55171" y="1100122"/>
            <a:ext cx="858882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300" i="0" u="none" dirty="0" smtClean="0">
                <a:solidFill>
                  <a:schemeClr val="tx1"/>
                </a:solidFill>
                <a:latin typeface="+mj-lt"/>
              </a:rPr>
              <a:t>Laboratório deve participar das decisões dos negócios da empresa! </a:t>
            </a:r>
            <a:endParaRPr lang="pt-BR" altLang="pt-BR" sz="23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" name="Grupo 6"/>
          <p:cNvGrpSpPr/>
          <p:nvPr/>
        </p:nvGrpSpPr>
        <p:grpSpPr>
          <a:xfrm>
            <a:off x="2166542" y="1898553"/>
            <a:ext cx="5763035" cy="3822840"/>
            <a:chOff x="2357422" y="2101507"/>
            <a:chExt cx="6500858" cy="4505001"/>
          </a:xfrm>
        </p:grpSpPr>
        <p:pic>
          <p:nvPicPr>
            <p:cNvPr id="188417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57422" y="2101507"/>
              <a:ext cx="6500858" cy="4185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tângulo 5"/>
            <p:cNvSpPr/>
            <p:nvPr/>
          </p:nvSpPr>
          <p:spPr>
            <a:xfrm>
              <a:off x="5143504" y="6316350"/>
              <a:ext cx="888203" cy="290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000" b="0" i="0" u="none" dirty="0" err="1" smtClean="0">
                  <a:latin typeface="+mj-lt"/>
                  <a:ea typeface="Times New Roman" pitchFamily="18" charset="0"/>
                </a:rPr>
                <a:t>Ref</a:t>
              </a:r>
              <a:r>
                <a:rPr lang="pt-BR" sz="1000" b="0" i="0" u="none" dirty="0" smtClean="0">
                  <a:latin typeface="+mj-lt"/>
                  <a:ea typeface="Times New Roman" pitchFamily="18" charset="0"/>
                </a:rPr>
                <a:t>: Google</a:t>
              </a:r>
              <a:endParaRPr lang="pt-BR" sz="1000" dirty="0">
                <a:latin typeface="+mj-lt"/>
              </a:endParaRPr>
            </a:p>
          </p:txBody>
        </p:sp>
      </p:grpSp>
      <p:pic>
        <p:nvPicPr>
          <p:cNvPr id="188418" name="Picture 2" descr="Resultado de imagem para técnico de laboratório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72417" y="1890315"/>
            <a:ext cx="831273" cy="167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7627" y="1604280"/>
            <a:ext cx="8576374" cy="234679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400" b="0" i="0" u="none" dirty="0">
                <a:latin typeface="+mj-lt"/>
                <a:cs typeface="Calibri" pitchFamily="34" charset="0"/>
              </a:rPr>
              <a:t>6.4.7. Os sistemas de medição de gás devem ser projetados, instalados e calibrados para operar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1400" b="0" i="0" u="none" dirty="0">
                <a:latin typeface="+mj-lt"/>
                <a:cs typeface="Calibri" pitchFamily="34" charset="0"/>
              </a:rPr>
              <a:t>dentro das seguintes incertezas de medição de vazão ou volume: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pt-BR" sz="1400" b="0" i="0" u="none" dirty="0">
                <a:latin typeface="+mj-lt"/>
                <a:cs typeface="Calibri" pitchFamily="34" charset="0"/>
              </a:rPr>
              <a:t>Sistemas de medição fiscal incerteza máxima de </a:t>
            </a:r>
            <a:r>
              <a:rPr lang="pt-BR" sz="1400" i="0" u="none" dirty="0">
                <a:solidFill>
                  <a:srgbClr val="FF0000"/>
                </a:solidFill>
                <a:latin typeface="+mj-lt"/>
                <a:cs typeface="Calibri" pitchFamily="34" charset="0"/>
              </a:rPr>
              <a:t>1,5%</a:t>
            </a:r>
            <a:r>
              <a:rPr lang="pt-BR" sz="1400" dirty="0">
                <a:latin typeface="+mj-lt"/>
                <a:cs typeface="Calibri" pitchFamily="34" charset="0"/>
              </a:rPr>
              <a:t>;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1400" b="0" i="0" u="none" dirty="0">
                <a:latin typeface="+mj-lt"/>
                <a:cs typeface="Calibri" pitchFamily="34" charset="0"/>
              </a:rPr>
              <a:t>b) Sistemas de medição para transferência de custódia incerteza máxima de </a:t>
            </a:r>
            <a:r>
              <a:rPr lang="pt-BR" sz="1400" dirty="0">
                <a:solidFill>
                  <a:srgbClr val="FF0000"/>
                </a:solidFill>
                <a:latin typeface="+mj-lt"/>
                <a:cs typeface="Calibri" pitchFamily="34" charset="0"/>
              </a:rPr>
              <a:t>1,5%</a:t>
            </a:r>
            <a:r>
              <a:rPr lang="pt-BR" sz="1400" b="0" i="0" u="none" dirty="0">
                <a:latin typeface="+mj-lt"/>
                <a:cs typeface="Calibri" pitchFamily="34" charset="0"/>
              </a:rPr>
              <a:t>;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1400" b="0" i="0" u="none" dirty="0">
                <a:latin typeface="+mj-lt"/>
                <a:cs typeface="Calibri" pitchFamily="34" charset="0"/>
              </a:rPr>
              <a:t>c) Sistemas de medição para apropriação incerteza máxima de </a:t>
            </a:r>
            <a:r>
              <a:rPr lang="pt-BR" sz="1400" dirty="0">
                <a:solidFill>
                  <a:srgbClr val="FF0000"/>
                </a:solidFill>
                <a:latin typeface="+mj-lt"/>
                <a:cs typeface="Calibri" pitchFamily="34" charset="0"/>
              </a:rPr>
              <a:t>2%</a:t>
            </a:r>
            <a:r>
              <a:rPr lang="pt-BR" sz="1400" b="0" i="0" u="none" dirty="0">
                <a:latin typeface="+mj-lt"/>
                <a:cs typeface="Calibri" pitchFamily="34" charset="0"/>
              </a:rPr>
              <a:t>;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1400" b="0" i="0" u="none" dirty="0">
                <a:latin typeface="+mj-lt"/>
                <a:cs typeface="Calibri" pitchFamily="34" charset="0"/>
              </a:rPr>
              <a:t>d) Sistemas de medição para queima ou ventilação de gás natural incerteza máxima de </a:t>
            </a:r>
            <a:r>
              <a:rPr lang="pt-BR" sz="1400" dirty="0">
                <a:solidFill>
                  <a:srgbClr val="FF0000"/>
                </a:solidFill>
                <a:latin typeface="+mj-lt"/>
                <a:cs typeface="Calibri" pitchFamily="34" charset="0"/>
              </a:rPr>
              <a:t>5%</a:t>
            </a:r>
            <a:r>
              <a:rPr lang="pt-BR" sz="1400" b="0" i="0" u="none" dirty="0">
                <a:latin typeface="+mj-lt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1100" b="0" i="0" u="none" dirty="0">
                <a:latin typeface="+mj-lt"/>
                <a:cs typeface="Calibri" pitchFamily="34" charset="0"/>
              </a:rPr>
              <a:t>AGÊNCIA NACIONAL DO PETRÓLEO, GÁS NATURAL E BIOCOMBUSTÍVEIS - Regulamento Técnico de Medição de Petróleo e Gás Natural a que se refere à Resolução Conjunta  ANP/INMETRO Nº. 1, de 10 de junho de 2013.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1810" y="1306276"/>
            <a:ext cx="8280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Medição de gás natural</a:t>
            </a:r>
            <a:endParaRPr lang="pt-BR" altLang="pt-BR" sz="1600" b="0" i="0" u="none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49485" y="902140"/>
            <a:ext cx="6985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Fatores </a:t>
            </a: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metrológicos que </a:t>
            </a:r>
            <a:r>
              <a:rPr lang="pt-BR" altLang="pt-BR" sz="200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impactam no desperdício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307130" y="549324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546988" y="4111755"/>
            <a:ext cx="8597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4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O Brasil </a:t>
            </a: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em 2016 conforme o Boletim </a:t>
            </a:r>
            <a:r>
              <a:rPr lang="pt-BR" altLang="pt-BR" sz="14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de Exploração de Petróleo e Gás Natural do Ministério de Minas e Energia (MME), a produção registrou 111,1 milhões de metros cúbicos por dia (MMm³/d). </a:t>
            </a:r>
          </a:p>
        </p:txBody>
      </p:sp>
      <p:graphicFrame>
        <p:nvGraphicFramePr>
          <p:cNvPr id="188417" name="Object 1"/>
          <p:cNvGraphicFramePr>
            <a:graphicFrameLocks noChangeAspect="1"/>
          </p:cNvGraphicFramePr>
          <p:nvPr/>
        </p:nvGraphicFramePr>
        <p:xfrm>
          <a:off x="742898" y="4748698"/>
          <a:ext cx="4310794" cy="503998"/>
        </p:xfrm>
        <a:graphic>
          <a:graphicData uri="http://schemas.openxmlformats.org/presentationml/2006/ole">
            <p:oleObj spid="_x0000_s6158" name="Equação" r:id="rId3" imgW="4076700" imgH="482600" progId="Equation.3">
              <p:embed/>
            </p:oleObj>
          </a:graphicData>
        </a:graphic>
      </p:graphicFrame>
      <p:pic>
        <p:nvPicPr>
          <p:cNvPr id="15" name="Picture 30" descr="mapa_distribuidoras_logomarcas_branco_21072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1027" y="5247628"/>
            <a:ext cx="1584129" cy="118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262" y="4549555"/>
            <a:ext cx="3579718" cy="1802301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 bwMode="auto">
          <a:xfrm>
            <a:off x="7692818" y="4825093"/>
            <a:ext cx="1071570" cy="1224000"/>
          </a:xfrm>
          <a:prstGeom prst="ellipse">
            <a:avLst/>
          </a:prstGeom>
          <a:noFill/>
          <a:ln w="12699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1" u="sng" strike="noStrike" cap="none" normalizeH="0" baseline="0" smtClean="0">
              <a:ln>
                <a:noFill/>
              </a:ln>
              <a:effectLst/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8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8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4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8"/>
          <p:cNvGrpSpPr/>
          <p:nvPr/>
        </p:nvGrpSpPr>
        <p:grpSpPr>
          <a:xfrm>
            <a:off x="734777" y="998068"/>
            <a:ext cx="7992834" cy="1696147"/>
            <a:chOff x="214282" y="1071546"/>
            <a:chExt cx="8643966" cy="2052040"/>
          </a:xfrm>
        </p:grpSpPr>
        <p:grpSp>
          <p:nvGrpSpPr>
            <p:cNvPr id="3" name="Grupo 5"/>
            <p:cNvGrpSpPr/>
            <p:nvPr/>
          </p:nvGrpSpPr>
          <p:grpSpPr>
            <a:xfrm>
              <a:off x="214282" y="1214422"/>
              <a:ext cx="1137276" cy="1571636"/>
              <a:chOff x="3357554" y="1071546"/>
              <a:chExt cx="2208846" cy="2633591"/>
            </a:xfrm>
          </p:grpSpPr>
          <p:pic>
            <p:nvPicPr>
              <p:cNvPr id="2334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00430" y="1071546"/>
                <a:ext cx="1699643" cy="107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347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57554" y="2071678"/>
                <a:ext cx="2208846" cy="1633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23347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43042" y="1071546"/>
              <a:ext cx="7215206" cy="205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7566" y="492180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4" name="Grupo 19"/>
          <p:cNvGrpSpPr/>
          <p:nvPr/>
        </p:nvGrpSpPr>
        <p:grpSpPr>
          <a:xfrm>
            <a:off x="1934936" y="2935060"/>
            <a:ext cx="5915046" cy="1155247"/>
            <a:chOff x="1189069" y="3286124"/>
            <a:chExt cx="6383327" cy="135732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89069" y="3286124"/>
              <a:ext cx="2382799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5457" name="Picture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60066" y="3357562"/>
              <a:ext cx="3412330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51044" y="4425068"/>
            <a:ext cx="303490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50 </a:t>
            </a:r>
            <a:r>
              <a:rPr lang="pt-BR" altLang="pt-BR" sz="1400" b="0" i="0" u="none" dirty="0" err="1">
                <a:solidFill>
                  <a:schemeClr val="tx1"/>
                </a:solidFill>
                <a:latin typeface="+mj-lt"/>
                <a:cs typeface="Calibri" pitchFamily="34" charset="0"/>
              </a:rPr>
              <a:t>mg</a:t>
            </a:r>
            <a:r>
              <a:rPr lang="pt-BR" altLang="pt-BR" sz="14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 x 10/100 = </a:t>
            </a: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5 </a:t>
            </a:r>
            <a:r>
              <a:rPr lang="pt-BR" altLang="pt-BR" sz="1400" b="0" i="0" u="none" dirty="0" err="1">
                <a:solidFill>
                  <a:schemeClr val="tx1"/>
                </a:solidFill>
                <a:latin typeface="+mj-lt"/>
                <a:cs typeface="Calibri" pitchFamily="34" charset="0"/>
              </a:rPr>
              <a:t>mg</a:t>
            </a:r>
            <a:r>
              <a:rPr lang="pt-BR" altLang="pt-BR" sz="14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/comprimido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369665" y="5825252"/>
            <a:ext cx="5500726" cy="3077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Número de caixas com 30 comprimidos </a:t>
            </a: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= </a:t>
            </a:r>
            <a:r>
              <a:rPr lang="pt-BR" sz="1400" i="0" u="none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13.208.240 </a:t>
            </a:r>
            <a:r>
              <a:rPr lang="pt-BR" altLang="pt-BR" sz="1400" i="0" u="none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caixas</a:t>
            </a:r>
            <a:r>
              <a:rPr lang="pt-BR" altLang="pt-BR" sz="1400" b="0" i="0" u="none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  </a:t>
            </a: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                      </a:t>
            </a:r>
            <a:endParaRPr lang="pt-BR" altLang="pt-BR" sz="1400" b="0" i="0" u="none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837192" y="4425068"/>
            <a:ext cx="5500758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0" i="0" u="none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5,0 </a:t>
            </a:r>
            <a:r>
              <a:rPr lang="pt-BR" altLang="pt-BR" sz="1400" b="0" i="0" u="none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mg</a:t>
            </a:r>
            <a:r>
              <a:rPr lang="pt-BR" altLang="pt-BR" sz="1400" b="0" i="0" u="none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/comprimido x 3.962.471.971 comprimidos </a:t>
            </a:r>
            <a:r>
              <a:rPr lang="pt-BR" altLang="pt-BR" sz="1400" b="0" i="0" u="non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pt-BR" sz="1400" b="0" i="0" u="none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19.812.359.855</a:t>
            </a:r>
            <a:r>
              <a:rPr lang="pt-BR" sz="1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altLang="pt-BR" sz="1400" b="0" i="0" u="none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mg</a:t>
            </a:r>
            <a:r>
              <a:rPr lang="pt-BR" altLang="pt-BR" sz="1400" b="0" i="0" u="none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pt-BR" altLang="pt-BR" sz="1400" b="0" i="0" u="none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51778" y="5056777"/>
            <a:ext cx="86106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4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Número de comprimidos de </a:t>
            </a: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50 </a:t>
            </a:r>
            <a:r>
              <a:rPr lang="pt-BR" altLang="pt-BR" sz="1400" b="0" i="0" u="none" dirty="0" err="1">
                <a:solidFill>
                  <a:schemeClr val="tx1"/>
                </a:solidFill>
                <a:latin typeface="+mj-lt"/>
                <a:cs typeface="Calibri" pitchFamily="34" charset="0"/>
              </a:rPr>
              <a:t>mg</a:t>
            </a:r>
            <a:r>
              <a:rPr lang="pt-BR" altLang="pt-BR" sz="1400" b="0" i="0" u="none" dirty="0">
                <a:solidFill>
                  <a:schemeClr val="tx1"/>
                </a:solidFill>
                <a:latin typeface="+mj-lt"/>
                <a:cs typeface="Calibri" pitchFamily="34" charset="0"/>
              </a:rPr>
              <a:t>  = </a:t>
            </a:r>
            <a:r>
              <a:rPr lang="pt-BR" sz="1400" b="0" i="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19.812.359.855 </a:t>
            </a:r>
            <a:r>
              <a:rPr lang="pt-BR" altLang="pt-BR" sz="1400" b="0" i="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mg</a:t>
            </a:r>
            <a:r>
              <a:rPr lang="pt-BR" altLang="pt-BR" sz="1400" b="0" i="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 </a:t>
            </a:r>
            <a:r>
              <a:rPr lang="pt-BR" altLang="pt-BR" sz="1400" b="0" i="0" u="none" baseline="-25000" dirty="0">
                <a:solidFill>
                  <a:schemeClr val="tx1"/>
                </a:solidFill>
                <a:latin typeface="+mj-lt"/>
                <a:cs typeface="Calibri" pitchFamily="34" charset="0"/>
              </a:rPr>
              <a:t>= </a:t>
            </a:r>
            <a:r>
              <a:rPr lang="pt-BR" altLang="pt-BR" sz="1400" b="0" i="0" u="none" baseline="-25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</a:t>
            </a:r>
            <a:r>
              <a:rPr 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396.247.197 comprimidos</a:t>
            </a: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 </a:t>
            </a:r>
            <a:endParaRPr lang="pt-BR" altLang="pt-BR" sz="1400" b="0" i="0" u="none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algn="ctr" eaLnBrk="1" hangingPunct="1"/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            50 </a:t>
            </a:r>
            <a:r>
              <a:rPr lang="pt-BR" altLang="pt-BR" sz="1400" b="0" i="0" u="none" dirty="0" err="1">
                <a:solidFill>
                  <a:schemeClr val="tx1"/>
                </a:solidFill>
                <a:latin typeface="+mj-lt"/>
                <a:cs typeface="Calibri" pitchFamily="34" charset="0"/>
              </a:rPr>
              <a:t>mg</a:t>
            </a:r>
            <a:endParaRPr lang="pt-BR" altLang="pt-BR" sz="1400" b="0" i="0" u="none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allAtOnce" animBg="1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0" y="928670"/>
            <a:ext cx="9144000" cy="2799907"/>
            <a:chOff x="0" y="928670"/>
            <a:chExt cx="9144000" cy="2799907"/>
          </a:xfrm>
        </p:grpSpPr>
        <p:grpSp>
          <p:nvGrpSpPr>
            <p:cNvPr id="3" name="Grupo 4"/>
            <p:cNvGrpSpPr/>
            <p:nvPr/>
          </p:nvGrpSpPr>
          <p:grpSpPr>
            <a:xfrm>
              <a:off x="3814118" y="1500174"/>
              <a:ext cx="2758145" cy="2228403"/>
              <a:chOff x="3376218" y="1857364"/>
              <a:chExt cx="3937382" cy="2847990"/>
            </a:xfrm>
          </p:grpSpPr>
          <p:pic>
            <p:nvPicPr>
              <p:cNvPr id="237570" name="Picture 2" descr="Resultado de imagem para reunião de cacique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76218" y="1857364"/>
                <a:ext cx="3937382" cy="2608516"/>
              </a:xfrm>
              <a:prstGeom prst="rect">
                <a:avLst/>
              </a:prstGeom>
              <a:noFill/>
            </p:spPr>
          </p:pic>
          <p:pic>
            <p:nvPicPr>
              <p:cNvPr id="237573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14946" y="4000504"/>
                <a:ext cx="571500" cy="704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0" y="928670"/>
              <a:ext cx="9144000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sz="2300" i="0" u="none" dirty="0" smtClean="0">
                  <a:solidFill>
                    <a:schemeClr val="tx1"/>
                  </a:solidFill>
                  <a:latin typeface="+mj-lt"/>
                </a:rPr>
                <a:t>Definição da tolerância de uma norma! </a:t>
              </a:r>
              <a:endParaRPr lang="pt-BR" altLang="pt-BR" sz="23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" name="Grupo 7"/>
          <p:cNvGrpSpPr/>
          <p:nvPr/>
        </p:nvGrpSpPr>
        <p:grpSpPr>
          <a:xfrm>
            <a:off x="996046" y="3767484"/>
            <a:ext cx="8025493" cy="2662863"/>
            <a:chOff x="1118506" y="3915546"/>
            <a:chExt cx="8025493" cy="2662863"/>
          </a:xfrm>
        </p:grpSpPr>
        <p:pic>
          <p:nvPicPr>
            <p:cNvPr id="239618" name="Picture 2" descr="Resultado de imagem para infraestrutura laboratoria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84066" y="4651184"/>
              <a:ext cx="3417065" cy="1927225"/>
            </a:xfrm>
            <a:prstGeom prst="rect">
              <a:avLst/>
            </a:prstGeom>
            <a:noFill/>
          </p:spPr>
        </p:pic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1118506" y="3915546"/>
              <a:ext cx="8025493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sz="2300" i="0" u="none" dirty="0" smtClean="0">
                  <a:solidFill>
                    <a:schemeClr val="tx1"/>
                  </a:solidFill>
                  <a:latin typeface="+mj-lt"/>
                </a:rPr>
                <a:t>Infraestrutura metrológica adequada a cada campo específico </a:t>
              </a:r>
              <a:r>
                <a:rPr lang="pt-BR" altLang="pt-BR" sz="2300" b="0" i="0" u="none" dirty="0" smtClean="0">
                  <a:latin typeface="+mj-lt"/>
                </a:rPr>
                <a:t>! </a:t>
              </a:r>
              <a:endParaRPr lang="pt-BR" altLang="pt-BR" sz="2300" b="0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6888655" y="5427080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0" i="0" u="none" dirty="0" smtClean="0">
                <a:latin typeface="+mj-lt"/>
                <a:ea typeface="Times New Roman" pitchFamily="18" charset="0"/>
              </a:rPr>
              <a:t>Figura: </a:t>
            </a:r>
            <a:r>
              <a:rPr lang="pt-BR" sz="1000" b="0" i="0" u="none" dirty="0" err="1" smtClean="0">
                <a:latin typeface="+mj-lt"/>
                <a:ea typeface="Times New Roman" pitchFamily="18" charset="0"/>
              </a:rPr>
              <a:t>Ref</a:t>
            </a:r>
            <a:r>
              <a:rPr lang="pt-BR" sz="1000" b="0" i="0" u="none" dirty="0" smtClean="0">
                <a:latin typeface="+mj-lt"/>
                <a:ea typeface="Times New Roman" pitchFamily="18" charset="0"/>
              </a:rPr>
              <a:t>: Google</a:t>
            </a:r>
            <a:endParaRPr lang="pt-BR" sz="1000" dirty="0">
              <a:latin typeface="+mj-lt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42001" y="528672"/>
            <a:ext cx="633670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ECONOMIA E 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2410" y="1203152"/>
            <a:ext cx="2559093" cy="148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725684" y="5058806"/>
            <a:ext cx="2686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99,6 </a:t>
            </a:r>
            <a:r>
              <a:rPr lang="pt-BR" altLang="pt-BR" sz="2000" b="0" i="0" u="none" dirty="0" err="1">
                <a:solidFill>
                  <a:schemeClr val="tx1"/>
                </a:solidFill>
                <a:latin typeface="+mj-lt"/>
              </a:rPr>
              <a:t>mg</a:t>
            </a:r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/dL ± 1,0 </a:t>
            </a:r>
            <a:r>
              <a:rPr lang="pt-BR" altLang="pt-BR" sz="2000" b="0" i="0" u="none" dirty="0" err="1">
                <a:solidFill>
                  <a:schemeClr val="tx1"/>
                </a:solidFill>
                <a:latin typeface="+mj-lt"/>
              </a:rPr>
              <a:t>mg</a:t>
            </a:r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/dL</a:t>
            </a:r>
          </a:p>
        </p:txBody>
      </p:sp>
      <p:grpSp>
        <p:nvGrpSpPr>
          <p:cNvPr id="3" name="Grupo 7"/>
          <p:cNvGrpSpPr>
            <a:grpSpLocks/>
          </p:cNvGrpSpPr>
          <p:nvPr/>
        </p:nvGrpSpPr>
        <p:grpSpPr bwMode="auto">
          <a:xfrm>
            <a:off x="3947458" y="2734178"/>
            <a:ext cx="4035425" cy="3319462"/>
            <a:chOff x="3995936" y="1845461"/>
            <a:chExt cx="4035793" cy="3319074"/>
          </a:xfrm>
        </p:grpSpPr>
        <p:pic>
          <p:nvPicPr>
            <p:cNvPr id="46088" name="Imagem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1845461"/>
              <a:ext cx="4035793" cy="3319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Retângulo 4"/>
            <p:cNvSpPr>
              <a:spLocks noChangeArrowheads="1"/>
            </p:cNvSpPr>
            <p:nvPr/>
          </p:nvSpPr>
          <p:spPr bwMode="auto">
            <a:xfrm>
              <a:off x="5812431" y="4725144"/>
              <a:ext cx="526154" cy="32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500" b="0" i="0" u="none" dirty="0">
                  <a:solidFill>
                    <a:schemeClr val="tx1"/>
                  </a:solidFill>
                  <a:latin typeface="+mj-lt"/>
                </a:rPr>
                <a:t>99,6</a:t>
              </a:r>
              <a:endParaRPr lang="pt-BR" altLang="pt-BR" sz="15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6090" name="Retângulo 6"/>
            <p:cNvSpPr>
              <a:spLocks noChangeArrowheads="1"/>
            </p:cNvSpPr>
            <p:nvPr/>
          </p:nvSpPr>
          <p:spPr bwMode="auto">
            <a:xfrm>
              <a:off x="6369386" y="4725144"/>
              <a:ext cx="478060" cy="32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500" b="0" i="0" u="none">
                  <a:solidFill>
                    <a:schemeClr val="tx1"/>
                  </a:solidFill>
                  <a:latin typeface="+mj-lt"/>
                </a:rPr>
                <a:t>100</a:t>
              </a:r>
              <a:endParaRPr lang="pt-BR" altLang="pt-BR" sz="150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5" name="Grupo 13"/>
          <p:cNvGrpSpPr>
            <a:grpSpLocks/>
          </p:cNvGrpSpPr>
          <p:nvPr/>
        </p:nvGrpSpPr>
        <p:grpSpPr bwMode="auto">
          <a:xfrm>
            <a:off x="6623199" y="4442543"/>
            <a:ext cx="2447925" cy="1076325"/>
            <a:chOff x="5004048" y="4070838"/>
            <a:chExt cx="2448272" cy="1076130"/>
          </a:xfrm>
        </p:grpSpPr>
        <p:sp>
          <p:nvSpPr>
            <p:cNvPr id="46086" name="Retângulo 5"/>
            <p:cNvSpPr>
              <a:spLocks noChangeArrowheads="1"/>
            </p:cNvSpPr>
            <p:nvPr/>
          </p:nvSpPr>
          <p:spPr bwMode="auto">
            <a:xfrm>
              <a:off x="5652120" y="4070838"/>
              <a:ext cx="18002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600" b="0" i="0" u="none" dirty="0">
                  <a:solidFill>
                    <a:srgbClr val="FF0000"/>
                  </a:solidFill>
                  <a:latin typeface="+mj-lt"/>
                </a:rPr>
                <a:t>Probabilidade de hiperglicemia</a:t>
              </a:r>
            </a:p>
            <a:p>
              <a:pPr algn="ctr" eaLnBrk="1" hangingPunct="1"/>
              <a:r>
                <a:rPr lang="pt-BR" altLang="pt-BR" sz="1600" b="0" i="0" u="none" dirty="0">
                  <a:solidFill>
                    <a:srgbClr val="FF0000"/>
                  </a:solidFill>
                  <a:latin typeface="+mj-lt"/>
                </a:rPr>
                <a:t>14%</a:t>
              </a:r>
            </a:p>
          </p:txBody>
        </p:sp>
        <p:cxnSp>
          <p:nvCxnSpPr>
            <p:cNvPr id="46087" name="Conector de seta reta 9"/>
            <p:cNvCxnSpPr>
              <a:cxnSpLocks noChangeShapeType="1"/>
            </p:cNvCxnSpPr>
            <p:nvPr/>
          </p:nvCxnSpPr>
          <p:spPr bwMode="auto">
            <a:xfrm flipH="1">
              <a:off x="5004048" y="4651389"/>
              <a:ext cx="700956" cy="495579"/>
            </a:xfrm>
            <a:prstGeom prst="straightConnector1">
              <a:avLst/>
            </a:prstGeom>
            <a:noFill/>
            <a:ln w="12699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6" name="Grupo 12"/>
          <p:cNvGrpSpPr/>
          <p:nvPr/>
        </p:nvGrpSpPr>
        <p:grpSpPr>
          <a:xfrm>
            <a:off x="789850" y="2915666"/>
            <a:ext cx="2190765" cy="1960733"/>
            <a:chOff x="357158" y="3714752"/>
            <a:chExt cx="2190765" cy="1960733"/>
          </a:xfrm>
        </p:grpSpPr>
        <p:pic>
          <p:nvPicPr>
            <p:cNvPr id="183298" name="Picture 2" descr="Resultado de imagem para medico observando exam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58" y="3714752"/>
              <a:ext cx="2190765" cy="1643074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1000100" y="5429264"/>
              <a:ext cx="78739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000" b="0" i="0" u="none" dirty="0" err="1" smtClean="0">
                  <a:latin typeface="+mj-lt"/>
                  <a:ea typeface="Times New Roman" pitchFamily="18" charset="0"/>
                </a:rPr>
                <a:t>Ref</a:t>
              </a:r>
              <a:r>
                <a:rPr lang="pt-BR" sz="1000" b="0" i="0" u="none" dirty="0" smtClean="0">
                  <a:latin typeface="+mj-lt"/>
                  <a:ea typeface="Times New Roman" pitchFamily="18" charset="0"/>
                </a:rPr>
                <a:t>: Google</a:t>
              </a:r>
              <a:endParaRPr lang="pt-BR" sz="1000" dirty="0">
                <a:latin typeface="+mj-lt"/>
              </a:endParaRPr>
            </a:p>
          </p:txBody>
        </p:sp>
      </p:grp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987336" y="577657"/>
            <a:ext cx="7870906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METROLOGIA NA ÁREA DA SAÚDE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8373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895214" y="1688490"/>
            <a:ext cx="3198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A METROLOGIA COMO UMA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63271480"/>
              </p:ext>
            </p:extLst>
          </p:nvPr>
        </p:nvGraphicFramePr>
        <p:xfrm>
          <a:off x="4067944" y="1333009"/>
          <a:ext cx="1081088" cy="1524000"/>
        </p:xfrm>
        <a:graphic>
          <a:graphicData uri="http://schemas.openxmlformats.org/presentationml/2006/ole">
            <p:oleObj spid="_x0000_s7194" name="Clip" r:id="rId3" imgW="3032125" imgH="4533900" progId="">
              <p:embed/>
            </p:oleObj>
          </a:graphicData>
        </a:graphic>
      </p:graphicFrame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499277" y="1997863"/>
            <a:ext cx="2453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BARREIRA COMERCIAL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87338" y="3217318"/>
            <a:ext cx="4245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A METROLOGIA NO CICLO DA ISO 9000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69454" y="4058819"/>
            <a:ext cx="43542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- Aquisição e controle da matéria prima.</a:t>
            </a:r>
          </a:p>
          <a:p>
            <a:pPr>
              <a:spcBef>
                <a:spcPct val="50000"/>
              </a:spcBef>
            </a:pPr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- Controle de processo.</a:t>
            </a:r>
          </a:p>
          <a:p>
            <a:pPr>
              <a:spcBef>
                <a:spcPct val="50000"/>
              </a:spcBef>
            </a:pPr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- Características do produto final.</a:t>
            </a:r>
          </a:p>
        </p:txBody>
      </p:sp>
      <p:graphicFrame>
        <p:nvGraphicFramePr>
          <p:cNvPr id="542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17611435"/>
              </p:ext>
            </p:extLst>
          </p:nvPr>
        </p:nvGraphicFramePr>
        <p:xfrm>
          <a:off x="6172673" y="3234391"/>
          <a:ext cx="2635250" cy="2667000"/>
        </p:xfrm>
        <a:graphic>
          <a:graphicData uri="http://schemas.openxmlformats.org/presentationml/2006/ole">
            <p:oleObj spid="_x0000_s7195" name="Clip" r:id="rId4" imgW="3244850" imgH="3390900" progId="">
              <p:embed/>
            </p:oleObj>
          </a:graphicData>
        </a:graphic>
      </p:graphicFrame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02495" y="604164"/>
            <a:ext cx="7560841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METROLOGIA – BARREIRA COMERCIAL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  <p:bldP spid="54276" grpId="0" autoUpdateAnimBg="0"/>
      <p:bldP spid="54277" grpId="0" autoUpdateAnimBg="0"/>
      <p:bldP spid="5427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de seta reta 3"/>
          <p:cNvCxnSpPr/>
          <p:nvPr/>
        </p:nvCxnSpPr>
        <p:spPr>
          <a:xfrm flipH="1" flipV="1">
            <a:off x="3713089" y="2033990"/>
            <a:ext cx="985838" cy="109934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55576" y="1687121"/>
            <a:ext cx="2949575" cy="679450"/>
            <a:chOff x="862" y="1082"/>
            <a:chExt cx="2013" cy="428"/>
          </a:xfrm>
        </p:grpSpPr>
        <p:sp>
          <p:nvSpPr>
            <p:cNvPr id="80927" name="Rectangle 12"/>
            <p:cNvSpPr>
              <a:spLocks noChangeArrowheads="1"/>
            </p:cNvSpPr>
            <p:nvPr/>
          </p:nvSpPr>
          <p:spPr bwMode="auto">
            <a:xfrm>
              <a:off x="1356" y="1200"/>
              <a:ext cx="121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pt-BR" altLang="pt-BR" dirty="0">
                <a:latin typeface="+mj-lt"/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862" y="1082"/>
              <a:ext cx="2013" cy="425"/>
              <a:chOff x="862" y="1082"/>
              <a:chExt cx="2013" cy="425"/>
            </a:xfrm>
          </p:grpSpPr>
          <p:sp>
            <p:nvSpPr>
              <p:cNvPr id="80929" name="Rectangle 14"/>
              <p:cNvSpPr>
                <a:spLocks noChangeArrowheads="1"/>
              </p:cNvSpPr>
              <p:nvPr/>
            </p:nvSpPr>
            <p:spPr bwMode="auto">
              <a:xfrm>
                <a:off x="862" y="1082"/>
                <a:ext cx="2013" cy="425"/>
              </a:xfrm>
              <a:prstGeom prst="rect">
                <a:avLst/>
              </a:prstGeom>
              <a:solidFill>
                <a:srgbClr val="4CFAFA"/>
              </a:solidFill>
              <a:ln w="7938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pt-BR" altLang="pt-BR" dirty="0">
                  <a:latin typeface="+mj-lt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390" y="1152"/>
                <a:ext cx="1043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1" hangingPunct="1">
                  <a:spcBef>
                    <a:spcPct val="50000"/>
                  </a:spcBef>
                  <a:defRPr/>
                </a:pPr>
                <a:r>
                  <a:rPr lang="pt-BR" altLang="pt-BR" sz="2900" b="0" i="0" u="none" dirty="0">
                    <a:solidFill>
                      <a:srgbClr val="000000"/>
                    </a:solidFill>
                    <a:latin typeface="+mj-lt"/>
                  </a:rPr>
                  <a:t>Qualidade</a:t>
                </a:r>
                <a:endParaRPr lang="pt-BR" altLang="pt-BR" b="0" i="0" u="none" dirty="0">
                  <a:latin typeface="+mj-lt"/>
                </a:endParaRPr>
              </a:p>
            </p:txBody>
          </p:sp>
        </p:grp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98439" y="5217721"/>
            <a:ext cx="2949575" cy="677863"/>
            <a:chOff x="862" y="3035"/>
            <a:chExt cx="2013" cy="427"/>
          </a:xfrm>
        </p:grpSpPr>
        <p:sp>
          <p:nvSpPr>
            <p:cNvPr id="80923" name="Rectangle 17"/>
            <p:cNvSpPr>
              <a:spLocks noChangeArrowheads="1"/>
            </p:cNvSpPr>
            <p:nvPr/>
          </p:nvSpPr>
          <p:spPr bwMode="auto">
            <a:xfrm>
              <a:off x="1274" y="3138"/>
              <a:ext cx="124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pt-BR" altLang="pt-BR" b="0" i="0" u="none" dirty="0">
                <a:latin typeface="+mj-lt"/>
              </a:endParaRPr>
            </a:p>
          </p:txBody>
        </p: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862" y="3035"/>
              <a:ext cx="2013" cy="427"/>
              <a:chOff x="862" y="3035"/>
              <a:chExt cx="2013" cy="427"/>
            </a:xfrm>
          </p:grpSpPr>
          <p:sp>
            <p:nvSpPr>
              <p:cNvPr id="80925" name="Rectangle 19"/>
              <p:cNvSpPr>
                <a:spLocks noChangeArrowheads="1"/>
              </p:cNvSpPr>
              <p:nvPr/>
            </p:nvSpPr>
            <p:spPr bwMode="auto">
              <a:xfrm>
                <a:off x="862" y="3035"/>
                <a:ext cx="2013" cy="427"/>
              </a:xfrm>
              <a:prstGeom prst="rect">
                <a:avLst/>
              </a:prstGeom>
              <a:solidFill>
                <a:srgbClr val="4CFAFA"/>
              </a:solidFill>
              <a:ln w="7938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pt-BR" altLang="pt-BR" b="0" i="0" u="none" dirty="0">
                  <a:latin typeface="+mj-lt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242" y="3120"/>
                <a:ext cx="1099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1" hangingPunct="1">
                  <a:spcBef>
                    <a:spcPct val="50000"/>
                  </a:spcBef>
                  <a:defRPr/>
                </a:pPr>
                <a:r>
                  <a:rPr lang="pt-BR" altLang="pt-BR" sz="2900" b="1" dirty="0">
                    <a:solidFill>
                      <a:srgbClr val="000000"/>
                    </a:solidFill>
                    <a:latin typeface="+mj-lt"/>
                  </a:rPr>
                  <a:t>Metrologia</a:t>
                </a:r>
              </a:p>
            </p:txBody>
          </p:sp>
        </p:grp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63514" y="1696646"/>
            <a:ext cx="2949575" cy="679450"/>
            <a:chOff x="862" y="1082"/>
            <a:chExt cx="2013" cy="428"/>
          </a:xfrm>
        </p:grpSpPr>
        <p:sp>
          <p:nvSpPr>
            <p:cNvPr id="80919" name="Rectangle 12"/>
            <p:cNvSpPr>
              <a:spLocks noChangeArrowheads="1"/>
            </p:cNvSpPr>
            <p:nvPr/>
          </p:nvSpPr>
          <p:spPr bwMode="auto">
            <a:xfrm>
              <a:off x="1356" y="1200"/>
              <a:ext cx="121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pt-BR" altLang="pt-BR" b="0" i="0" u="none" dirty="0">
                <a:latin typeface="+mj-lt"/>
              </a:endParaRPr>
            </a:p>
          </p:txBody>
        </p:sp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862" y="1082"/>
              <a:ext cx="2013" cy="425"/>
              <a:chOff x="862" y="1082"/>
              <a:chExt cx="2013" cy="425"/>
            </a:xfrm>
          </p:grpSpPr>
          <p:sp>
            <p:nvSpPr>
              <p:cNvPr id="80921" name="Rectangle 14"/>
              <p:cNvSpPr>
                <a:spLocks noChangeArrowheads="1"/>
              </p:cNvSpPr>
              <p:nvPr/>
            </p:nvSpPr>
            <p:spPr bwMode="auto">
              <a:xfrm>
                <a:off x="862" y="1082"/>
                <a:ext cx="2013" cy="425"/>
              </a:xfrm>
              <a:prstGeom prst="rect">
                <a:avLst/>
              </a:prstGeom>
              <a:solidFill>
                <a:srgbClr val="4CFAFA"/>
              </a:solidFill>
              <a:ln w="7938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pt-BR" altLang="pt-BR" b="0" i="0" u="none" dirty="0">
                  <a:latin typeface="+mj-lt"/>
                </a:endParaRPr>
              </a:p>
            </p:txBody>
          </p:sp>
          <p:sp>
            <p:nvSpPr>
              <p:cNvPr id="34" name="Rectangle 15"/>
              <p:cNvSpPr>
                <a:spLocks noChangeArrowheads="1"/>
              </p:cNvSpPr>
              <p:nvPr/>
            </p:nvSpPr>
            <p:spPr bwMode="auto">
              <a:xfrm>
                <a:off x="1391" y="1152"/>
                <a:ext cx="1043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1" hangingPunct="1">
                  <a:spcBef>
                    <a:spcPct val="50000"/>
                  </a:spcBef>
                  <a:defRPr/>
                </a:pPr>
                <a:r>
                  <a:rPr lang="pt-BR" altLang="pt-BR" sz="2900" b="1" i="0" u="none" dirty="0">
                    <a:solidFill>
                      <a:srgbClr val="000000"/>
                    </a:solidFill>
                    <a:latin typeface="+mj-lt"/>
                  </a:rPr>
                  <a:t>Qualidade</a:t>
                </a:r>
                <a:endParaRPr lang="pt-BR" altLang="pt-BR" b="1" i="0" u="none" dirty="0">
                  <a:latin typeface="+mj-lt"/>
                </a:endParaRPr>
              </a:p>
            </p:txBody>
          </p:sp>
        </p:grpSp>
      </p:grp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2201" y="4612884"/>
            <a:ext cx="3101975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2201" y="2407846"/>
            <a:ext cx="3101975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o 1"/>
          <p:cNvGrpSpPr>
            <a:grpSpLocks/>
          </p:cNvGrpSpPr>
          <p:nvPr/>
        </p:nvGrpSpPr>
        <p:grpSpPr bwMode="auto">
          <a:xfrm>
            <a:off x="5521251" y="1812534"/>
            <a:ext cx="3114675" cy="3660775"/>
            <a:chOff x="6029325" y="2312375"/>
            <a:chExt cx="3114675" cy="3661333"/>
          </a:xfrm>
        </p:grpSpPr>
        <p:pic>
          <p:nvPicPr>
            <p:cNvPr id="8091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985" y="2312375"/>
              <a:ext cx="1140216" cy="632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325" y="5078358"/>
              <a:ext cx="3114675" cy="895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0907" name="AutoShape 11" descr="Imagem relacionada"/>
          <p:cNvSpPr>
            <a:spLocks noChangeAspect="1" noChangeArrowheads="1"/>
          </p:cNvSpPr>
          <p:nvPr/>
        </p:nvSpPr>
        <p:spPr bwMode="auto">
          <a:xfrm>
            <a:off x="307975" y="-1668463"/>
            <a:ext cx="3800475" cy="380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 dirty="0"/>
          </a:p>
        </p:txBody>
      </p:sp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5625" y="1393894"/>
            <a:ext cx="3400425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o 28671"/>
          <p:cNvGrpSpPr>
            <a:grpSpLocks/>
          </p:cNvGrpSpPr>
          <p:nvPr/>
        </p:nvGrpSpPr>
        <p:grpSpPr bwMode="auto">
          <a:xfrm>
            <a:off x="5495851" y="1803009"/>
            <a:ext cx="3103563" cy="3702050"/>
            <a:chOff x="3020218" y="3111500"/>
            <a:chExt cx="3103563" cy="3702050"/>
          </a:xfrm>
        </p:grpSpPr>
        <p:pic>
          <p:nvPicPr>
            <p:cNvPr id="80915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218" y="3746500"/>
              <a:ext cx="3103563" cy="3067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6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2088" y="3111500"/>
              <a:ext cx="1139825" cy="633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3224139" y="3133334"/>
            <a:ext cx="2949575" cy="677862"/>
            <a:chOff x="3235" y="2011"/>
            <a:chExt cx="2013" cy="427"/>
          </a:xfrm>
        </p:grpSpPr>
        <p:sp>
          <p:nvSpPr>
            <p:cNvPr id="80911" name="Rectangle 22"/>
            <p:cNvSpPr>
              <a:spLocks noChangeArrowheads="1"/>
            </p:cNvSpPr>
            <p:nvPr/>
          </p:nvSpPr>
          <p:spPr bwMode="auto">
            <a:xfrm>
              <a:off x="3434" y="2110"/>
              <a:ext cx="15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pt-BR" altLang="pt-BR" b="0" i="0" u="none" dirty="0">
                <a:latin typeface="+mj-lt"/>
              </a:endParaRPr>
            </a:p>
          </p:txBody>
        </p:sp>
        <p:grpSp>
          <p:nvGrpSpPr>
            <p:cNvPr id="12" name="Group 23"/>
            <p:cNvGrpSpPr>
              <a:grpSpLocks/>
            </p:cNvGrpSpPr>
            <p:nvPr/>
          </p:nvGrpSpPr>
          <p:grpSpPr bwMode="auto">
            <a:xfrm>
              <a:off x="3235" y="2011"/>
              <a:ext cx="2013" cy="427"/>
              <a:chOff x="3235" y="2011"/>
              <a:chExt cx="2013" cy="427"/>
            </a:xfrm>
          </p:grpSpPr>
          <p:sp>
            <p:nvSpPr>
              <p:cNvPr id="80913" name="Rectangle 24"/>
              <p:cNvSpPr>
                <a:spLocks noChangeArrowheads="1"/>
              </p:cNvSpPr>
              <p:nvPr/>
            </p:nvSpPr>
            <p:spPr bwMode="auto">
              <a:xfrm>
                <a:off x="3235" y="2011"/>
                <a:ext cx="2013" cy="427"/>
              </a:xfrm>
              <a:prstGeom prst="rect">
                <a:avLst/>
              </a:prstGeom>
              <a:solidFill>
                <a:srgbClr val="4CFAFA"/>
              </a:solidFill>
              <a:ln w="7938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 u="sng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pt-BR" altLang="pt-BR" b="0" i="0" u="none" dirty="0">
                  <a:latin typeface="+mj-lt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3466" y="2064"/>
                <a:ext cx="1363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defTabSz="762000">
                  <a:spcBef>
                    <a:spcPct val="50000"/>
                  </a:spcBef>
                  <a:defRPr/>
                </a:pPr>
                <a:r>
                  <a:rPr lang="pt-BR" altLang="pt-BR" sz="2900" b="1" dirty="0">
                    <a:solidFill>
                      <a:srgbClr val="000000"/>
                    </a:solidFill>
                    <a:latin typeface="+mj-lt"/>
                  </a:rPr>
                  <a:t>Normalização</a:t>
                </a:r>
              </a:p>
            </p:txBody>
          </p:sp>
        </p:grpSp>
      </p:grpSp>
      <p:cxnSp>
        <p:nvCxnSpPr>
          <p:cNvPr id="43" name="Conector de seta reta 42"/>
          <p:cNvCxnSpPr/>
          <p:nvPr/>
        </p:nvCxnSpPr>
        <p:spPr>
          <a:xfrm flipV="1">
            <a:off x="2107432" y="3811196"/>
            <a:ext cx="2591495" cy="13843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>
            <a:off x="2088184" y="2379272"/>
            <a:ext cx="198" cy="283368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034188" y="478499"/>
            <a:ext cx="7308305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METROLOGIA, NORMALIZAÇÃO E QUALIDADE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208182" y="411322"/>
            <a:ext cx="4868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ABORDAGEM ATUAL DA CIÊNCIA </a:t>
            </a:r>
            <a:endParaRPr lang="pt-BR" altLang="pt-BR" sz="2800" b="1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2" name="Grupo 10"/>
          <p:cNvGrpSpPr/>
          <p:nvPr/>
        </p:nvGrpSpPr>
        <p:grpSpPr>
          <a:xfrm>
            <a:off x="628659" y="1101570"/>
            <a:ext cx="8327569" cy="2204151"/>
            <a:chOff x="922563" y="979110"/>
            <a:chExt cx="7960179" cy="2204151"/>
          </a:xfrm>
        </p:grpSpPr>
        <p:sp>
          <p:nvSpPr>
            <p:cNvPr id="9" name="Retângulo 8"/>
            <p:cNvSpPr/>
            <p:nvPr/>
          </p:nvSpPr>
          <p:spPr>
            <a:xfrm>
              <a:off x="922563" y="979110"/>
              <a:ext cx="7960179" cy="2017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2000" b="1" i="0" u="none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Roberto D'</a:t>
              </a:r>
              <a:r>
                <a:rPr lang="pt-BR" sz="2000" b="1" i="0" u="none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avila</a:t>
              </a:r>
              <a:r>
                <a:rPr lang="pt-BR" sz="2000" b="1" i="0" u="none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entrevista Paulo </a:t>
              </a:r>
              <a:r>
                <a:rPr lang="pt-BR" sz="2000" b="1" i="0" u="none" dirty="0" err="1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Artaxo</a:t>
              </a:r>
              <a:r>
                <a:rPr lang="pt-BR" sz="2000" b="1" i="0" u="none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pt-BR" sz="2000" b="1" i="0" u="none" dirty="0">
                  <a:latin typeface="+mj-lt"/>
                </a:rPr>
                <a:t>físico e professor da USP </a:t>
              </a:r>
              <a:endParaRPr lang="pt-BR" sz="2000" b="1" i="0" u="none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2000" b="1" i="0" u="none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pt-BR" sz="2000" b="1" i="0" u="none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O Desmatamento Da Amazônia </a:t>
              </a:r>
              <a:r>
                <a:rPr lang="pt-BR" sz="2000" b="1" i="0" u="none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 do </a:t>
              </a:r>
              <a:r>
                <a:rPr lang="pt-BR" sz="2000" b="1" i="0" u="none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Cerrado</a:t>
              </a:r>
              <a:r>
                <a:rPr lang="pt-BR" sz="2000" b="0" i="0" u="none" dirty="0" smtClean="0">
                  <a:solidFill>
                    <a:srgbClr val="FFFFFF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Exibição em 5 de Agosto de 2019. </a:t>
              </a:r>
              <a:r>
                <a:rPr lang="pt-BR" sz="12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https://globosatplay.globo.com/globonews/v/7820787</a:t>
              </a:r>
              <a:endParaRPr lang="pt-BR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pt-BR" sz="2000" b="0" i="0" u="none" dirty="0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pt-BR" sz="2000" b="0" i="0" u="non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Imagem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230" y="2105666"/>
              <a:ext cx="1907540" cy="10775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Retângulo 11"/>
          <p:cNvSpPr/>
          <p:nvPr/>
        </p:nvSpPr>
        <p:spPr>
          <a:xfrm>
            <a:off x="318414" y="3579869"/>
            <a:ext cx="8637813" cy="226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0" i="0" u="none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Roberto </a:t>
            </a:r>
            <a:r>
              <a:rPr lang="pt-BR" b="0" i="0" u="non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D’Ávila entrevista o físico e professor da USP e os dois debatem a importância da ciência para o desenvolvimento social e econômico do país e o papel das universidades públicas na formação crítica do pensamento nacional.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0" i="0" u="none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“Fazer ciência somente com as disciplinas tradicionais já </a:t>
            </a:r>
            <a:r>
              <a:rPr lang="pt-BR" b="0" i="0" u="none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era!!!!! </a:t>
            </a:r>
            <a:r>
              <a:rPr lang="pt-BR" b="0" i="0" u="none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prática atual da ciência deve ser realizada de forma interdisciplinar e integrada envolvendo todas as áreas do conhecimento, por exemplo, física, química, psicologia, filosofia, economia, biotecnologia, ciência sociais, etc</a:t>
            </a:r>
            <a:r>
              <a:rPr lang="pt-BR" b="0" i="0" u="none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xmlns="" val="1195561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92904584"/>
              </p:ext>
            </p:extLst>
          </p:nvPr>
        </p:nvGraphicFramePr>
        <p:xfrm>
          <a:off x="2089906" y="3139873"/>
          <a:ext cx="1860550" cy="2286000"/>
        </p:xfrm>
        <a:graphic>
          <a:graphicData uri="http://schemas.openxmlformats.org/presentationml/2006/ole">
            <p:oleObj spid="_x0000_s8230" name="Clip" r:id="rId3" imgW="2070000" imgH="2576160" progId="">
              <p:embed/>
            </p:oleObj>
          </a:graphicData>
        </a:graphic>
      </p:graphicFrame>
      <p:graphicFrame>
        <p:nvGraphicFramePr>
          <p:cNvPr id="563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14965045"/>
              </p:ext>
            </p:extLst>
          </p:nvPr>
        </p:nvGraphicFramePr>
        <p:xfrm>
          <a:off x="642106" y="1768273"/>
          <a:ext cx="752475" cy="2287588"/>
        </p:xfrm>
        <a:graphic>
          <a:graphicData uri="http://schemas.openxmlformats.org/presentationml/2006/ole">
            <p:oleObj spid="_x0000_s8231" name="Clip" r:id="rId4" imgW="765000" imgH="2576160" progId="">
              <p:embed/>
            </p:oleObj>
          </a:graphicData>
        </a:graphic>
      </p:graphicFrame>
      <p:graphicFrame>
        <p:nvGraphicFramePr>
          <p:cNvPr id="563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88714101"/>
              </p:ext>
            </p:extLst>
          </p:nvPr>
        </p:nvGraphicFramePr>
        <p:xfrm>
          <a:off x="4777866" y="3523456"/>
          <a:ext cx="2247900" cy="2209800"/>
        </p:xfrm>
        <a:graphic>
          <a:graphicData uri="http://schemas.openxmlformats.org/presentationml/2006/ole">
            <p:oleObj spid="_x0000_s8232" name="Clip" r:id="rId5" imgW="3848100" imgH="5478463" progId="">
              <p:embed/>
            </p:oleObj>
          </a:graphicData>
        </a:graphic>
      </p:graphicFrame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480306" y="1766686"/>
            <a:ext cx="4854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METROLOGIA , NORMALIZAÇÃO E QUALIDADE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3918706" y="2985886"/>
            <a:ext cx="3428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CERTIFICADOS PARA O AUDITOR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6989668" y="4005061"/>
            <a:ext cx="19744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METROLOGIA ???</a:t>
            </a: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1" y="568084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GRUPOS DE USUÁRIOS DE UM LABORATÓRIO DE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4263" y="1347107"/>
            <a:ext cx="2079135" cy="156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utoUpdateAnimBg="0"/>
      <p:bldP spid="56327" grpId="0" autoUpdateAnimBg="0"/>
      <p:bldP spid="5632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933" y="2040406"/>
            <a:ext cx="4592550" cy="335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23311" y="4866693"/>
            <a:ext cx="2521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Indústria e outros setores</a:t>
            </a:r>
            <a:endParaRPr kumimoji="0" lang="pt-BR" altLang="pt-BR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2518863" y="4267543"/>
            <a:ext cx="896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Ensaios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342276" y="3564110"/>
            <a:ext cx="1138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Calibração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2518863" y="2763341"/>
            <a:ext cx="965328" cy="5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Padrões</a:t>
            </a:r>
          </a:p>
          <a:p>
            <a:pPr marL="0" marR="0" lvl="0" indent="0" algn="ctr" defTabSz="91440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Nacionais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2735965" y="2269062"/>
            <a:ext cx="6142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BIPM</a:t>
            </a:r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auto">
          <a:xfrm>
            <a:off x="2836512" y="1705456"/>
            <a:ext cx="342728" cy="335513"/>
          </a:xfrm>
          <a:prstGeom prst="ellipse">
            <a:avLst/>
          </a:prstGeom>
          <a:gradFill rotWithShape="0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12700">
            <a:solidFill>
              <a:sysClr val="window" lastClr="FF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3923928" y="1950018"/>
            <a:ext cx="10518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Unidades do SI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4117611" y="2293357"/>
            <a:ext cx="2736304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Padrões </a:t>
            </a:r>
            <a:r>
              <a:rPr kumimoji="0" lang="pt-BR" altLang="pt-B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Internacionais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100" i="0" u="none" kern="0" dirty="0" smtClean="0">
                <a:solidFill>
                  <a:srgbClr val="FF0000"/>
                </a:solidFill>
                <a:latin typeface="+mj-lt"/>
              </a:rPr>
              <a:t>Constantes físicas</a:t>
            </a:r>
            <a:endParaRPr kumimoji="0" lang="pt-BR" altLang="pt-BR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4338172" y="2890613"/>
            <a:ext cx="34021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Padrões dos Institutos </a:t>
            </a:r>
            <a:r>
              <a:rPr kumimoji="0" lang="pt-BR" altLang="pt-B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Nacionais de  </a:t>
            </a: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Metrologia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716016" y="3413456"/>
            <a:ext cx="37799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Padrões de referência dos </a:t>
            </a:r>
            <a:r>
              <a:rPr kumimoji="0" lang="pt-BR" altLang="pt-BR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laboratórios de  </a:t>
            </a: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calibração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449353" y="4100756"/>
            <a:ext cx="34860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Padrões de </a:t>
            </a:r>
            <a:r>
              <a:rPr kumimoji="0" lang="pt-BR" altLang="pt-BR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referência dos laboratórios  </a:t>
            </a: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de ensaio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5530274" y="4854349"/>
            <a:ext cx="36137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Padrões  de   trabalho </a:t>
            </a:r>
            <a:r>
              <a:rPr kumimoji="0" lang="pt-BR" altLang="pt-BR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dos laboratórios do chão </a:t>
            </a: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de fábrica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367929" y="1718079"/>
            <a:ext cx="742951" cy="3810001"/>
            <a:chOff x="957" y="1327"/>
            <a:chExt cx="468" cy="2400"/>
          </a:xfrm>
        </p:grpSpPr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 rot="18048279">
              <a:off x="69" y="2370"/>
              <a:ext cx="2400" cy="313"/>
            </a:xfrm>
            <a:prstGeom prst="rightArrow">
              <a:avLst>
                <a:gd name="adj1" fmla="val 50000"/>
                <a:gd name="adj2" fmla="val 171875"/>
              </a:avLst>
            </a:prstGeom>
            <a:solidFill>
              <a:srgbClr val="D34817"/>
            </a:solidFill>
            <a:ln w="12700">
              <a:solidFill>
                <a:sysClr val="window" lastClr="FFFF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 rot="18062759">
              <a:off x="444" y="2727"/>
              <a:ext cx="127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</a:rPr>
                <a:t>RASTREABILIDADE</a:t>
              </a:r>
            </a:p>
          </p:txBody>
        </p:sp>
      </p:grp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944219" y="493849"/>
            <a:ext cx="7718088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HIERARQUIA DO SISTEMA METROLÓGICO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065026" y="5346450"/>
            <a:ext cx="4254843" cy="685800"/>
            <a:chOff x="3504" y="3876"/>
            <a:chExt cx="2256" cy="432"/>
          </a:xfrm>
        </p:grpSpPr>
        <p:sp>
          <p:nvSpPr>
            <p:cNvPr id="47" name="AutoShape 22"/>
            <p:cNvSpPr>
              <a:spLocks noChangeArrowheads="1"/>
            </p:cNvSpPr>
            <p:nvPr/>
          </p:nvSpPr>
          <p:spPr bwMode="auto">
            <a:xfrm>
              <a:off x="3504" y="3876"/>
              <a:ext cx="2256" cy="432"/>
            </a:xfrm>
            <a:prstGeom prst="rightArrow">
              <a:avLst>
                <a:gd name="adj1" fmla="val 50000"/>
                <a:gd name="adj2" fmla="val 130556"/>
              </a:avLst>
            </a:prstGeom>
            <a:solidFill>
              <a:srgbClr val="D34817"/>
            </a:solidFill>
            <a:ln w="12700">
              <a:solidFill>
                <a:sysClr val="window" lastClr="FFFF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8" name="Text Box 23"/>
            <p:cNvSpPr txBox="1">
              <a:spLocks noChangeArrowheads="1"/>
            </p:cNvSpPr>
            <p:nvPr/>
          </p:nvSpPr>
          <p:spPr bwMode="auto">
            <a:xfrm>
              <a:off x="3892" y="3966"/>
              <a:ext cx="11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</a:rPr>
                <a:t>COMPARABILIDADE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 rot="2943742">
            <a:off x="2593841" y="3217892"/>
            <a:ext cx="3753646" cy="498697"/>
            <a:chOff x="2140" y="1882"/>
            <a:chExt cx="2928" cy="432"/>
          </a:xfrm>
        </p:grpSpPr>
        <p:sp>
          <p:nvSpPr>
            <p:cNvPr id="50" name="AutoShape 25"/>
            <p:cNvSpPr>
              <a:spLocks noChangeArrowheads="1"/>
            </p:cNvSpPr>
            <p:nvPr/>
          </p:nvSpPr>
          <p:spPr bwMode="auto">
            <a:xfrm>
              <a:off x="2140" y="1882"/>
              <a:ext cx="2928" cy="432"/>
            </a:xfrm>
            <a:prstGeom prst="rightArrow">
              <a:avLst>
                <a:gd name="adj1" fmla="val 50000"/>
                <a:gd name="adj2" fmla="val 169444"/>
              </a:avLst>
            </a:prstGeom>
            <a:solidFill>
              <a:srgbClr val="D34817"/>
            </a:solidFill>
            <a:ln w="12700">
              <a:solidFill>
                <a:sysClr val="window" lastClr="FFFF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2784" y="1939"/>
              <a:ext cx="1257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</a:rPr>
                <a:t>DISSEMINAÇÃO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7539637" y="930914"/>
            <a:ext cx="1422400" cy="2455864"/>
            <a:chOff x="0" y="1274"/>
            <a:chExt cx="896" cy="1547"/>
          </a:xfrm>
        </p:grpSpPr>
        <p:pic>
          <p:nvPicPr>
            <p:cNvPr id="53" name="Picture 28" descr="Incerteza de Mediçã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" y="1663"/>
              <a:ext cx="600" cy="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29"/>
            <p:cNvSpPr txBox="1">
              <a:spLocks noChangeArrowheads="1"/>
            </p:cNvSpPr>
            <p:nvPr/>
          </p:nvSpPr>
          <p:spPr bwMode="auto">
            <a:xfrm>
              <a:off x="0" y="1274"/>
              <a:ext cx="896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 b="0" i="0" u="none" dirty="0">
                  <a:solidFill>
                    <a:schemeClr val="tx1"/>
                  </a:solidFill>
                  <a:latin typeface="+mj-lt"/>
                </a:rPr>
                <a:t>  </a:t>
              </a:r>
              <a:r>
                <a:rPr lang="pt-BR" altLang="pt-BR" sz="1600" i="0" u="none" dirty="0">
                  <a:solidFill>
                    <a:schemeClr val="tx1"/>
                  </a:solidFill>
                  <a:latin typeface="+mj-lt"/>
                </a:rPr>
                <a:t>Incerteza</a:t>
              </a:r>
            </a:p>
            <a:p>
              <a:pPr algn="ctr">
                <a:lnSpc>
                  <a:spcPct val="45000"/>
                </a:lnSpc>
                <a:spcBef>
                  <a:spcPct val="50000"/>
                </a:spcBef>
              </a:pPr>
              <a:r>
                <a:rPr lang="pt-BR" altLang="pt-BR" sz="1600" i="0" u="none" dirty="0">
                  <a:solidFill>
                    <a:schemeClr val="tx1"/>
                  </a:solidFill>
                  <a:latin typeface="+mj-lt"/>
                </a:rPr>
                <a:t>de medição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18262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555812" y="1046640"/>
            <a:ext cx="827442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1400" i="0" u="none" dirty="0">
                <a:solidFill>
                  <a:schemeClr val="tx1"/>
                </a:solidFill>
                <a:latin typeface="+mj-lt"/>
              </a:rPr>
              <a:t>2.41 </a:t>
            </a:r>
            <a:r>
              <a:rPr lang="pt-BR" altLang="pt-BR" sz="1400" b="0" i="0" u="none" dirty="0">
                <a:solidFill>
                  <a:schemeClr val="tx1"/>
                </a:solidFill>
                <a:latin typeface="+mj-lt"/>
              </a:rPr>
              <a:t>(6.10)</a:t>
            </a:r>
          </a:p>
          <a:p>
            <a:pPr>
              <a:spcBef>
                <a:spcPct val="50000"/>
              </a:spcBef>
            </a:pPr>
            <a:r>
              <a:rPr lang="pt-BR" altLang="pt-BR" sz="1400" i="0" u="none" dirty="0">
                <a:solidFill>
                  <a:schemeClr val="tx1"/>
                </a:solidFill>
                <a:latin typeface="+mj-lt"/>
              </a:rPr>
              <a:t>rastreabilidade metrológica</a:t>
            </a:r>
          </a:p>
          <a:p>
            <a:pPr algn="just">
              <a:spcBef>
                <a:spcPct val="50000"/>
              </a:spcBef>
            </a:pPr>
            <a:r>
              <a:rPr lang="pt-BR" altLang="pt-BR" sz="1400" b="0" i="0" u="none" dirty="0" smtClean="0">
                <a:solidFill>
                  <a:schemeClr val="tx1"/>
                </a:solidFill>
                <a:latin typeface="+mj-lt"/>
              </a:rPr>
              <a:t>Propriedade </a:t>
            </a:r>
            <a:r>
              <a:rPr lang="pt-BR" altLang="pt-BR" sz="1400" b="0" i="0" u="none" dirty="0">
                <a:solidFill>
                  <a:schemeClr val="tx1"/>
                </a:solidFill>
                <a:latin typeface="+mj-lt"/>
              </a:rPr>
              <a:t>de um resultado de medição pela qual tal resultado pode estar relacionado a uma referência através de uma cadeia ininterrupta e documentada de calibrações, cada uma contribuindo para a incerteza de medição.</a:t>
            </a:r>
          </a:p>
        </p:txBody>
      </p:sp>
      <p:sp>
        <p:nvSpPr>
          <p:cNvPr id="71683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575652" y="1052837"/>
            <a:ext cx="2786063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ctr" defTabSz="762000" eaLnBrk="1" hangingPunct="1">
              <a:defRPr/>
            </a:pPr>
            <a:r>
              <a:rPr lang="pt-BR" sz="2000" b="1" kern="1200" cap="all" dirty="0">
                <a:effectLst/>
                <a:ea typeface="+mn-ea"/>
                <a:cs typeface="+mn-cs"/>
              </a:rPr>
              <a:t>VIM -2012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77859" y="504114"/>
            <a:ext cx="6408712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REDE BRASILEIRA DE CALIBRAÇÃO (RBC)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59455" y="4140377"/>
            <a:ext cx="1892300" cy="1373188"/>
            <a:chOff x="768" y="1920"/>
            <a:chExt cx="1291" cy="865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768" y="1920"/>
              <a:ext cx="378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152" y="1920"/>
              <a:ext cx="1" cy="84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816" y="2784"/>
              <a:ext cx="332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728" y="1920"/>
              <a:ext cx="331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728" y="1920"/>
              <a:ext cx="1" cy="84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728" y="2784"/>
              <a:ext cx="285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079267" y="3911777"/>
            <a:ext cx="395288" cy="1387475"/>
          </a:xfrm>
          <a:prstGeom prst="rect">
            <a:avLst/>
          </a:prstGeom>
          <a:solidFill>
            <a:srgbClr val="96A9A9"/>
          </a:solidFill>
          <a:ln w="12700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1" u="sng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234717" y="4140377"/>
            <a:ext cx="1962150" cy="1373188"/>
            <a:chOff x="4368" y="1920"/>
            <a:chExt cx="1339" cy="865"/>
          </a:xfrm>
        </p:grpSpPr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752" y="1920"/>
              <a:ext cx="1" cy="84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368" y="1920"/>
              <a:ext cx="378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>
              <a:off x="4416" y="2784"/>
              <a:ext cx="331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5376" y="1920"/>
              <a:ext cx="1" cy="84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5376" y="1920"/>
              <a:ext cx="331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5376" y="2784"/>
              <a:ext cx="283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78467" y="3987977"/>
            <a:ext cx="2457450" cy="1539875"/>
            <a:chOff x="624" y="1824"/>
            <a:chExt cx="1677" cy="970"/>
          </a:xfrm>
        </p:grpSpPr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1296" y="1920"/>
              <a:ext cx="267" cy="874"/>
            </a:xfrm>
            <a:prstGeom prst="rect">
              <a:avLst/>
            </a:prstGeom>
            <a:solidFill>
              <a:srgbClr val="96A9A9"/>
            </a:solidFill>
            <a:ln w="12700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1" u="sng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624" y="1824"/>
              <a:ext cx="1677" cy="100"/>
            </a:xfrm>
            <a:prstGeom prst="rect">
              <a:avLst/>
            </a:prstGeom>
            <a:solidFill>
              <a:srgbClr val="96A9A9"/>
            </a:solidFill>
            <a:ln w="12700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1" u="sng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093430" y="3454577"/>
            <a:ext cx="2457450" cy="158750"/>
          </a:xfrm>
          <a:prstGeom prst="rect">
            <a:avLst/>
          </a:prstGeom>
          <a:solidFill>
            <a:srgbClr val="96A9A9"/>
          </a:solidFill>
          <a:ln w="12700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1" u="sng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6093430" y="3606977"/>
            <a:ext cx="2457450" cy="158750"/>
          </a:xfrm>
          <a:prstGeom prst="rect">
            <a:avLst/>
          </a:prstGeom>
          <a:solidFill>
            <a:srgbClr val="96A9A9"/>
          </a:solidFill>
          <a:ln w="12700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1" u="sng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6093430" y="3759377"/>
            <a:ext cx="2457450" cy="158750"/>
          </a:xfrm>
          <a:prstGeom prst="rect">
            <a:avLst/>
          </a:prstGeom>
          <a:solidFill>
            <a:srgbClr val="96A9A9"/>
          </a:solidFill>
          <a:ln w="12700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1" u="sng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7290405" y="2844977"/>
            <a:ext cx="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7290405" y="5283377"/>
            <a:ext cx="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4617055" y="4445177"/>
            <a:ext cx="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13" name="Group 26"/>
          <p:cNvGrpSpPr>
            <a:grpSpLocks/>
          </p:cNvGrpSpPr>
          <p:nvPr/>
        </p:nvGrpSpPr>
        <p:grpSpPr bwMode="auto">
          <a:xfrm>
            <a:off x="3561367" y="4140377"/>
            <a:ext cx="2032000" cy="1373188"/>
            <a:chOff x="2544" y="1968"/>
            <a:chExt cx="1386" cy="865"/>
          </a:xfrm>
        </p:grpSpPr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2544" y="1968"/>
              <a:ext cx="378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3552" y="1968"/>
              <a:ext cx="378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2928" y="1968"/>
              <a:ext cx="1" cy="84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3552" y="1968"/>
              <a:ext cx="1" cy="84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H="1">
              <a:off x="2592" y="2832"/>
              <a:ext cx="331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 flipH="1">
              <a:off x="3552" y="2832"/>
              <a:ext cx="331" cy="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20" name="Group 33"/>
          <p:cNvGrpSpPr>
            <a:grpSpLocks/>
          </p:cNvGrpSpPr>
          <p:nvPr/>
        </p:nvGrpSpPr>
        <p:grpSpPr bwMode="auto">
          <a:xfrm>
            <a:off x="3421667" y="2921177"/>
            <a:ext cx="2457450" cy="1524000"/>
            <a:chOff x="2448" y="1200"/>
            <a:chExt cx="1677" cy="960"/>
          </a:xfrm>
        </p:grpSpPr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3120" y="1286"/>
              <a:ext cx="270" cy="874"/>
            </a:xfrm>
            <a:prstGeom prst="rect">
              <a:avLst/>
            </a:prstGeom>
            <a:solidFill>
              <a:srgbClr val="96A9A9"/>
            </a:solidFill>
            <a:ln w="12700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1" u="sng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2448" y="1200"/>
              <a:ext cx="1677" cy="100"/>
            </a:xfrm>
            <a:prstGeom prst="rect">
              <a:avLst/>
            </a:prstGeom>
            <a:solidFill>
              <a:srgbClr val="96A9A9"/>
            </a:solidFill>
            <a:ln w="12700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1" u="sng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aphicFrame>
        <p:nvGraphicFramePr>
          <p:cNvPr id="39" name="Object 36"/>
          <p:cNvGraphicFramePr>
            <a:graphicFrameLocks noChangeAspect="1"/>
          </p:cNvGraphicFramePr>
          <p:nvPr>
            <p:extLst/>
          </p:nvPr>
        </p:nvGraphicFramePr>
        <p:xfrm>
          <a:off x="4408251" y="5031043"/>
          <a:ext cx="134938" cy="203200"/>
        </p:xfrm>
        <a:graphic>
          <a:graphicData uri="http://schemas.openxmlformats.org/presentationml/2006/ole">
            <p:oleObj spid="_x0000_s9278" name="Equation" r:id="rId3" imgW="90000" imgH="135000" progId="Equation.3">
              <p:embed/>
            </p:oleObj>
          </a:graphicData>
        </a:graphic>
      </p:graphicFrame>
      <p:graphicFrame>
        <p:nvGraphicFramePr>
          <p:cNvPr id="40" name="Object 37"/>
          <p:cNvGraphicFramePr>
            <a:graphicFrameLocks noChangeAspect="1"/>
          </p:cNvGraphicFramePr>
          <p:nvPr>
            <p:extLst/>
          </p:nvPr>
        </p:nvGraphicFramePr>
        <p:xfrm>
          <a:off x="6643678" y="5619099"/>
          <a:ext cx="476250" cy="303212"/>
        </p:xfrm>
        <a:graphic>
          <a:graphicData uri="http://schemas.openxmlformats.org/presentationml/2006/ole">
            <p:oleObj spid="_x0000_s9279" name="Equação" r:id="rId4" imgW="317225" imgH="203024" progId="Equation.3">
              <p:embed/>
            </p:oleObj>
          </a:graphicData>
        </a:graphic>
      </p:graphicFrame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4686905" y="2537453"/>
            <a:ext cx="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42" name="Object 4"/>
          <p:cNvGraphicFramePr>
            <a:graphicFrameLocks noChangeAspect="1"/>
          </p:cNvGraphicFramePr>
          <p:nvPr/>
        </p:nvGraphicFramePr>
        <p:xfrm>
          <a:off x="7926388" y="4448204"/>
          <a:ext cx="1217612" cy="647700"/>
        </p:xfrm>
        <a:graphic>
          <a:graphicData uri="http://schemas.openxmlformats.org/presentationml/2006/ole">
            <p:oleObj spid="_x0000_s9280" name="Equação" r:id="rId5" imgW="812447" imgH="431613" progId="Equation.3">
              <p:embed/>
            </p:oleObj>
          </a:graphicData>
        </a:graphic>
      </p:graphicFrame>
      <p:graphicFrame>
        <p:nvGraphicFramePr>
          <p:cNvPr id="43" name="Object 5"/>
          <p:cNvGraphicFramePr>
            <a:graphicFrameLocks noChangeAspect="1"/>
          </p:cNvGraphicFramePr>
          <p:nvPr/>
        </p:nvGraphicFramePr>
        <p:xfrm>
          <a:off x="4078061" y="2152906"/>
          <a:ext cx="895350" cy="361950"/>
        </p:xfrm>
        <a:graphic>
          <a:graphicData uri="http://schemas.openxmlformats.org/presentationml/2006/ole">
            <p:oleObj spid="_x0000_s9281" name="Equação" r:id="rId6" imgW="596900" imgH="241300" progId="Equation.3">
              <p:embed/>
            </p:oleObj>
          </a:graphicData>
        </a:graphic>
      </p:graphicFrame>
      <p:graphicFrame>
        <p:nvGraphicFramePr>
          <p:cNvPr id="44" name="Object 6"/>
          <p:cNvGraphicFramePr>
            <a:graphicFrameLocks noChangeAspect="1"/>
          </p:cNvGraphicFramePr>
          <p:nvPr/>
        </p:nvGraphicFramePr>
        <p:xfrm>
          <a:off x="6891101" y="2275143"/>
          <a:ext cx="800100" cy="381000"/>
        </p:xfrm>
        <a:graphic>
          <a:graphicData uri="http://schemas.openxmlformats.org/presentationml/2006/ole">
            <p:oleObj spid="_x0000_s9282" name="Equação" r:id="rId7" imgW="533169" imgH="253890" progId="Equation.3">
              <p:embed/>
            </p:oleObj>
          </a:graphicData>
        </a:graphic>
      </p:graphicFrame>
      <p:grpSp>
        <p:nvGrpSpPr>
          <p:cNvPr id="29" name="Grupo 47"/>
          <p:cNvGrpSpPr/>
          <p:nvPr/>
        </p:nvGrpSpPr>
        <p:grpSpPr>
          <a:xfrm>
            <a:off x="1271847" y="5529990"/>
            <a:ext cx="7717032" cy="942368"/>
            <a:chOff x="1271847" y="5807566"/>
            <a:chExt cx="7717032" cy="942368"/>
          </a:xfrm>
        </p:grpSpPr>
        <p:pic>
          <p:nvPicPr>
            <p:cNvPr id="120838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71847" y="5807566"/>
              <a:ext cx="3355398" cy="94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0839" name="Picture 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632552" y="6168117"/>
              <a:ext cx="4356327" cy="428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9" name="Retângulo 48"/>
          <p:cNvSpPr/>
          <p:nvPr/>
        </p:nvSpPr>
        <p:spPr>
          <a:xfrm>
            <a:off x="4727121" y="5935444"/>
            <a:ext cx="4269922" cy="473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1" grpId="0" animBg="1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538158" y="1579068"/>
            <a:ext cx="631167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 - Visitas periódicas de avaliação.</a:t>
            </a:r>
          </a:p>
          <a:p>
            <a:pPr>
              <a:spcBef>
                <a:spcPct val="50000"/>
              </a:spcBef>
            </a:pPr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 - Participação nas intercomparações laboratoriais.</a:t>
            </a:r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73763371"/>
              </p:ext>
            </p:extLst>
          </p:nvPr>
        </p:nvGraphicFramePr>
        <p:xfrm>
          <a:off x="2810857" y="2984850"/>
          <a:ext cx="3603104" cy="2740389"/>
        </p:xfrm>
        <a:graphic>
          <a:graphicData uri="http://schemas.openxmlformats.org/presentationml/2006/ole">
            <p:oleObj spid="_x0000_s10278" name="Clip" r:id="rId4" imgW="2283375" imgH="2287575" progId="">
              <p:embed/>
            </p:oleObj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481833"/>
              </p:ext>
            </p:extLst>
          </p:nvPr>
        </p:nvGraphicFramePr>
        <p:xfrm>
          <a:off x="3860307" y="3754637"/>
          <a:ext cx="1522438" cy="1217950"/>
        </p:xfrm>
        <a:graphic>
          <a:graphicData uri="http://schemas.openxmlformats.org/presentationml/2006/ole">
            <p:oleObj spid="_x0000_s10279" name="Clip" r:id="rId5" imgW="1991160" imgH="1563840" progId="">
              <p:embed/>
            </p:oleObj>
          </a:graphicData>
        </a:graphic>
      </p:graphicFrame>
      <p:graphicFrame>
        <p:nvGraphicFramePr>
          <p:cNvPr id="696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41605374"/>
              </p:ext>
            </p:extLst>
          </p:nvPr>
        </p:nvGraphicFramePr>
        <p:xfrm>
          <a:off x="3623252" y="3376455"/>
          <a:ext cx="456731" cy="410212"/>
        </p:xfrm>
        <a:graphic>
          <a:graphicData uri="http://schemas.openxmlformats.org/presentationml/2006/ole">
            <p:oleObj spid="_x0000_s10280" name="Documento" r:id="rId6" imgW="731160" imgH="641160" progId="Word.Document.8">
              <p:embed/>
            </p:oleObj>
          </a:graphicData>
        </a:graphic>
      </p:graphicFrame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621526" y="3166744"/>
            <a:ext cx="248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u="none" dirty="0">
                <a:solidFill>
                  <a:schemeClr val="tx1"/>
                </a:solidFill>
                <a:latin typeface="+mj-lt"/>
              </a:rPr>
              <a:t>A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5490432" y="3626938"/>
            <a:ext cx="248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u="none" dirty="0">
                <a:solidFill>
                  <a:schemeClr val="tx1"/>
                </a:solidFill>
                <a:latin typeface="+mj-lt"/>
              </a:rPr>
              <a:t>B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404167" y="5121163"/>
            <a:ext cx="248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u="none" dirty="0" smtClean="0">
                <a:solidFill>
                  <a:schemeClr val="tx1"/>
                </a:solidFill>
                <a:latin typeface="+mj-lt"/>
              </a:rPr>
              <a:t>E</a:t>
            </a:r>
            <a:endParaRPr lang="pt-BR" altLang="pt-BR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1389" name="Rectangle 2"/>
          <p:cNvSpPr>
            <a:spLocks noChangeArrowheads="1"/>
          </p:cNvSpPr>
          <p:nvPr/>
        </p:nvSpPr>
        <p:spPr bwMode="auto">
          <a:xfrm>
            <a:off x="2626973" y="1129536"/>
            <a:ext cx="4513262" cy="4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Exigências  para a acreditação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222037" y="3947271"/>
            <a:ext cx="248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u="none" dirty="0" smtClean="0">
                <a:solidFill>
                  <a:schemeClr val="tx1"/>
                </a:solidFill>
                <a:latin typeface="+mj-lt"/>
              </a:rPr>
              <a:t>N</a:t>
            </a:r>
            <a:endParaRPr lang="pt-BR" altLang="pt-BR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504180"/>
            <a:ext cx="914400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REDE BRASILEIRA DE CALIBRAÇÃO (RBC) E DE ENSAIOS (RBLE) 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 autoUpdateAnimBg="0"/>
      <p:bldP spid="69640" grpId="0" autoUpdateAnimBg="0"/>
      <p:bldP spid="69641" grpId="0" autoUpdateAnimBg="0"/>
      <p:bldP spid="1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78857" y="1722811"/>
            <a:ext cx="4852087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 defTabSz="457200">
              <a:spcBef>
                <a:spcPct val="50000"/>
              </a:spcBef>
            </a:pPr>
            <a:r>
              <a:rPr lang="pt-BR" altLang="pt-BR" sz="1600" b="1" dirty="0" smtClean="0">
                <a:ea typeface="+mn-ea"/>
                <a:cs typeface="+mn-cs"/>
              </a:rPr>
              <a:t>Importância das intercomparações</a:t>
            </a:r>
          </a:p>
        </p:txBody>
      </p:sp>
      <p:graphicFrame>
        <p:nvGraphicFramePr>
          <p:cNvPr id="102403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94140523"/>
              </p:ext>
            </p:extLst>
          </p:nvPr>
        </p:nvGraphicFramePr>
        <p:xfrm>
          <a:off x="1784420" y="2184831"/>
          <a:ext cx="5982742" cy="3616524"/>
        </p:xfrm>
        <a:graphic>
          <a:graphicData uri="http://schemas.openxmlformats.org/presentationml/2006/ole">
            <p:oleObj spid="_x0000_s11278" name="Picture" r:id="rId3" imgW="5152644" imgH="2930652" progId="Word.Picture.8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60804" y="1268475"/>
            <a:ext cx="4513262" cy="4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Exigências  para a acreditação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45000"/>
            <a:ext cx="914400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REDE BRASILEIRA DE CALIBRAÇÃO (RBC) E DE ENSAIOS (RBLE) 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2" name="Grupo 20"/>
          <p:cNvGrpSpPr/>
          <p:nvPr/>
        </p:nvGrpSpPr>
        <p:grpSpPr>
          <a:xfrm>
            <a:off x="3306530" y="2574598"/>
            <a:ext cx="2848543" cy="1108294"/>
            <a:chOff x="3069774" y="2811354"/>
            <a:chExt cx="2848543" cy="1108294"/>
          </a:xfrm>
        </p:grpSpPr>
        <p:cxnSp>
          <p:nvCxnSpPr>
            <p:cNvPr id="8" name="Conector reto 7"/>
            <p:cNvCxnSpPr/>
            <p:nvPr/>
          </p:nvCxnSpPr>
          <p:spPr>
            <a:xfrm rot="16260000" flipH="1">
              <a:off x="2798259" y="3640762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 rot="16260000" flipH="1">
              <a:off x="3440516" y="3507412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rot="16260000" flipH="1">
              <a:off x="3116666" y="3567283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rot="16260000" flipH="1">
              <a:off x="4080052" y="3412160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16260000" flipH="1">
              <a:off x="3742594" y="3433933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16260000" flipH="1">
              <a:off x="4705981" y="3237990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16260000" flipH="1">
              <a:off x="4398458" y="3314190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16260000" flipH="1">
              <a:off x="5639430" y="3101919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16260000" flipH="1">
              <a:off x="5024388" y="3221661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16260000" flipH="1">
              <a:off x="5334631" y="3082869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Elipse 19"/>
          <p:cNvSpPr/>
          <p:nvPr/>
        </p:nvSpPr>
        <p:spPr>
          <a:xfrm rot="-660000">
            <a:off x="3228104" y="3504362"/>
            <a:ext cx="3015152" cy="397098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41482176"/>
              </p:ext>
            </p:extLst>
          </p:nvPr>
        </p:nvGraphicFramePr>
        <p:xfrm>
          <a:off x="1440437" y="2317539"/>
          <a:ext cx="6418287" cy="3721893"/>
        </p:xfrm>
        <a:graphic>
          <a:graphicData uri="http://schemas.openxmlformats.org/presentationml/2006/ole">
            <p:oleObj spid="_x0000_s12302" name="Picture" r:id="rId3" imgW="5152644" imgH="2930652" progId="Word.Picture.8">
              <p:embed/>
            </p:oleObj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337265" y="1634751"/>
            <a:ext cx="4802659" cy="31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600" b="1" dirty="0" smtClean="0">
                <a:solidFill>
                  <a:schemeClr val="tx1"/>
                </a:solidFill>
                <a:ea typeface="+mn-ea"/>
                <a:cs typeface="+mn-cs"/>
              </a:rPr>
              <a:t>Importância das intercomparações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32488" y="1203516"/>
            <a:ext cx="4513262" cy="3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Exigências  para a acreditação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169" y="528671"/>
            <a:ext cx="914400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REDE BRASILEIRA DE CALIBRAÇÃO (RBC) E DE ENSAIOS (RBLE) 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pSp>
        <p:nvGrpSpPr>
          <p:cNvPr id="2" name="Grupo 5"/>
          <p:cNvGrpSpPr/>
          <p:nvPr/>
        </p:nvGrpSpPr>
        <p:grpSpPr>
          <a:xfrm>
            <a:off x="3069772" y="2811354"/>
            <a:ext cx="3052645" cy="1108294"/>
            <a:chOff x="3069774" y="2811354"/>
            <a:chExt cx="2934882" cy="1108294"/>
          </a:xfrm>
        </p:grpSpPr>
        <p:cxnSp>
          <p:nvCxnSpPr>
            <p:cNvPr id="9" name="Conector reto 8"/>
            <p:cNvCxnSpPr/>
            <p:nvPr/>
          </p:nvCxnSpPr>
          <p:spPr>
            <a:xfrm rot="16260000" flipH="1">
              <a:off x="2798259" y="3640762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16260000" flipH="1">
              <a:off x="3456214" y="3507412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 rot="16260000" flipH="1">
              <a:off x="3116666" y="3567283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rot="16260000" flipH="1">
              <a:off x="4119297" y="3412160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rot="16260000" flipH="1">
              <a:off x="3789688" y="3433933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16260000" flipH="1">
              <a:off x="4768773" y="3237990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16260000" flipH="1">
              <a:off x="4445552" y="3314190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16260000" flipH="1">
              <a:off x="5725769" y="3101919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16260000" flipH="1">
              <a:off x="5102878" y="3221661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16260000" flipH="1">
              <a:off x="5436669" y="3082869"/>
              <a:ext cx="550401" cy="73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7165686" y="4666310"/>
            <a:ext cx="18356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pt-BR" altLang="pt-BR" sz="1000" b="0" i="0" u="none" dirty="0">
                <a:latin typeface="+mj-lt"/>
                <a:cs typeface="Arial" panose="020B0604020202020204" pitchFamily="34" charset="0"/>
              </a:rPr>
              <a:t>Em todos os cálculos apresentados considerou-se 1 US$ = R$ 3,314, cuja cotação é de 20 de junho de 2017.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95074" y="1022225"/>
            <a:ext cx="2381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i="0" u="none" dirty="0" smtClean="0">
                <a:latin typeface="+mj-lt"/>
                <a:cs typeface="Arial" panose="020B0604020202020204" pitchFamily="34" charset="0"/>
              </a:rPr>
              <a:t>Metodologia utilizada</a:t>
            </a:r>
            <a:endParaRPr lang="pt-BR" sz="2000" b="1" i="0" u="none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55152" y="1434332"/>
            <a:ext cx="85888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b="0" i="0" u="none" dirty="0" smtClean="0">
                <a:latin typeface="+mj-lt"/>
                <a:cs typeface="Arial" panose="020B0604020202020204" pitchFamily="34" charset="0"/>
              </a:rPr>
              <a:t>O estudo </a:t>
            </a:r>
            <a:r>
              <a:rPr lang="pt-BR" sz="1600" b="0" i="0" u="none" dirty="0">
                <a:latin typeface="+mj-lt"/>
                <a:cs typeface="Arial" panose="020B0604020202020204" pitchFamily="34" charset="0"/>
              </a:rPr>
              <a:t>de </a:t>
            </a:r>
            <a:r>
              <a:rPr lang="pt-BR" sz="1600" b="0" i="0" u="none" dirty="0" smtClean="0">
                <a:latin typeface="+mj-lt"/>
                <a:cs typeface="Arial" panose="020B0604020202020204" pitchFamily="34" charset="0"/>
              </a:rPr>
              <a:t>caso apresentado é o valor social de um laboratório público de calibração que englobou as seguintes atividades:</a:t>
            </a:r>
            <a:endParaRPr lang="pt-BR" sz="1600" b="0" i="0" u="none" dirty="0">
              <a:latin typeface="+mj-lt"/>
              <a:cs typeface="Arial" panose="020B0604020202020204" pitchFamily="34" charset="0"/>
            </a:endParaRPr>
          </a:p>
          <a:p>
            <a:pPr algn="just">
              <a:defRPr/>
            </a:pPr>
            <a:endParaRPr lang="pt-BR" sz="1600" b="0" i="0" u="none" dirty="0"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1600" b="0" i="0" u="none" dirty="0">
                <a:latin typeface="+mj-lt"/>
                <a:cs typeface="Arial" panose="020B0604020202020204" pitchFamily="34" charset="0"/>
              </a:rPr>
              <a:t>rastreabilidade;</a:t>
            </a:r>
          </a:p>
          <a:p>
            <a:pPr algn="just">
              <a:defRPr/>
            </a:pPr>
            <a:r>
              <a:rPr lang="pt-BR" sz="1600" b="0" i="0" u="none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1600" b="0" i="0" u="none" dirty="0">
                <a:latin typeface="+mj-lt"/>
                <a:cs typeface="Arial" panose="020B0604020202020204" pitchFamily="34" charset="0"/>
              </a:rPr>
              <a:t>suporte metrológico às Redes Brasileiras de Calibração e de Ensaios (RBC e RBLE);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sz="1600" b="0" i="0" u="none" dirty="0"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1600" b="0" i="0" u="none" dirty="0">
                <a:latin typeface="+mj-lt"/>
                <a:cs typeface="Arial" panose="020B0604020202020204" pitchFamily="34" charset="0"/>
              </a:rPr>
              <a:t>disseminação do conhecimento. </a:t>
            </a: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1445079" y="3558158"/>
            <a:ext cx="66212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600" i="0" u="none" dirty="0" smtClean="0">
                <a:latin typeface="+mj-lt"/>
                <a:cs typeface="Arial" panose="020B0604020202020204" pitchFamily="34" charset="0"/>
              </a:rPr>
              <a:t>Síntese do valor social  do laboratório (05 técnicos) no período de 03 anos.</a:t>
            </a:r>
            <a:endParaRPr lang="pt-BR" altLang="pt-BR" sz="1600" i="0" u="none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512" y="3988290"/>
            <a:ext cx="4865030" cy="2255716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40349" y="515240"/>
            <a:ext cx="6696744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O VALOR SOCIAL DA METROLOGIA</a:t>
            </a:r>
            <a:endParaRPr lang="pt-BR" altLang="pt-BR" sz="2800" i="0" u="none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5249639" y="5731328"/>
            <a:ext cx="1624693" cy="440872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334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utoUpdateAnimBg="0"/>
      <p:bldP spid="8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1672281" y="3180025"/>
            <a:ext cx="6046573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altLang="pt-BR" sz="2800" i="0" u="none" dirty="0" smtClean="0">
                <a:solidFill>
                  <a:srgbClr val="10335A"/>
                </a:solidFill>
                <a:latin typeface="+mj-lt"/>
                <a:ea typeface="MS PGothic" panose="020B0600070205080204" pitchFamily="34" charset="-128"/>
              </a:rPr>
              <a:t>CONCLUSÕES</a:t>
            </a:r>
            <a:endParaRPr lang="pt-BR" altLang="pt-BR" sz="2800" i="0" u="none" dirty="0">
              <a:solidFill>
                <a:srgbClr val="10335A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63811" y="548683"/>
            <a:ext cx="2577652" cy="4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altLang="pt-BR" sz="2800" b="1" dirty="0" smtClean="0">
                <a:solidFill>
                  <a:schemeClr val="accent1"/>
                </a:solidFill>
                <a:ea typeface="MS PGothic" panose="020B0600070205080204" pitchFamily="34" charset="-128"/>
                <a:cs typeface="+mn-cs"/>
              </a:rPr>
              <a:t>CONCLUSÕES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573062" y="2203783"/>
            <a:ext cx="82476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As 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missões desenvolvidas pela Metrologia são  importantes para apoiar as decisões técnicas das agências reguladoras.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19087" y="1267679"/>
            <a:ext cx="82924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 Metrologia é a base para a Normalização e a Qualidade.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3063" y="1771735"/>
            <a:ext cx="8570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 Metrologia é uma das ferramentas para o exercício da cidadania.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55599" y="2923863"/>
            <a:ext cx="8255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De acordo  com as discussões </a:t>
            </a: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apresentadas, 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o fator metrológico é responsável por grande parte dos prejuízos ocasionados pelo desperdício.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91095" y="3643943"/>
            <a:ext cx="83018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Os fatores metrológicos que impactam  no desperdício do produto interno bruto (PIB) são: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91095" y="4320215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a)Erro x Produto;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91095" y="5823091"/>
            <a:ext cx="8552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d) Incerteza de Medição e tolerância de uma </a:t>
            </a: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norma.</a:t>
            </a:r>
            <a:endParaRPr lang="pt-BR" altLang="pt-BR" sz="1800" b="0" i="0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91095" y="4824271"/>
            <a:ext cx="856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b) Instrumentação inadequada a processo de medição;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91095" y="5328327"/>
            <a:ext cx="856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c) Qualidade do produto;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  <p:bldP spid="72708" grpId="0" autoUpdateAnimBg="0"/>
      <p:bldP spid="5" grpId="0" autoUpdateAnimBg="0"/>
      <p:bldP spid="6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99247" y="2992122"/>
            <a:ext cx="8032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O 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desperdício ocasionado pela incerteza do resultado  de medição ou a tolerância da norma  ASTM D 1298-2b na medição da densidade de uma gasolina justifica: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9247" y="3773725"/>
            <a:ext cx="8032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        a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) o investimento de recursos para o desenvolvimento de um densímetro de melhor qualidade metrológica;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99247" y="4677552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        b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) a revisão da norma ASTM D 1298-2b tendo como base as  informações do ISO GUM </a:t>
            </a: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             2008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99247" y="1587800"/>
            <a:ext cx="80323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 maioria das normas são obsoletas em relação ao ISO GUM 2008, deste modo muitas delas deverão ser revisadas baseadas no ISO GUM 2008, retratando a realidade da competência laboratorial instalada em um campo específico.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984571" y="563533"/>
            <a:ext cx="2755504" cy="4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CONCLUSÕES</a:t>
            </a:r>
          </a:p>
        </p:txBody>
      </p:sp>
    </p:spTree>
    <p:extLst>
      <p:ext uri="{BB962C8B-B14F-4D97-AF65-F5344CB8AC3E}">
        <p14:creationId xmlns:p14="http://schemas.microsoft.com/office/powerpoint/2010/main" xmlns="" val="1057542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1500" y="1449836"/>
            <a:ext cx="85725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‘Um país justo precisa de forte apoio à ciência’, diz </a:t>
            </a: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pesquisador</a:t>
            </a:r>
          </a:p>
          <a:p>
            <a:pPr algn="ctr"/>
            <a:r>
              <a:rPr lang="pt-BR" altLang="pt-BR" sz="1200" b="0" i="0" u="none" dirty="0">
                <a:latin typeface="+mj-lt"/>
                <a:hlinkClick r:id="rId2"/>
              </a:rPr>
              <a:t>https://</a:t>
            </a:r>
            <a:r>
              <a:rPr lang="pt-BR" altLang="pt-BR" sz="1200" b="0" i="0" u="none" dirty="0" smtClean="0">
                <a:latin typeface="+mj-lt"/>
                <a:hlinkClick r:id="rId2"/>
              </a:rPr>
              <a:t>oglobo.globo.com/sociedade/ciencia/um-pais-justo-precisa-de-forte-apoio-ciencia-diz-pesquisador-23200478</a:t>
            </a:r>
            <a:endParaRPr lang="pt-BR" altLang="pt-BR" sz="1200" b="0" i="0" u="none" dirty="0" smtClean="0">
              <a:latin typeface="+mj-lt"/>
            </a:endParaRPr>
          </a:p>
          <a:p>
            <a:pPr algn="ctr"/>
            <a:endParaRPr lang="pt-BR" altLang="pt-BR" sz="1200" b="0" i="0" u="none" dirty="0">
              <a:latin typeface="+mj-lt"/>
            </a:endParaRPr>
          </a:p>
          <a:p>
            <a:pPr algn="ctr"/>
            <a:r>
              <a:rPr lang="pt-BR" altLang="pt-BR" sz="1200" b="0" i="0" u="none" dirty="0" smtClean="0">
                <a:solidFill>
                  <a:schemeClr val="tx1"/>
                </a:solidFill>
                <a:latin typeface="+mj-lt"/>
              </a:rPr>
              <a:t>Resultado da Análise preparada </a:t>
            </a:r>
            <a:r>
              <a:rPr lang="pt-BR" altLang="pt-BR" sz="1200" b="0" i="0" u="none" dirty="0">
                <a:solidFill>
                  <a:schemeClr val="tx1"/>
                </a:solidFill>
                <a:latin typeface="+mj-lt"/>
              </a:rPr>
              <a:t>por 180 eminentes cientistas de todas as áreas do conhecimento e levada adiante pela Academia Brasileira de Ciências (ABC), </a:t>
            </a:r>
            <a:r>
              <a:rPr lang="pt-BR" altLang="pt-BR" sz="1200" b="0" i="0" u="none" dirty="0" smtClean="0">
                <a:solidFill>
                  <a:schemeClr val="tx1"/>
                </a:solidFill>
                <a:latin typeface="+mj-lt"/>
              </a:rPr>
              <a:t>do </a:t>
            </a:r>
            <a:r>
              <a:rPr lang="pt-BR" altLang="pt-BR" sz="1200" b="0" i="0" u="none" dirty="0">
                <a:solidFill>
                  <a:schemeClr val="tx1"/>
                </a:solidFill>
                <a:latin typeface="+mj-lt"/>
              </a:rPr>
              <a:t>Projeto de Ciência para o Brasil. </a:t>
            </a:r>
            <a:endParaRPr lang="pt-BR" altLang="pt-BR" sz="1200" b="0" i="0" u="none" dirty="0" smtClean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" name="Grupo 4"/>
          <p:cNvGrpSpPr/>
          <p:nvPr/>
        </p:nvGrpSpPr>
        <p:grpSpPr>
          <a:xfrm>
            <a:off x="881735" y="2623739"/>
            <a:ext cx="8187410" cy="3693319"/>
            <a:chOff x="849086" y="2816062"/>
            <a:chExt cx="8187410" cy="3693319"/>
          </a:xfrm>
        </p:grpSpPr>
        <p:sp>
          <p:nvSpPr>
            <p:cNvPr id="31746" name="Rectangle 2"/>
            <p:cNvSpPr>
              <a:spLocks noChangeArrowheads="1"/>
            </p:cNvSpPr>
            <p:nvPr/>
          </p:nvSpPr>
          <p:spPr bwMode="auto">
            <a:xfrm>
              <a:off x="849086" y="2816062"/>
              <a:ext cx="8187410" cy="3693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just"/>
              <a:r>
                <a:rPr lang="pt-BR" altLang="pt-BR" sz="1800" b="0" i="0" u="none" dirty="0">
                  <a:solidFill>
                    <a:srgbClr val="FF0000"/>
                  </a:solidFill>
                  <a:latin typeface="+mj-lt"/>
                </a:rPr>
                <a:t>Que áreas da ciência são estratégicas? </a:t>
              </a:r>
            </a:p>
            <a:p>
              <a:pPr algn="just"/>
              <a:endParaRPr lang="pt-BR" altLang="pt-BR" sz="1800" b="0" i="0" u="none" dirty="0">
                <a:solidFill>
                  <a:schemeClr val="tx1"/>
                </a:solidFill>
                <a:latin typeface="+mj-lt"/>
              </a:endParaRPr>
            </a:p>
            <a:p>
              <a:pPr algn="just"/>
              <a:r>
                <a:rPr lang="pt-BR" altLang="pt-BR" sz="1800" b="0" i="0" u="none" dirty="0">
                  <a:solidFill>
                    <a:schemeClr val="tx1"/>
                  </a:solidFill>
                  <a:latin typeface="+mj-lt"/>
                </a:rPr>
                <a:t>As novas tecnologias são portadoras do futuro. Entre elas estão </a:t>
              </a:r>
              <a:r>
                <a:rPr lang="pt-BR" altLang="pt-BR" sz="1800" b="0" i="0" u="none" dirty="0">
                  <a:solidFill>
                    <a:srgbClr val="FF0000"/>
                  </a:solidFill>
                  <a:latin typeface="+mj-lt"/>
                </a:rPr>
                <a:t>ciência dos dados</a:t>
              </a:r>
              <a:r>
                <a:rPr lang="pt-BR" altLang="pt-BR" sz="1800" b="0" i="0" u="none" dirty="0">
                  <a:solidFill>
                    <a:schemeClr val="tx1"/>
                  </a:solidFill>
                  <a:latin typeface="+mj-lt"/>
                </a:rPr>
                <a:t>, inteligência artificial e </a:t>
              </a:r>
              <a:r>
                <a:rPr lang="pt-BR" altLang="pt-BR" sz="1800" b="0" i="0" u="none" dirty="0" err="1">
                  <a:solidFill>
                    <a:schemeClr val="tx1"/>
                  </a:solidFill>
                  <a:latin typeface="+mj-lt"/>
                </a:rPr>
                <a:t>cibersegurança</a:t>
              </a:r>
              <a:r>
                <a:rPr lang="pt-BR" altLang="pt-BR" sz="1800" b="0" i="0" u="none" dirty="0">
                  <a:solidFill>
                    <a:schemeClr val="tx1"/>
                  </a:solidFill>
                  <a:latin typeface="+mj-lt"/>
                </a:rPr>
                <a:t>. </a:t>
              </a:r>
              <a:endParaRPr lang="pt-BR" altLang="pt-BR" sz="1800" b="0" i="0" u="none" dirty="0" smtClean="0">
                <a:solidFill>
                  <a:schemeClr val="tx1"/>
                </a:solidFill>
                <a:latin typeface="+mj-lt"/>
              </a:endParaRPr>
            </a:p>
            <a:p>
              <a:pPr algn="just"/>
              <a:endParaRPr lang="pt-BR" altLang="pt-BR" sz="1800" b="0" i="0" u="none" dirty="0">
                <a:solidFill>
                  <a:schemeClr val="tx1"/>
                </a:solidFill>
                <a:latin typeface="+mj-lt"/>
              </a:endParaRPr>
            </a:p>
            <a:p>
              <a:pPr algn="just"/>
              <a:r>
                <a:rPr lang="pt-BR" altLang="pt-BR" sz="1800" b="0" i="0" u="none" dirty="0" smtClean="0">
                  <a:solidFill>
                    <a:schemeClr val="tx1"/>
                  </a:solidFill>
                  <a:latin typeface="+mj-lt"/>
                </a:rPr>
                <a:t>Também </a:t>
              </a:r>
              <a:r>
                <a:rPr lang="pt-BR" altLang="pt-BR" sz="1800" b="0" i="0" u="none" dirty="0">
                  <a:solidFill>
                    <a:schemeClr val="tx1"/>
                  </a:solidFill>
                  <a:latin typeface="+mj-lt"/>
                </a:rPr>
                <a:t>se destacam novos materiais e dispositivos; biologia de sistemas e biotecnologia.  Elas terão forte impacto na denominada Indústria 4.0, uma realidade no mundo desenvolvido</a:t>
              </a:r>
              <a:r>
                <a:rPr lang="pt-BR" altLang="pt-BR" sz="1800" b="0" i="0" u="none" dirty="0" smtClean="0">
                  <a:solidFill>
                    <a:schemeClr val="tx1"/>
                  </a:solidFill>
                  <a:latin typeface="+mj-lt"/>
                </a:rPr>
                <a:t>.</a:t>
              </a:r>
            </a:p>
            <a:p>
              <a:pPr algn="just"/>
              <a:endParaRPr lang="pt-BR" altLang="pt-BR" sz="1800" b="0" i="0" u="none" dirty="0">
                <a:solidFill>
                  <a:schemeClr val="tx1"/>
                </a:solidFill>
                <a:latin typeface="+mj-lt"/>
              </a:endParaRPr>
            </a:p>
            <a:p>
              <a:pPr algn="just"/>
              <a:endParaRPr lang="pt-BR" altLang="pt-BR" sz="1800" b="0" i="0" u="none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pt-BR" altLang="pt-BR" sz="1800" b="0" i="0" u="none" dirty="0" smtClean="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pt-BR" altLang="pt-BR" sz="1800" b="0" i="0" u="none" dirty="0" err="1" smtClean="0">
                  <a:solidFill>
                    <a:schemeClr val="tx1"/>
                  </a:solidFill>
                  <a:latin typeface="+mj-lt"/>
                </a:rPr>
                <a:t>Jérson</a:t>
              </a:r>
              <a:r>
                <a:rPr lang="pt-BR" altLang="pt-BR" sz="1800" b="0" i="0" u="none" dirty="0" smtClean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pt-BR" altLang="pt-BR" sz="1800" b="0" i="0" u="none" dirty="0">
                  <a:solidFill>
                    <a:schemeClr val="tx1"/>
                  </a:solidFill>
                  <a:latin typeface="+mj-lt"/>
                </a:rPr>
                <a:t>Lima Silva</a:t>
              </a:r>
            </a:p>
            <a:p>
              <a:pPr algn="just"/>
              <a:endParaRPr lang="pt-BR" altLang="pt-BR" sz="1800" b="0" i="0" u="none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8857" y="5040735"/>
              <a:ext cx="1435446" cy="815511"/>
            </a:xfrm>
            <a:prstGeom prst="rect">
              <a:avLst/>
            </a:prstGeom>
          </p:spPr>
        </p:pic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0404" y="626792"/>
            <a:ext cx="80899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i="0" u="none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PROJETO CIÊNCIA PARA O BRASIL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1600" b="0" i="0" u="none" dirty="0" smtClean="0">
                <a:solidFill>
                  <a:schemeClr val="accent1"/>
                </a:solidFill>
                <a:latin typeface="+mj-lt"/>
              </a:rPr>
              <a:t>Academia </a:t>
            </a:r>
            <a:r>
              <a:rPr lang="pt-BR" altLang="pt-BR" sz="1600" b="0" i="0" u="none" dirty="0">
                <a:solidFill>
                  <a:schemeClr val="accent1"/>
                </a:solidFill>
                <a:latin typeface="+mj-lt"/>
              </a:rPr>
              <a:t>Brasileira de Ciências (ABC)</a:t>
            </a:r>
          </a:p>
        </p:txBody>
      </p:sp>
    </p:spTree>
    <p:extLst>
      <p:ext uri="{BB962C8B-B14F-4D97-AF65-F5344CB8AC3E}">
        <p14:creationId xmlns:p14="http://schemas.microsoft.com/office/powerpoint/2010/main" xmlns="" val="1195561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519953" y="1357298"/>
            <a:ext cx="82923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O ISO GUM 2008 além de harmonizar o cálculo da avaliação da incerteza de um resultado de medição, se estabelece também como um gerenciador  técnico de um processo de medição.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509426"/>
            <a:ext cx="4564062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45882" y="500780"/>
            <a:ext cx="2577652" cy="4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CONCLUSÕES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55812" y="1734134"/>
            <a:ext cx="8175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Após a avaliação de uma incerteza de medição deve-se sempre interpretar o seu valor objetivando analisar :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7529" y="2599617"/>
            <a:ext cx="7160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a) o 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aspecto custo/benefício;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7529" y="3175681"/>
            <a:ext cx="8406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b) a 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adequação à tolerância de uma norma específica;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27529" y="3839256"/>
            <a:ext cx="8517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c)  as 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prioridades de um processo específico de medição.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90282" y="4689294"/>
            <a:ext cx="80413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Somente a Rastreabilidade de uma medição não garante a sua Confiabilidade Metrológica.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872208" y="554568"/>
            <a:ext cx="2731905" cy="4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CONCLUSÕES</a:t>
            </a:r>
          </a:p>
        </p:txBody>
      </p:sp>
    </p:spTree>
    <p:extLst>
      <p:ext uri="{BB962C8B-B14F-4D97-AF65-F5344CB8AC3E}">
        <p14:creationId xmlns:p14="http://schemas.microsoft.com/office/powerpoint/2010/main" xmlns="" val="2376335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9271" y="1295949"/>
            <a:ext cx="81309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 Metrologia Científica é a base para a existência do mútuo reconhecimento entre sistemas metrológicos, ferramenta indispensável para existência do mercado globalizado sem barreiras técnicas.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39270" y="3380653"/>
            <a:ext cx="8130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u="none" dirty="0">
                <a:solidFill>
                  <a:schemeClr val="tx1"/>
                </a:solidFill>
                <a:latin typeface="+mj-lt"/>
              </a:rPr>
              <a:t>A metrologia avançou muito </a:t>
            </a:r>
            <a:r>
              <a:rPr lang="pt-BR" altLang="pt-BR" sz="1800" b="0" u="none" dirty="0" smtClean="0">
                <a:solidFill>
                  <a:schemeClr val="tx1"/>
                </a:solidFill>
                <a:latin typeface="+mj-lt"/>
              </a:rPr>
              <a:t>nas áreas </a:t>
            </a:r>
            <a:r>
              <a:rPr lang="pt-BR" altLang="pt-BR" sz="1800" b="0" u="none" dirty="0">
                <a:solidFill>
                  <a:schemeClr val="tx1"/>
                </a:solidFill>
                <a:latin typeface="+mj-lt"/>
              </a:rPr>
              <a:t>científica e industrial, mas, apesar da </a:t>
            </a:r>
            <a:r>
              <a:rPr lang="pt-BR" altLang="pt-BR" sz="1800" b="0" u="none" dirty="0" smtClean="0">
                <a:solidFill>
                  <a:schemeClr val="tx1"/>
                </a:solidFill>
                <a:latin typeface="+mj-lt"/>
              </a:rPr>
              <a:t>óbvia importância</a:t>
            </a:r>
            <a:r>
              <a:rPr lang="pt-BR" altLang="pt-BR" sz="1800" b="0" u="none" dirty="0">
                <a:solidFill>
                  <a:schemeClr val="tx1"/>
                </a:solidFill>
                <a:latin typeface="+mj-lt"/>
              </a:rPr>
              <a:t>, sua aplicação é ainda incipiente na área da saúde. </a:t>
            </a:r>
            <a:endParaRPr lang="pt-BR" altLang="pt-BR" sz="1800" b="0" u="none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39270" y="2426423"/>
            <a:ext cx="81309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defTabSz="7620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Os blocos econômicos devem exercer esforços para a harmonização de seus sistemas metrológicos, em atendimento à dinâmica de um mercado cada vez globalizado.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9270" y="4360233"/>
            <a:ext cx="81309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 participação frequente de um laboratório em comparações é importante, porque é a forma continuada do laboratório ratificar a qualidade dos seus resultados de medição</a:t>
            </a:r>
            <a:r>
              <a:rPr lang="pt-BR" altLang="pt-BR" sz="1800" b="0" i="0" u="none" dirty="0">
                <a:latin typeface="+mj-lt"/>
              </a:rPr>
              <a:t>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815061" y="554568"/>
            <a:ext cx="2577652" cy="4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 algn="ctr" defTabSz="914400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CONCLUSÕES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  <p:bldP spid="8" grpId="0" build="allAtOnce"/>
      <p:bldP spid="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21340" y="1341326"/>
            <a:ext cx="81758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Um Laboratório Nacional de Metrologia é uma das necessidades básicas para a sobrevivência da economia de um país, seja ele desenvolvido, em desenvolvimento ou subdesenvolvido. </a:t>
            </a: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421340" y="2465784"/>
            <a:ext cx="8175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latin typeface="+mj-lt"/>
                <a:cs typeface="Arial" panose="020B0604020202020204" pitchFamily="34" charset="0"/>
              </a:rPr>
              <a:t>São justificados os recursos financeiros aplicados por um país, objetivando a criação e manutenção de um laboratório nacional de metrologia;</a:t>
            </a: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421340" y="3323040"/>
            <a:ext cx="8256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latin typeface="+mj-lt"/>
                <a:cs typeface="Arial" panose="020B0604020202020204" pitchFamily="34" charset="0"/>
              </a:rPr>
              <a:t>Todas as instituições </a:t>
            </a:r>
            <a:r>
              <a:rPr lang="pt-BR" altLang="pt-BR" sz="1800" b="0" i="0" u="none" dirty="0" smtClean="0">
                <a:latin typeface="+mj-lt"/>
                <a:cs typeface="Arial" panose="020B0604020202020204" pitchFamily="34" charset="0"/>
              </a:rPr>
              <a:t>públicas/empresas privadas </a:t>
            </a:r>
            <a:r>
              <a:rPr lang="pt-BR" altLang="pt-BR" sz="1800" b="0" i="0" u="none" dirty="0">
                <a:latin typeface="+mj-lt"/>
                <a:cs typeface="Arial" panose="020B0604020202020204" pitchFamily="34" charset="0"/>
              </a:rPr>
              <a:t>devem ter como política a contabilização de seus Valores Sociais, de forma que, com isso, sejam justificadas suas respectivas importâncias para a </a:t>
            </a:r>
            <a:r>
              <a:rPr lang="pt-BR" altLang="pt-BR" sz="1800" b="0" i="0" u="none" dirty="0" smtClean="0">
                <a:latin typeface="+mj-lt"/>
                <a:cs typeface="Arial" panose="020B0604020202020204" pitchFamily="34" charset="0"/>
              </a:rPr>
              <a:t>sociedade/negócio, </a:t>
            </a:r>
            <a:r>
              <a:rPr lang="pt-BR" altLang="pt-BR" sz="1800" b="0" i="0" u="none" dirty="0">
                <a:latin typeface="+mj-lt"/>
                <a:cs typeface="Arial" panose="020B0604020202020204" pitchFamily="34" charset="0"/>
              </a:rPr>
              <a:t>assim como o aporte financeiro para o cumprimento de suas missões;</a:t>
            </a:r>
          </a:p>
        </p:txBody>
      </p:sp>
      <p:sp>
        <p:nvSpPr>
          <p:cNvPr id="12" name="Retângulo 1"/>
          <p:cNvSpPr>
            <a:spLocks noChangeArrowheads="1"/>
          </p:cNvSpPr>
          <p:nvPr/>
        </p:nvSpPr>
        <p:spPr bwMode="auto">
          <a:xfrm>
            <a:off x="421340" y="4718557"/>
            <a:ext cx="82564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A formação profissional alinhada aos diferenciais de empregabilidade e com os conceitos de Metrologia, Normalização e Qualidade, certamente são as bases para a implantação/implementação </a:t>
            </a:r>
            <a:r>
              <a:rPr lang="pt-BR" altLang="pt-BR" sz="1800" b="0" i="0" u="none" dirty="0" smtClean="0">
                <a:solidFill>
                  <a:schemeClr val="tx1"/>
                </a:solidFill>
                <a:latin typeface="+mj-lt"/>
              </a:rPr>
              <a:t>da </a:t>
            </a:r>
            <a:r>
              <a:rPr lang="pt-BR" altLang="pt-BR" sz="1800" b="0" i="0" u="none" dirty="0">
                <a:solidFill>
                  <a:schemeClr val="tx1"/>
                </a:solidFill>
                <a:latin typeface="+mj-lt"/>
              </a:rPr>
              <a:t>Ciência, Tecnologia e Inovação do País.  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018032" y="513011"/>
            <a:ext cx="2577652" cy="4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 algn="ctr" defTabSz="914400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CONCLUSÕES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0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9850" y="1494766"/>
            <a:ext cx="90741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u="none" dirty="0">
                <a:solidFill>
                  <a:schemeClr val="tx1"/>
                </a:solidFill>
                <a:latin typeface="+mj-lt"/>
              </a:rPr>
              <a:t>“</a:t>
            </a: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UM LABORATÓRIO DE METROLOGIA DINÂMICO, É UMA </a:t>
            </a: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CÉLULA </a:t>
            </a:r>
          </a:p>
          <a:p>
            <a:pPr algn="ctr"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IMPORTANTE (VITAL) PARA QUALQUER INDÚSTRIA QUE QUEIRA </a:t>
            </a:r>
          </a:p>
          <a:p>
            <a:pPr algn="ctr"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PRODUZIR </a:t>
            </a: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COM UMA QUALIDADE  ADEQUADA.</a:t>
            </a:r>
          </a:p>
          <a:p>
            <a:pPr algn="ctr">
              <a:spcBef>
                <a:spcPct val="50000"/>
              </a:spcBef>
            </a:pPr>
            <a:endParaRPr lang="pt-BR" altLang="pt-BR" sz="2000" i="0" u="none" dirty="0">
              <a:solidFill>
                <a:schemeClr val="tx1"/>
              </a:solidFill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O LABORATÓRIO QUE AGE DESSA FORMA, CERTAMENTE TORNA-SE </a:t>
            </a:r>
          </a:p>
          <a:p>
            <a:pPr algn="ctr">
              <a:spcBef>
                <a:spcPct val="50000"/>
              </a:spcBef>
            </a:pPr>
            <a:r>
              <a:rPr lang="pt-BR" altLang="pt-BR" sz="2000" i="0" u="none">
                <a:solidFill>
                  <a:schemeClr val="tx1"/>
                </a:solidFill>
                <a:latin typeface="+mj-lt"/>
              </a:rPr>
              <a:t>UMA </a:t>
            </a:r>
            <a:r>
              <a:rPr lang="pt-BR" altLang="pt-BR" sz="2000" i="0" u="none" smtClean="0">
                <a:solidFill>
                  <a:schemeClr val="tx1"/>
                </a:solidFill>
                <a:latin typeface="+mj-lt"/>
              </a:rPr>
              <a:t>FERRAMENTA </a:t>
            </a: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MUITO PODEROSA PARA A TOMADA DECISÃO</a:t>
            </a:r>
          </a:p>
          <a:p>
            <a:pPr algn="ctr">
              <a:spcBef>
                <a:spcPct val="50000"/>
              </a:spcBef>
            </a:pPr>
            <a:r>
              <a:rPr lang="pt-BR" altLang="pt-BR" sz="2000" i="0" u="none" dirty="0">
                <a:solidFill>
                  <a:schemeClr val="tx1"/>
                </a:solidFill>
                <a:latin typeface="+mj-lt"/>
              </a:rPr>
              <a:t> DOS NEGÓCIOS DE QUALQUER EMPRESA ”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6300192" y="5239182"/>
            <a:ext cx="1992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b="0" i="0" u="none" dirty="0">
                <a:solidFill>
                  <a:schemeClr val="tx1"/>
                </a:solidFill>
                <a:latin typeface="+mj-lt"/>
              </a:rPr>
              <a:t>Paulo R. G. Couto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89317" y="518709"/>
            <a:ext cx="2577652" cy="4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CONCLUSÕES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utoUpdateAnimBg="0"/>
      <p:bldP spid="819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82748" y="586295"/>
            <a:ext cx="6192838" cy="3692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TEOREMA DAS INCERTEZAS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2706" y="2895088"/>
            <a:ext cx="8068235" cy="1323439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defTabSz="762000"/>
            <a:r>
              <a:rPr lang="pt-BR" sz="2000" u="none" dirty="0">
                <a:latin typeface="+mj-lt"/>
              </a:rPr>
              <a:t> “ Sempre há o que aprender...Ouvindo...Vivendo ...e sobretudo Trabalhando. Mas só aprende, quem se dispõe  rever suas CERTEZAS".</a:t>
            </a:r>
          </a:p>
          <a:p>
            <a:pPr algn="r" defTabSz="762000"/>
            <a:r>
              <a:rPr lang="pt-BR" sz="2000" u="none" dirty="0" smtClean="0">
                <a:latin typeface="+mj-lt"/>
              </a:rPr>
              <a:t>                                                                            </a:t>
            </a:r>
            <a:r>
              <a:rPr lang="pt-BR" sz="2000" u="none" dirty="0">
                <a:latin typeface="+mj-lt"/>
              </a:rPr>
              <a:t>Darcy Ribeiro</a:t>
            </a:r>
          </a:p>
          <a:p>
            <a:pPr algn="just" defTabSz="762000"/>
            <a:endParaRPr lang="pt-BR" sz="2000" u="none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 txBox="1">
            <a:spLocks/>
          </p:cNvSpPr>
          <p:nvPr/>
        </p:nvSpPr>
        <p:spPr>
          <a:xfrm>
            <a:off x="788893" y="2797632"/>
            <a:ext cx="8104095" cy="11803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dirty="0" smtClean="0">
                <a:solidFill>
                  <a:schemeClr val="accent1"/>
                </a:solidFill>
                <a:latin typeface="+mj-lt"/>
              </a:rPr>
              <a:t>Contato: </a:t>
            </a:r>
          </a:p>
          <a:p>
            <a:r>
              <a:rPr lang="pt-BR" sz="2000" dirty="0" smtClean="0">
                <a:latin typeface="+mj-lt"/>
              </a:rPr>
              <a:t>Paulo Roberto Guimarães Couto – </a:t>
            </a:r>
            <a:r>
              <a:rPr lang="pt-BR" sz="2000" dirty="0" smtClean="0">
                <a:latin typeface="+mj-lt"/>
                <a:hlinkClick r:id="rId2"/>
              </a:rPr>
              <a:t>plrcouto@yahoo.com.br</a:t>
            </a:r>
            <a:endParaRPr lang="pt-BR" sz="2000" dirty="0" smtClean="0">
              <a:latin typeface="+mj-lt"/>
            </a:endParaRPr>
          </a:p>
          <a:p>
            <a:r>
              <a:rPr lang="pt-BR" sz="2000" dirty="0" err="1" smtClean="0">
                <a:latin typeface="+mj-lt"/>
              </a:rPr>
              <a:t>Jailton</a:t>
            </a:r>
            <a:r>
              <a:rPr lang="pt-BR" sz="2000" dirty="0" smtClean="0">
                <a:latin typeface="+mj-lt"/>
              </a:rPr>
              <a:t> C Damasceno - </a:t>
            </a:r>
            <a:r>
              <a:rPr lang="pt-BR" sz="2000" dirty="0" smtClean="0">
                <a:solidFill>
                  <a:schemeClr val="accent1"/>
                </a:solidFill>
                <a:latin typeface="+mj-lt"/>
                <a:hlinkClick r:id="rId3"/>
              </a:rPr>
              <a:t>jcdamasceno@outlook.com</a:t>
            </a:r>
            <a:endParaRPr lang="pt-BR" sz="20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8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>
            <a:grpSpLocks/>
          </p:cNvGrpSpPr>
          <p:nvPr/>
        </p:nvGrpSpPr>
        <p:grpSpPr bwMode="auto">
          <a:xfrm>
            <a:off x="647761" y="1760148"/>
            <a:ext cx="2463113" cy="3649525"/>
            <a:chOff x="4171562" y="1029435"/>
            <a:chExt cx="5002541" cy="5877272"/>
          </a:xfrm>
        </p:grpSpPr>
        <p:pic>
          <p:nvPicPr>
            <p:cNvPr id="6148" name="Imagem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562" y="1029435"/>
              <a:ext cx="5002541" cy="587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Imagem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876384"/>
              <a:ext cx="4855215" cy="98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tângulo 4"/>
          <p:cNvSpPr/>
          <p:nvPr/>
        </p:nvSpPr>
        <p:spPr>
          <a:xfrm>
            <a:off x="506189" y="571090"/>
            <a:ext cx="8433708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LITERATURAS BÁSICAS</a:t>
            </a:r>
            <a:endParaRPr lang="pt-BR" altLang="pt-BR" sz="2800" b="1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3524145" y="1776788"/>
          <a:ext cx="2580018" cy="3418703"/>
        </p:xfrm>
        <a:graphic>
          <a:graphicData uri="http://schemas.openxmlformats.org/presentationml/2006/ole">
            <p:oleObj spid="_x0000_s1038" name="Imagem de bitmap" r:id="rId5" imgW="9047619" imgH="12003175" progId="PBrush">
              <p:embed/>
            </p:oleObj>
          </a:graphicData>
        </a:graphic>
      </p:graphicFrame>
      <p:pic>
        <p:nvPicPr>
          <p:cNvPr id="7" name="Picture 8" descr="C:\Documents and Settings\icfraga\Meus documentos\VIM 201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14" b="2545"/>
          <a:stretch>
            <a:fillRect/>
          </a:stretch>
        </p:blipFill>
        <p:spPr bwMode="auto">
          <a:xfrm>
            <a:off x="3504098" y="1748031"/>
            <a:ext cx="2522972" cy="36279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Meus documentos\Minhas imagens\isogum2008.jp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181" y="1708940"/>
            <a:ext cx="2621159" cy="36595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464" y="1624294"/>
            <a:ext cx="2402046" cy="363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r="14999" b="22667"/>
          <a:stretch>
            <a:fillRect/>
          </a:stretch>
        </p:blipFill>
        <p:spPr bwMode="auto">
          <a:xfrm>
            <a:off x="1462088" y="1057900"/>
            <a:ext cx="38830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46225" y="1770127"/>
            <a:ext cx="371475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Existe alguma dúvida sobre a importância da metrologia????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7787" y="4630289"/>
            <a:ext cx="47958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64300"/>
            <a:ext cx="198437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264525"/>
            <a:ext cx="107791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6372225" y="4632950"/>
            <a:ext cx="24844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500" b="0" i="0" u="none" dirty="0" smtClean="0">
                <a:solidFill>
                  <a:schemeClr val="tx1"/>
                </a:solidFill>
                <a:latin typeface="+mj-lt"/>
              </a:rPr>
              <a:t>Diferença mínima entre aerovias ~305 m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004344" y="5481781"/>
            <a:ext cx="11929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0" i="0" u="none" dirty="0" smtClean="0">
                <a:latin typeface="+mj-lt"/>
                <a:ea typeface="Times New Roman" pitchFamily="18" charset="0"/>
              </a:rPr>
              <a:t>Figuras:</a:t>
            </a:r>
            <a:r>
              <a:rPr lang="pt-BR" sz="1000" b="0" i="0" u="none" dirty="0" err="1" smtClean="0">
                <a:latin typeface="+mj-lt"/>
                <a:ea typeface="Times New Roman" pitchFamily="18" charset="0"/>
              </a:rPr>
              <a:t>Ref</a:t>
            </a:r>
            <a:r>
              <a:rPr lang="pt-BR" sz="1000" b="0" i="0" u="none" dirty="0" smtClean="0">
                <a:latin typeface="+mj-lt"/>
                <a:ea typeface="Times New Roman" pitchFamily="18" charset="0"/>
              </a:rPr>
              <a:t>: Google</a:t>
            </a:r>
            <a:endParaRPr lang="pt-BR" sz="1000" dirty="0">
              <a:latin typeface="+mj-l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71500" y="555345"/>
            <a:ext cx="8572500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REFLEXÃO</a:t>
            </a:r>
            <a:endParaRPr lang="pt-BR" altLang="pt-BR" sz="2800" b="1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10292" y="2611810"/>
            <a:ext cx="503736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Existe alguma dúvida sobre a importância da metrologia????</a:t>
            </a:r>
            <a:endParaRPr lang="pt-BR" altLang="pt-BR" sz="2000" i="0" u="none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" name="Grupo 9"/>
          <p:cNvGrpSpPr/>
          <p:nvPr/>
        </p:nvGrpSpPr>
        <p:grpSpPr>
          <a:xfrm>
            <a:off x="5726053" y="1593604"/>
            <a:ext cx="3335493" cy="2043184"/>
            <a:chOff x="5572132" y="1500174"/>
            <a:chExt cx="3337111" cy="2043184"/>
          </a:xfrm>
        </p:grpSpPr>
        <p:grpSp>
          <p:nvGrpSpPr>
            <p:cNvPr id="3" name="Grupo 6"/>
            <p:cNvGrpSpPr/>
            <p:nvPr/>
          </p:nvGrpSpPr>
          <p:grpSpPr>
            <a:xfrm>
              <a:off x="6357950" y="1500174"/>
              <a:ext cx="2551293" cy="2043184"/>
              <a:chOff x="6357950" y="1500174"/>
              <a:chExt cx="2551293" cy="2043184"/>
            </a:xfrm>
          </p:grpSpPr>
          <p:pic>
            <p:nvPicPr>
              <p:cNvPr id="151553" name="Picture 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651814" y="1500174"/>
                <a:ext cx="2257429" cy="1638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Retângulo 5"/>
              <p:cNvSpPr/>
              <p:nvPr/>
            </p:nvSpPr>
            <p:spPr>
              <a:xfrm>
                <a:off x="6357950" y="3143248"/>
                <a:ext cx="235745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000" b="0" i="0" u="none" dirty="0" smtClean="0">
                    <a:latin typeface="+mj-lt"/>
                  </a:rPr>
                  <a:t>HELIDECK MONITORING SYSTEM</a:t>
                </a:r>
              </a:p>
              <a:p>
                <a:pPr algn="ctr"/>
                <a:r>
                  <a:rPr lang="pt-BR" sz="1000" b="0" i="0" u="none" dirty="0" smtClean="0">
                    <a:latin typeface="+mj-lt"/>
                  </a:rPr>
                  <a:t>HMS</a:t>
                </a:r>
                <a:endParaRPr lang="pt-BR" sz="1000" b="0" i="0" u="none" dirty="0">
                  <a:latin typeface="+mj-lt"/>
                </a:endParaRPr>
              </a:p>
            </p:txBody>
          </p:sp>
        </p:grpSp>
        <p:pic>
          <p:nvPicPr>
            <p:cNvPr id="1515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2132" y="2285992"/>
              <a:ext cx="785818" cy="51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upo 11"/>
          <p:cNvGrpSpPr/>
          <p:nvPr/>
        </p:nvGrpSpPr>
        <p:grpSpPr>
          <a:xfrm>
            <a:off x="719055" y="1487506"/>
            <a:ext cx="5027206" cy="4057324"/>
            <a:chOff x="972166" y="1730155"/>
            <a:chExt cx="4658841" cy="3938095"/>
          </a:xfrm>
        </p:grpSpPr>
        <p:pic>
          <p:nvPicPr>
            <p:cNvPr id="12290" name="Picture 4" descr="http://www.pragmatismopolitico.com.br/wp-content/uploads/2012/11/plataforma-petrole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166" y="1730155"/>
              <a:ext cx="4658841" cy="364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tângulo 10"/>
            <p:cNvSpPr/>
            <p:nvPr/>
          </p:nvSpPr>
          <p:spPr>
            <a:xfrm>
              <a:off x="2857488" y="5429264"/>
              <a:ext cx="729699" cy="238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000" b="0" i="0" u="none" dirty="0" err="1" smtClean="0">
                  <a:latin typeface="+mj-lt"/>
                  <a:ea typeface="Times New Roman" pitchFamily="18" charset="0"/>
                </a:rPr>
                <a:t>Ref</a:t>
              </a:r>
              <a:r>
                <a:rPr lang="pt-BR" sz="1000" b="0" i="0" u="none" dirty="0" smtClean="0">
                  <a:latin typeface="+mj-lt"/>
                  <a:ea typeface="Times New Roman" pitchFamily="18" charset="0"/>
                </a:rPr>
                <a:t>: Google</a:t>
              </a:r>
              <a:endParaRPr lang="pt-BR" sz="1000" dirty="0">
                <a:latin typeface="+mj-lt"/>
              </a:endParaRPr>
            </a:p>
          </p:txBody>
        </p:sp>
      </p:grpSp>
      <p:sp>
        <p:nvSpPr>
          <p:cNvPr id="12" name="Retângulo 11"/>
          <p:cNvSpPr/>
          <p:nvPr/>
        </p:nvSpPr>
        <p:spPr>
          <a:xfrm>
            <a:off x="440391" y="479719"/>
            <a:ext cx="7682593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REFLEXÃO</a:t>
            </a:r>
            <a:endParaRPr lang="pt-BR" altLang="pt-BR" sz="2800" b="1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8341" y="3618981"/>
            <a:ext cx="2118073" cy="191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900" y="1210705"/>
            <a:ext cx="1476066" cy="151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28713" y="2881323"/>
            <a:ext cx="5943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Existe alguma dúvida sobre a importância da metrologia????</a:t>
            </a:r>
            <a:endParaRPr lang="pt-BR" altLang="pt-BR" sz="2000" i="0" u="none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9090" y="3883509"/>
            <a:ext cx="2027634" cy="167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7982" y="1071016"/>
            <a:ext cx="242887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4130" y="1425019"/>
            <a:ext cx="1931105" cy="124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4558" y="3697766"/>
            <a:ext cx="2077796" cy="190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ângulo 9"/>
          <p:cNvSpPr/>
          <p:nvPr/>
        </p:nvSpPr>
        <p:spPr>
          <a:xfrm>
            <a:off x="7051907" y="5739990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0" i="0" u="none" dirty="0" smtClean="0">
                <a:latin typeface="+mj-lt"/>
                <a:ea typeface="Times New Roman" pitchFamily="18" charset="0"/>
              </a:rPr>
              <a:t>Figura: </a:t>
            </a:r>
            <a:r>
              <a:rPr lang="pt-BR" sz="1000" b="0" i="0" u="none" dirty="0" err="1" smtClean="0">
                <a:latin typeface="+mj-lt"/>
                <a:ea typeface="Times New Roman" pitchFamily="18" charset="0"/>
              </a:rPr>
              <a:t>Ref</a:t>
            </a:r>
            <a:r>
              <a:rPr lang="pt-BR" sz="1000" b="0" i="0" u="none" dirty="0" smtClean="0">
                <a:latin typeface="+mj-lt"/>
                <a:ea typeface="Times New Roman" pitchFamily="18" charset="0"/>
              </a:rPr>
              <a:t>: Google</a:t>
            </a:r>
            <a:endParaRPr lang="pt-BR" sz="1000" dirty="0">
              <a:latin typeface="+mj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540171"/>
            <a:ext cx="8564336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1" dirty="0" smtClean="0">
                <a:solidFill>
                  <a:schemeClr val="accent1"/>
                </a:solidFill>
                <a:latin typeface="Calibri Light" pitchFamily="34" charset="0"/>
                <a:ea typeface="MS PGothic" panose="020B0600070205080204" pitchFamily="34" charset="-128"/>
                <a:cs typeface="Calibri Light" pitchFamily="34" charset="0"/>
              </a:rPr>
              <a:t>REFLEXÃO</a:t>
            </a:r>
            <a:endParaRPr lang="pt-BR" altLang="pt-BR" sz="2800" b="1" dirty="0">
              <a:solidFill>
                <a:schemeClr val="accent1"/>
              </a:solidFill>
              <a:latin typeface="Calibri Light" pitchFamily="34" charset="0"/>
              <a:ea typeface="MS PGothic" panose="020B0600070205080204" pitchFamily="34" charset="-128"/>
              <a:cs typeface="Calibri Light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82192" y="5643580"/>
            <a:ext cx="1232841" cy="73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:\Documents and Settings\prcouto\Meus documentos\Minhas imagens\alimentos-proteicos-620x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85860"/>
            <a:ext cx="4896966" cy="208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7" name="Picture 3" descr="C:\Documents and Settings\prcouto\Meus documentos\Minhas imagens\bebid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75077"/>
            <a:ext cx="2879775" cy="19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12379" y="3284146"/>
            <a:ext cx="5943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pt-BR" altLang="pt-BR" sz="2000" i="0" u="none" dirty="0" smtClean="0">
                <a:solidFill>
                  <a:schemeClr val="tx1"/>
                </a:solidFill>
                <a:latin typeface="+mj-lt"/>
              </a:rPr>
              <a:t>Existe alguma dúvida sobre a importância da metrologia????</a:t>
            </a:r>
            <a:endParaRPr lang="pt-BR" altLang="pt-BR" sz="2000" i="0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419588" y="5525806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0" i="0" u="none" dirty="0" smtClean="0">
                <a:latin typeface="+mj-lt"/>
                <a:ea typeface="Times New Roman" pitchFamily="18" charset="0"/>
              </a:rPr>
              <a:t>Figura: </a:t>
            </a:r>
            <a:r>
              <a:rPr lang="pt-BR" sz="1000" b="0" i="0" u="none" dirty="0" err="1" smtClean="0">
                <a:latin typeface="+mj-lt"/>
                <a:ea typeface="Times New Roman" pitchFamily="18" charset="0"/>
              </a:rPr>
              <a:t>Ref</a:t>
            </a:r>
            <a:r>
              <a:rPr lang="pt-BR" sz="1000" b="0" i="0" u="none" dirty="0" smtClean="0">
                <a:latin typeface="+mj-lt"/>
                <a:ea typeface="Times New Roman" pitchFamily="18" charset="0"/>
              </a:rPr>
              <a:t>: Google</a:t>
            </a:r>
            <a:endParaRPr lang="pt-BR" sz="10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558985"/>
            <a:ext cx="8629650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1" dirty="0" smtClean="0">
                <a:solidFill>
                  <a:schemeClr val="accent1"/>
                </a:solidFill>
                <a:latin typeface="+mj-lt"/>
                <a:ea typeface="MS PGothic" panose="020B0600070205080204" pitchFamily="34" charset="-128"/>
              </a:rPr>
              <a:t>REFLEXÃO</a:t>
            </a:r>
            <a:endParaRPr lang="pt-BR" altLang="pt-BR" sz="2800" b="1" dirty="0">
              <a:solidFill>
                <a:schemeClr val="accent1"/>
              </a:solidFill>
              <a:latin typeface="+mj-lt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7" grpId="0" build="allAtOnce"/>
    </p:bldLst>
  </p:timing>
</p:sld>
</file>

<file path=ppt/theme/theme1.xml><?xml version="1.0" encoding="utf-8"?>
<a:theme xmlns:a="http://schemas.openxmlformats.org/drawingml/2006/main" name="Tema do Office">
  <a:themeElements>
    <a:clrScheme name="Personalizada 4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0066B2"/>
      </a:accent1>
      <a:accent2>
        <a:srgbClr val="E1B937"/>
      </a:accent2>
      <a:accent3>
        <a:srgbClr val="A5A5A5"/>
      </a:accent3>
      <a:accent4>
        <a:srgbClr val="7F0000"/>
      </a:accent4>
      <a:accent5>
        <a:srgbClr val="9CC3E5"/>
      </a:accent5>
      <a:accent6>
        <a:srgbClr val="008080"/>
      </a:accent6>
      <a:hlink>
        <a:srgbClr val="FF0000"/>
      </a:hlink>
      <a:folHlink>
        <a:srgbClr val="00B050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ada 4">
    <a:dk1>
      <a:sysClr val="windowText" lastClr="000000"/>
    </a:dk1>
    <a:lt1>
      <a:sysClr val="window" lastClr="FFFFFF"/>
    </a:lt1>
    <a:dk2>
      <a:srgbClr val="002060"/>
    </a:dk2>
    <a:lt2>
      <a:srgbClr val="E7E6E6"/>
    </a:lt2>
    <a:accent1>
      <a:srgbClr val="0066B2"/>
    </a:accent1>
    <a:accent2>
      <a:srgbClr val="E1B937"/>
    </a:accent2>
    <a:accent3>
      <a:srgbClr val="A5A5A5"/>
    </a:accent3>
    <a:accent4>
      <a:srgbClr val="7F0000"/>
    </a:accent4>
    <a:accent5>
      <a:srgbClr val="9CC3E5"/>
    </a:accent5>
    <a:accent6>
      <a:srgbClr val="008080"/>
    </a:accent6>
    <a:hlink>
      <a:srgbClr val="FF0000"/>
    </a:hlink>
    <a:folHlink>
      <a:srgbClr val="00B0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2153</Words>
  <Application>Microsoft Office PowerPoint</Application>
  <PresentationFormat>Apresentação na tela (4:3)</PresentationFormat>
  <Paragraphs>282</Paragraphs>
  <Slides>46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8</vt:i4>
      </vt:variant>
      <vt:variant>
        <vt:lpstr>Títulos de slides</vt:lpstr>
      </vt:variant>
      <vt:variant>
        <vt:i4>46</vt:i4>
      </vt:variant>
    </vt:vector>
  </HeadingPairs>
  <TitlesOfParts>
    <vt:vector size="55" baseType="lpstr">
      <vt:lpstr>Tema do Office</vt:lpstr>
      <vt:lpstr>Imagem de bitmap</vt:lpstr>
      <vt:lpstr>Clip</vt:lpstr>
      <vt:lpstr>Imagem de Bitmap</vt:lpstr>
      <vt:lpstr>Documento</vt:lpstr>
      <vt:lpstr>Planilha</vt:lpstr>
      <vt:lpstr>Equação</vt:lpstr>
      <vt:lpstr>Equation</vt:lpstr>
      <vt:lpstr>Picture</vt:lpstr>
      <vt:lpstr>Slide 1</vt:lpstr>
      <vt:lpstr> IMPORTÂNCIA DA METROLOGIA PARA A QUALIDADE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VIM -2012</vt:lpstr>
      <vt:lpstr>Slide 33</vt:lpstr>
      <vt:lpstr>Importância das intercomparações</vt:lpstr>
      <vt:lpstr>Slide 35</vt:lpstr>
      <vt:lpstr>Slide 36</vt:lpstr>
      <vt:lpstr>Slide 37</vt:lpstr>
      <vt:lpstr>CONCLUSÕES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Thais Rodrigues</dc:creator>
  <cp:lastModifiedBy>User</cp:lastModifiedBy>
  <cp:revision>20</cp:revision>
  <dcterms:created xsi:type="dcterms:W3CDTF">2019-05-21T12:12:01Z</dcterms:created>
  <dcterms:modified xsi:type="dcterms:W3CDTF">2020-06-06T11:52:35Z</dcterms:modified>
</cp:coreProperties>
</file>