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1"/>
  </p:notesMasterIdLst>
  <p:sldIdLst>
    <p:sldId id="256"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467" r:id="rId38"/>
    <p:sldId id="465" r:id="rId39"/>
    <p:sldId id="466" r:id="rId40"/>
    <p:sldId id="361" r:id="rId41"/>
    <p:sldId id="362" r:id="rId42"/>
    <p:sldId id="471"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9" r:id="rId58"/>
    <p:sldId id="468" r:id="rId59"/>
    <p:sldId id="380" r:id="rId60"/>
    <p:sldId id="381" r:id="rId61"/>
    <p:sldId id="382" r:id="rId62"/>
    <p:sldId id="383" r:id="rId63"/>
    <p:sldId id="384" r:id="rId64"/>
    <p:sldId id="469" r:id="rId65"/>
    <p:sldId id="470" r:id="rId66"/>
    <p:sldId id="385" r:id="rId67"/>
    <p:sldId id="386" r:id="rId68"/>
    <p:sldId id="388" r:id="rId69"/>
    <p:sldId id="446" r:id="rId70"/>
    <p:sldId id="447" r:id="rId71"/>
    <p:sldId id="448" r:id="rId72"/>
    <p:sldId id="449" r:id="rId73"/>
    <p:sldId id="450" r:id="rId74"/>
    <p:sldId id="451" r:id="rId75"/>
    <p:sldId id="452" r:id="rId76"/>
    <p:sldId id="453" r:id="rId77"/>
    <p:sldId id="454" r:id="rId78"/>
    <p:sldId id="455" r:id="rId79"/>
    <p:sldId id="456" r:id="rId80"/>
    <p:sldId id="457" r:id="rId81"/>
    <p:sldId id="458" r:id="rId82"/>
    <p:sldId id="459" r:id="rId83"/>
    <p:sldId id="460" r:id="rId84"/>
    <p:sldId id="461" r:id="rId85"/>
    <p:sldId id="462" r:id="rId86"/>
    <p:sldId id="406" r:id="rId87"/>
    <p:sldId id="407" r:id="rId88"/>
    <p:sldId id="408" r:id="rId89"/>
    <p:sldId id="409" r:id="rId90"/>
    <p:sldId id="410" r:id="rId91"/>
    <p:sldId id="411" r:id="rId92"/>
    <p:sldId id="412" r:id="rId93"/>
    <p:sldId id="413" r:id="rId94"/>
    <p:sldId id="414" r:id="rId95"/>
    <p:sldId id="415" r:id="rId96"/>
    <p:sldId id="416" r:id="rId97"/>
    <p:sldId id="417" r:id="rId98"/>
    <p:sldId id="418" r:id="rId99"/>
    <p:sldId id="419" r:id="rId100"/>
    <p:sldId id="420" r:id="rId101"/>
    <p:sldId id="421" r:id="rId102"/>
    <p:sldId id="422" r:id="rId103"/>
    <p:sldId id="423" r:id="rId104"/>
    <p:sldId id="424" r:id="rId105"/>
    <p:sldId id="425" r:id="rId106"/>
    <p:sldId id="426" r:id="rId107"/>
    <p:sldId id="427" r:id="rId108"/>
    <p:sldId id="428" r:id="rId109"/>
    <p:sldId id="463" r:id="rId11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7" autoAdjust="0"/>
  </p:normalViewPr>
  <p:slideViewPr>
    <p:cSldViewPr snapToGrid="0">
      <p:cViewPr varScale="1">
        <p:scale>
          <a:sx n="110" d="100"/>
          <a:sy n="110" d="100"/>
        </p:scale>
        <p:origin x="-1092"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107.wmf"/><Relationship Id="rId7" Type="http://schemas.openxmlformats.org/officeDocument/2006/relationships/image" Target="../media/image96.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11" Type="http://schemas.openxmlformats.org/officeDocument/2006/relationships/image" Target="../media/image113.wmf"/><Relationship Id="rId5" Type="http://schemas.openxmlformats.org/officeDocument/2006/relationships/image" Target="../media/image109.wmf"/><Relationship Id="rId10" Type="http://schemas.openxmlformats.org/officeDocument/2006/relationships/image" Target="../media/image112.wmf"/><Relationship Id="rId4" Type="http://schemas.openxmlformats.org/officeDocument/2006/relationships/image" Target="../media/image108.wmf"/><Relationship Id="rId9" Type="http://schemas.openxmlformats.org/officeDocument/2006/relationships/image" Target="../media/image11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00.wmf"/><Relationship Id="rId1" Type="http://schemas.openxmlformats.org/officeDocument/2006/relationships/image" Target="../media/image96.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 Id="rId9" Type="http://schemas.openxmlformats.org/officeDocument/2006/relationships/image" Target="../media/image1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image" Target="../media/image136.wmf"/><Relationship Id="rId7" Type="http://schemas.openxmlformats.org/officeDocument/2006/relationships/image" Target="../media/image150.wmf"/><Relationship Id="rId2" Type="http://schemas.openxmlformats.org/officeDocument/2006/relationships/image" Target="../media/image147.wmf"/><Relationship Id="rId1" Type="http://schemas.openxmlformats.org/officeDocument/2006/relationships/image" Target="../media/image146.wmf"/><Relationship Id="rId6" Type="http://schemas.openxmlformats.org/officeDocument/2006/relationships/image" Target="../media/image149.wmf"/><Relationship Id="rId5" Type="http://schemas.openxmlformats.org/officeDocument/2006/relationships/image" Target="../media/image148.wmf"/><Relationship Id="rId4" Type="http://schemas.openxmlformats.org/officeDocument/2006/relationships/image" Target="../media/image143.emf"/><Relationship Id="rId9" Type="http://schemas.openxmlformats.org/officeDocument/2006/relationships/image" Target="../media/image1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5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48.wmf"/><Relationship Id="rId6" Type="http://schemas.openxmlformats.org/officeDocument/2006/relationships/image" Target="../media/image136.wmf"/><Relationship Id="rId5" Type="http://schemas.openxmlformats.org/officeDocument/2006/relationships/image" Target="../media/image159.wmf"/><Relationship Id="rId4" Type="http://schemas.openxmlformats.org/officeDocument/2006/relationships/image" Target="../media/image15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image" Target="../media/image162.wmf"/><Relationship Id="rId7" Type="http://schemas.openxmlformats.org/officeDocument/2006/relationships/image" Target="../media/image166.e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5.wmf"/><Relationship Id="rId5" Type="http://schemas.openxmlformats.org/officeDocument/2006/relationships/image" Target="../media/image164.wmf"/><Relationship Id="rId4" Type="http://schemas.openxmlformats.org/officeDocument/2006/relationships/image" Target="../media/image163.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75.emf"/><Relationship Id="rId3" Type="http://schemas.openxmlformats.org/officeDocument/2006/relationships/image" Target="../media/image170.wmf"/><Relationship Id="rId7" Type="http://schemas.openxmlformats.org/officeDocument/2006/relationships/image" Target="../media/image174.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 Id="rId9" Type="http://schemas.openxmlformats.org/officeDocument/2006/relationships/image" Target="../media/image16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5" Type="http://schemas.openxmlformats.org/officeDocument/2006/relationships/image" Target="../media/image180.wmf"/><Relationship Id="rId4" Type="http://schemas.openxmlformats.org/officeDocument/2006/relationships/image" Target="../media/image17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image" Target="../media/image185.wmf"/><Relationship Id="rId7" Type="http://schemas.openxmlformats.org/officeDocument/2006/relationships/image" Target="../media/image189.wmf"/><Relationship Id="rId2" Type="http://schemas.openxmlformats.org/officeDocument/2006/relationships/image" Target="../media/image184.wmf"/><Relationship Id="rId1" Type="http://schemas.openxmlformats.org/officeDocument/2006/relationships/image" Target="../media/image183.emf"/><Relationship Id="rId6" Type="http://schemas.openxmlformats.org/officeDocument/2006/relationships/image" Target="../media/image188.wmf"/><Relationship Id="rId5" Type="http://schemas.openxmlformats.org/officeDocument/2006/relationships/image" Target="../media/image187.wmf"/><Relationship Id="rId4" Type="http://schemas.openxmlformats.org/officeDocument/2006/relationships/image" Target="../media/image18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 Id="rId4" Type="http://schemas.openxmlformats.org/officeDocument/2006/relationships/image" Target="../media/image194.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200.wmf"/><Relationship Id="rId7" Type="http://schemas.openxmlformats.org/officeDocument/2006/relationships/image" Target="../media/image204.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03.wmf"/><Relationship Id="rId5" Type="http://schemas.openxmlformats.org/officeDocument/2006/relationships/image" Target="../media/image202.wmf"/><Relationship Id="rId4" Type="http://schemas.openxmlformats.org/officeDocument/2006/relationships/image" Target="../media/image201.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image" Target="../media/image185.wmf"/><Relationship Id="rId7" Type="http://schemas.openxmlformats.org/officeDocument/2006/relationships/image" Target="../media/image209.wmf"/><Relationship Id="rId2" Type="http://schemas.openxmlformats.org/officeDocument/2006/relationships/image" Target="../media/image184.wmf"/><Relationship Id="rId1" Type="http://schemas.openxmlformats.org/officeDocument/2006/relationships/image" Target="../media/image183.emf"/><Relationship Id="rId6" Type="http://schemas.openxmlformats.org/officeDocument/2006/relationships/image" Target="../media/image208.wmf"/><Relationship Id="rId5" Type="http://schemas.openxmlformats.org/officeDocument/2006/relationships/image" Target="../media/image207.wmf"/><Relationship Id="rId4" Type="http://schemas.openxmlformats.org/officeDocument/2006/relationships/image" Target="../media/image18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2.wmf"/><Relationship Id="rId3" Type="http://schemas.openxmlformats.org/officeDocument/2006/relationships/image" Target="../media/image32.wmf"/><Relationship Id="rId7" Type="http://schemas.openxmlformats.org/officeDocument/2006/relationships/image" Target="../media/image36.wmf"/><Relationship Id="rId12" Type="http://schemas.openxmlformats.org/officeDocument/2006/relationships/image" Target="../media/image41.wmf"/><Relationship Id="rId2" Type="http://schemas.openxmlformats.org/officeDocument/2006/relationships/image" Target="../media/image31.wmf"/><Relationship Id="rId16" Type="http://schemas.openxmlformats.org/officeDocument/2006/relationships/image" Target="../media/image45.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0.wmf"/><Relationship Id="rId5" Type="http://schemas.openxmlformats.org/officeDocument/2006/relationships/image" Target="../media/image34.wmf"/><Relationship Id="rId15" Type="http://schemas.openxmlformats.org/officeDocument/2006/relationships/image" Target="../media/image4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 Id="rId14" Type="http://schemas.openxmlformats.org/officeDocument/2006/relationships/image" Target="../media/image43.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21.wmf"/><Relationship Id="rId3" Type="http://schemas.openxmlformats.org/officeDocument/2006/relationships/image" Target="../media/image216.wmf"/><Relationship Id="rId7" Type="http://schemas.openxmlformats.org/officeDocument/2006/relationships/image" Target="../media/image220.wmf"/><Relationship Id="rId2" Type="http://schemas.openxmlformats.org/officeDocument/2006/relationships/image" Target="../media/image215.wmf"/><Relationship Id="rId1" Type="http://schemas.openxmlformats.org/officeDocument/2006/relationships/image" Target="../media/image214.wmf"/><Relationship Id="rId6" Type="http://schemas.openxmlformats.org/officeDocument/2006/relationships/image" Target="../media/image219.wmf"/><Relationship Id="rId5" Type="http://schemas.openxmlformats.org/officeDocument/2006/relationships/image" Target="../media/image218.wmf"/><Relationship Id="rId4" Type="http://schemas.openxmlformats.org/officeDocument/2006/relationships/image" Target="../media/image21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5" Type="http://schemas.openxmlformats.org/officeDocument/2006/relationships/image" Target="../media/image232.wmf"/><Relationship Id="rId4" Type="http://schemas.openxmlformats.org/officeDocument/2006/relationships/image" Target="../media/image231.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240.wmf"/><Relationship Id="rId3" Type="http://schemas.openxmlformats.org/officeDocument/2006/relationships/image" Target="../media/image235.wmf"/><Relationship Id="rId7" Type="http://schemas.openxmlformats.org/officeDocument/2006/relationships/image" Target="../media/image239.wmf"/><Relationship Id="rId2" Type="http://schemas.openxmlformats.org/officeDocument/2006/relationships/image" Target="../media/image234.wmf"/><Relationship Id="rId1" Type="http://schemas.openxmlformats.org/officeDocument/2006/relationships/image" Target="../media/image233.wmf"/><Relationship Id="rId6" Type="http://schemas.openxmlformats.org/officeDocument/2006/relationships/image" Target="../media/image238.wmf"/><Relationship Id="rId5" Type="http://schemas.openxmlformats.org/officeDocument/2006/relationships/image" Target="../media/image237.wmf"/><Relationship Id="rId4" Type="http://schemas.openxmlformats.org/officeDocument/2006/relationships/image" Target="../media/image236.wmf"/><Relationship Id="rId9" Type="http://schemas.openxmlformats.org/officeDocument/2006/relationships/image" Target="../media/image241.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59.wmf"/><Relationship Id="rId13" Type="http://schemas.openxmlformats.org/officeDocument/2006/relationships/image" Target="../media/image264.wmf"/><Relationship Id="rId18" Type="http://schemas.openxmlformats.org/officeDocument/2006/relationships/image" Target="../media/image269.wmf"/><Relationship Id="rId3" Type="http://schemas.openxmlformats.org/officeDocument/2006/relationships/image" Target="../media/image254.wmf"/><Relationship Id="rId7" Type="http://schemas.openxmlformats.org/officeDocument/2006/relationships/image" Target="../media/image258.wmf"/><Relationship Id="rId12" Type="http://schemas.openxmlformats.org/officeDocument/2006/relationships/image" Target="../media/image263.wmf"/><Relationship Id="rId17" Type="http://schemas.openxmlformats.org/officeDocument/2006/relationships/image" Target="../media/image268.wmf"/><Relationship Id="rId2" Type="http://schemas.openxmlformats.org/officeDocument/2006/relationships/image" Target="../media/image253.wmf"/><Relationship Id="rId16" Type="http://schemas.openxmlformats.org/officeDocument/2006/relationships/image" Target="../media/image267.wmf"/><Relationship Id="rId1" Type="http://schemas.openxmlformats.org/officeDocument/2006/relationships/image" Target="../media/image252.wmf"/><Relationship Id="rId6" Type="http://schemas.openxmlformats.org/officeDocument/2006/relationships/image" Target="../media/image257.wmf"/><Relationship Id="rId11" Type="http://schemas.openxmlformats.org/officeDocument/2006/relationships/image" Target="../media/image262.wmf"/><Relationship Id="rId5" Type="http://schemas.openxmlformats.org/officeDocument/2006/relationships/image" Target="../media/image256.wmf"/><Relationship Id="rId15" Type="http://schemas.openxmlformats.org/officeDocument/2006/relationships/image" Target="../media/image266.wmf"/><Relationship Id="rId10" Type="http://schemas.openxmlformats.org/officeDocument/2006/relationships/image" Target="../media/image261.wmf"/><Relationship Id="rId4" Type="http://schemas.openxmlformats.org/officeDocument/2006/relationships/image" Target="../media/image255.wmf"/><Relationship Id="rId9" Type="http://schemas.openxmlformats.org/officeDocument/2006/relationships/image" Target="../media/image260.wmf"/><Relationship Id="rId14" Type="http://schemas.openxmlformats.org/officeDocument/2006/relationships/image" Target="../media/image265.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78.wmf"/><Relationship Id="rId13" Type="http://schemas.openxmlformats.org/officeDocument/2006/relationships/image" Target="../media/image283.wmf"/><Relationship Id="rId3" Type="http://schemas.openxmlformats.org/officeDocument/2006/relationships/image" Target="../media/image273.wmf"/><Relationship Id="rId7" Type="http://schemas.openxmlformats.org/officeDocument/2006/relationships/image" Target="../media/image277.wmf"/><Relationship Id="rId12" Type="http://schemas.openxmlformats.org/officeDocument/2006/relationships/image" Target="../media/image282.wmf"/><Relationship Id="rId2" Type="http://schemas.openxmlformats.org/officeDocument/2006/relationships/image" Target="../media/image272.wmf"/><Relationship Id="rId1" Type="http://schemas.openxmlformats.org/officeDocument/2006/relationships/image" Target="../media/image271.wmf"/><Relationship Id="rId6" Type="http://schemas.openxmlformats.org/officeDocument/2006/relationships/image" Target="../media/image276.wmf"/><Relationship Id="rId11" Type="http://schemas.openxmlformats.org/officeDocument/2006/relationships/image" Target="../media/image281.wmf"/><Relationship Id="rId5" Type="http://schemas.openxmlformats.org/officeDocument/2006/relationships/image" Target="../media/image275.wmf"/><Relationship Id="rId15" Type="http://schemas.openxmlformats.org/officeDocument/2006/relationships/image" Target="../media/image285.wmf"/><Relationship Id="rId10" Type="http://schemas.openxmlformats.org/officeDocument/2006/relationships/image" Target="../media/image280.wmf"/><Relationship Id="rId4" Type="http://schemas.openxmlformats.org/officeDocument/2006/relationships/image" Target="../media/image274.wmf"/><Relationship Id="rId9" Type="http://schemas.openxmlformats.org/officeDocument/2006/relationships/image" Target="../media/image279.wmf"/><Relationship Id="rId14" Type="http://schemas.openxmlformats.org/officeDocument/2006/relationships/image" Target="../media/image28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358.wmf"/><Relationship Id="rId2" Type="http://schemas.openxmlformats.org/officeDocument/2006/relationships/image" Target="../media/image357.wmf"/><Relationship Id="rId1" Type="http://schemas.openxmlformats.org/officeDocument/2006/relationships/image" Target="../media/image356.wmf"/><Relationship Id="rId6" Type="http://schemas.openxmlformats.org/officeDocument/2006/relationships/image" Target="../media/image361.wmf"/><Relationship Id="rId5" Type="http://schemas.openxmlformats.org/officeDocument/2006/relationships/image" Target="../media/image360.wmf"/><Relationship Id="rId4" Type="http://schemas.openxmlformats.org/officeDocument/2006/relationships/image" Target="../media/image35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356.wmf"/><Relationship Id="rId2" Type="http://schemas.openxmlformats.org/officeDocument/2006/relationships/image" Target="../media/image367.wmf"/><Relationship Id="rId1" Type="http://schemas.openxmlformats.org/officeDocument/2006/relationships/image" Target="../media/image36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380.wmf"/><Relationship Id="rId2" Type="http://schemas.openxmlformats.org/officeDocument/2006/relationships/image" Target="../media/image379.wmf"/><Relationship Id="rId1" Type="http://schemas.openxmlformats.org/officeDocument/2006/relationships/image" Target="../media/image378.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388.wmf"/><Relationship Id="rId3" Type="http://schemas.openxmlformats.org/officeDocument/2006/relationships/image" Target="../media/image383.wmf"/><Relationship Id="rId7" Type="http://schemas.openxmlformats.org/officeDocument/2006/relationships/image" Target="../media/image387.wmf"/><Relationship Id="rId2" Type="http://schemas.openxmlformats.org/officeDocument/2006/relationships/image" Target="../media/image382.wmf"/><Relationship Id="rId1" Type="http://schemas.openxmlformats.org/officeDocument/2006/relationships/image" Target="../media/image356.wmf"/><Relationship Id="rId6" Type="http://schemas.openxmlformats.org/officeDocument/2006/relationships/image" Target="../media/image386.wmf"/><Relationship Id="rId5" Type="http://schemas.openxmlformats.org/officeDocument/2006/relationships/image" Target="../media/image385.wmf"/><Relationship Id="rId10" Type="http://schemas.openxmlformats.org/officeDocument/2006/relationships/image" Target="../media/image390.wmf"/><Relationship Id="rId4" Type="http://schemas.openxmlformats.org/officeDocument/2006/relationships/image" Target="../media/image384.wmf"/><Relationship Id="rId9" Type="http://schemas.openxmlformats.org/officeDocument/2006/relationships/image" Target="../media/image38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380.wmf"/><Relationship Id="rId1" Type="http://schemas.openxmlformats.org/officeDocument/2006/relationships/image" Target="../media/image39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396.wmf"/><Relationship Id="rId1" Type="http://schemas.openxmlformats.org/officeDocument/2006/relationships/image" Target="../media/image395.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405.wmf"/><Relationship Id="rId13" Type="http://schemas.openxmlformats.org/officeDocument/2006/relationships/image" Target="../media/image410.wmf"/><Relationship Id="rId3" Type="http://schemas.openxmlformats.org/officeDocument/2006/relationships/image" Target="../media/image400.wmf"/><Relationship Id="rId7" Type="http://schemas.openxmlformats.org/officeDocument/2006/relationships/image" Target="../media/image404.wmf"/><Relationship Id="rId12" Type="http://schemas.openxmlformats.org/officeDocument/2006/relationships/image" Target="../media/image409.wmf"/><Relationship Id="rId2" Type="http://schemas.openxmlformats.org/officeDocument/2006/relationships/image" Target="../media/image399.wmf"/><Relationship Id="rId1" Type="http://schemas.openxmlformats.org/officeDocument/2006/relationships/image" Target="../media/image398.wmf"/><Relationship Id="rId6" Type="http://schemas.openxmlformats.org/officeDocument/2006/relationships/image" Target="../media/image403.wmf"/><Relationship Id="rId11" Type="http://schemas.openxmlformats.org/officeDocument/2006/relationships/image" Target="../media/image408.wmf"/><Relationship Id="rId5" Type="http://schemas.openxmlformats.org/officeDocument/2006/relationships/image" Target="../media/image402.wmf"/><Relationship Id="rId10" Type="http://schemas.openxmlformats.org/officeDocument/2006/relationships/image" Target="../media/image407.wmf"/><Relationship Id="rId4" Type="http://schemas.openxmlformats.org/officeDocument/2006/relationships/image" Target="../media/image401.wmf"/><Relationship Id="rId9" Type="http://schemas.openxmlformats.org/officeDocument/2006/relationships/image" Target="../media/image406.wmf"/><Relationship Id="rId14" Type="http://schemas.openxmlformats.org/officeDocument/2006/relationships/image" Target="../media/image41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16.wmf"/><Relationship Id="rId1" Type="http://schemas.openxmlformats.org/officeDocument/2006/relationships/image" Target="../media/image415.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424.wmf"/><Relationship Id="rId2" Type="http://schemas.openxmlformats.org/officeDocument/2006/relationships/image" Target="../media/image423.wmf"/><Relationship Id="rId1" Type="http://schemas.openxmlformats.org/officeDocument/2006/relationships/image" Target="../media/image422.wmf"/><Relationship Id="rId4" Type="http://schemas.openxmlformats.org/officeDocument/2006/relationships/image" Target="../media/image425.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30.wmf"/><Relationship Id="rId1" Type="http://schemas.openxmlformats.org/officeDocument/2006/relationships/image" Target="../media/image42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436.wmf"/><Relationship Id="rId7" Type="http://schemas.openxmlformats.org/officeDocument/2006/relationships/image" Target="../media/image440.wmf"/><Relationship Id="rId2" Type="http://schemas.openxmlformats.org/officeDocument/2006/relationships/image" Target="../media/image435.wmf"/><Relationship Id="rId1" Type="http://schemas.openxmlformats.org/officeDocument/2006/relationships/image" Target="../media/image434.wmf"/><Relationship Id="rId6" Type="http://schemas.openxmlformats.org/officeDocument/2006/relationships/image" Target="../media/image439.wmf"/><Relationship Id="rId5" Type="http://schemas.openxmlformats.org/officeDocument/2006/relationships/image" Target="../media/image438.wmf"/><Relationship Id="rId4" Type="http://schemas.openxmlformats.org/officeDocument/2006/relationships/image" Target="../media/image43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447.wmf"/><Relationship Id="rId1" Type="http://schemas.openxmlformats.org/officeDocument/2006/relationships/image" Target="../media/image446.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452.wmf"/><Relationship Id="rId2" Type="http://schemas.openxmlformats.org/officeDocument/2006/relationships/image" Target="../media/image451.wmf"/><Relationship Id="rId1" Type="http://schemas.openxmlformats.org/officeDocument/2006/relationships/image" Target="../media/image450.wmf"/><Relationship Id="rId4" Type="http://schemas.openxmlformats.org/officeDocument/2006/relationships/image" Target="../media/image453.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457.wmf"/><Relationship Id="rId2" Type="http://schemas.openxmlformats.org/officeDocument/2006/relationships/image" Target="../media/image456.wmf"/><Relationship Id="rId1" Type="http://schemas.openxmlformats.org/officeDocument/2006/relationships/image" Target="../media/image4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emf"/><Relationship Id="rId4" Type="http://schemas.openxmlformats.org/officeDocument/2006/relationships/image" Target="../media/image58.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467.wmf"/><Relationship Id="rId2" Type="http://schemas.openxmlformats.org/officeDocument/2006/relationships/image" Target="../media/image466.wmf"/><Relationship Id="rId1" Type="http://schemas.openxmlformats.org/officeDocument/2006/relationships/image" Target="../media/image465.wmf"/><Relationship Id="rId4" Type="http://schemas.openxmlformats.org/officeDocument/2006/relationships/image" Target="../media/image46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4" Type="http://schemas.openxmlformats.org/officeDocument/2006/relationships/image" Target="../media/image7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D037F-8904-4BFA-A2BA-4A1187556081}" type="datetimeFigureOut">
              <a:rPr lang="pt-BR" smtClean="0"/>
              <a:pPr/>
              <a:t>06/06/2020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4C7EE8-8183-4F27-AF39-A51DFCA9B16E}" type="slidenum">
              <a:rPr lang="pt-BR" smtClean="0"/>
              <a:pPr/>
              <a:t>‹nº›</a:t>
            </a:fld>
            <a:endParaRPr lang="pt-BR"/>
          </a:p>
        </p:txBody>
      </p:sp>
    </p:spTree>
    <p:extLst>
      <p:ext uri="{BB962C8B-B14F-4D97-AF65-F5344CB8AC3E}">
        <p14:creationId xmlns:p14="http://schemas.microsoft.com/office/powerpoint/2010/main" xmlns="" val="16327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ço Reservado para Imagem de Slide 1"/>
          <p:cNvSpPr>
            <a:spLocks noGrp="1" noRot="1" noChangeAspect="1" noChangeArrowheads="1" noTextEdit="1"/>
          </p:cNvSpPr>
          <p:nvPr>
            <p:ph type="sldImg"/>
          </p:nvPr>
        </p:nvSpPr>
        <p:spPr>
          <a:ln/>
        </p:spPr>
      </p:sp>
      <p:sp>
        <p:nvSpPr>
          <p:cNvPr id="162819"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altLang="pt-BR" dirty="0" smtClean="0">
              <a:latin typeface="Times New Roman" pitchFamily="18" charset="0"/>
            </a:endParaRPr>
          </a:p>
        </p:txBody>
      </p:sp>
      <p:sp>
        <p:nvSpPr>
          <p:cNvPr id="162820"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5A66109B-5DA2-41BA-A3E1-28830146F7EC}" type="slidenum">
              <a:rPr lang="pt-BR" altLang="pt-BR" sz="1200" b="0"/>
              <a:pPr algn="r" eaLnBrk="0" hangingPunct="0"/>
              <a:t>3</a:t>
            </a:fld>
            <a:endParaRPr lang="pt-BR" altLang="pt-BR" sz="1200" b="0" dirty="0"/>
          </a:p>
        </p:txBody>
      </p:sp>
    </p:spTree>
    <p:extLst>
      <p:ext uri="{BB962C8B-B14F-4D97-AF65-F5344CB8AC3E}">
        <p14:creationId xmlns:p14="http://schemas.microsoft.com/office/powerpoint/2010/main" xmlns="" val="2063167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smtClean="0">
              <a:latin typeface="Times New Roman" pitchFamily="18" charset="0"/>
            </a:endParaRPr>
          </a:p>
        </p:txBody>
      </p:sp>
      <p:sp>
        <p:nvSpPr>
          <p:cNvPr id="174084"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FCECDDD0-92A5-48DC-8532-C1405DDB28E5}" type="slidenum">
              <a:rPr lang="pt-BR" sz="1200" b="0"/>
              <a:pPr algn="r" eaLnBrk="0" hangingPunct="0"/>
              <a:t>38</a:t>
            </a:fld>
            <a:endParaRPr lang="pt-BR" sz="1200" b="0"/>
          </a:p>
        </p:txBody>
      </p:sp>
    </p:spTree>
    <p:extLst>
      <p:ext uri="{BB962C8B-B14F-4D97-AF65-F5344CB8AC3E}">
        <p14:creationId xmlns="" xmlns:p14="http://schemas.microsoft.com/office/powerpoint/2010/main" val="34637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smtClean="0">
              <a:latin typeface="Times New Roman" pitchFamily="18" charset="0"/>
            </a:endParaRPr>
          </a:p>
        </p:txBody>
      </p:sp>
      <p:sp>
        <p:nvSpPr>
          <p:cNvPr id="174084"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FCECDDD0-92A5-48DC-8532-C1405DDB28E5}" type="slidenum">
              <a:rPr lang="pt-BR" sz="1200" b="0"/>
              <a:pPr algn="r" eaLnBrk="0" hangingPunct="0"/>
              <a:t>39</a:t>
            </a:fld>
            <a:endParaRPr lang="pt-BR" sz="1200" b="0"/>
          </a:p>
        </p:txBody>
      </p:sp>
    </p:spTree>
    <p:extLst>
      <p:ext uri="{BB962C8B-B14F-4D97-AF65-F5344CB8AC3E}">
        <p14:creationId xmlns="" xmlns:p14="http://schemas.microsoft.com/office/powerpoint/2010/main" val="34637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dirty="0" smtClean="0">
              <a:latin typeface="Times New Roman" pitchFamily="18" charset="0"/>
            </a:endParaRPr>
          </a:p>
        </p:txBody>
      </p:sp>
      <p:sp>
        <p:nvSpPr>
          <p:cNvPr id="174084"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FCECDDD0-92A5-48DC-8532-C1405DDB28E5}" type="slidenum">
              <a:rPr lang="pt-BR" sz="1200" b="0"/>
              <a:pPr algn="r" eaLnBrk="0" hangingPunct="0"/>
              <a:t>41</a:t>
            </a:fld>
            <a:endParaRPr lang="pt-BR" sz="1200" b="0"/>
          </a:p>
        </p:txBody>
      </p:sp>
    </p:spTree>
    <p:extLst>
      <p:ext uri="{BB962C8B-B14F-4D97-AF65-F5344CB8AC3E}">
        <p14:creationId xmlns:p14="http://schemas.microsoft.com/office/powerpoint/2010/main" xmlns="" val="34637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ço Reservado para Imagem de Slide 1"/>
          <p:cNvSpPr>
            <a:spLocks noGrp="1" noRot="1" noChangeAspect="1" noTextEdit="1"/>
          </p:cNvSpPr>
          <p:nvPr>
            <p:ph type="sldImg"/>
          </p:nvPr>
        </p:nvSpPr>
        <p:spPr>
          <a:ln/>
        </p:spPr>
      </p:sp>
      <p:sp>
        <p:nvSpPr>
          <p:cNvPr id="173059"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smtClean="0">
              <a:latin typeface="Times New Roman" pitchFamily="18" charset="0"/>
            </a:endParaRPr>
          </a:p>
        </p:txBody>
      </p:sp>
      <p:sp>
        <p:nvSpPr>
          <p:cNvPr id="173060"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57F8214E-60F3-4F52-8D65-CF125A0AE72F}" type="slidenum">
              <a:rPr lang="pt-BR" sz="1200" b="0"/>
              <a:pPr algn="r" eaLnBrk="0" hangingPunct="0"/>
              <a:t>43</a:t>
            </a:fld>
            <a:endParaRPr lang="pt-BR" sz="1200" b="0"/>
          </a:p>
        </p:txBody>
      </p:sp>
    </p:spTree>
    <p:extLst>
      <p:ext uri="{BB962C8B-B14F-4D97-AF65-F5344CB8AC3E}">
        <p14:creationId xmlns:p14="http://schemas.microsoft.com/office/powerpoint/2010/main" xmlns="" val="396287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7E683EB-683E-45F9-B939-62FAE331E813}" type="slidenum">
              <a:rPr lang="pt-BR" smtClean="0"/>
              <a:pPr/>
              <a:t>58</a:t>
            </a:fld>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7E683EB-683E-45F9-B939-62FAE331E813}" type="slidenum">
              <a:rPr lang="pt-BR" smtClean="0"/>
              <a:pPr/>
              <a:t>60</a:t>
            </a:fld>
            <a:endParaRPr lang="pt-BR" dirty="0"/>
          </a:p>
        </p:txBody>
      </p:sp>
    </p:spTree>
    <p:extLst>
      <p:ext uri="{BB962C8B-B14F-4D97-AF65-F5344CB8AC3E}">
        <p14:creationId xmlns:p14="http://schemas.microsoft.com/office/powerpoint/2010/main" xmlns="" val="216317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2A05A11-9D82-4F0A-A401-1102156AFCDC}" type="slidenum">
              <a:rPr lang="pt-BR" smtClean="0"/>
              <a:pPr/>
              <a:t>65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Espaço Reservado para Imagem de Slide 1"/>
          <p:cNvSpPr>
            <a:spLocks noGrp="1" noRot="1" noChangeAspect="1" noChangeArrowheads="1" noTextEdit="1"/>
          </p:cNvSpPr>
          <p:nvPr>
            <p:ph type="sldImg"/>
          </p:nvPr>
        </p:nvSpPr>
        <p:spPr>
          <a:ln/>
        </p:spPr>
      </p:sp>
      <p:sp>
        <p:nvSpPr>
          <p:cNvPr id="163843"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altLang="pt-BR" dirty="0" smtClean="0">
              <a:latin typeface="Times New Roman" pitchFamily="18" charset="0"/>
            </a:endParaRPr>
          </a:p>
        </p:txBody>
      </p:sp>
      <p:sp>
        <p:nvSpPr>
          <p:cNvPr id="163844"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565478A8-8A72-45C9-B475-86CCC26366C1}" type="slidenum">
              <a:rPr lang="pt-BR" altLang="pt-BR" sz="1200" b="0"/>
              <a:pPr algn="r" eaLnBrk="0" hangingPunct="0"/>
              <a:t>4</a:t>
            </a:fld>
            <a:endParaRPr lang="pt-BR" altLang="pt-BR" sz="1200" b="0" dirty="0"/>
          </a:p>
        </p:txBody>
      </p:sp>
    </p:spTree>
    <p:extLst>
      <p:ext uri="{BB962C8B-B14F-4D97-AF65-F5344CB8AC3E}">
        <p14:creationId xmlns:p14="http://schemas.microsoft.com/office/powerpoint/2010/main" xmlns="" val="180359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ço Reservado para Imagem de Slide 1"/>
          <p:cNvSpPr>
            <a:spLocks noGrp="1" noRot="1" noChangeAspect="1" noChangeArrowheads="1" noTextEdit="1"/>
          </p:cNvSpPr>
          <p:nvPr>
            <p:ph type="sldImg"/>
          </p:nvPr>
        </p:nvSpPr>
        <p:spPr>
          <a:ln/>
        </p:spPr>
      </p:sp>
      <p:sp>
        <p:nvSpPr>
          <p:cNvPr id="164867"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altLang="pt-BR" dirty="0" smtClean="0">
              <a:latin typeface="Times New Roman" pitchFamily="18" charset="0"/>
            </a:endParaRPr>
          </a:p>
        </p:txBody>
      </p:sp>
      <p:sp>
        <p:nvSpPr>
          <p:cNvPr id="164868"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EF7FC0D4-C0CC-40EF-A7B8-64F5C6767FBD}" type="slidenum">
              <a:rPr lang="pt-BR" altLang="pt-BR" sz="1200" b="0"/>
              <a:pPr algn="r" eaLnBrk="0" hangingPunct="0"/>
              <a:t>5</a:t>
            </a:fld>
            <a:endParaRPr lang="pt-BR" altLang="pt-BR" sz="1200" b="0" dirty="0"/>
          </a:p>
        </p:txBody>
      </p:sp>
    </p:spTree>
    <p:extLst>
      <p:ext uri="{BB962C8B-B14F-4D97-AF65-F5344CB8AC3E}">
        <p14:creationId xmlns:p14="http://schemas.microsoft.com/office/powerpoint/2010/main" xmlns="" val="185265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ço Reservado para Imagem de Slide 1"/>
          <p:cNvSpPr>
            <a:spLocks noGrp="1" noRot="1" noChangeAspect="1" noChangeArrowheads="1" noTextEdit="1"/>
          </p:cNvSpPr>
          <p:nvPr>
            <p:ph type="sldImg"/>
          </p:nvPr>
        </p:nvSpPr>
        <p:spPr>
          <a:ln/>
        </p:spPr>
      </p:sp>
      <p:sp>
        <p:nvSpPr>
          <p:cNvPr id="162819"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altLang="pt-BR" dirty="0" smtClean="0">
              <a:latin typeface="Times New Roman" pitchFamily="18" charset="0"/>
            </a:endParaRPr>
          </a:p>
        </p:txBody>
      </p:sp>
      <p:sp>
        <p:nvSpPr>
          <p:cNvPr id="162820"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5A66109B-5DA2-41BA-A3E1-28830146F7EC}" type="slidenum">
              <a:rPr lang="pt-BR" altLang="pt-BR" sz="1200" b="0"/>
              <a:pPr algn="r" eaLnBrk="0" hangingPunct="0"/>
              <a:t>6</a:t>
            </a:fld>
            <a:endParaRPr lang="pt-BR" altLang="pt-BR" sz="1200" b="0" dirty="0"/>
          </a:p>
        </p:txBody>
      </p:sp>
    </p:spTree>
    <p:extLst>
      <p:ext uri="{BB962C8B-B14F-4D97-AF65-F5344CB8AC3E}">
        <p14:creationId xmlns:p14="http://schemas.microsoft.com/office/powerpoint/2010/main" xmlns="" val="206316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ço Reservado para Imagem de Slide 1"/>
          <p:cNvSpPr>
            <a:spLocks noGrp="1" noRot="1" noChangeAspect="1" noTextEdit="1"/>
          </p:cNvSpPr>
          <p:nvPr>
            <p:ph type="sldImg"/>
          </p:nvPr>
        </p:nvSpPr>
        <p:spPr>
          <a:ln/>
        </p:spPr>
      </p:sp>
      <p:sp>
        <p:nvSpPr>
          <p:cNvPr id="166915"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dirty="0" smtClean="0">
              <a:latin typeface="Times New Roman" pitchFamily="18" charset="0"/>
            </a:endParaRPr>
          </a:p>
        </p:txBody>
      </p:sp>
      <p:sp>
        <p:nvSpPr>
          <p:cNvPr id="166916"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56CF129E-6F50-4DAF-8F86-2B9DB1CB616B}" type="slidenum">
              <a:rPr lang="pt-BR" sz="1200" b="0"/>
              <a:pPr algn="r" eaLnBrk="0" hangingPunct="0"/>
              <a:t>7</a:t>
            </a:fld>
            <a:endParaRPr lang="pt-BR" sz="1200" b="0" dirty="0"/>
          </a:p>
        </p:txBody>
      </p:sp>
    </p:spTree>
    <p:extLst>
      <p:ext uri="{BB962C8B-B14F-4D97-AF65-F5344CB8AC3E}">
        <p14:creationId xmlns:p14="http://schemas.microsoft.com/office/powerpoint/2010/main" xmlns="" val="291426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ço Reservado para Imagem de Slide 1"/>
          <p:cNvSpPr>
            <a:spLocks noGrp="1" noRot="1" noChangeAspect="1" noTextEdit="1"/>
          </p:cNvSpPr>
          <p:nvPr>
            <p:ph type="sldImg"/>
          </p:nvPr>
        </p:nvSpPr>
        <p:spPr>
          <a:ln/>
        </p:spPr>
      </p:sp>
      <p:sp>
        <p:nvSpPr>
          <p:cNvPr id="169987"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smtClean="0">
              <a:latin typeface="Times New Roman" pitchFamily="18" charset="0"/>
            </a:endParaRPr>
          </a:p>
        </p:txBody>
      </p:sp>
      <p:sp>
        <p:nvSpPr>
          <p:cNvPr id="169988"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A21ECF25-959B-4E7B-869A-DF44B3650229}" type="slidenum">
              <a:rPr lang="pt-BR" sz="1200" b="0"/>
              <a:pPr algn="r" eaLnBrk="0" hangingPunct="0"/>
              <a:t>18</a:t>
            </a:fld>
            <a:endParaRPr lang="pt-BR" sz="1200" b="0"/>
          </a:p>
        </p:txBody>
      </p:sp>
    </p:spTree>
    <p:extLst>
      <p:ext uri="{BB962C8B-B14F-4D97-AF65-F5344CB8AC3E}">
        <p14:creationId xmlns:p14="http://schemas.microsoft.com/office/powerpoint/2010/main" xmlns="" val="203305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a:ln/>
        </p:spPr>
      </p:sp>
      <p:sp>
        <p:nvSpPr>
          <p:cNvPr id="171011" name="Rectangle 3"/>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smtClean="0">
              <a:latin typeface="Times New Roman" pitchFamily="18" charset="0"/>
            </a:endParaRPr>
          </a:p>
        </p:txBody>
      </p:sp>
    </p:spTree>
    <p:extLst>
      <p:ext uri="{BB962C8B-B14F-4D97-AF65-F5344CB8AC3E}">
        <p14:creationId xmlns:p14="http://schemas.microsoft.com/office/powerpoint/2010/main" xmlns="" val="138288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smtClean="0">
              <a:latin typeface="Times New Roman" pitchFamily="18" charset="0"/>
            </a:endParaRPr>
          </a:p>
        </p:txBody>
      </p:sp>
      <p:sp>
        <p:nvSpPr>
          <p:cNvPr id="174084"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FCECDDD0-92A5-48DC-8532-C1405DDB28E5}" type="slidenum">
              <a:rPr lang="pt-BR" sz="1200" b="0"/>
              <a:pPr algn="r" eaLnBrk="0" hangingPunct="0"/>
              <a:t>35</a:t>
            </a:fld>
            <a:endParaRPr lang="pt-BR" sz="1200" b="0"/>
          </a:p>
        </p:txBody>
      </p:sp>
    </p:spTree>
    <p:extLst>
      <p:ext uri="{BB962C8B-B14F-4D97-AF65-F5344CB8AC3E}">
        <p14:creationId xmlns:p14="http://schemas.microsoft.com/office/powerpoint/2010/main" xmlns="" val="34637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bwMode="auto">
          <a:xfrm>
            <a:off x="686456" y="4343326"/>
            <a:ext cx="5485089" cy="4114651"/>
          </a:xfrm>
          <a:prstGeom prst="rect">
            <a:avLst/>
          </a:prstGeom>
          <a:noFill/>
          <a:ln>
            <a:miter lim="800000"/>
            <a:headEnd/>
            <a:tailEnd/>
          </a:ln>
        </p:spPr>
        <p:txBody>
          <a:bodyPr/>
          <a:lstStyle/>
          <a:p>
            <a:endParaRPr lang="pt-BR" smtClean="0">
              <a:latin typeface="Times New Roman" pitchFamily="18" charset="0"/>
            </a:endParaRPr>
          </a:p>
        </p:txBody>
      </p:sp>
      <p:sp>
        <p:nvSpPr>
          <p:cNvPr id="174084" name="Espaço Reservado para Número de Slide 3"/>
          <p:cNvSpPr txBox="1">
            <a:spLocks noGrp="1"/>
          </p:cNvSpPr>
          <p:nvPr/>
        </p:nvSpPr>
        <p:spPr bwMode="auto">
          <a:xfrm>
            <a:off x="3886091" y="8688137"/>
            <a:ext cx="2971909" cy="455863"/>
          </a:xfrm>
          <a:prstGeom prst="rect">
            <a:avLst/>
          </a:prstGeom>
          <a:noFill/>
          <a:ln w="9525">
            <a:noFill/>
            <a:miter lim="800000"/>
            <a:headEnd/>
            <a:tailEnd/>
          </a:ln>
        </p:spPr>
        <p:txBody>
          <a:bodyPr anchor="b"/>
          <a:lstStyle/>
          <a:p>
            <a:pPr algn="r" eaLnBrk="0" hangingPunct="0"/>
            <a:fld id="{FCECDDD0-92A5-48DC-8532-C1405DDB28E5}" type="slidenum">
              <a:rPr lang="pt-BR" sz="1200" b="0"/>
              <a:pPr algn="r" eaLnBrk="0" hangingPunct="0"/>
              <a:t>37</a:t>
            </a:fld>
            <a:endParaRPr lang="pt-BR" sz="1200" b="0"/>
          </a:p>
        </p:txBody>
      </p:sp>
    </p:spTree>
    <p:extLst>
      <p:ext uri="{BB962C8B-B14F-4D97-AF65-F5344CB8AC3E}">
        <p14:creationId xmlns:p14="http://schemas.microsoft.com/office/powerpoint/2010/main" xmlns="" val="346373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xmlns="" id="{D3631CA0-80B4-4BA0-8B1E-D4D72DF5840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15" y="0"/>
            <a:ext cx="9141970" cy="6858000"/>
          </a:xfrm>
          <a:prstGeom prst="rect">
            <a:avLst/>
          </a:prstGeom>
        </p:spPr>
      </p:pic>
      <p:sp>
        <p:nvSpPr>
          <p:cNvPr id="2" name="Title 1"/>
          <p:cNvSpPr>
            <a:spLocks noGrp="1"/>
          </p:cNvSpPr>
          <p:nvPr>
            <p:ph type="ctrTitle"/>
          </p:nvPr>
        </p:nvSpPr>
        <p:spPr>
          <a:xfrm>
            <a:off x="628650" y="3044132"/>
            <a:ext cx="5715000" cy="1818480"/>
          </a:xfrm>
        </p:spPr>
        <p:txBody>
          <a:bodyPr anchor="ctr">
            <a:normAutofit/>
          </a:bodyPr>
          <a:lstStyle>
            <a:lvl1pPr algn="ctr">
              <a:defRPr sz="4000"/>
            </a:lvl1pPr>
          </a:lstStyle>
          <a:p>
            <a:r>
              <a:rPr lang="pt-BR" dirty="0"/>
              <a:t>Clique para editar o título mestre</a:t>
            </a:r>
            <a:endParaRPr lang="en-US" dirty="0"/>
          </a:p>
        </p:txBody>
      </p:sp>
      <p:sp>
        <p:nvSpPr>
          <p:cNvPr id="3" name="Subtitle 2"/>
          <p:cNvSpPr>
            <a:spLocks noGrp="1"/>
          </p:cNvSpPr>
          <p:nvPr>
            <p:ph type="subTitle" idx="1"/>
          </p:nvPr>
        </p:nvSpPr>
        <p:spPr>
          <a:xfrm>
            <a:off x="431800" y="4967090"/>
            <a:ext cx="6115050" cy="1180305"/>
          </a:xfrm>
        </p:spPr>
        <p:txBody>
          <a:bodyPr anchor="ct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14364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341239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382277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954927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ítulo e Conteúdo">
    <p:spTree>
      <p:nvGrpSpPr>
        <p:cNvPr id="1" name=""/>
        <p:cNvGrpSpPr/>
        <p:nvPr/>
      </p:nvGrpSpPr>
      <p:grpSpPr>
        <a:xfrm>
          <a:off x="0" y="0"/>
          <a:ext cx="0" cy="0"/>
          <a:chOff x="0" y="0"/>
          <a:chExt cx="0" cy="0"/>
        </a:xfrm>
      </p:grpSpPr>
      <p:pic>
        <p:nvPicPr>
          <p:cNvPr id="9" name="Imagem 8">
            <a:extLst>
              <a:ext uri="{FF2B5EF4-FFF2-40B4-BE49-F238E27FC236}">
                <a16:creationId xmlns="" xmlns:a16="http://schemas.microsoft.com/office/drawing/2014/main" id="{212F13FC-4A65-43B7-933C-C600356782B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xmlns="" val="33681340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452079758"/>
      </p:ext>
    </p:extLst>
  </p:cSld>
  <p:clrMapOvr>
    <a:masterClrMapping/>
  </p:clrMapOvr>
  <p:transition spd="med">
    <p:pull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452079758"/>
      </p:ext>
    </p:extLst>
  </p:cSld>
  <p:clrMapOvr>
    <a:masterClrMapping/>
  </p:clrMapOvr>
  <p:transition spd="med">
    <p:pull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452079758"/>
      </p:ext>
    </p:extLst>
  </p:cSld>
  <p:clrMapOvr>
    <a:masterClrMapping/>
  </p:clrMapOvr>
  <p:transition spd="med">
    <p:pull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452079758"/>
      </p:ext>
    </p:extLst>
  </p:cSld>
  <p:clrMapOvr>
    <a:masterClrMapping/>
  </p:clrMapOvr>
  <p:transition spd="med">
    <p:pull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452079758"/>
      </p:ext>
    </p:extLst>
  </p:cSld>
  <p:clrMapOvr>
    <a:masterClrMapping/>
  </p:clrMapOvr>
  <p:transition spd="med">
    <p:pull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452079758"/>
      </p:ext>
    </p:extLst>
  </p:cSld>
  <p:clrMapOvr>
    <a:masterClrMapping/>
  </p:clrMapOvr>
  <p:transition spd="med">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91CB8BAE-D270-46BC-847C-0E1ADF8F44E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15" y="0"/>
            <a:ext cx="9141970" cy="6858000"/>
          </a:xfrm>
          <a:prstGeom prst="rect">
            <a:avLst/>
          </a:prstGeom>
        </p:spPr>
      </p:pic>
      <p:sp>
        <p:nvSpPr>
          <p:cNvPr id="2" name="Title 1"/>
          <p:cNvSpPr>
            <a:spLocks noGrp="1"/>
          </p:cNvSpPr>
          <p:nvPr>
            <p:ph type="title"/>
          </p:nvPr>
        </p:nvSpPr>
        <p:spPr>
          <a:xfrm>
            <a:off x="601358" y="122830"/>
            <a:ext cx="7886700" cy="775540"/>
          </a:xfrm>
        </p:spPr>
        <p:txBody>
          <a:bodyPr>
            <a:normAutofit/>
          </a:bodyPr>
          <a:lstStyle>
            <a:lvl1pPr>
              <a:defRPr sz="4000">
                <a:solidFill>
                  <a:schemeClr val="accent1"/>
                </a:solidFill>
              </a:defRPr>
            </a:lvl1pPr>
          </a:lstStyle>
          <a:p>
            <a:r>
              <a:rPr lang="pt-BR" dirty="0"/>
              <a:t>Clique para editar o título mestre</a:t>
            </a:r>
            <a:endParaRPr lang="en-US" dirty="0"/>
          </a:p>
        </p:txBody>
      </p:sp>
      <p:sp>
        <p:nvSpPr>
          <p:cNvPr id="3" name="Content Placeholder 2"/>
          <p:cNvSpPr>
            <a:spLocks noGrp="1"/>
          </p:cNvSpPr>
          <p:nvPr>
            <p:ph idx="1"/>
          </p:nvPr>
        </p:nvSpPr>
        <p:spPr>
          <a:xfrm>
            <a:off x="601358" y="1207234"/>
            <a:ext cx="7886700" cy="4838724"/>
          </a:xfrm>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xmlns="" val="397049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116351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9446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385508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4423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72478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370204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4C1C646-50BF-44BB-BD42-0249965C1F34}" type="datetimeFigureOut">
              <a:rPr lang="pt-BR" smtClean="0"/>
              <a:pPr/>
              <a:t>06/06/2020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pPr/>
              <a:t>‹nº›</a:t>
            </a:fld>
            <a:endParaRPr lang="pt-BR"/>
          </a:p>
        </p:txBody>
      </p:sp>
    </p:spTree>
    <p:extLst>
      <p:ext uri="{BB962C8B-B14F-4D97-AF65-F5344CB8AC3E}">
        <p14:creationId xmlns:p14="http://schemas.microsoft.com/office/powerpoint/2010/main" xmlns="" val="311640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C646-50BF-44BB-BD42-0249965C1F34}" type="datetimeFigureOut">
              <a:rPr lang="pt-BR" smtClean="0"/>
              <a:pPr/>
              <a:t>06/06/2020</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A0B6-8A18-41AD-9C2E-1C183A2AD99F}" type="slidenum">
              <a:rPr lang="pt-BR" smtClean="0"/>
              <a:pPr/>
              <a:t>‹nº›</a:t>
            </a:fld>
            <a:endParaRPr lang="pt-BR"/>
          </a:p>
        </p:txBody>
      </p:sp>
      <p:pic>
        <p:nvPicPr>
          <p:cNvPr id="7" name="Imagem 6">
            <a:extLst>
              <a:ext uri="{FF2B5EF4-FFF2-40B4-BE49-F238E27FC236}">
                <a16:creationId xmlns:a16="http://schemas.microsoft.com/office/drawing/2014/main" xmlns="" id="{91CB8BAE-D270-46BC-847C-0E1ADF8F44ED}"/>
              </a:ext>
            </a:extLst>
          </p:cNvPr>
          <p:cNvPicPr>
            <a:picLocks noChangeAspect="1"/>
          </p:cNvPicPr>
          <p:nvPr userDrawn="1"/>
        </p:nvPicPr>
        <p:blipFill>
          <a:blip r:embed="rId21">
            <a:extLst>
              <a:ext uri="{28A0092B-C50C-407E-A947-70E740481C1C}">
                <a14:useLocalDpi xmlns:a14="http://schemas.microsoft.com/office/drawing/2010/main" xmlns="" val="0"/>
              </a:ext>
            </a:extLst>
          </a:blip>
          <a:stretch>
            <a:fillRect/>
          </a:stretch>
        </p:blipFill>
        <p:spPr>
          <a:xfrm>
            <a:off x="1015" y="0"/>
            <a:ext cx="9141970" cy="6858000"/>
          </a:xfrm>
          <a:prstGeom prst="rect">
            <a:avLst/>
          </a:prstGeom>
        </p:spPr>
      </p:pic>
    </p:spTree>
    <p:extLst>
      <p:ext uri="{BB962C8B-B14F-4D97-AF65-F5344CB8AC3E}">
        <p14:creationId xmlns:p14="http://schemas.microsoft.com/office/powerpoint/2010/main" xmlns="" val="343942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251.bin"/><Relationship Id="rId13" Type="http://schemas.openxmlformats.org/officeDocument/2006/relationships/image" Target="../media/image444.png"/><Relationship Id="rId3" Type="http://schemas.openxmlformats.org/officeDocument/2006/relationships/oleObject" Target="../embeddings/oleObject246.bin"/><Relationship Id="rId7" Type="http://schemas.openxmlformats.org/officeDocument/2006/relationships/oleObject" Target="../embeddings/oleObject250.bin"/><Relationship Id="rId12" Type="http://schemas.openxmlformats.org/officeDocument/2006/relationships/image" Target="../media/image443.png"/><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249.bin"/><Relationship Id="rId11" Type="http://schemas.openxmlformats.org/officeDocument/2006/relationships/image" Target="../media/image442.png"/><Relationship Id="rId5" Type="http://schemas.openxmlformats.org/officeDocument/2006/relationships/oleObject" Target="../embeddings/oleObject248.bin"/><Relationship Id="rId10" Type="http://schemas.openxmlformats.org/officeDocument/2006/relationships/image" Target="../media/image441.png"/><Relationship Id="rId4" Type="http://schemas.openxmlformats.org/officeDocument/2006/relationships/oleObject" Target="../embeddings/oleObject247.bin"/><Relationship Id="rId9" Type="http://schemas.openxmlformats.org/officeDocument/2006/relationships/oleObject" Target="../embeddings/oleObject252.bin"/><Relationship Id="rId14" Type="http://schemas.openxmlformats.org/officeDocument/2006/relationships/image" Target="../media/image445.png"/></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53.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449.png"/><Relationship Id="rId5" Type="http://schemas.openxmlformats.org/officeDocument/2006/relationships/image" Target="../media/image448.png"/><Relationship Id="rId4" Type="http://schemas.openxmlformats.org/officeDocument/2006/relationships/oleObject" Target="../embeddings/oleObject254.bin"/></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55.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258.bin"/><Relationship Id="rId5" Type="http://schemas.openxmlformats.org/officeDocument/2006/relationships/oleObject" Target="../embeddings/oleObject257.bin"/><Relationship Id="rId4" Type="http://schemas.openxmlformats.org/officeDocument/2006/relationships/oleObject" Target="../embeddings/oleObject256.bin"/></Relationships>
</file>

<file path=ppt/slides/_rels/slide103.xml.rels><?xml version="1.0" encoding="UTF-8" standalone="yes"?>
<Relationships xmlns="http://schemas.openxmlformats.org/package/2006/relationships"><Relationship Id="rId2" Type="http://schemas.openxmlformats.org/officeDocument/2006/relationships/image" Target="../media/image45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262.bin"/><Relationship Id="rId3" Type="http://schemas.openxmlformats.org/officeDocument/2006/relationships/oleObject" Target="../embeddings/oleObject259.bin"/><Relationship Id="rId7" Type="http://schemas.openxmlformats.org/officeDocument/2006/relationships/image" Target="../media/image459.png"/><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261.bin"/><Relationship Id="rId5" Type="http://schemas.openxmlformats.org/officeDocument/2006/relationships/image" Target="../media/image458.png"/><Relationship Id="rId4" Type="http://schemas.openxmlformats.org/officeDocument/2006/relationships/oleObject" Target="../embeddings/oleObject260.bin"/></Relationships>
</file>

<file path=ppt/slides/_rels/slide105.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62.png"/><Relationship Id="rId2" Type="http://schemas.openxmlformats.org/officeDocument/2006/relationships/image" Target="../media/image461.png"/><Relationship Id="rId1" Type="http://schemas.openxmlformats.org/officeDocument/2006/relationships/slideLayout" Target="../slideLayouts/slideLayout7.xml"/><Relationship Id="rId6" Type="http://schemas.openxmlformats.org/officeDocument/2006/relationships/image" Target="../media/image459.png"/><Relationship Id="rId5" Type="http://schemas.openxmlformats.org/officeDocument/2006/relationships/image" Target="../media/image464.png"/><Relationship Id="rId4" Type="http://schemas.openxmlformats.org/officeDocument/2006/relationships/image" Target="../media/image463.png"/></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oleObject" Target="../embeddings/oleObject266.bin"/><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oleObject" Target="../embeddings/oleObject265.bin"/><Relationship Id="rId5" Type="http://schemas.openxmlformats.org/officeDocument/2006/relationships/oleObject" Target="../embeddings/oleObject264.bin"/><Relationship Id="rId4" Type="http://schemas.openxmlformats.org/officeDocument/2006/relationships/oleObject" Target="../embeddings/oleObject263.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hyperlink" Target="mailto:jcdamasceno@outlook.com" TargetMode="External"/><Relationship Id="rId2" Type="http://schemas.openxmlformats.org/officeDocument/2006/relationships/hyperlink" Target="mailto:plrcouto@yahoo.com.br"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oleObject" Target="../embeddings/oleObject18.bin"/><Relationship Id="rId3" Type="http://schemas.openxmlformats.org/officeDocument/2006/relationships/oleObject" Target="../embeddings/oleObject3.bin"/><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7.bin"/><Relationship Id="rId2" Type="http://schemas.openxmlformats.org/officeDocument/2006/relationships/slideLayout" Target="../slideLayouts/slideLayout6.xml"/><Relationship Id="rId16"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5" Type="http://schemas.openxmlformats.org/officeDocument/2006/relationships/oleObject" Target="../embeddings/oleObject1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 Id="rId1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oleObject" Target="../embeddings/oleObject19.bin"/><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Planilha_do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16.xml"/><Relationship Id="rId1" Type="http://schemas.openxmlformats.org/officeDocument/2006/relationships/vmlDrawing" Target="../drawings/vmlDrawing9.vml"/><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1.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90.png"/><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Planilha_do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5.bin"/><Relationship Id="rId5" Type="http://schemas.openxmlformats.org/officeDocument/2006/relationships/oleObject" Target="../embeddings/Planilha_do_Microsoft_Office_Excel_97-20034.xls"/><Relationship Id="rId4" Type="http://schemas.openxmlformats.org/officeDocument/2006/relationships/oleObject" Target="../embeddings/Planilha_do_Microsoft_Office_Excel_97-20033.xls"/></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2.bin"/><Relationship Id="rId3" Type="http://schemas.openxmlformats.org/officeDocument/2006/relationships/notesSlide" Target="../notesSlides/notesSlide9.xml"/><Relationship Id="rId7" Type="http://schemas.openxmlformats.org/officeDocument/2006/relationships/oleObject" Target="../embeddings/oleObject38.bin"/><Relationship Id="rId12"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7.bin"/><Relationship Id="rId11" Type="http://schemas.openxmlformats.org/officeDocument/2006/relationships/oleObject" Target="../embeddings/oleObject40.bin"/><Relationship Id="rId5" Type="http://schemas.openxmlformats.org/officeDocument/2006/relationships/image" Target="../media/image102.png"/><Relationship Id="rId15" Type="http://schemas.openxmlformats.org/officeDocument/2006/relationships/oleObject" Target="../embeddings/oleObject44.bin"/><Relationship Id="rId10" Type="http://schemas.openxmlformats.org/officeDocument/2006/relationships/image" Target="../media/image104.png"/><Relationship Id="rId4" Type="http://schemas.openxmlformats.org/officeDocument/2006/relationships/oleObject" Target="../embeddings/oleObject36.bin"/><Relationship Id="rId9" Type="http://schemas.openxmlformats.org/officeDocument/2006/relationships/image" Target="../media/image103.png"/><Relationship Id="rId14" Type="http://schemas.openxmlformats.org/officeDocument/2006/relationships/oleObject" Target="../embeddings/oleObject4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51.bin"/><Relationship Id="rId3" Type="http://schemas.openxmlformats.org/officeDocument/2006/relationships/notesSlide" Target="../notesSlides/notesSlide10.xml"/><Relationship Id="rId7" Type="http://schemas.openxmlformats.org/officeDocument/2006/relationships/oleObject" Target="../embeddings/oleObject45.bin"/><Relationship Id="rId12" Type="http://schemas.openxmlformats.org/officeDocument/2006/relationships/oleObject" Target="../embeddings/oleObject50.bin"/><Relationship Id="rId17" Type="http://schemas.openxmlformats.org/officeDocument/2006/relationships/oleObject" Target="../embeddings/oleObject55.bin"/><Relationship Id="rId2" Type="http://schemas.openxmlformats.org/officeDocument/2006/relationships/slideLayout" Target="../slideLayouts/slideLayout7.xml"/><Relationship Id="rId16" Type="http://schemas.openxmlformats.org/officeDocument/2006/relationships/oleObject" Target="../embeddings/oleObject54.bin"/><Relationship Id="rId1" Type="http://schemas.openxmlformats.org/officeDocument/2006/relationships/vmlDrawing" Target="../drawings/vmlDrawing13.vml"/><Relationship Id="rId6" Type="http://schemas.openxmlformats.org/officeDocument/2006/relationships/image" Target="../media/image116.png"/><Relationship Id="rId11" Type="http://schemas.openxmlformats.org/officeDocument/2006/relationships/oleObject" Target="../embeddings/oleObject49.bin"/><Relationship Id="rId5" Type="http://schemas.openxmlformats.org/officeDocument/2006/relationships/image" Target="../media/image115.png"/><Relationship Id="rId15" Type="http://schemas.openxmlformats.org/officeDocument/2006/relationships/oleObject" Target="../embeddings/oleObject53.bin"/><Relationship Id="rId10" Type="http://schemas.openxmlformats.org/officeDocument/2006/relationships/oleObject" Target="../embeddings/oleObject48.bin"/><Relationship Id="rId4" Type="http://schemas.openxmlformats.org/officeDocument/2006/relationships/image" Target="../media/image114.png"/><Relationship Id="rId9" Type="http://schemas.openxmlformats.org/officeDocument/2006/relationships/oleObject" Target="../embeddings/oleObject47.bin"/><Relationship Id="rId14" Type="http://schemas.openxmlformats.org/officeDocument/2006/relationships/oleObject" Target="../embeddings/oleObject52.bin"/></Relationships>
</file>

<file path=ppt/slides/_rels/slide39.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oleObject" Target="../embeddings/oleObject62.bin"/><Relationship Id="rId3" Type="http://schemas.openxmlformats.org/officeDocument/2006/relationships/notesSlide" Target="../notesSlides/notesSlide11.xml"/><Relationship Id="rId7" Type="http://schemas.openxmlformats.org/officeDocument/2006/relationships/oleObject" Target="../embeddings/oleObject58.bin"/><Relationship Id="rId12" Type="http://schemas.openxmlformats.org/officeDocument/2006/relationships/oleObject" Target="../embeddings/oleObject61.bin"/><Relationship Id="rId17" Type="http://schemas.openxmlformats.org/officeDocument/2006/relationships/oleObject" Target="../embeddings/oleObject66.bin"/><Relationship Id="rId2" Type="http://schemas.openxmlformats.org/officeDocument/2006/relationships/slideLayout" Target="../slideLayouts/slideLayout7.xml"/><Relationship Id="rId16" Type="http://schemas.openxmlformats.org/officeDocument/2006/relationships/oleObject" Target="../embeddings/oleObject65.bin"/><Relationship Id="rId1" Type="http://schemas.openxmlformats.org/officeDocument/2006/relationships/vmlDrawing" Target="../drawings/vmlDrawing14.vml"/><Relationship Id="rId6" Type="http://schemas.openxmlformats.org/officeDocument/2006/relationships/oleObject" Target="../embeddings/oleObject57.bin"/><Relationship Id="rId11" Type="http://schemas.openxmlformats.org/officeDocument/2006/relationships/image" Target="../media/image126.png"/><Relationship Id="rId5" Type="http://schemas.openxmlformats.org/officeDocument/2006/relationships/oleObject" Target="../embeddings/oleObject56.bin"/><Relationship Id="rId15" Type="http://schemas.openxmlformats.org/officeDocument/2006/relationships/oleObject" Target="../embeddings/oleObject64.bin"/><Relationship Id="rId10" Type="http://schemas.openxmlformats.org/officeDocument/2006/relationships/oleObject" Target="../embeddings/oleObject60.bin"/><Relationship Id="rId4" Type="http://schemas.openxmlformats.org/officeDocument/2006/relationships/image" Target="../media/image124.png"/><Relationship Id="rId9" Type="http://schemas.openxmlformats.org/officeDocument/2006/relationships/oleObject" Target="../embeddings/oleObject59.bin"/><Relationship Id="rId14" Type="http://schemas.openxmlformats.org/officeDocument/2006/relationships/oleObject" Target="../embeddings/oleObject63.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1.png"/><Relationship Id="rId2" Type="http://schemas.openxmlformats.org/officeDocument/2006/relationships/slideLayout" Target="../slideLayouts/slideLayout17.xml"/><Relationship Id="rId1" Type="http://schemas.openxmlformats.org/officeDocument/2006/relationships/vmlDrawing" Target="../drawings/vmlDrawing15.vml"/><Relationship Id="rId6" Type="http://schemas.openxmlformats.org/officeDocument/2006/relationships/image" Target="../media/image130.png"/><Relationship Id="rId5" Type="http://schemas.openxmlformats.org/officeDocument/2006/relationships/oleObject" Target="../embeddings/oleObject67.bin"/><Relationship Id="rId4" Type="http://schemas.openxmlformats.org/officeDocument/2006/relationships/image" Target="../media/image129.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12.xml"/><Relationship Id="rId7" Type="http://schemas.openxmlformats.org/officeDocument/2006/relationships/oleObject" Target="../embeddings/oleObject70.bin"/><Relationship Id="rId12" Type="http://schemas.openxmlformats.org/officeDocument/2006/relationships/image" Target="../media/image140.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69.bin"/><Relationship Id="rId11" Type="http://schemas.openxmlformats.org/officeDocument/2006/relationships/oleObject" Target="../embeddings/oleObject73.bin"/><Relationship Id="rId5" Type="http://schemas.openxmlformats.org/officeDocument/2006/relationships/oleObject" Target="../embeddings/oleObject68.bin"/><Relationship Id="rId10"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oleObject" Target="../embeddings/oleObject72.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8.xml"/><Relationship Id="rId1" Type="http://schemas.openxmlformats.org/officeDocument/2006/relationships/vmlDrawing" Target="../drawings/vmlDrawing17.vml"/><Relationship Id="rId4" Type="http://schemas.openxmlformats.org/officeDocument/2006/relationships/oleObject" Target="../embeddings/oleObject75.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Planilha_do_Microsoft_Office_Excel_97-20035.xls"/><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oleObject" Target="../embeddings/oleObject78.bin"/><Relationship Id="rId7"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Planilha_do_Microsoft_Office_Excel_97-20036.xls"/><Relationship Id="rId11" Type="http://schemas.openxmlformats.org/officeDocument/2006/relationships/oleObject" Target="../embeddings/oleObject85.bin"/><Relationship Id="rId5" Type="http://schemas.openxmlformats.org/officeDocument/2006/relationships/oleObject" Target="../embeddings/oleObject80.bin"/><Relationship Id="rId10" Type="http://schemas.openxmlformats.org/officeDocument/2006/relationships/oleObject" Target="../embeddings/oleObject84.bin"/><Relationship Id="rId4" Type="http://schemas.openxmlformats.org/officeDocument/2006/relationships/oleObject" Target="../embeddings/oleObject79.bin"/><Relationship Id="rId9" Type="http://schemas.openxmlformats.org/officeDocument/2006/relationships/oleObject" Target="../embeddings/oleObject83.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154.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88.bin"/><Relationship Id="rId4" Type="http://schemas.openxmlformats.org/officeDocument/2006/relationships/image" Target="../media/image154.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92.bin"/><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oleObject" Target="../embeddings/oleObject95.bin"/><Relationship Id="rId7"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98.bin"/><Relationship Id="rId5" Type="http://schemas.openxmlformats.org/officeDocument/2006/relationships/oleObject" Target="../embeddings/oleObject97.bin"/><Relationship Id="rId10" Type="http://schemas.openxmlformats.org/officeDocument/2006/relationships/oleObject" Target="../embeddings/oleObject101.bin"/><Relationship Id="rId4" Type="http://schemas.openxmlformats.org/officeDocument/2006/relationships/oleObject" Target="../embeddings/oleObject96.bin"/><Relationship Id="rId9" Type="http://schemas.openxmlformats.org/officeDocument/2006/relationships/oleObject" Target="../embeddings/Planilha_do_Microsoft_Office_Excel_97-20037.xls"/></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oleObject" Target="../embeddings/oleObject102.bin"/><Relationship Id="rId7"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05.bin"/><Relationship Id="rId11" Type="http://schemas.openxmlformats.org/officeDocument/2006/relationships/oleObject" Target="../embeddings/oleObject109.bin"/><Relationship Id="rId5" Type="http://schemas.openxmlformats.org/officeDocument/2006/relationships/oleObject" Target="../embeddings/oleObject104.bin"/><Relationship Id="rId10" Type="http://schemas.openxmlformats.org/officeDocument/2006/relationships/oleObject" Target="../embeddings/Planilha_do_Microsoft_Office_Excel_97-20038.xls"/><Relationship Id="rId4" Type="http://schemas.openxmlformats.org/officeDocument/2006/relationships/oleObject" Target="../embeddings/oleObject103.bin"/><Relationship Id="rId9" Type="http://schemas.openxmlformats.org/officeDocument/2006/relationships/oleObject" Target="../embeddings/oleObject108.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image" Target="../media/image181.png"/><Relationship Id="rId7"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82.png"/><Relationship Id="rId5" Type="http://schemas.openxmlformats.org/officeDocument/2006/relationships/oleObject" Target="../embeddings/oleObject111.bin"/><Relationship Id="rId4" Type="http://schemas.openxmlformats.org/officeDocument/2006/relationships/oleObject" Target="../embeddings/oleObject110.bin"/><Relationship Id="rId9" Type="http://schemas.openxmlformats.org/officeDocument/2006/relationships/oleObject" Target="../embeddings/oleObject114.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oleObject" Target="../embeddings/Documento_do_Microsoft_Office_Word_97_-_20039.doc"/><Relationship Id="rId7"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17.bin"/><Relationship Id="rId5" Type="http://schemas.openxmlformats.org/officeDocument/2006/relationships/oleObject" Target="../embeddings/oleObject116.bin"/><Relationship Id="rId10" Type="http://schemas.openxmlformats.org/officeDocument/2006/relationships/oleObject" Target="../embeddings/oleObject121.bin"/><Relationship Id="rId4" Type="http://schemas.openxmlformats.org/officeDocument/2006/relationships/oleObject" Target="../embeddings/oleObject115.bin"/><Relationship Id="rId9" Type="http://schemas.openxmlformats.org/officeDocument/2006/relationships/oleObject" Target="../embeddings/oleObject120.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oleObject" Target="../embeddings/oleObject122.bin"/><Relationship Id="rId7" Type="http://schemas.openxmlformats.org/officeDocument/2006/relationships/image" Target="../media/image196.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95.png"/><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55.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oleObject" Target="../embeddings/oleObject126.bin"/><Relationship Id="rId7" Type="http://schemas.openxmlformats.org/officeDocument/2006/relationships/oleObject" Target="../embeddings/oleObject130.bin"/><Relationship Id="rId12" Type="http://schemas.openxmlformats.org/officeDocument/2006/relationships/oleObject" Target="../embeddings/oleObject133.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29.bin"/><Relationship Id="rId11" Type="http://schemas.openxmlformats.org/officeDocument/2006/relationships/oleObject" Target="../embeddings/oleObject132.bin"/><Relationship Id="rId5" Type="http://schemas.openxmlformats.org/officeDocument/2006/relationships/oleObject" Target="../embeddings/oleObject128.bin"/><Relationship Id="rId10" Type="http://schemas.openxmlformats.org/officeDocument/2006/relationships/image" Target="../media/image195.png"/><Relationship Id="rId4" Type="http://schemas.openxmlformats.org/officeDocument/2006/relationships/oleObject" Target="../embeddings/oleObject127.bin"/><Relationship Id="rId9" Type="http://schemas.openxmlformats.org/officeDocument/2006/relationships/oleObject" Target="../embeddings/oleObject131.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oleObject" Target="../embeddings/Documento_do_Microsoft_Office_Word_97_-_200310.doc"/><Relationship Id="rId7" Type="http://schemas.openxmlformats.org/officeDocument/2006/relationships/oleObject" Target="../embeddings/oleObject137.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36.bin"/><Relationship Id="rId5" Type="http://schemas.openxmlformats.org/officeDocument/2006/relationships/oleObject" Target="../embeddings/oleObject135.bin"/><Relationship Id="rId10" Type="http://schemas.openxmlformats.org/officeDocument/2006/relationships/oleObject" Target="../embeddings/oleObject140.bin"/><Relationship Id="rId4" Type="http://schemas.openxmlformats.org/officeDocument/2006/relationships/oleObject" Target="../embeddings/oleObject134.bin"/><Relationship Id="rId9" Type="http://schemas.openxmlformats.org/officeDocument/2006/relationships/oleObject" Target="../embeddings/oleObject139.bin"/></Relationships>
</file>

<file path=ppt/slides/_rels/slide58.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3.png"/><Relationship Id="rId4" Type="http://schemas.openxmlformats.org/officeDocument/2006/relationships/image" Target="../media/image212.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image" Target="../media/image222.png"/><Relationship Id="rId7" Type="http://schemas.openxmlformats.org/officeDocument/2006/relationships/oleObject" Target="../embeddings/oleObject144.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143.bin"/><Relationship Id="rId11" Type="http://schemas.openxmlformats.org/officeDocument/2006/relationships/oleObject" Target="../embeddings/oleObject148.bin"/><Relationship Id="rId5" Type="http://schemas.openxmlformats.org/officeDocument/2006/relationships/oleObject" Target="../embeddings/oleObject142.bin"/><Relationship Id="rId10" Type="http://schemas.openxmlformats.org/officeDocument/2006/relationships/oleObject" Target="../embeddings/oleObject147.bin"/><Relationship Id="rId4" Type="http://schemas.openxmlformats.org/officeDocument/2006/relationships/oleObject" Target="../embeddings/oleObject141.bin"/><Relationship Id="rId9" Type="http://schemas.openxmlformats.org/officeDocument/2006/relationships/oleObject" Target="../embeddings/oleObject146.bin"/></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61.xml.rels><?xml version="1.0" encoding="UTF-8" standalone="yes"?>
<Relationships xmlns="http://schemas.openxmlformats.org/package/2006/relationships"><Relationship Id="rId2" Type="http://schemas.openxmlformats.org/officeDocument/2006/relationships/image" Target="../media/image2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49.bin"/><Relationship Id="rId7" Type="http://schemas.openxmlformats.org/officeDocument/2006/relationships/oleObject" Target="../embeddings/oleObject153.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52.bin"/><Relationship Id="rId5" Type="http://schemas.openxmlformats.org/officeDocument/2006/relationships/oleObject" Target="../embeddings/oleObject151.bin"/><Relationship Id="rId4" Type="http://schemas.openxmlformats.org/officeDocument/2006/relationships/oleObject" Target="../embeddings/oleObject150.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oleObject" Target="../embeddings/oleObject162.bin"/><Relationship Id="rId3" Type="http://schemas.openxmlformats.org/officeDocument/2006/relationships/image" Target="../media/image242.png"/><Relationship Id="rId7" Type="http://schemas.openxmlformats.org/officeDocument/2006/relationships/oleObject" Target="../embeddings/oleObject157.bin"/><Relationship Id="rId12" Type="http://schemas.openxmlformats.org/officeDocument/2006/relationships/oleObject" Target="../embeddings/oleObject161.bin"/><Relationship Id="rId2" Type="http://schemas.openxmlformats.org/officeDocument/2006/relationships/slideLayout" Target="../slideLayouts/slideLayout7.xml"/><Relationship Id="rId16" Type="http://schemas.openxmlformats.org/officeDocument/2006/relationships/image" Target="../media/image245.png"/><Relationship Id="rId1" Type="http://schemas.openxmlformats.org/officeDocument/2006/relationships/vmlDrawing" Target="../drawings/vmlDrawing32.vml"/><Relationship Id="rId6" Type="http://schemas.openxmlformats.org/officeDocument/2006/relationships/oleObject" Target="../embeddings/oleObject156.bin"/><Relationship Id="rId11" Type="http://schemas.openxmlformats.org/officeDocument/2006/relationships/oleObject" Target="../embeddings/oleObject160.bin"/><Relationship Id="rId5" Type="http://schemas.openxmlformats.org/officeDocument/2006/relationships/oleObject" Target="../embeddings/oleObject155.bin"/><Relationship Id="rId15" Type="http://schemas.openxmlformats.org/officeDocument/2006/relationships/image" Target="../media/image244.png"/><Relationship Id="rId10" Type="http://schemas.openxmlformats.org/officeDocument/2006/relationships/oleObject" Target="../embeddings/oleObject159.bin"/><Relationship Id="rId4" Type="http://schemas.openxmlformats.org/officeDocument/2006/relationships/oleObject" Target="../embeddings/oleObject154.bin"/><Relationship Id="rId9" Type="http://schemas.openxmlformats.org/officeDocument/2006/relationships/image" Target="../media/image243.png"/><Relationship Id="rId14" Type="http://schemas.openxmlformats.org/officeDocument/2006/relationships/oleObject" Target="../embeddings/oleObject163.bin"/></Relationships>
</file>

<file path=ppt/slides/_rels/slide64.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image" Target="../media/image246.png"/><Relationship Id="rId1" Type="http://schemas.openxmlformats.org/officeDocument/2006/relationships/slideLayout" Target="../slideLayouts/slideLayout7.xml"/><Relationship Id="rId5" Type="http://schemas.openxmlformats.org/officeDocument/2006/relationships/image" Target="../media/image249.png"/><Relationship Id="rId4" Type="http://schemas.openxmlformats.org/officeDocument/2006/relationships/image" Target="../media/image248.png"/></Relationships>
</file>

<file path=ppt/slides/_rels/slide6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9.png"/><Relationship Id="rId5" Type="http://schemas.openxmlformats.org/officeDocument/2006/relationships/image" Target="../media/image251.png"/><Relationship Id="rId4" Type="http://schemas.openxmlformats.org/officeDocument/2006/relationships/image" Target="../media/image24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69.bin"/><Relationship Id="rId13" Type="http://schemas.openxmlformats.org/officeDocument/2006/relationships/oleObject" Target="../embeddings/oleObject173.bin"/><Relationship Id="rId18" Type="http://schemas.openxmlformats.org/officeDocument/2006/relationships/oleObject" Target="../embeddings/oleObject178.bin"/><Relationship Id="rId3" Type="http://schemas.openxmlformats.org/officeDocument/2006/relationships/oleObject" Target="../embeddings/oleObject164.bin"/><Relationship Id="rId21" Type="http://schemas.openxmlformats.org/officeDocument/2006/relationships/oleObject" Target="../embeddings/oleObject181.bin"/><Relationship Id="rId7" Type="http://schemas.openxmlformats.org/officeDocument/2006/relationships/oleObject" Target="../embeddings/oleObject168.bin"/><Relationship Id="rId12" Type="http://schemas.openxmlformats.org/officeDocument/2006/relationships/oleObject" Target="../embeddings/oleObject172.bin"/><Relationship Id="rId17" Type="http://schemas.openxmlformats.org/officeDocument/2006/relationships/oleObject" Target="../embeddings/oleObject177.bin"/><Relationship Id="rId2" Type="http://schemas.openxmlformats.org/officeDocument/2006/relationships/slideLayout" Target="../slideLayouts/slideLayout7.xml"/><Relationship Id="rId16" Type="http://schemas.openxmlformats.org/officeDocument/2006/relationships/oleObject" Target="../embeddings/oleObject176.bin"/><Relationship Id="rId20" Type="http://schemas.openxmlformats.org/officeDocument/2006/relationships/oleObject" Target="../embeddings/oleObject180.bin"/><Relationship Id="rId1" Type="http://schemas.openxmlformats.org/officeDocument/2006/relationships/vmlDrawing" Target="../drawings/vmlDrawing33.vml"/><Relationship Id="rId6" Type="http://schemas.openxmlformats.org/officeDocument/2006/relationships/oleObject" Target="../embeddings/oleObject167.bin"/><Relationship Id="rId11" Type="http://schemas.openxmlformats.org/officeDocument/2006/relationships/image" Target="../media/image270.png"/><Relationship Id="rId5" Type="http://schemas.openxmlformats.org/officeDocument/2006/relationships/oleObject" Target="../embeddings/oleObject166.bin"/><Relationship Id="rId15" Type="http://schemas.openxmlformats.org/officeDocument/2006/relationships/oleObject" Target="../embeddings/oleObject175.bin"/><Relationship Id="rId10" Type="http://schemas.openxmlformats.org/officeDocument/2006/relationships/oleObject" Target="../embeddings/oleObject171.bin"/><Relationship Id="rId19" Type="http://schemas.openxmlformats.org/officeDocument/2006/relationships/oleObject" Target="../embeddings/oleObject179.bin"/><Relationship Id="rId4" Type="http://schemas.openxmlformats.org/officeDocument/2006/relationships/oleObject" Target="../embeddings/oleObject165.bin"/><Relationship Id="rId9" Type="http://schemas.openxmlformats.org/officeDocument/2006/relationships/oleObject" Target="../embeddings/oleObject170.bin"/><Relationship Id="rId14" Type="http://schemas.openxmlformats.org/officeDocument/2006/relationships/oleObject" Target="../embeddings/oleObject174.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87.bin"/><Relationship Id="rId13" Type="http://schemas.openxmlformats.org/officeDocument/2006/relationships/oleObject" Target="../embeddings/oleObject190.bin"/><Relationship Id="rId18" Type="http://schemas.openxmlformats.org/officeDocument/2006/relationships/oleObject" Target="../embeddings/oleObject195.bin"/><Relationship Id="rId3" Type="http://schemas.openxmlformats.org/officeDocument/2006/relationships/oleObject" Target="../embeddings/oleObject182.bin"/><Relationship Id="rId7" Type="http://schemas.openxmlformats.org/officeDocument/2006/relationships/oleObject" Target="../embeddings/oleObject186.bin"/><Relationship Id="rId12" Type="http://schemas.openxmlformats.org/officeDocument/2006/relationships/oleObject" Target="../embeddings/oleObject189.bin"/><Relationship Id="rId17" Type="http://schemas.openxmlformats.org/officeDocument/2006/relationships/oleObject" Target="../embeddings/oleObject194.bin"/><Relationship Id="rId2" Type="http://schemas.openxmlformats.org/officeDocument/2006/relationships/slideLayout" Target="../slideLayouts/slideLayout7.xml"/><Relationship Id="rId16" Type="http://schemas.openxmlformats.org/officeDocument/2006/relationships/oleObject" Target="../embeddings/oleObject193.bin"/><Relationship Id="rId1" Type="http://schemas.openxmlformats.org/officeDocument/2006/relationships/vmlDrawing" Target="../drawings/vmlDrawing34.vml"/><Relationship Id="rId6" Type="http://schemas.openxmlformats.org/officeDocument/2006/relationships/oleObject" Target="../embeddings/oleObject185.bin"/><Relationship Id="rId11" Type="http://schemas.openxmlformats.org/officeDocument/2006/relationships/oleObject" Target="../embeddings/oleObject188.bin"/><Relationship Id="rId5" Type="http://schemas.openxmlformats.org/officeDocument/2006/relationships/oleObject" Target="../embeddings/oleObject184.bin"/><Relationship Id="rId15" Type="http://schemas.openxmlformats.org/officeDocument/2006/relationships/oleObject" Target="../embeddings/oleObject192.bin"/><Relationship Id="rId10" Type="http://schemas.openxmlformats.org/officeDocument/2006/relationships/image" Target="../media/image287.png"/><Relationship Id="rId19" Type="http://schemas.openxmlformats.org/officeDocument/2006/relationships/oleObject" Target="../embeddings/oleObject196.bin"/><Relationship Id="rId4" Type="http://schemas.openxmlformats.org/officeDocument/2006/relationships/oleObject" Target="../embeddings/oleObject183.bin"/><Relationship Id="rId9" Type="http://schemas.openxmlformats.org/officeDocument/2006/relationships/image" Target="../media/image286.png"/><Relationship Id="rId14" Type="http://schemas.openxmlformats.org/officeDocument/2006/relationships/oleObject" Target="../embeddings/oleObject191.bin"/></Relationships>
</file>

<file path=ppt/slides/_rels/slide69.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image" Target="../media/image288.png"/><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92.png"/><Relationship Id="rId7" Type="http://schemas.openxmlformats.org/officeDocument/2006/relationships/image" Target="../media/image296.png"/><Relationship Id="rId2" Type="http://schemas.openxmlformats.org/officeDocument/2006/relationships/image" Target="../media/image291.png"/><Relationship Id="rId1" Type="http://schemas.openxmlformats.org/officeDocument/2006/relationships/slideLayout" Target="../slideLayouts/slideLayout7.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 Id="rId9" Type="http://schemas.openxmlformats.org/officeDocument/2006/relationships/image" Target="../media/image298.png"/></Relationships>
</file>

<file path=ppt/slides/_rels/slide71.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92.png"/><Relationship Id="rId7" Type="http://schemas.openxmlformats.org/officeDocument/2006/relationships/image" Target="../media/image296.png"/><Relationship Id="rId2" Type="http://schemas.openxmlformats.org/officeDocument/2006/relationships/image" Target="../media/image291.png"/><Relationship Id="rId1" Type="http://schemas.openxmlformats.org/officeDocument/2006/relationships/slideLayout" Target="../slideLayouts/slideLayout7.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 Id="rId9" Type="http://schemas.openxmlformats.org/officeDocument/2006/relationships/image" Target="../media/image298.png"/></Relationships>
</file>

<file path=ppt/slides/_rels/slide72.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92.png"/><Relationship Id="rId7" Type="http://schemas.openxmlformats.org/officeDocument/2006/relationships/image" Target="../media/image296.png"/><Relationship Id="rId2" Type="http://schemas.openxmlformats.org/officeDocument/2006/relationships/image" Target="../media/image291.png"/><Relationship Id="rId1" Type="http://schemas.openxmlformats.org/officeDocument/2006/relationships/slideLayout" Target="../slideLayouts/slideLayout7.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 Id="rId9" Type="http://schemas.openxmlformats.org/officeDocument/2006/relationships/image" Target="../media/image298.png"/></Relationships>
</file>

<file path=ppt/slides/_rels/slide73.xml.rels><?xml version="1.0" encoding="UTF-8" standalone="yes"?>
<Relationships xmlns="http://schemas.openxmlformats.org/package/2006/relationships"><Relationship Id="rId3" Type="http://schemas.openxmlformats.org/officeDocument/2006/relationships/image" Target="../media/image300.png"/><Relationship Id="rId7" Type="http://schemas.openxmlformats.org/officeDocument/2006/relationships/image" Target="../media/image304.png"/><Relationship Id="rId2" Type="http://schemas.openxmlformats.org/officeDocument/2006/relationships/image" Target="../media/image299.png"/><Relationship Id="rId1" Type="http://schemas.openxmlformats.org/officeDocument/2006/relationships/slideLayout" Target="../slideLayouts/slideLayout7.xml"/><Relationship Id="rId6" Type="http://schemas.openxmlformats.org/officeDocument/2006/relationships/image" Target="../media/image303.png"/><Relationship Id="rId5" Type="http://schemas.openxmlformats.org/officeDocument/2006/relationships/image" Target="../media/image302.png"/><Relationship Id="rId4" Type="http://schemas.openxmlformats.org/officeDocument/2006/relationships/image" Target="../media/image30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image" Target="../media/image305.png"/><Relationship Id="rId1" Type="http://schemas.openxmlformats.org/officeDocument/2006/relationships/slideLayout" Target="../slideLayouts/slideLayout7.xml"/><Relationship Id="rId4" Type="http://schemas.openxmlformats.org/officeDocument/2006/relationships/image" Target="../media/image307.png"/></Relationships>
</file>

<file path=ppt/slides/_rels/slide76.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92.png"/><Relationship Id="rId7" Type="http://schemas.openxmlformats.org/officeDocument/2006/relationships/image" Target="../media/image296.png"/><Relationship Id="rId2" Type="http://schemas.openxmlformats.org/officeDocument/2006/relationships/image" Target="../media/image291.png"/><Relationship Id="rId1" Type="http://schemas.openxmlformats.org/officeDocument/2006/relationships/slideLayout" Target="../slideLayouts/slideLayout7.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 Id="rId9" Type="http://schemas.openxmlformats.org/officeDocument/2006/relationships/image" Target="../media/image30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312.png"/><Relationship Id="rId3" Type="http://schemas.openxmlformats.org/officeDocument/2006/relationships/image" Target="../media/image292.png"/><Relationship Id="rId7" Type="http://schemas.openxmlformats.org/officeDocument/2006/relationships/image" Target="../media/image294.png"/><Relationship Id="rId2" Type="http://schemas.openxmlformats.org/officeDocument/2006/relationships/image" Target="../media/image309.png"/><Relationship Id="rId1" Type="http://schemas.openxmlformats.org/officeDocument/2006/relationships/slideLayout" Target="../slideLayouts/slideLayout7.xml"/><Relationship Id="rId6" Type="http://schemas.openxmlformats.org/officeDocument/2006/relationships/image" Target="../media/image311.png"/><Relationship Id="rId5" Type="http://schemas.openxmlformats.org/officeDocument/2006/relationships/image" Target="../media/image293.png"/><Relationship Id="rId4" Type="http://schemas.openxmlformats.org/officeDocument/2006/relationships/image" Target="../media/image310.png"/><Relationship Id="rId9" Type="http://schemas.openxmlformats.org/officeDocument/2006/relationships/image" Target="../media/image313.png"/></Relationships>
</file>

<file path=ppt/slides/_rels/slide79.xml.rels><?xml version="1.0" encoding="UTF-8" standalone="yes"?>
<Relationships xmlns="http://schemas.openxmlformats.org/package/2006/relationships"><Relationship Id="rId3" Type="http://schemas.openxmlformats.org/officeDocument/2006/relationships/image" Target="../media/image315.png"/><Relationship Id="rId2" Type="http://schemas.openxmlformats.org/officeDocument/2006/relationships/image" Target="../media/image3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17.png"/><Relationship Id="rId2" Type="http://schemas.openxmlformats.org/officeDocument/2006/relationships/image" Target="../media/image316.png"/><Relationship Id="rId1" Type="http://schemas.openxmlformats.org/officeDocument/2006/relationships/slideLayout" Target="../slideLayouts/slideLayout7.xml"/><Relationship Id="rId4" Type="http://schemas.openxmlformats.org/officeDocument/2006/relationships/image" Target="../media/image318.png"/></Relationships>
</file>

<file path=ppt/slides/_rels/slide81.xml.rels><?xml version="1.0" encoding="UTF-8" standalone="yes"?>
<Relationships xmlns="http://schemas.openxmlformats.org/package/2006/relationships"><Relationship Id="rId8" Type="http://schemas.openxmlformats.org/officeDocument/2006/relationships/image" Target="../media/image322.png"/><Relationship Id="rId13" Type="http://schemas.openxmlformats.org/officeDocument/2006/relationships/image" Target="../media/image327.png"/><Relationship Id="rId3" Type="http://schemas.openxmlformats.org/officeDocument/2006/relationships/image" Target="../media/image292.png"/><Relationship Id="rId7" Type="http://schemas.openxmlformats.org/officeDocument/2006/relationships/image" Target="../media/image294.png"/><Relationship Id="rId12" Type="http://schemas.openxmlformats.org/officeDocument/2006/relationships/image" Target="../media/image326.png"/><Relationship Id="rId2" Type="http://schemas.openxmlformats.org/officeDocument/2006/relationships/image" Target="../media/image319.png"/><Relationship Id="rId1" Type="http://schemas.openxmlformats.org/officeDocument/2006/relationships/slideLayout" Target="../slideLayouts/slideLayout7.xml"/><Relationship Id="rId6" Type="http://schemas.openxmlformats.org/officeDocument/2006/relationships/image" Target="../media/image321.png"/><Relationship Id="rId11" Type="http://schemas.openxmlformats.org/officeDocument/2006/relationships/image" Target="../media/image325.png"/><Relationship Id="rId5" Type="http://schemas.openxmlformats.org/officeDocument/2006/relationships/image" Target="../media/image293.png"/><Relationship Id="rId10" Type="http://schemas.openxmlformats.org/officeDocument/2006/relationships/image" Target="../media/image324.png"/><Relationship Id="rId4" Type="http://schemas.openxmlformats.org/officeDocument/2006/relationships/image" Target="../media/image320.png"/><Relationship Id="rId9" Type="http://schemas.openxmlformats.org/officeDocument/2006/relationships/image" Target="../media/image323.png"/></Relationships>
</file>

<file path=ppt/slides/_rels/slide82.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36.png"/><Relationship Id="rId3" Type="http://schemas.openxmlformats.org/officeDocument/2006/relationships/image" Target="../media/image292.png"/><Relationship Id="rId7" Type="http://schemas.openxmlformats.org/officeDocument/2006/relationships/image" Target="../media/image294.png"/><Relationship Id="rId12" Type="http://schemas.openxmlformats.org/officeDocument/2006/relationships/image" Target="../media/image335.png"/><Relationship Id="rId2" Type="http://schemas.openxmlformats.org/officeDocument/2006/relationships/image" Target="../media/image328.png"/><Relationship Id="rId1" Type="http://schemas.openxmlformats.org/officeDocument/2006/relationships/slideLayout" Target="../slideLayouts/slideLayout7.xml"/><Relationship Id="rId6" Type="http://schemas.openxmlformats.org/officeDocument/2006/relationships/image" Target="../media/image330.png"/><Relationship Id="rId11" Type="http://schemas.openxmlformats.org/officeDocument/2006/relationships/image" Target="../media/image334.png"/><Relationship Id="rId5" Type="http://schemas.openxmlformats.org/officeDocument/2006/relationships/image" Target="../media/image293.png"/><Relationship Id="rId10" Type="http://schemas.openxmlformats.org/officeDocument/2006/relationships/image" Target="../media/image333.png"/><Relationship Id="rId4" Type="http://schemas.openxmlformats.org/officeDocument/2006/relationships/image" Target="../media/image329.png"/><Relationship Id="rId9" Type="http://schemas.openxmlformats.org/officeDocument/2006/relationships/image" Target="../media/image332.png"/><Relationship Id="rId14" Type="http://schemas.openxmlformats.org/officeDocument/2006/relationships/image" Target="../media/image337.png"/></Relationships>
</file>

<file path=ppt/slides/_rels/slide83.xml.rels><?xml version="1.0" encoding="UTF-8" standalone="yes"?>
<Relationships xmlns="http://schemas.openxmlformats.org/package/2006/relationships"><Relationship Id="rId8" Type="http://schemas.openxmlformats.org/officeDocument/2006/relationships/image" Target="../media/image341.png"/><Relationship Id="rId3" Type="http://schemas.openxmlformats.org/officeDocument/2006/relationships/image" Target="../media/image292.png"/><Relationship Id="rId7" Type="http://schemas.openxmlformats.org/officeDocument/2006/relationships/image" Target="../media/image294.png"/><Relationship Id="rId12" Type="http://schemas.openxmlformats.org/officeDocument/2006/relationships/image" Target="../media/image345.png"/><Relationship Id="rId2" Type="http://schemas.openxmlformats.org/officeDocument/2006/relationships/image" Target="../media/image338.png"/><Relationship Id="rId1" Type="http://schemas.openxmlformats.org/officeDocument/2006/relationships/slideLayout" Target="../slideLayouts/slideLayout7.xml"/><Relationship Id="rId6" Type="http://schemas.openxmlformats.org/officeDocument/2006/relationships/image" Target="../media/image340.png"/><Relationship Id="rId11" Type="http://schemas.openxmlformats.org/officeDocument/2006/relationships/image" Target="../media/image344.png"/><Relationship Id="rId5" Type="http://schemas.openxmlformats.org/officeDocument/2006/relationships/image" Target="../media/image293.png"/><Relationship Id="rId10" Type="http://schemas.openxmlformats.org/officeDocument/2006/relationships/image" Target="../media/image343.png"/><Relationship Id="rId4" Type="http://schemas.openxmlformats.org/officeDocument/2006/relationships/image" Target="../media/image339.png"/><Relationship Id="rId9" Type="http://schemas.openxmlformats.org/officeDocument/2006/relationships/image" Target="../media/image342.png"/></Relationships>
</file>

<file path=ppt/slides/_rels/slide84.xml.rels><?xml version="1.0" encoding="UTF-8" standalone="yes"?>
<Relationships xmlns="http://schemas.openxmlformats.org/package/2006/relationships"><Relationship Id="rId3" Type="http://schemas.openxmlformats.org/officeDocument/2006/relationships/image" Target="../media/image347.png"/><Relationship Id="rId2" Type="http://schemas.openxmlformats.org/officeDocument/2006/relationships/image" Target="../media/image346.png"/><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349.png"/><Relationship Id="rId4" Type="http://schemas.openxmlformats.org/officeDocument/2006/relationships/image" Target="../media/image348.png"/></Relationships>
</file>

<file path=ppt/slides/_rels/slide85.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image" Target="../media/image351.png"/><Relationship Id="rId1" Type="http://schemas.openxmlformats.org/officeDocument/2006/relationships/slideLayout" Target="../slideLayouts/slideLayout7.xml"/><Relationship Id="rId6" Type="http://schemas.openxmlformats.org/officeDocument/2006/relationships/image" Target="../media/image355.png"/><Relationship Id="rId5" Type="http://schemas.openxmlformats.org/officeDocument/2006/relationships/image" Target="../media/image354.png"/><Relationship Id="rId4" Type="http://schemas.openxmlformats.org/officeDocument/2006/relationships/image" Target="../media/image353.png"/></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200.bin"/><Relationship Id="rId3" Type="http://schemas.openxmlformats.org/officeDocument/2006/relationships/image" Target="../media/image362.png"/><Relationship Id="rId7" Type="http://schemas.openxmlformats.org/officeDocument/2006/relationships/image" Target="../media/image363.png"/><Relationship Id="rId12" Type="http://schemas.openxmlformats.org/officeDocument/2006/relationships/oleObject" Target="../embeddings/oleObject202.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199.bin"/><Relationship Id="rId11" Type="http://schemas.openxmlformats.org/officeDocument/2006/relationships/image" Target="../media/image365.png"/><Relationship Id="rId5" Type="http://schemas.openxmlformats.org/officeDocument/2006/relationships/oleObject" Target="../embeddings/oleObject198.bin"/><Relationship Id="rId10" Type="http://schemas.openxmlformats.org/officeDocument/2006/relationships/oleObject" Target="../embeddings/oleObject201.bin"/><Relationship Id="rId4" Type="http://schemas.openxmlformats.org/officeDocument/2006/relationships/oleObject" Target="../embeddings/oleObject197.bin"/><Relationship Id="rId9" Type="http://schemas.openxmlformats.org/officeDocument/2006/relationships/image" Target="../media/image364.png"/></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05.bin"/><Relationship Id="rId3" Type="http://schemas.openxmlformats.org/officeDocument/2006/relationships/image" Target="../media/image368.png"/><Relationship Id="rId7" Type="http://schemas.openxmlformats.org/officeDocument/2006/relationships/image" Target="../media/image362.png"/><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204.bin"/><Relationship Id="rId5" Type="http://schemas.openxmlformats.org/officeDocument/2006/relationships/image" Target="../media/image369.png"/><Relationship Id="rId4" Type="http://schemas.openxmlformats.org/officeDocument/2006/relationships/oleObject" Target="../embeddings/oleObject203.bin"/></Relationships>
</file>

<file path=ppt/slides/_rels/slide88.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oleObject" Target="../embeddings/oleObject206.bin"/><Relationship Id="rId4" Type="http://schemas.openxmlformats.org/officeDocument/2006/relationships/image" Target="../media/image372.png"/></Relationships>
</file>

<file path=ppt/slides/_rels/slide89.xml.rels><?xml version="1.0" encoding="UTF-8" standalone="yes"?>
<Relationships xmlns="http://schemas.openxmlformats.org/package/2006/relationships"><Relationship Id="rId3" Type="http://schemas.openxmlformats.org/officeDocument/2006/relationships/image" Target="../media/image374.png"/><Relationship Id="rId2" Type="http://schemas.openxmlformats.org/officeDocument/2006/relationships/image" Target="../media/image373.png"/><Relationship Id="rId1" Type="http://schemas.openxmlformats.org/officeDocument/2006/relationships/slideLayout" Target="../slideLayouts/slideLayout6.xml"/><Relationship Id="rId6" Type="http://schemas.openxmlformats.org/officeDocument/2006/relationships/image" Target="../media/image377.png"/><Relationship Id="rId5" Type="http://schemas.openxmlformats.org/officeDocument/2006/relationships/image" Target="../media/image376.png"/><Relationship Id="rId4" Type="http://schemas.openxmlformats.org/officeDocument/2006/relationships/image" Target="../media/image37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71.png"/><Relationship Id="rId7" Type="http://schemas.openxmlformats.org/officeDocument/2006/relationships/oleObject" Target="../embeddings/oleObject209.bin"/><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oleObject" Target="../embeddings/oleObject208.bin"/><Relationship Id="rId5" Type="http://schemas.openxmlformats.org/officeDocument/2006/relationships/image" Target="../media/image381.png"/><Relationship Id="rId4" Type="http://schemas.openxmlformats.org/officeDocument/2006/relationships/oleObject" Target="../embeddings/oleObject207.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392.png"/><Relationship Id="rId3" Type="http://schemas.openxmlformats.org/officeDocument/2006/relationships/image" Target="../media/image362.png"/><Relationship Id="rId7" Type="http://schemas.openxmlformats.org/officeDocument/2006/relationships/oleObject" Target="../embeddings/oleObject212.bin"/><Relationship Id="rId12" Type="http://schemas.openxmlformats.org/officeDocument/2006/relationships/oleObject" Target="../embeddings/oleObject216.bin"/><Relationship Id="rId2" Type="http://schemas.openxmlformats.org/officeDocument/2006/relationships/slideLayout" Target="../slideLayouts/slideLayout6.xml"/><Relationship Id="rId16" Type="http://schemas.openxmlformats.org/officeDocument/2006/relationships/oleObject" Target="../embeddings/oleObject219.bin"/><Relationship Id="rId1" Type="http://schemas.openxmlformats.org/officeDocument/2006/relationships/vmlDrawing" Target="../drawings/vmlDrawing39.vml"/><Relationship Id="rId6" Type="http://schemas.openxmlformats.org/officeDocument/2006/relationships/oleObject" Target="../embeddings/oleObject211.bin"/><Relationship Id="rId11" Type="http://schemas.openxmlformats.org/officeDocument/2006/relationships/oleObject" Target="../embeddings/oleObject215.bin"/><Relationship Id="rId5" Type="http://schemas.openxmlformats.org/officeDocument/2006/relationships/image" Target="../media/image372.png"/><Relationship Id="rId15" Type="http://schemas.openxmlformats.org/officeDocument/2006/relationships/oleObject" Target="../embeddings/oleObject218.bin"/><Relationship Id="rId10" Type="http://schemas.openxmlformats.org/officeDocument/2006/relationships/image" Target="../media/image391.png"/><Relationship Id="rId4" Type="http://schemas.openxmlformats.org/officeDocument/2006/relationships/oleObject" Target="../embeddings/oleObject210.bin"/><Relationship Id="rId9" Type="http://schemas.openxmlformats.org/officeDocument/2006/relationships/oleObject" Target="../embeddings/oleObject214.bin"/><Relationship Id="rId14" Type="http://schemas.openxmlformats.org/officeDocument/2006/relationships/oleObject" Target="../embeddings/oleObject217.bin"/></Relationships>
</file>

<file path=ppt/slides/_rels/slide92.xml.rels><?xml version="1.0" encoding="UTF-8" standalone="yes"?>
<Relationships xmlns="http://schemas.openxmlformats.org/package/2006/relationships"><Relationship Id="rId3" Type="http://schemas.openxmlformats.org/officeDocument/2006/relationships/image" Target="../media/image394.png"/><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oleObject" Target="../embeddings/oleObject221.bin"/><Relationship Id="rId4" Type="http://schemas.openxmlformats.org/officeDocument/2006/relationships/oleObject" Target="../embeddings/oleObject220.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223.bin"/></Relationships>
</file>

<file path=ppt/slides/_rels/slide94.xml.rels><?xml version="1.0" encoding="UTF-8" standalone="yes"?>
<Relationships xmlns="http://schemas.openxmlformats.org/package/2006/relationships"><Relationship Id="rId2" Type="http://schemas.openxmlformats.org/officeDocument/2006/relationships/image" Target="../media/image39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228.bin"/><Relationship Id="rId13" Type="http://schemas.openxmlformats.org/officeDocument/2006/relationships/oleObject" Target="../embeddings/oleObject232.bin"/><Relationship Id="rId18" Type="http://schemas.openxmlformats.org/officeDocument/2006/relationships/oleObject" Target="../embeddings/oleObject236.bin"/><Relationship Id="rId3" Type="http://schemas.openxmlformats.org/officeDocument/2006/relationships/image" Target="../media/image242.png"/><Relationship Id="rId7" Type="http://schemas.openxmlformats.org/officeDocument/2006/relationships/oleObject" Target="../embeddings/oleObject227.bin"/><Relationship Id="rId12" Type="http://schemas.openxmlformats.org/officeDocument/2006/relationships/oleObject" Target="../embeddings/oleObject231.bin"/><Relationship Id="rId17" Type="http://schemas.openxmlformats.org/officeDocument/2006/relationships/image" Target="../media/image413.png"/><Relationship Id="rId2" Type="http://schemas.openxmlformats.org/officeDocument/2006/relationships/slideLayout" Target="../slideLayouts/slideLayout7.xml"/><Relationship Id="rId16" Type="http://schemas.openxmlformats.org/officeDocument/2006/relationships/oleObject" Target="../embeddings/oleObject235.bin"/><Relationship Id="rId20" Type="http://schemas.openxmlformats.org/officeDocument/2006/relationships/oleObject" Target="../embeddings/oleObject237.bin"/><Relationship Id="rId1" Type="http://schemas.openxmlformats.org/officeDocument/2006/relationships/vmlDrawing" Target="../drawings/vmlDrawing42.vml"/><Relationship Id="rId6" Type="http://schemas.openxmlformats.org/officeDocument/2006/relationships/oleObject" Target="../embeddings/oleObject226.bin"/><Relationship Id="rId11" Type="http://schemas.openxmlformats.org/officeDocument/2006/relationships/oleObject" Target="../embeddings/oleObject230.bin"/><Relationship Id="rId5" Type="http://schemas.openxmlformats.org/officeDocument/2006/relationships/oleObject" Target="../embeddings/oleObject225.bin"/><Relationship Id="rId15" Type="http://schemas.openxmlformats.org/officeDocument/2006/relationships/oleObject" Target="../embeddings/oleObject234.bin"/><Relationship Id="rId10" Type="http://schemas.openxmlformats.org/officeDocument/2006/relationships/image" Target="../media/image412.png"/><Relationship Id="rId19" Type="http://schemas.openxmlformats.org/officeDocument/2006/relationships/image" Target="../media/image414.png"/><Relationship Id="rId4" Type="http://schemas.openxmlformats.org/officeDocument/2006/relationships/oleObject" Target="../embeddings/oleObject224.bin"/><Relationship Id="rId9" Type="http://schemas.openxmlformats.org/officeDocument/2006/relationships/oleObject" Target="../embeddings/oleObject229.bin"/><Relationship Id="rId14" Type="http://schemas.openxmlformats.org/officeDocument/2006/relationships/oleObject" Target="../embeddings/oleObject233.bin"/></Relationships>
</file>

<file path=ppt/slides/_rels/slide96.xml.rels><?xml version="1.0" encoding="UTF-8" standalone="yes"?>
<Relationships xmlns="http://schemas.openxmlformats.org/package/2006/relationships"><Relationship Id="rId8" Type="http://schemas.openxmlformats.org/officeDocument/2006/relationships/image" Target="../media/image420.emf"/><Relationship Id="rId3" Type="http://schemas.openxmlformats.org/officeDocument/2006/relationships/image" Target="../media/image417.png"/><Relationship Id="rId7" Type="http://schemas.openxmlformats.org/officeDocument/2006/relationships/image" Target="../media/image419.png"/><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239.bin"/><Relationship Id="rId5" Type="http://schemas.openxmlformats.org/officeDocument/2006/relationships/oleObject" Target="../embeddings/oleObject238.bin"/><Relationship Id="rId4" Type="http://schemas.openxmlformats.org/officeDocument/2006/relationships/image" Target="../media/image418.emf"/><Relationship Id="rId9" Type="http://schemas.openxmlformats.org/officeDocument/2006/relationships/image" Target="../media/image42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8" Type="http://schemas.openxmlformats.org/officeDocument/2006/relationships/image" Target="../media/image428.png"/><Relationship Id="rId3" Type="http://schemas.openxmlformats.org/officeDocument/2006/relationships/oleObject" Target="../embeddings/oleObject240.bin"/><Relationship Id="rId7" Type="http://schemas.openxmlformats.org/officeDocument/2006/relationships/image" Target="../media/image427.png"/><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426.png"/><Relationship Id="rId5" Type="http://schemas.openxmlformats.org/officeDocument/2006/relationships/oleObject" Target="../embeddings/oleObject242.bin"/><Relationship Id="rId4" Type="http://schemas.openxmlformats.org/officeDocument/2006/relationships/oleObject" Target="../embeddings/oleObject241.bin"/><Relationship Id="rId9" Type="http://schemas.openxmlformats.org/officeDocument/2006/relationships/oleObject" Target="../embeddings/oleObject243.bin"/></Relationships>
</file>

<file path=ppt/slides/_rels/slide99.xml.rels><?xml version="1.0" encoding="UTF-8" standalone="yes"?>
<Relationships xmlns="http://schemas.openxmlformats.org/package/2006/relationships"><Relationship Id="rId3" Type="http://schemas.openxmlformats.org/officeDocument/2006/relationships/image" Target="../media/image431.png"/><Relationship Id="rId7" Type="http://schemas.openxmlformats.org/officeDocument/2006/relationships/oleObject" Target="../embeddings/oleObject245.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433.png"/><Relationship Id="rId5" Type="http://schemas.openxmlformats.org/officeDocument/2006/relationships/image" Target="../media/image432.png"/><Relationship Id="rId4" Type="http://schemas.openxmlformats.org/officeDocument/2006/relationships/oleObject" Target="../embeddings/oleObject24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730022"/>
            <a:ext cx="6920472" cy="1062174"/>
          </a:xfrm>
          <a:prstGeom prst="rect">
            <a:avLst/>
          </a:prstGeom>
        </p:spPr>
      </p:pic>
      <p:sp>
        <p:nvSpPr>
          <p:cNvPr id="7" name="CaixaDeTexto 6"/>
          <p:cNvSpPr txBox="1"/>
          <p:nvPr/>
        </p:nvSpPr>
        <p:spPr>
          <a:xfrm>
            <a:off x="6920473" y="5380270"/>
            <a:ext cx="2223527" cy="353943"/>
          </a:xfrm>
          <a:prstGeom prst="rect">
            <a:avLst/>
          </a:prstGeom>
          <a:noFill/>
        </p:spPr>
        <p:txBody>
          <a:bodyPr wrap="square" rtlCol="0">
            <a:spAutoFit/>
          </a:bodyPr>
          <a:lstStyle/>
          <a:p>
            <a:r>
              <a:rPr lang="pt-BR" sz="1700" b="1" dirty="0" smtClean="0">
                <a:solidFill>
                  <a:schemeClr val="bg1"/>
                </a:solidFill>
              </a:rPr>
              <a:t>Professor: Paulo Couto</a:t>
            </a:r>
            <a:endParaRPr lang="pt-BR" sz="1700" dirty="0">
              <a:solidFill>
                <a:schemeClr val="bg1"/>
              </a:solidFill>
            </a:endParaRPr>
          </a:p>
        </p:txBody>
      </p:sp>
    </p:spTree>
    <p:extLst>
      <p:ext uri="{BB962C8B-B14F-4D97-AF65-F5344CB8AC3E}">
        <p14:creationId xmlns:p14="http://schemas.microsoft.com/office/powerpoint/2010/main" xmlns="" val="3078927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3"/>
          <p:cNvGrpSpPr>
            <a:grpSpLocks/>
          </p:cNvGrpSpPr>
          <p:nvPr/>
        </p:nvGrpSpPr>
        <p:grpSpPr bwMode="auto">
          <a:xfrm>
            <a:off x="3310217" y="3680946"/>
            <a:ext cx="2436781" cy="2209166"/>
            <a:chOff x="5916291" y="3395663"/>
            <a:chExt cx="2166952" cy="2016125"/>
          </a:xfrm>
        </p:grpSpPr>
        <p:sp>
          <p:nvSpPr>
            <p:cNvPr id="10" name="Oval 1037"/>
            <p:cNvSpPr>
              <a:spLocks noChangeArrowheads="1"/>
            </p:cNvSpPr>
            <p:nvPr/>
          </p:nvSpPr>
          <p:spPr bwMode="auto">
            <a:xfrm>
              <a:off x="5916291" y="3395663"/>
              <a:ext cx="2160587" cy="2016125"/>
            </a:xfrm>
            <a:prstGeom prst="ellipse">
              <a:avLst/>
            </a:prstGeom>
            <a:solidFill>
              <a:srgbClr val="FFC000"/>
            </a:solidFill>
            <a:ln w="19050">
              <a:noFill/>
              <a:round/>
              <a:headEnd type="none" w="sm" len="sm"/>
              <a:tailEnd type="none" w="sm" len="sm"/>
            </a:ln>
          </p:spPr>
          <p:txBody>
            <a:bodyPr wrap="none" anchor="ctr"/>
            <a:lstStyle/>
            <a:p>
              <a:pPr algn="ctr" eaLnBrk="0" hangingPunct="0"/>
              <a:endParaRPr lang="pt-BR">
                <a:latin typeface="+mj-lt"/>
              </a:endParaRPr>
            </a:p>
          </p:txBody>
        </p:sp>
        <p:sp>
          <p:nvSpPr>
            <p:cNvPr id="11" name="Text Box 1038"/>
            <p:cNvSpPr txBox="1">
              <a:spLocks noChangeArrowheads="1"/>
            </p:cNvSpPr>
            <p:nvPr/>
          </p:nvSpPr>
          <p:spPr bwMode="auto">
            <a:xfrm>
              <a:off x="5922635" y="3512220"/>
              <a:ext cx="2160608" cy="1702148"/>
            </a:xfrm>
            <a:prstGeom prst="rect">
              <a:avLst/>
            </a:prstGeom>
            <a:noFill/>
            <a:ln w="19050">
              <a:noFill/>
              <a:round/>
              <a:headEnd type="none" w="sm" len="sm"/>
              <a:tailEnd type="none" w="sm" len="sm"/>
            </a:ln>
          </p:spPr>
          <p:txBody>
            <a:bodyPr wrap="none" anchor="ctr"/>
            <a:lstStyle/>
            <a:p>
              <a:pPr marL="0" lvl="1" algn="ctr" eaLnBrk="0" hangingPunct="0">
                <a:lnSpc>
                  <a:spcPct val="85000"/>
                </a:lnSpc>
                <a:spcBef>
                  <a:spcPct val="50000"/>
                </a:spcBef>
                <a:defRPr/>
              </a:pPr>
              <a:r>
                <a:rPr lang="pt-BR" b="1" dirty="0" smtClean="0">
                  <a:latin typeface="+mj-lt"/>
                </a:rPr>
                <a:t>Estudo das amostras:</a:t>
              </a:r>
            </a:p>
            <a:p>
              <a:pPr marL="0" lvl="1" algn="ctr" eaLnBrk="0" hangingPunct="0">
                <a:defRPr/>
              </a:pPr>
              <a:r>
                <a:rPr lang="pt-BR" dirty="0" smtClean="0">
                  <a:latin typeface="+mj-lt"/>
                </a:rPr>
                <a:t>tabelas</a:t>
              </a:r>
            </a:p>
            <a:p>
              <a:pPr marL="0" lvl="1" algn="ctr" eaLnBrk="0" hangingPunct="0">
                <a:defRPr/>
              </a:pPr>
              <a:r>
                <a:rPr lang="pt-BR" dirty="0" smtClean="0">
                  <a:latin typeface="+mj-lt"/>
                </a:rPr>
                <a:t>Gráficos</a:t>
              </a:r>
            </a:p>
            <a:p>
              <a:pPr marL="0" lvl="1" algn="ctr" eaLnBrk="0" hangingPunct="0">
                <a:defRPr/>
              </a:pPr>
              <a:r>
                <a:rPr lang="pt-BR" dirty="0" smtClean="0">
                  <a:latin typeface="+mj-lt"/>
                </a:rPr>
                <a:t>estatísticas</a:t>
              </a:r>
            </a:p>
          </p:txBody>
        </p:sp>
      </p:grpSp>
      <p:grpSp>
        <p:nvGrpSpPr>
          <p:cNvPr id="3" name="Grupo 22"/>
          <p:cNvGrpSpPr>
            <a:grpSpLocks/>
          </p:cNvGrpSpPr>
          <p:nvPr/>
        </p:nvGrpSpPr>
        <p:grpSpPr bwMode="auto">
          <a:xfrm>
            <a:off x="5684840" y="2932095"/>
            <a:ext cx="2377185" cy="1582049"/>
            <a:chOff x="5680077" y="2594590"/>
            <a:chExt cx="2377811" cy="2202162"/>
          </a:xfrm>
        </p:grpSpPr>
        <p:sp>
          <p:nvSpPr>
            <p:cNvPr id="20" name="Line 1036"/>
            <p:cNvSpPr>
              <a:spLocks noChangeShapeType="1"/>
            </p:cNvSpPr>
            <p:nvPr/>
          </p:nvSpPr>
          <p:spPr bwMode="auto">
            <a:xfrm rot="180000" flipH="1">
              <a:off x="5680077" y="2594590"/>
              <a:ext cx="1780081" cy="2202162"/>
            </a:xfrm>
            <a:prstGeom prst="line">
              <a:avLst/>
            </a:prstGeom>
            <a:noFill/>
            <a:ln w="19050">
              <a:solidFill>
                <a:schemeClr val="tx1"/>
              </a:solidFill>
              <a:round/>
              <a:headEnd type="none" w="sm" len="sm"/>
              <a:tailEnd type="triangle" w="lg" len="med"/>
            </a:ln>
          </p:spPr>
          <p:txBody>
            <a:bodyPr wrap="none" anchor="ctr"/>
            <a:lstStyle/>
            <a:p>
              <a:endParaRPr lang="pt-BR">
                <a:latin typeface="+mj-lt"/>
              </a:endParaRPr>
            </a:p>
          </p:txBody>
        </p:sp>
        <p:sp>
          <p:nvSpPr>
            <p:cNvPr id="21" name="Text Box 1045"/>
            <p:cNvSpPr txBox="1">
              <a:spLocks noChangeArrowheads="1"/>
            </p:cNvSpPr>
            <p:nvPr/>
          </p:nvSpPr>
          <p:spPr bwMode="auto">
            <a:xfrm>
              <a:off x="6324612" y="3607695"/>
              <a:ext cx="1733276" cy="428416"/>
            </a:xfrm>
            <a:prstGeom prst="rect">
              <a:avLst/>
            </a:prstGeom>
            <a:noFill/>
            <a:ln w="19050">
              <a:noFill/>
              <a:miter lim="800000"/>
              <a:headEnd type="none" w="sm" len="sm"/>
              <a:tailEnd type="none" w="sm" len="sm"/>
            </a:ln>
          </p:spPr>
          <p:txBody>
            <a:bodyPr wrap="square">
              <a:spAutoFit/>
            </a:bodyPr>
            <a:lstStyle/>
            <a:p>
              <a:pPr algn="ctr" eaLnBrk="0" hangingPunct="0">
                <a:spcBef>
                  <a:spcPct val="50000"/>
                </a:spcBef>
                <a:defRPr/>
              </a:pPr>
              <a:r>
                <a:rPr lang="pt-BR" sz="1400" dirty="0">
                  <a:latin typeface="+mj-lt"/>
                </a:rPr>
                <a:t>Estatística Descritiva</a:t>
              </a:r>
            </a:p>
          </p:txBody>
        </p:sp>
      </p:grpSp>
      <p:grpSp>
        <p:nvGrpSpPr>
          <p:cNvPr id="4" name="Grupo 47"/>
          <p:cNvGrpSpPr/>
          <p:nvPr/>
        </p:nvGrpSpPr>
        <p:grpSpPr>
          <a:xfrm>
            <a:off x="49840" y="1315959"/>
            <a:ext cx="2590800" cy="1193800"/>
            <a:chOff x="49840" y="1315959"/>
            <a:chExt cx="2590800" cy="1193800"/>
          </a:xfrm>
        </p:grpSpPr>
        <p:sp>
          <p:nvSpPr>
            <p:cNvPr id="26" name="Oval 1043"/>
            <p:cNvSpPr>
              <a:spLocks noChangeArrowheads="1"/>
            </p:cNvSpPr>
            <p:nvPr/>
          </p:nvSpPr>
          <p:spPr bwMode="auto">
            <a:xfrm>
              <a:off x="49840" y="1315959"/>
              <a:ext cx="2590800" cy="1193800"/>
            </a:xfrm>
            <a:prstGeom prst="ellipse">
              <a:avLst/>
            </a:prstGeom>
            <a:solidFill>
              <a:srgbClr val="FFC000"/>
            </a:solidFill>
            <a:ln w="19050">
              <a:solidFill>
                <a:schemeClr val="tx1"/>
              </a:solidFill>
              <a:round/>
              <a:headEnd type="none" w="sm" len="sm"/>
              <a:tailEnd type="none" w="sm" len="sm"/>
            </a:ln>
          </p:spPr>
          <p:txBody>
            <a:bodyPr wrap="none" anchor="ctr"/>
            <a:lstStyle/>
            <a:p>
              <a:pPr algn="ctr" eaLnBrk="0" hangingPunct="0"/>
              <a:endParaRPr lang="pt-BR">
                <a:latin typeface="+mj-lt"/>
              </a:endParaRPr>
            </a:p>
          </p:txBody>
        </p:sp>
        <p:sp>
          <p:nvSpPr>
            <p:cNvPr id="28" name="Text Box 1044"/>
            <p:cNvSpPr txBox="1">
              <a:spLocks noChangeArrowheads="1"/>
            </p:cNvSpPr>
            <p:nvPr/>
          </p:nvSpPr>
          <p:spPr bwMode="auto">
            <a:xfrm>
              <a:off x="197017" y="1363482"/>
              <a:ext cx="2234384" cy="329834"/>
            </a:xfrm>
            <a:prstGeom prst="rect">
              <a:avLst/>
            </a:prstGeom>
            <a:noFill/>
            <a:ln w="19050">
              <a:noFill/>
              <a:miter lim="800000"/>
              <a:headEnd type="none" w="sm" len="sm"/>
              <a:tailEnd type="none" w="sm" len="sm"/>
            </a:ln>
          </p:spPr>
          <p:txBody>
            <a:bodyPr wrap="square">
              <a:spAutoFit/>
            </a:bodyPr>
            <a:lstStyle/>
            <a:p>
              <a:pPr lvl="1" algn="just" eaLnBrk="0" hangingPunct="0">
                <a:lnSpc>
                  <a:spcPct val="85000"/>
                </a:lnSpc>
                <a:spcBef>
                  <a:spcPct val="50000"/>
                </a:spcBef>
                <a:defRPr/>
              </a:pPr>
              <a:r>
                <a:rPr lang="pt-BR" b="1" dirty="0" smtClean="0">
                  <a:latin typeface="+mj-lt"/>
                </a:rPr>
                <a:t>População</a:t>
              </a:r>
              <a:endParaRPr lang="pt-BR" b="1" dirty="0">
                <a:latin typeface="+mj-lt"/>
              </a:endParaRPr>
            </a:p>
          </p:txBody>
        </p:sp>
        <p:sp>
          <p:nvSpPr>
            <p:cNvPr id="29" name="Text Box 1044"/>
            <p:cNvSpPr txBox="1">
              <a:spLocks noChangeArrowheads="1"/>
            </p:cNvSpPr>
            <p:nvPr/>
          </p:nvSpPr>
          <p:spPr bwMode="auto">
            <a:xfrm>
              <a:off x="59909" y="1697035"/>
              <a:ext cx="2144333" cy="553998"/>
            </a:xfrm>
            <a:prstGeom prst="rect">
              <a:avLst/>
            </a:prstGeom>
            <a:noFill/>
            <a:ln w="19050">
              <a:noFill/>
              <a:miter lim="800000"/>
              <a:headEnd type="none" w="sm" len="sm"/>
              <a:tailEnd type="none" w="sm" len="sm"/>
            </a:ln>
          </p:spPr>
          <p:txBody>
            <a:bodyPr wrap="square">
              <a:spAutoFit/>
            </a:bodyPr>
            <a:lstStyle/>
            <a:p>
              <a:pPr lvl="1" algn="ctr" eaLnBrk="0" hangingPunct="0">
                <a:defRPr/>
              </a:pPr>
              <a:r>
                <a:rPr lang="pt-BR" sz="1500" dirty="0" smtClean="0">
                  <a:latin typeface="+mj-lt"/>
                </a:rPr>
                <a:t>Hipótese</a:t>
              </a:r>
            </a:p>
            <a:p>
              <a:pPr lvl="1" algn="ctr" eaLnBrk="0" hangingPunct="0">
                <a:defRPr/>
              </a:pPr>
              <a:r>
                <a:rPr lang="pt-BR" sz="1500" dirty="0" smtClean="0">
                  <a:latin typeface="+mj-lt"/>
                </a:rPr>
                <a:t>Distribuição normal</a:t>
              </a:r>
              <a:endParaRPr lang="pt-BR" sz="1500" dirty="0">
                <a:latin typeface="+mj-lt"/>
              </a:endParaRPr>
            </a:p>
          </p:txBody>
        </p:sp>
      </p:grpSp>
      <p:grpSp>
        <p:nvGrpSpPr>
          <p:cNvPr id="5" name="Grupo 48"/>
          <p:cNvGrpSpPr/>
          <p:nvPr/>
        </p:nvGrpSpPr>
        <p:grpSpPr>
          <a:xfrm>
            <a:off x="2242061" y="1463138"/>
            <a:ext cx="3053862" cy="1177473"/>
            <a:chOff x="2242061" y="1463138"/>
            <a:chExt cx="3053862" cy="1177473"/>
          </a:xfrm>
        </p:grpSpPr>
        <p:sp>
          <p:nvSpPr>
            <p:cNvPr id="30" name="Line 1033"/>
            <p:cNvSpPr>
              <a:spLocks noChangeShapeType="1"/>
            </p:cNvSpPr>
            <p:nvPr/>
          </p:nvSpPr>
          <p:spPr bwMode="auto">
            <a:xfrm rot="120000" flipV="1">
              <a:off x="2586129" y="1688283"/>
              <a:ext cx="1501685" cy="62144"/>
            </a:xfrm>
            <a:prstGeom prst="line">
              <a:avLst/>
            </a:prstGeom>
            <a:noFill/>
            <a:ln w="19050">
              <a:solidFill>
                <a:schemeClr val="tx1"/>
              </a:solidFill>
              <a:round/>
              <a:headEnd type="none" w="sm" len="sm"/>
              <a:tailEnd type="triangle" w="lg" len="med"/>
            </a:ln>
          </p:spPr>
          <p:txBody>
            <a:bodyPr wrap="none" anchor="ctr"/>
            <a:lstStyle/>
            <a:p>
              <a:endParaRPr lang="pt-BR">
                <a:latin typeface="+mj-lt"/>
              </a:endParaRPr>
            </a:p>
          </p:txBody>
        </p:sp>
        <p:sp>
          <p:nvSpPr>
            <p:cNvPr id="31" name="Text Box 1044"/>
            <p:cNvSpPr txBox="1">
              <a:spLocks noChangeArrowheads="1"/>
            </p:cNvSpPr>
            <p:nvPr/>
          </p:nvSpPr>
          <p:spPr bwMode="auto">
            <a:xfrm>
              <a:off x="2242061" y="1463138"/>
              <a:ext cx="2082623" cy="303416"/>
            </a:xfrm>
            <a:prstGeom prst="rect">
              <a:avLst/>
            </a:prstGeom>
            <a:noFill/>
            <a:ln w="19050">
              <a:noFill/>
              <a:miter lim="800000"/>
              <a:headEnd type="none" w="sm" len="sm"/>
              <a:tailEnd type="none" w="sm" len="sm"/>
            </a:ln>
          </p:spPr>
          <p:txBody>
            <a:bodyPr wrap="square">
              <a:spAutoFit/>
            </a:bodyPr>
            <a:lstStyle/>
            <a:p>
              <a:pPr lvl="1" algn="just" eaLnBrk="0" hangingPunct="0">
                <a:lnSpc>
                  <a:spcPct val="85000"/>
                </a:lnSpc>
                <a:spcBef>
                  <a:spcPct val="50000"/>
                </a:spcBef>
                <a:defRPr/>
              </a:pPr>
              <a:r>
                <a:rPr lang="pt-BR" sz="1600" b="1" dirty="0" smtClean="0">
                  <a:latin typeface="+mj-lt"/>
                </a:rPr>
                <a:t>Amostragem</a:t>
              </a:r>
              <a:endParaRPr lang="pt-BR" sz="1600" b="1" dirty="0">
                <a:latin typeface="+mj-lt"/>
              </a:endParaRPr>
            </a:p>
          </p:txBody>
        </p:sp>
        <p:sp>
          <p:nvSpPr>
            <p:cNvPr id="32" name="Oval 1043"/>
            <p:cNvSpPr>
              <a:spLocks noChangeArrowheads="1"/>
            </p:cNvSpPr>
            <p:nvPr/>
          </p:nvSpPr>
          <p:spPr bwMode="auto">
            <a:xfrm>
              <a:off x="4097233" y="1529868"/>
              <a:ext cx="1178170" cy="527538"/>
            </a:xfrm>
            <a:prstGeom prst="ellipse">
              <a:avLst/>
            </a:prstGeom>
            <a:solidFill>
              <a:srgbClr val="FFC000"/>
            </a:solidFill>
            <a:ln w="19050">
              <a:solidFill>
                <a:schemeClr val="tx1"/>
              </a:solidFill>
              <a:round/>
              <a:headEnd type="none" w="sm" len="sm"/>
              <a:tailEnd type="none" w="sm" len="sm"/>
            </a:ln>
          </p:spPr>
          <p:txBody>
            <a:bodyPr wrap="none" anchor="ctr"/>
            <a:lstStyle/>
            <a:p>
              <a:pPr algn="ctr" eaLnBrk="0" hangingPunct="0"/>
              <a:endParaRPr lang="pt-BR">
                <a:latin typeface="+mj-lt"/>
              </a:endParaRPr>
            </a:p>
          </p:txBody>
        </p:sp>
        <p:sp>
          <p:nvSpPr>
            <p:cNvPr id="33" name="Retângulo 32"/>
            <p:cNvSpPr/>
            <p:nvPr/>
          </p:nvSpPr>
          <p:spPr>
            <a:xfrm>
              <a:off x="3745571" y="1614470"/>
              <a:ext cx="1366185" cy="323165"/>
            </a:xfrm>
            <a:prstGeom prst="rect">
              <a:avLst/>
            </a:prstGeom>
          </p:spPr>
          <p:txBody>
            <a:bodyPr wrap="square">
              <a:spAutoFit/>
            </a:bodyPr>
            <a:lstStyle/>
            <a:p>
              <a:pPr lvl="1" algn="ctr" eaLnBrk="0" hangingPunct="0">
                <a:defRPr/>
              </a:pPr>
              <a:r>
                <a:rPr lang="pt-BR" sz="1500" b="1" dirty="0" smtClean="0">
                  <a:latin typeface="+mj-lt"/>
                </a:rPr>
                <a:t>Amostra</a:t>
              </a:r>
            </a:p>
          </p:txBody>
        </p:sp>
        <p:sp>
          <p:nvSpPr>
            <p:cNvPr id="34" name="Oval 1043"/>
            <p:cNvSpPr>
              <a:spLocks noChangeArrowheads="1"/>
            </p:cNvSpPr>
            <p:nvPr/>
          </p:nvSpPr>
          <p:spPr bwMode="auto">
            <a:xfrm>
              <a:off x="4117753" y="2113073"/>
              <a:ext cx="1178170" cy="527538"/>
            </a:xfrm>
            <a:prstGeom prst="ellipse">
              <a:avLst/>
            </a:prstGeom>
            <a:solidFill>
              <a:srgbClr val="FFC000"/>
            </a:solidFill>
            <a:ln w="19050">
              <a:solidFill>
                <a:schemeClr val="tx1"/>
              </a:solidFill>
              <a:round/>
              <a:headEnd type="none" w="sm" len="sm"/>
              <a:tailEnd type="none" w="sm" len="sm"/>
            </a:ln>
          </p:spPr>
          <p:txBody>
            <a:bodyPr wrap="none" anchor="ctr"/>
            <a:lstStyle/>
            <a:p>
              <a:pPr algn="ctr" eaLnBrk="0" hangingPunct="0"/>
              <a:endParaRPr lang="pt-BR">
                <a:latin typeface="+mj-lt"/>
              </a:endParaRPr>
            </a:p>
          </p:txBody>
        </p:sp>
        <p:sp>
          <p:nvSpPr>
            <p:cNvPr id="35" name="Retângulo 34"/>
            <p:cNvSpPr/>
            <p:nvPr/>
          </p:nvSpPr>
          <p:spPr>
            <a:xfrm>
              <a:off x="3783668" y="2206467"/>
              <a:ext cx="1366185" cy="323165"/>
            </a:xfrm>
            <a:prstGeom prst="rect">
              <a:avLst/>
            </a:prstGeom>
          </p:spPr>
          <p:txBody>
            <a:bodyPr wrap="square">
              <a:spAutoFit/>
            </a:bodyPr>
            <a:lstStyle/>
            <a:p>
              <a:pPr lvl="1" algn="ctr" eaLnBrk="0" hangingPunct="0">
                <a:defRPr/>
              </a:pPr>
              <a:r>
                <a:rPr lang="pt-BR" sz="1500" b="1" dirty="0" smtClean="0">
                  <a:latin typeface="+mj-lt"/>
                </a:rPr>
                <a:t>Amostra</a:t>
              </a:r>
            </a:p>
          </p:txBody>
        </p:sp>
        <p:sp>
          <p:nvSpPr>
            <p:cNvPr id="40" name="Line 1033"/>
            <p:cNvSpPr>
              <a:spLocks noChangeShapeType="1"/>
            </p:cNvSpPr>
            <p:nvPr/>
          </p:nvSpPr>
          <p:spPr bwMode="auto">
            <a:xfrm rot="120000" flipV="1">
              <a:off x="2268766" y="2336245"/>
              <a:ext cx="1822252" cy="51906"/>
            </a:xfrm>
            <a:prstGeom prst="line">
              <a:avLst/>
            </a:prstGeom>
            <a:noFill/>
            <a:ln w="19050">
              <a:solidFill>
                <a:schemeClr val="tx1"/>
              </a:solidFill>
              <a:round/>
              <a:headEnd type="none" w="sm" len="sm"/>
              <a:tailEnd type="triangle" w="lg" len="med"/>
            </a:ln>
          </p:spPr>
          <p:txBody>
            <a:bodyPr wrap="none" anchor="ctr"/>
            <a:lstStyle/>
            <a:p>
              <a:endParaRPr lang="pt-BR">
                <a:latin typeface="+mj-lt"/>
              </a:endParaRPr>
            </a:p>
          </p:txBody>
        </p:sp>
        <p:sp>
          <p:nvSpPr>
            <p:cNvPr id="41" name="Text Box 1044"/>
            <p:cNvSpPr txBox="1">
              <a:spLocks noChangeArrowheads="1"/>
            </p:cNvSpPr>
            <p:nvPr/>
          </p:nvSpPr>
          <p:spPr bwMode="auto">
            <a:xfrm>
              <a:off x="2253789" y="2090306"/>
              <a:ext cx="2082623" cy="303416"/>
            </a:xfrm>
            <a:prstGeom prst="rect">
              <a:avLst/>
            </a:prstGeom>
            <a:noFill/>
            <a:ln w="19050">
              <a:noFill/>
              <a:miter lim="800000"/>
              <a:headEnd type="none" w="sm" len="sm"/>
              <a:tailEnd type="none" w="sm" len="sm"/>
            </a:ln>
          </p:spPr>
          <p:txBody>
            <a:bodyPr wrap="square">
              <a:spAutoFit/>
            </a:bodyPr>
            <a:lstStyle/>
            <a:p>
              <a:pPr lvl="1" algn="just" eaLnBrk="0" hangingPunct="0">
                <a:lnSpc>
                  <a:spcPct val="85000"/>
                </a:lnSpc>
                <a:spcBef>
                  <a:spcPct val="50000"/>
                </a:spcBef>
                <a:defRPr/>
              </a:pPr>
              <a:r>
                <a:rPr lang="pt-BR" sz="1600" b="1" dirty="0" smtClean="0">
                  <a:latin typeface="+mj-lt"/>
                </a:rPr>
                <a:t>Amostragem</a:t>
              </a:r>
              <a:endParaRPr lang="pt-BR" sz="1600" b="1" dirty="0">
                <a:latin typeface="+mj-lt"/>
              </a:endParaRPr>
            </a:p>
          </p:txBody>
        </p:sp>
      </p:grpSp>
      <p:grpSp>
        <p:nvGrpSpPr>
          <p:cNvPr id="6" name="Grupo 49"/>
          <p:cNvGrpSpPr/>
          <p:nvPr/>
        </p:nvGrpSpPr>
        <p:grpSpPr>
          <a:xfrm>
            <a:off x="5049645" y="1503488"/>
            <a:ext cx="3821695" cy="1488073"/>
            <a:chOff x="5049645" y="1503488"/>
            <a:chExt cx="3821695" cy="1488073"/>
          </a:xfrm>
        </p:grpSpPr>
        <p:sp>
          <p:nvSpPr>
            <p:cNvPr id="36" name="Line 1033"/>
            <p:cNvSpPr>
              <a:spLocks noChangeShapeType="1"/>
            </p:cNvSpPr>
            <p:nvPr/>
          </p:nvSpPr>
          <p:spPr bwMode="auto">
            <a:xfrm rot="-180000">
              <a:off x="5267557" y="1774331"/>
              <a:ext cx="1676955" cy="110142"/>
            </a:xfrm>
            <a:prstGeom prst="line">
              <a:avLst/>
            </a:prstGeom>
            <a:noFill/>
            <a:ln w="19050">
              <a:solidFill>
                <a:schemeClr val="tx1"/>
              </a:solidFill>
              <a:round/>
              <a:headEnd type="none" w="sm" len="sm"/>
              <a:tailEnd type="triangle" w="lg" len="med"/>
            </a:ln>
          </p:spPr>
          <p:txBody>
            <a:bodyPr wrap="none" anchor="ctr"/>
            <a:lstStyle/>
            <a:p>
              <a:endParaRPr lang="pt-BR">
                <a:latin typeface="+mj-lt"/>
              </a:endParaRPr>
            </a:p>
          </p:txBody>
        </p:sp>
        <p:sp>
          <p:nvSpPr>
            <p:cNvPr id="37" name="Line 1033"/>
            <p:cNvSpPr>
              <a:spLocks noChangeShapeType="1"/>
            </p:cNvSpPr>
            <p:nvPr/>
          </p:nvSpPr>
          <p:spPr bwMode="auto">
            <a:xfrm rot="-180000">
              <a:off x="5331789" y="2363897"/>
              <a:ext cx="1516236" cy="84930"/>
            </a:xfrm>
            <a:prstGeom prst="line">
              <a:avLst/>
            </a:prstGeom>
            <a:noFill/>
            <a:ln w="19050">
              <a:solidFill>
                <a:schemeClr val="tx1"/>
              </a:solidFill>
              <a:round/>
              <a:headEnd type="none" w="sm" len="sm"/>
              <a:tailEnd type="triangle" w="lg" len="med"/>
            </a:ln>
          </p:spPr>
          <p:txBody>
            <a:bodyPr wrap="none" anchor="ctr"/>
            <a:lstStyle/>
            <a:p>
              <a:endParaRPr lang="pt-BR">
                <a:latin typeface="+mj-lt"/>
              </a:endParaRPr>
            </a:p>
          </p:txBody>
        </p:sp>
        <p:sp>
          <p:nvSpPr>
            <p:cNvPr id="42" name="Text Box 1044"/>
            <p:cNvSpPr txBox="1">
              <a:spLocks noChangeArrowheads="1"/>
            </p:cNvSpPr>
            <p:nvPr/>
          </p:nvSpPr>
          <p:spPr bwMode="auto">
            <a:xfrm>
              <a:off x="5049645" y="1562786"/>
              <a:ext cx="2082623" cy="303416"/>
            </a:xfrm>
            <a:prstGeom prst="rect">
              <a:avLst/>
            </a:prstGeom>
            <a:noFill/>
            <a:ln w="19050">
              <a:noFill/>
              <a:miter lim="800000"/>
              <a:headEnd type="none" w="sm" len="sm"/>
              <a:tailEnd type="none" w="sm" len="sm"/>
            </a:ln>
          </p:spPr>
          <p:txBody>
            <a:bodyPr wrap="square">
              <a:spAutoFit/>
            </a:bodyPr>
            <a:lstStyle/>
            <a:p>
              <a:pPr lvl="1" algn="just" eaLnBrk="0" hangingPunct="0">
                <a:lnSpc>
                  <a:spcPct val="85000"/>
                </a:lnSpc>
                <a:spcBef>
                  <a:spcPct val="50000"/>
                </a:spcBef>
                <a:defRPr/>
              </a:pPr>
              <a:r>
                <a:rPr lang="pt-BR" sz="1600" b="1" dirty="0" smtClean="0">
                  <a:latin typeface="+mj-lt"/>
                </a:rPr>
                <a:t>Medição</a:t>
              </a:r>
              <a:endParaRPr lang="pt-BR" sz="1600" b="1" dirty="0">
                <a:latin typeface="+mj-lt"/>
              </a:endParaRPr>
            </a:p>
          </p:txBody>
        </p:sp>
        <p:sp>
          <p:nvSpPr>
            <p:cNvPr id="43" name="Text Box 1044"/>
            <p:cNvSpPr txBox="1">
              <a:spLocks noChangeArrowheads="1"/>
            </p:cNvSpPr>
            <p:nvPr/>
          </p:nvSpPr>
          <p:spPr bwMode="auto">
            <a:xfrm>
              <a:off x="5078952" y="2137214"/>
              <a:ext cx="2082623" cy="303416"/>
            </a:xfrm>
            <a:prstGeom prst="rect">
              <a:avLst/>
            </a:prstGeom>
            <a:noFill/>
            <a:ln w="19050">
              <a:noFill/>
              <a:miter lim="800000"/>
              <a:headEnd type="none" w="sm" len="sm"/>
              <a:tailEnd type="none" w="sm" len="sm"/>
            </a:ln>
          </p:spPr>
          <p:txBody>
            <a:bodyPr wrap="square">
              <a:spAutoFit/>
            </a:bodyPr>
            <a:lstStyle/>
            <a:p>
              <a:pPr lvl="1" algn="just" eaLnBrk="0" hangingPunct="0">
                <a:lnSpc>
                  <a:spcPct val="85000"/>
                </a:lnSpc>
                <a:spcBef>
                  <a:spcPct val="50000"/>
                </a:spcBef>
                <a:defRPr/>
              </a:pPr>
              <a:r>
                <a:rPr lang="pt-BR" sz="1600" b="1" dirty="0" smtClean="0">
                  <a:latin typeface="+mj-lt"/>
                </a:rPr>
                <a:t>Medição</a:t>
              </a:r>
              <a:endParaRPr lang="pt-BR" sz="1600" b="1" dirty="0">
                <a:latin typeface="+mj-lt"/>
              </a:endParaRPr>
            </a:p>
          </p:txBody>
        </p:sp>
        <p:grpSp>
          <p:nvGrpSpPr>
            <p:cNvPr id="7" name="Grupo 23"/>
            <p:cNvGrpSpPr>
              <a:grpSpLocks/>
            </p:cNvGrpSpPr>
            <p:nvPr/>
          </p:nvGrpSpPr>
          <p:grpSpPr bwMode="auto">
            <a:xfrm>
              <a:off x="6441693" y="1503488"/>
              <a:ext cx="2429647" cy="1488073"/>
              <a:chOff x="6251014" y="4045714"/>
              <a:chExt cx="2160587" cy="1358049"/>
            </a:xfrm>
          </p:grpSpPr>
          <p:sp>
            <p:nvSpPr>
              <p:cNvPr id="46" name="Oval 1037"/>
              <p:cNvSpPr>
                <a:spLocks noChangeArrowheads="1"/>
              </p:cNvSpPr>
              <p:nvPr/>
            </p:nvSpPr>
            <p:spPr bwMode="auto">
              <a:xfrm>
                <a:off x="6621219" y="4045714"/>
                <a:ext cx="1463478" cy="1358049"/>
              </a:xfrm>
              <a:prstGeom prst="ellipse">
                <a:avLst/>
              </a:prstGeom>
              <a:solidFill>
                <a:srgbClr val="FFC000"/>
              </a:solidFill>
              <a:ln w="19050">
                <a:solidFill>
                  <a:schemeClr val="tx1"/>
                </a:solidFill>
                <a:round/>
                <a:headEnd type="none" w="sm" len="sm"/>
                <a:tailEnd type="none" w="sm" len="sm"/>
              </a:ln>
            </p:spPr>
            <p:txBody>
              <a:bodyPr wrap="none" anchor="ctr"/>
              <a:lstStyle/>
              <a:p>
                <a:pPr algn="ctr" eaLnBrk="0" hangingPunct="0"/>
                <a:endParaRPr lang="pt-BR">
                  <a:latin typeface="+mj-lt"/>
                </a:endParaRPr>
              </a:p>
            </p:txBody>
          </p:sp>
          <p:sp>
            <p:nvSpPr>
              <p:cNvPr id="47" name="Text Box 1038"/>
              <p:cNvSpPr txBox="1">
                <a:spLocks noChangeArrowheads="1"/>
              </p:cNvSpPr>
              <p:nvPr/>
            </p:nvSpPr>
            <p:spPr bwMode="auto">
              <a:xfrm>
                <a:off x="6251014" y="4587484"/>
                <a:ext cx="2160587" cy="299376"/>
              </a:xfrm>
              <a:prstGeom prst="rect">
                <a:avLst/>
              </a:prstGeom>
              <a:noFill/>
              <a:ln w="19050">
                <a:noFill/>
                <a:round/>
                <a:headEnd type="none" w="sm" len="sm"/>
                <a:tailEnd type="none" w="sm" len="sm"/>
              </a:ln>
            </p:spPr>
            <p:txBody>
              <a:bodyPr wrap="none" anchor="ctr"/>
              <a:lstStyle/>
              <a:p>
                <a:pPr algn="ctr" eaLnBrk="0" hangingPunct="0">
                  <a:lnSpc>
                    <a:spcPct val="85000"/>
                  </a:lnSpc>
                  <a:spcBef>
                    <a:spcPct val="50000"/>
                  </a:spcBef>
                  <a:defRPr/>
                </a:pPr>
                <a:r>
                  <a:rPr lang="pt-BR" b="1" dirty="0" smtClean="0">
                    <a:latin typeface="+mj-lt"/>
                  </a:rPr>
                  <a:t>Dados amostrais</a:t>
                </a:r>
                <a:endParaRPr lang="pt-BR" b="1" dirty="0">
                  <a:latin typeface="+mj-lt"/>
                </a:endParaRPr>
              </a:p>
            </p:txBody>
          </p:sp>
        </p:grpSp>
      </p:grpSp>
      <p:grpSp>
        <p:nvGrpSpPr>
          <p:cNvPr id="8" name="Grupo 56"/>
          <p:cNvGrpSpPr/>
          <p:nvPr/>
        </p:nvGrpSpPr>
        <p:grpSpPr>
          <a:xfrm>
            <a:off x="1050101" y="2600479"/>
            <a:ext cx="2372432" cy="2052693"/>
            <a:chOff x="1050101" y="2600479"/>
            <a:chExt cx="2372432" cy="2052693"/>
          </a:xfrm>
        </p:grpSpPr>
        <p:sp>
          <p:nvSpPr>
            <p:cNvPr id="53" name="Text Box 1046"/>
            <p:cNvSpPr txBox="1">
              <a:spLocks noChangeArrowheads="1"/>
            </p:cNvSpPr>
            <p:nvPr/>
          </p:nvSpPr>
          <p:spPr bwMode="auto">
            <a:xfrm>
              <a:off x="1050101" y="3496858"/>
              <a:ext cx="1260475" cy="566309"/>
            </a:xfrm>
            <a:prstGeom prst="rect">
              <a:avLst/>
            </a:prstGeom>
            <a:noFill/>
            <a:ln w="19050">
              <a:noFill/>
              <a:miter lim="800000"/>
              <a:headEnd type="none" w="sm" len="sm"/>
              <a:tailEnd type="none" w="sm" len="sm"/>
            </a:ln>
          </p:spPr>
          <p:txBody>
            <a:bodyPr>
              <a:spAutoFit/>
            </a:bodyPr>
            <a:lstStyle/>
            <a:p>
              <a:pPr algn="ctr" eaLnBrk="0" hangingPunct="0">
                <a:lnSpc>
                  <a:spcPct val="85000"/>
                </a:lnSpc>
                <a:spcBef>
                  <a:spcPct val="50000"/>
                </a:spcBef>
                <a:defRPr/>
              </a:pPr>
              <a:r>
                <a:rPr lang="pt-BR" sz="1400" dirty="0" smtClean="0">
                  <a:latin typeface="+mj-lt"/>
                </a:rPr>
                <a:t>Inferência</a:t>
              </a:r>
            </a:p>
            <a:p>
              <a:pPr algn="ctr" eaLnBrk="0" hangingPunct="0">
                <a:lnSpc>
                  <a:spcPct val="85000"/>
                </a:lnSpc>
                <a:spcBef>
                  <a:spcPct val="50000"/>
                </a:spcBef>
                <a:defRPr/>
              </a:pPr>
              <a:r>
                <a:rPr lang="pt-BR" sz="1400" dirty="0" smtClean="0">
                  <a:latin typeface="+mj-lt"/>
                </a:rPr>
                <a:t>Estatística</a:t>
              </a:r>
              <a:endParaRPr lang="pt-BR" sz="1400" dirty="0">
                <a:latin typeface="+mj-lt"/>
              </a:endParaRPr>
            </a:p>
          </p:txBody>
        </p:sp>
        <p:sp>
          <p:nvSpPr>
            <p:cNvPr id="55" name="Line 1036"/>
            <p:cNvSpPr>
              <a:spLocks noChangeShapeType="1"/>
            </p:cNvSpPr>
            <p:nvPr/>
          </p:nvSpPr>
          <p:spPr bwMode="auto">
            <a:xfrm rot="180000" flipH="1" flipV="1">
              <a:off x="1430819" y="2600479"/>
              <a:ext cx="1991714" cy="2052693"/>
            </a:xfrm>
            <a:prstGeom prst="line">
              <a:avLst/>
            </a:prstGeom>
            <a:noFill/>
            <a:ln w="19050">
              <a:solidFill>
                <a:schemeClr val="tx1"/>
              </a:solidFill>
              <a:round/>
              <a:headEnd type="none" w="sm" len="sm"/>
              <a:tailEnd type="triangle" w="lg" len="med"/>
            </a:ln>
          </p:spPr>
          <p:txBody>
            <a:bodyPr wrap="none" anchor="ctr"/>
            <a:lstStyle/>
            <a:p>
              <a:endParaRPr lang="pt-BR">
                <a:latin typeface="+mj-lt"/>
              </a:endParaRPr>
            </a:p>
          </p:txBody>
        </p:sp>
      </p:grpSp>
      <p:sp>
        <p:nvSpPr>
          <p:cNvPr id="56" name="Retângulo 55"/>
          <p:cNvSpPr/>
          <p:nvPr/>
        </p:nvSpPr>
        <p:spPr>
          <a:xfrm>
            <a:off x="-60382" y="5437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OBJETIVO GERAL DA ESTATÍSTICA APLICADA À METROLOGIA</a:t>
            </a:r>
            <a:endParaRPr lang="pt-BR" altLang="pt-BR" sz="2200" b="1" dirty="0">
              <a:solidFill>
                <a:schemeClr val="accent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2880757" y="561778"/>
            <a:ext cx="2794355"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CURVA DE CALIBRAÇÃO</a:t>
            </a:r>
            <a:endParaRPr lang="pt-BR" altLang="pt-BR" b="1" dirty="0">
              <a:solidFill>
                <a:schemeClr val="accent1"/>
              </a:solidFill>
              <a:latin typeface="+mj-lt"/>
            </a:endParaRPr>
          </a:p>
        </p:txBody>
      </p:sp>
      <p:graphicFrame>
        <p:nvGraphicFramePr>
          <p:cNvPr id="16" name="Object 7"/>
          <p:cNvGraphicFramePr>
            <a:graphicFrameLocks noChangeAspect="1"/>
          </p:cNvGraphicFramePr>
          <p:nvPr/>
        </p:nvGraphicFramePr>
        <p:xfrm>
          <a:off x="4624538" y="1939182"/>
          <a:ext cx="684213" cy="279400"/>
        </p:xfrm>
        <a:graphic>
          <a:graphicData uri="http://schemas.openxmlformats.org/presentationml/2006/ole">
            <p:oleObj spid="_x0000_s91173" name="Equação" r:id="rId3" imgW="622030" imgH="253890" progId="Equation.3">
              <p:embed/>
            </p:oleObj>
          </a:graphicData>
        </a:graphic>
      </p:graphicFrame>
      <p:grpSp>
        <p:nvGrpSpPr>
          <p:cNvPr id="2" name="Grupo 16"/>
          <p:cNvGrpSpPr/>
          <p:nvPr/>
        </p:nvGrpSpPr>
        <p:grpSpPr>
          <a:xfrm>
            <a:off x="0" y="1011234"/>
            <a:ext cx="9031857" cy="622622"/>
            <a:chOff x="-207024" y="1448196"/>
            <a:chExt cx="9373249" cy="622622"/>
          </a:xfrm>
        </p:grpSpPr>
        <p:sp>
          <p:nvSpPr>
            <p:cNvPr id="18" name="Text Box 4"/>
            <p:cNvSpPr txBox="1">
              <a:spLocks noChangeArrowheads="1"/>
            </p:cNvSpPr>
            <p:nvPr/>
          </p:nvSpPr>
          <p:spPr bwMode="auto">
            <a:xfrm>
              <a:off x="-207024" y="1448196"/>
              <a:ext cx="9373249" cy="584775"/>
            </a:xfrm>
            <a:prstGeom prst="rect">
              <a:avLst/>
            </a:prstGeom>
            <a:noFill/>
            <a:ln w="12700">
              <a:noFill/>
              <a:miter lim="800000"/>
              <a:headEnd type="none" w="sm" len="sm"/>
              <a:tailEnd type="none" w="sm" len="sm"/>
            </a:ln>
          </p:spPr>
          <p:txBody>
            <a:bodyPr wrap="square" anchor="ctr">
              <a:spAutoFit/>
            </a:bodyPr>
            <a:lstStyle/>
            <a:p>
              <a:pPr algn="ctr" defTabSz="762000" eaLnBrk="0" hangingPunct="0"/>
              <a:r>
                <a:rPr lang="pt-BR" sz="1600" dirty="0" smtClean="0">
                  <a:latin typeface="+mj-lt"/>
                </a:rPr>
                <a:t>Quando há </a:t>
              </a:r>
              <a:r>
                <a:rPr lang="pt-BR" sz="1600" b="1" dirty="0" err="1" smtClean="0">
                  <a:latin typeface="+mj-lt"/>
                </a:rPr>
                <a:t>heterocedasticidade</a:t>
              </a:r>
              <a:r>
                <a:rPr lang="pt-BR" sz="1600" b="1" dirty="0" smtClean="0">
                  <a:latin typeface="+mj-lt"/>
                </a:rPr>
                <a:t> </a:t>
              </a:r>
              <a:r>
                <a:rPr lang="pt-BR" sz="1600" b="1" u="sng" dirty="0" smtClean="0">
                  <a:latin typeface="+mj-lt"/>
                </a:rPr>
                <a:t>a reta de regressão adequada é a ponderada.</a:t>
              </a:r>
            </a:p>
            <a:p>
              <a:pPr algn="just" defTabSz="762000" eaLnBrk="0" hangingPunct="0"/>
              <a:r>
                <a:rPr lang="pt-BR" sz="1600" dirty="0" smtClean="0">
                  <a:latin typeface="+mj-lt"/>
                </a:rPr>
                <a:t>O coeficientes linear            e angular             são calculados pelas expressões: </a:t>
              </a:r>
              <a:endParaRPr lang="pt-BR" sz="1600" dirty="0">
                <a:latin typeface="+mj-lt"/>
              </a:endParaRPr>
            </a:p>
          </p:txBody>
        </p:sp>
        <p:graphicFrame>
          <p:nvGraphicFramePr>
            <p:cNvPr id="20" name="Object 7"/>
            <p:cNvGraphicFramePr>
              <a:graphicFrameLocks noChangeAspect="1"/>
            </p:cNvGraphicFramePr>
            <p:nvPr/>
          </p:nvGraphicFramePr>
          <p:xfrm>
            <a:off x="1923663" y="1731820"/>
            <a:ext cx="237356" cy="322263"/>
          </p:xfrm>
          <a:graphic>
            <a:graphicData uri="http://schemas.openxmlformats.org/presentationml/2006/ole">
              <p:oleObj spid="_x0000_s91174" name="Equação" r:id="rId4" imgW="165028" imgH="228501" progId="Equation.3">
                <p:embed/>
              </p:oleObj>
            </a:graphicData>
          </a:graphic>
        </p:graphicFrame>
        <p:graphicFrame>
          <p:nvGraphicFramePr>
            <p:cNvPr id="21" name="Object 17"/>
            <p:cNvGraphicFramePr>
              <a:graphicFrameLocks noChangeAspect="1"/>
            </p:cNvGraphicFramePr>
            <p:nvPr/>
          </p:nvGraphicFramePr>
          <p:xfrm>
            <a:off x="3292990" y="1766018"/>
            <a:ext cx="200025" cy="304800"/>
          </p:xfrm>
          <a:graphic>
            <a:graphicData uri="http://schemas.openxmlformats.org/presentationml/2006/ole">
              <p:oleObj spid="_x0000_s91175" name="Equação" r:id="rId5" imgW="139579" imgH="215713" progId="Equation.3">
                <p:embed/>
              </p:oleObj>
            </a:graphicData>
          </a:graphic>
        </p:graphicFrame>
      </p:grpSp>
      <p:graphicFrame>
        <p:nvGraphicFramePr>
          <p:cNvPr id="22" name="Object 11"/>
          <p:cNvGraphicFramePr>
            <a:graphicFrameLocks noChangeAspect="1"/>
          </p:cNvGraphicFramePr>
          <p:nvPr/>
        </p:nvGraphicFramePr>
        <p:xfrm>
          <a:off x="614093" y="1881458"/>
          <a:ext cx="1801813" cy="585787"/>
        </p:xfrm>
        <a:graphic>
          <a:graphicData uri="http://schemas.openxmlformats.org/presentationml/2006/ole">
            <p:oleObj spid="_x0000_s91176" name="Equação" r:id="rId6" imgW="1637589" imgH="533169" progId="Equation.3">
              <p:embed/>
            </p:oleObj>
          </a:graphicData>
        </a:graphic>
      </p:graphicFrame>
      <p:graphicFrame>
        <p:nvGraphicFramePr>
          <p:cNvPr id="23" name="Object 12"/>
          <p:cNvGraphicFramePr>
            <a:graphicFrameLocks noChangeAspect="1"/>
          </p:cNvGraphicFramePr>
          <p:nvPr/>
        </p:nvGraphicFramePr>
        <p:xfrm>
          <a:off x="2819460" y="1991893"/>
          <a:ext cx="1019175" cy="279400"/>
        </p:xfrm>
        <a:graphic>
          <a:graphicData uri="http://schemas.openxmlformats.org/presentationml/2006/ole">
            <p:oleObj spid="_x0000_s91177" name="Equação" r:id="rId7" imgW="926698" imgH="253890" progId="Equation.3">
              <p:embed/>
            </p:oleObj>
          </a:graphicData>
        </a:graphic>
      </p:graphicFrame>
      <p:graphicFrame>
        <p:nvGraphicFramePr>
          <p:cNvPr id="25" name="Object 13"/>
          <p:cNvGraphicFramePr>
            <a:graphicFrameLocks noChangeAspect="1"/>
          </p:cNvGraphicFramePr>
          <p:nvPr/>
        </p:nvGraphicFramePr>
        <p:xfrm>
          <a:off x="5900887" y="1819964"/>
          <a:ext cx="908050" cy="530225"/>
        </p:xfrm>
        <a:graphic>
          <a:graphicData uri="http://schemas.openxmlformats.org/presentationml/2006/ole">
            <p:oleObj spid="_x0000_s91178" name="Equação" r:id="rId8" imgW="825500" imgH="482600" progId="Equation.3">
              <p:embed/>
            </p:oleObj>
          </a:graphicData>
        </a:graphic>
      </p:graphicFrame>
      <p:graphicFrame>
        <p:nvGraphicFramePr>
          <p:cNvPr id="28" name="Object 14"/>
          <p:cNvGraphicFramePr>
            <a:graphicFrameLocks noChangeAspect="1"/>
          </p:cNvGraphicFramePr>
          <p:nvPr/>
        </p:nvGraphicFramePr>
        <p:xfrm>
          <a:off x="7281935" y="1849708"/>
          <a:ext cx="935038" cy="530225"/>
        </p:xfrm>
        <a:graphic>
          <a:graphicData uri="http://schemas.openxmlformats.org/presentationml/2006/ole">
            <p:oleObj spid="_x0000_s91179" name="Equação" r:id="rId9" imgW="850531" imgH="482391" progId="Equation.3">
              <p:embed/>
            </p:oleObj>
          </a:graphicData>
        </a:graphic>
      </p:graphicFrame>
      <p:pic>
        <p:nvPicPr>
          <p:cNvPr id="1594379" name="Picture 11"/>
          <p:cNvPicPr>
            <a:picLocks noChangeAspect="1" noChangeArrowheads="1"/>
          </p:cNvPicPr>
          <p:nvPr/>
        </p:nvPicPr>
        <p:blipFill>
          <a:blip r:embed="rId10"/>
          <a:srcRect/>
          <a:stretch>
            <a:fillRect/>
          </a:stretch>
        </p:blipFill>
        <p:spPr bwMode="auto">
          <a:xfrm>
            <a:off x="2355013" y="2369069"/>
            <a:ext cx="4627712" cy="1507312"/>
          </a:xfrm>
          <a:prstGeom prst="rect">
            <a:avLst/>
          </a:prstGeom>
          <a:noFill/>
          <a:ln w="9525">
            <a:noFill/>
            <a:miter lim="800000"/>
            <a:headEnd/>
            <a:tailEnd/>
          </a:ln>
          <a:effectLst/>
        </p:spPr>
      </p:pic>
      <p:pic>
        <p:nvPicPr>
          <p:cNvPr id="1594381" name="Picture 13"/>
          <p:cNvPicPr>
            <a:picLocks noChangeAspect="1" noChangeArrowheads="1"/>
          </p:cNvPicPr>
          <p:nvPr/>
        </p:nvPicPr>
        <p:blipFill>
          <a:blip r:embed="rId11"/>
          <a:srcRect/>
          <a:stretch>
            <a:fillRect/>
          </a:stretch>
        </p:blipFill>
        <p:spPr bwMode="auto">
          <a:xfrm>
            <a:off x="2605178" y="3926127"/>
            <a:ext cx="4202052" cy="690748"/>
          </a:xfrm>
          <a:prstGeom prst="rect">
            <a:avLst/>
          </a:prstGeom>
          <a:noFill/>
          <a:ln w="9525">
            <a:noFill/>
            <a:miter lim="800000"/>
            <a:headEnd/>
            <a:tailEnd/>
          </a:ln>
          <a:effectLst/>
        </p:spPr>
      </p:pic>
      <p:pic>
        <p:nvPicPr>
          <p:cNvPr id="1594382" name="Picture 14"/>
          <p:cNvPicPr>
            <a:picLocks noChangeAspect="1" noChangeArrowheads="1"/>
          </p:cNvPicPr>
          <p:nvPr/>
        </p:nvPicPr>
        <p:blipFill>
          <a:blip r:embed="rId12"/>
          <a:srcRect/>
          <a:stretch>
            <a:fillRect/>
          </a:stretch>
        </p:blipFill>
        <p:spPr bwMode="auto">
          <a:xfrm>
            <a:off x="77643" y="4682919"/>
            <a:ext cx="9100060" cy="1101831"/>
          </a:xfrm>
          <a:prstGeom prst="rect">
            <a:avLst/>
          </a:prstGeom>
          <a:noFill/>
          <a:ln w="9525">
            <a:noFill/>
            <a:miter lim="800000"/>
            <a:headEnd/>
            <a:tailEnd/>
          </a:ln>
          <a:effectLst/>
        </p:spPr>
      </p:pic>
      <p:pic>
        <p:nvPicPr>
          <p:cNvPr id="1594383" name="Picture 15"/>
          <p:cNvPicPr>
            <a:picLocks noChangeAspect="1" noChangeArrowheads="1"/>
          </p:cNvPicPr>
          <p:nvPr/>
        </p:nvPicPr>
        <p:blipFill>
          <a:blip r:embed="rId13"/>
          <a:srcRect/>
          <a:stretch>
            <a:fillRect/>
          </a:stretch>
        </p:blipFill>
        <p:spPr bwMode="auto">
          <a:xfrm>
            <a:off x="1684148" y="5838569"/>
            <a:ext cx="3118160" cy="467341"/>
          </a:xfrm>
          <a:prstGeom prst="rect">
            <a:avLst/>
          </a:prstGeom>
          <a:noFill/>
          <a:ln w="9525">
            <a:noFill/>
            <a:miter lim="800000"/>
            <a:headEnd/>
            <a:tailEnd/>
          </a:ln>
          <a:effectLst/>
        </p:spPr>
      </p:pic>
      <p:pic>
        <p:nvPicPr>
          <p:cNvPr id="1594384" name="Picture 16"/>
          <p:cNvPicPr>
            <a:picLocks noChangeAspect="1" noChangeArrowheads="1"/>
          </p:cNvPicPr>
          <p:nvPr/>
        </p:nvPicPr>
        <p:blipFill>
          <a:blip r:embed="rId14"/>
          <a:srcRect/>
          <a:stretch>
            <a:fillRect/>
          </a:stretch>
        </p:blipFill>
        <p:spPr bwMode="auto">
          <a:xfrm>
            <a:off x="6361809" y="5829942"/>
            <a:ext cx="1470975" cy="467341"/>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94379"/>
                                        </p:tgtEl>
                                        <p:attrNameLst>
                                          <p:attrName>style.visibility</p:attrName>
                                        </p:attrNameLst>
                                      </p:cBhvr>
                                      <p:to>
                                        <p:strVal val="visible"/>
                                      </p:to>
                                    </p:set>
                                    <p:anim calcmode="lin" valueType="num">
                                      <p:cBhvr additive="base">
                                        <p:cTn id="43" dur="500" fill="hold"/>
                                        <p:tgtEl>
                                          <p:spTgt spid="1594379"/>
                                        </p:tgtEl>
                                        <p:attrNameLst>
                                          <p:attrName>ppt_x</p:attrName>
                                        </p:attrNameLst>
                                      </p:cBhvr>
                                      <p:tavLst>
                                        <p:tav tm="0">
                                          <p:val>
                                            <p:strVal val="#ppt_x"/>
                                          </p:val>
                                        </p:tav>
                                        <p:tav tm="100000">
                                          <p:val>
                                            <p:strVal val="#ppt_x"/>
                                          </p:val>
                                        </p:tav>
                                      </p:tavLst>
                                    </p:anim>
                                    <p:anim calcmode="lin" valueType="num">
                                      <p:cBhvr additive="base">
                                        <p:cTn id="44" dur="500" fill="hold"/>
                                        <p:tgtEl>
                                          <p:spTgt spid="159437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94381"/>
                                        </p:tgtEl>
                                        <p:attrNameLst>
                                          <p:attrName>style.visibility</p:attrName>
                                        </p:attrNameLst>
                                      </p:cBhvr>
                                      <p:to>
                                        <p:strVal val="visible"/>
                                      </p:to>
                                    </p:set>
                                    <p:anim calcmode="lin" valueType="num">
                                      <p:cBhvr additive="base">
                                        <p:cTn id="49" dur="500" fill="hold"/>
                                        <p:tgtEl>
                                          <p:spTgt spid="1594381"/>
                                        </p:tgtEl>
                                        <p:attrNameLst>
                                          <p:attrName>ppt_x</p:attrName>
                                        </p:attrNameLst>
                                      </p:cBhvr>
                                      <p:tavLst>
                                        <p:tav tm="0">
                                          <p:val>
                                            <p:strVal val="#ppt_x"/>
                                          </p:val>
                                        </p:tav>
                                        <p:tav tm="100000">
                                          <p:val>
                                            <p:strVal val="#ppt_x"/>
                                          </p:val>
                                        </p:tav>
                                      </p:tavLst>
                                    </p:anim>
                                    <p:anim calcmode="lin" valueType="num">
                                      <p:cBhvr additive="base">
                                        <p:cTn id="50" dur="500" fill="hold"/>
                                        <p:tgtEl>
                                          <p:spTgt spid="159438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94382"/>
                                        </p:tgtEl>
                                        <p:attrNameLst>
                                          <p:attrName>style.visibility</p:attrName>
                                        </p:attrNameLst>
                                      </p:cBhvr>
                                      <p:to>
                                        <p:strVal val="visible"/>
                                      </p:to>
                                    </p:set>
                                    <p:anim calcmode="lin" valueType="num">
                                      <p:cBhvr additive="base">
                                        <p:cTn id="55" dur="500" fill="hold"/>
                                        <p:tgtEl>
                                          <p:spTgt spid="1594382"/>
                                        </p:tgtEl>
                                        <p:attrNameLst>
                                          <p:attrName>ppt_x</p:attrName>
                                        </p:attrNameLst>
                                      </p:cBhvr>
                                      <p:tavLst>
                                        <p:tav tm="0">
                                          <p:val>
                                            <p:strVal val="#ppt_x"/>
                                          </p:val>
                                        </p:tav>
                                        <p:tav tm="100000">
                                          <p:val>
                                            <p:strVal val="#ppt_x"/>
                                          </p:val>
                                        </p:tav>
                                      </p:tavLst>
                                    </p:anim>
                                    <p:anim calcmode="lin" valueType="num">
                                      <p:cBhvr additive="base">
                                        <p:cTn id="56" dur="500" fill="hold"/>
                                        <p:tgtEl>
                                          <p:spTgt spid="159438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94383"/>
                                        </p:tgtEl>
                                        <p:attrNameLst>
                                          <p:attrName>style.visibility</p:attrName>
                                        </p:attrNameLst>
                                      </p:cBhvr>
                                      <p:to>
                                        <p:strVal val="visible"/>
                                      </p:to>
                                    </p:set>
                                    <p:anim calcmode="lin" valueType="num">
                                      <p:cBhvr additive="base">
                                        <p:cTn id="61" dur="500" fill="hold"/>
                                        <p:tgtEl>
                                          <p:spTgt spid="1594383"/>
                                        </p:tgtEl>
                                        <p:attrNameLst>
                                          <p:attrName>ppt_x</p:attrName>
                                        </p:attrNameLst>
                                      </p:cBhvr>
                                      <p:tavLst>
                                        <p:tav tm="0">
                                          <p:val>
                                            <p:strVal val="#ppt_x"/>
                                          </p:val>
                                        </p:tav>
                                        <p:tav tm="100000">
                                          <p:val>
                                            <p:strVal val="#ppt_x"/>
                                          </p:val>
                                        </p:tav>
                                      </p:tavLst>
                                    </p:anim>
                                    <p:anim calcmode="lin" valueType="num">
                                      <p:cBhvr additive="base">
                                        <p:cTn id="62" dur="500" fill="hold"/>
                                        <p:tgtEl>
                                          <p:spTgt spid="159438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94384"/>
                                        </p:tgtEl>
                                        <p:attrNameLst>
                                          <p:attrName>style.visibility</p:attrName>
                                        </p:attrNameLst>
                                      </p:cBhvr>
                                      <p:to>
                                        <p:strVal val="visible"/>
                                      </p:to>
                                    </p:set>
                                    <p:anim calcmode="lin" valueType="num">
                                      <p:cBhvr additive="base">
                                        <p:cTn id="67" dur="500" fill="hold"/>
                                        <p:tgtEl>
                                          <p:spTgt spid="1594384"/>
                                        </p:tgtEl>
                                        <p:attrNameLst>
                                          <p:attrName>ppt_x</p:attrName>
                                        </p:attrNameLst>
                                      </p:cBhvr>
                                      <p:tavLst>
                                        <p:tav tm="0">
                                          <p:val>
                                            <p:strVal val="#ppt_x"/>
                                          </p:val>
                                        </p:tav>
                                        <p:tav tm="100000">
                                          <p:val>
                                            <p:strVal val="#ppt_x"/>
                                          </p:val>
                                        </p:tav>
                                      </p:tavLst>
                                    </p:anim>
                                    <p:anim calcmode="lin" valueType="num">
                                      <p:cBhvr additive="base">
                                        <p:cTn id="68" dur="500" fill="hold"/>
                                        <p:tgtEl>
                                          <p:spTgt spid="1594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2978730" y="537286"/>
            <a:ext cx="2794355"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CURVA DE CALIBRAÇÃO</a:t>
            </a:r>
            <a:endParaRPr lang="pt-BR" altLang="pt-BR" b="1" dirty="0">
              <a:solidFill>
                <a:schemeClr val="accent1"/>
              </a:solidFill>
              <a:latin typeface="+mj-lt"/>
            </a:endParaRPr>
          </a:p>
        </p:txBody>
      </p:sp>
      <p:graphicFrame>
        <p:nvGraphicFramePr>
          <p:cNvPr id="633867" name="Object 11"/>
          <p:cNvGraphicFramePr>
            <a:graphicFrameLocks noChangeAspect="1"/>
          </p:cNvGraphicFramePr>
          <p:nvPr/>
        </p:nvGraphicFramePr>
        <p:xfrm>
          <a:off x="1946784" y="1629524"/>
          <a:ext cx="2582862" cy="614362"/>
        </p:xfrm>
        <a:graphic>
          <a:graphicData uri="http://schemas.openxmlformats.org/presentationml/2006/ole">
            <p:oleObj spid="_x0000_s92172" name="Equação" r:id="rId3" imgW="2349500" imgH="558800" progId="Equation.3">
              <p:embed/>
            </p:oleObj>
          </a:graphicData>
        </a:graphic>
      </p:graphicFrame>
      <p:graphicFrame>
        <p:nvGraphicFramePr>
          <p:cNvPr id="633868" name="Object 12"/>
          <p:cNvGraphicFramePr>
            <a:graphicFrameLocks noChangeAspect="1"/>
          </p:cNvGraphicFramePr>
          <p:nvPr/>
        </p:nvGraphicFramePr>
        <p:xfrm>
          <a:off x="5565625" y="1745411"/>
          <a:ext cx="782637" cy="279400"/>
        </p:xfrm>
        <a:graphic>
          <a:graphicData uri="http://schemas.openxmlformats.org/presentationml/2006/ole">
            <p:oleObj spid="_x0000_s92173" name="Equação" r:id="rId4" imgW="710891" imgH="253890" progId="Equation.3">
              <p:embed/>
            </p:oleObj>
          </a:graphicData>
        </a:graphic>
      </p:graphicFrame>
      <p:sp>
        <p:nvSpPr>
          <p:cNvPr id="29" name="Text Box 4"/>
          <p:cNvSpPr txBox="1">
            <a:spLocks noChangeArrowheads="1"/>
          </p:cNvSpPr>
          <p:nvPr/>
        </p:nvSpPr>
        <p:spPr bwMode="auto">
          <a:xfrm>
            <a:off x="-1" y="1061600"/>
            <a:ext cx="9144001" cy="523220"/>
          </a:xfrm>
          <a:prstGeom prst="rect">
            <a:avLst/>
          </a:prstGeom>
          <a:noFill/>
          <a:ln w="12700">
            <a:noFill/>
            <a:miter lim="800000"/>
            <a:headEnd type="none" w="sm" len="sm"/>
            <a:tailEnd type="none" w="sm" len="sm"/>
          </a:ln>
        </p:spPr>
        <p:txBody>
          <a:bodyPr wrap="square" anchor="ctr">
            <a:spAutoFit/>
          </a:bodyPr>
          <a:lstStyle/>
          <a:p>
            <a:pPr algn="just" defTabSz="762000" eaLnBrk="0" hangingPunct="0"/>
            <a:r>
              <a:rPr lang="pt-BR" sz="1400" dirty="0" smtClean="0">
                <a:latin typeface="+mj-lt"/>
              </a:rPr>
              <a:t>Quando assume-se que existem erros nos dois eixos </a:t>
            </a:r>
            <a:r>
              <a:rPr lang="pt-BR" sz="1400" b="1" u="sng" dirty="0" smtClean="0">
                <a:latin typeface="+mj-lt"/>
              </a:rPr>
              <a:t>a reta de regressão adequada é a ortogonal</a:t>
            </a:r>
            <a:r>
              <a:rPr lang="pt-BR" sz="1400" dirty="0" smtClean="0">
                <a:latin typeface="+mj-lt"/>
              </a:rPr>
              <a:t>.  O coeficientes linear e angular são calculados  pela expressões:</a:t>
            </a:r>
            <a:endParaRPr lang="pt-BR" sz="1400" dirty="0">
              <a:latin typeface="+mj-lt"/>
            </a:endParaRPr>
          </a:p>
        </p:txBody>
      </p:sp>
      <p:pic>
        <p:nvPicPr>
          <p:cNvPr id="1652747" name="Picture 11"/>
          <p:cNvPicPr>
            <a:picLocks noChangeAspect="1" noChangeArrowheads="1"/>
          </p:cNvPicPr>
          <p:nvPr/>
        </p:nvPicPr>
        <p:blipFill>
          <a:blip r:embed="rId5"/>
          <a:srcRect/>
          <a:stretch>
            <a:fillRect/>
          </a:stretch>
        </p:blipFill>
        <p:spPr bwMode="auto">
          <a:xfrm>
            <a:off x="17483" y="2451901"/>
            <a:ext cx="6762750" cy="2609850"/>
          </a:xfrm>
          <a:prstGeom prst="rect">
            <a:avLst/>
          </a:prstGeom>
          <a:noFill/>
          <a:ln w="9525">
            <a:noFill/>
            <a:miter lim="800000"/>
            <a:headEnd/>
            <a:tailEnd/>
          </a:ln>
          <a:effectLst/>
        </p:spPr>
      </p:pic>
      <p:pic>
        <p:nvPicPr>
          <p:cNvPr id="1652748" name="Picture 12"/>
          <p:cNvPicPr>
            <a:picLocks noChangeAspect="1" noChangeArrowheads="1"/>
          </p:cNvPicPr>
          <p:nvPr/>
        </p:nvPicPr>
        <p:blipFill>
          <a:blip r:embed="rId6"/>
          <a:srcRect/>
          <a:stretch>
            <a:fillRect/>
          </a:stretch>
        </p:blipFill>
        <p:spPr bwMode="auto">
          <a:xfrm>
            <a:off x="6986496" y="2556114"/>
            <a:ext cx="1984975" cy="239424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3867"/>
                                        </p:tgtEl>
                                        <p:attrNameLst>
                                          <p:attrName>style.visibility</p:attrName>
                                        </p:attrNameLst>
                                      </p:cBhvr>
                                      <p:to>
                                        <p:strVal val="visible"/>
                                      </p:to>
                                    </p:set>
                                    <p:anim calcmode="lin" valueType="num">
                                      <p:cBhvr additive="base">
                                        <p:cTn id="13" dur="500" fill="hold"/>
                                        <p:tgtEl>
                                          <p:spTgt spid="633867"/>
                                        </p:tgtEl>
                                        <p:attrNameLst>
                                          <p:attrName>ppt_x</p:attrName>
                                        </p:attrNameLst>
                                      </p:cBhvr>
                                      <p:tavLst>
                                        <p:tav tm="0">
                                          <p:val>
                                            <p:strVal val="#ppt_x"/>
                                          </p:val>
                                        </p:tav>
                                        <p:tav tm="100000">
                                          <p:val>
                                            <p:strVal val="#ppt_x"/>
                                          </p:val>
                                        </p:tav>
                                      </p:tavLst>
                                    </p:anim>
                                    <p:anim calcmode="lin" valueType="num">
                                      <p:cBhvr additive="base">
                                        <p:cTn id="14" dur="500" fill="hold"/>
                                        <p:tgtEl>
                                          <p:spTgt spid="6338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3868"/>
                                        </p:tgtEl>
                                        <p:attrNameLst>
                                          <p:attrName>style.visibility</p:attrName>
                                        </p:attrNameLst>
                                      </p:cBhvr>
                                      <p:to>
                                        <p:strVal val="visible"/>
                                      </p:to>
                                    </p:set>
                                    <p:anim calcmode="lin" valueType="num">
                                      <p:cBhvr additive="base">
                                        <p:cTn id="19" dur="500" fill="hold"/>
                                        <p:tgtEl>
                                          <p:spTgt spid="633868"/>
                                        </p:tgtEl>
                                        <p:attrNameLst>
                                          <p:attrName>ppt_x</p:attrName>
                                        </p:attrNameLst>
                                      </p:cBhvr>
                                      <p:tavLst>
                                        <p:tav tm="0">
                                          <p:val>
                                            <p:strVal val="#ppt_x"/>
                                          </p:val>
                                        </p:tav>
                                        <p:tav tm="100000">
                                          <p:val>
                                            <p:strVal val="#ppt_x"/>
                                          </p:val>
                                        </p:tav>
                                      </p:tavLst>
                                    </p:anim>
                                    <p:anim calcmode="lin" valueType="num">
                                      <p:cBhvr additive="base">
                                        <p:cTn id="20" dur="500" fill="hold"/>
                                        <p:tgtEl>
                                          <p:spTgt spid="6338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52747"/>
                                        </p:tgtEl>
                                        <p:attrNameLst>
                                          <p:attrName>style.visibility</p:attrName>
                                        </p:attrNameLst>
                                      </p:cBhvr>
                                      <p:to>
                                        <p:strVal val="visible"/>
                                      </p:to>
                                    </p:set>
                                    <p:anim calcmode="lin" valueType="num">
                                      <p:cBhvr additive="base">
                                        <p:cTn id="25" dur="500" fill="hold"/>
                                        <p:tgtEl>
                                          <p:spTgt spid="1652747"/>
                                        </p:tgtEl>
                                        <p:attrNameLst>
                                          <p:attrName>ppt_x</p:attrName>
                                        </p:attrNameLst>
                                      </p:cBhvr>
                                      <p:tavLst>
                                        <p:tav tm="0">
                                          <p:val>
                                            <p:strVal val="#ppt_x"/>
                                          </p:val>
                                        </p:tav>
                                        <p:tav tm="100000">
                                          <p:val>
                                            <p:strVal val="#ppt_x"/>
                                          </p:val>
                                        </p:tav>
                                      </p:tavLst>
                                    </p:anim>
                                    <p:anim calcmode="lin" valueType="num">
                                      <p:cBhvr additive="base">
                                        <p:cTn id="26" dur="500" fill="hold"/>
                                        <p:tgtEl>
                                          <p:spTgt spid="16527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52748"/>
                                        </p:tgtEl>
                                        <p:attrNameLst>
                                          <p:attrName>style.visibility</p:attrName>
                                        </p:attrNameLst>
                                      </p:cBhvr>
                                      <p:to>
                                        <p:strVal val="visible"/>
                                      </p:to>
                                    </p:set>
                                    <p:anim calcmode="lin" valueType="num">
                                      <p:cBhvr additive="base">
                                        <p:cTn id="31" dur="500" fill="hold"/>
                                        <p:tgtEl>
                                          <p:spTgt spid="1652748"/>
                                        </p:tgtEl>
                                        <p:attrNameLst>
                                          <p:attrName>ppt_x</p:attrName>
                                        </p:attrNameLst>
                                      </p:cBhvr>
                                      <p:tavLst>
                                        <p:tav tm="0">
                                          <p:val>
                                            <p:strVal val="#ppt_x"/>
                                          </p:val>
                                        </p:tav>
                                        <p:tav tm="100000">
                                          <p:val>
                                            <p:strVal val="#ppt_x"/>
                                          </p:val>
                                        </p:tav>
                                      </p:tavLst>
                                    </p:anim>
                                    <p:anim calcmode="lin" valueType="num">
                                      <p:cBhvr additive="base">
                                        <p:cTn id="32" dur="500" fill="hold"/>
                                        <p:tgtEl>
                                          <p:spTgt spid="1652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2893972" y="524070"/>
            <a:ext cx="2794355"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CURVA DE CALIBRAÇÃO</a:t>
            </a:r>
            <a:endParaRPr lang="pt-BR" altLang="pt-BR" b="1" dirty="0">
              <a:solidFill>
                <a:schemeClr val="accent1"/>
              </a:solidFill>
              <a:latin typeface="+mj-lt"/>
            </a:endParaRPr>
          </a:p>
        </p:txBody>
      </p:sp>
      <p:sp>
        <p:nvSpPr>
          <p:cNvPr id="4" name="Retângulo 3"/>
          <p:cNvSpPr/>
          <p:nvPr/>
        </p:nvSpPr>
        <p:spPr>
          <a:xfrm>
            <a:off x="1500996" y="1104507"/>
            <a:ext cx="5727939" cy="369332"/>
          </a:xfrm>
          <a:prstGeom prst="rect">
            <a:avLst/>
          </a:prstGeom>
        </p:spPr>
        <p:txBody>
          <a:bodyPr wrap="square">
            <a:spAutoFit/>
          </a:bodyPr>
          <a:lstStyle/>
          <a:p>
            <a:r>
              <a:rPr lang="pt-BR" b="1" dirty="0" smtClean="0">
                <a:latin typeface="+mj-lt"/>
              </a:rPr>
              <a:t>Intervalo de confiança para a intercepção e a inclinação </a:t>
            </a:r>
            <a:endParaRPr lang="pt-BR" b="1" dirty="0">
              <a:latin typeface="+mj-lt"/>
            </a:endParaRPr>
          </a:p>
        </p:txBody>
      </p:sp>
      <p:sp>
        <p:nvSpPr>
          <p:cNvPr id="8" name="CaixaDeTexto 7"/>
          <p:cNvSpPr txBox="1"/>
          <p:nvPr/>
        </p:nvSpPr>
        <p:spPr>
          <a:xfrm>
            <a:off x="0" y="1475123"/>
            <a:ext cx="9144000" cy="646331"/>
          </a:xfrm>
          <a:prstGeom prst="rect">
            <a:avLst/>
          </a:prstGeom>
          <a:noFill/>
        </p:spPr>
        <p:txBody>
          <a:bodyPr wrap="square" rtlCol="0">
            <a:spAutoFit/>
          </a:bodyPr>
          <a:lstStyle/>
          <a:p>
            <a:r>
              <a:rPr lang="pt-BR" dirty="0" smtClean="0">
                <a:latin typeface="+mj-lt"/>
              </a:rPr>
              <a:t>Para determinar os intervalos de confiança para a inclinação e a interceptação, precisamos dos desvios padrão de b</a:t>
            </a:r>
            <a:r>
              <a:rPr lang="pt-BR" baseline="-25000" dirty="0" smtClean="0">
                <a:latin typeface="+mj-lt"/>
              </a:rPr>
              <a:t>0</a:t>
            </a:r>
            <a:r>
              <a:rPr lang="pt-BR" dirty="0" smtClean="0">
                <a:latin typeface="+mj-lt"/>
              </a:rPr>
              <a:t> e de b</a:t>
            </a:r>
            <a:r>
              <a:rPr lang="pt-BR" baseline="-25000" dirty="0" smtClean="0">
                <a:latin typeface="+mj-lt"/>
              </a:rPr>
              <a:t>1</a:t>
            </a:r>
            <a:r>
              <a:rPr lang="pt-BR" dirty="0" smtClean="0">
                <a:latin typeface="+mj-lt"/>
              </a:rPr>
              <a:t> . </a:t>
            </a:r>
            <a:endParaRPr lang="pt-BR" dirty="0">
              <a:latin typeface="+mj-lt"/>
            </a:endParaRPr>
          </a:p>
        </p:txBody>
      </p:sp>
      <p:graphicFrame>
        <p:nvGraphicFramePr>
          <p:cNvPr id="634884" name="Object 4"/>
          <p:cNvGraphicFramePr>
            <a:graphicFrameLocks noChangeAspect="1"/>
          </p:cNvGraphicFramePr>
          <p:nvPr/>
        </p:nvGraphicFramePr>
        <p:xfrm>
          <a:off x="1408113" y="2225675"/>
          <a:ext cx="2171700" cy="922338"/>
        </p:xfrm>
        <a:graphic>
          <a:graphicData uri="http://schemas.openxmlformats.org/presentationml/2006/ole">
            <p:oleObj spid="_x0000_s93206" name="Equação" r:id="rId3" imgW="1282700" imgH="571500" progId="Equation.3">
              <p:embed/>
            </p:oleObj>
          </a:graphicData>
        </a:graphic>
      </p:graphicFrame>
      <p:graphicFrame>
        <p:nvGraphicFramePr>
          <p:cNvPr id="634885" name="Object 5"/>
          <p:cNvGraphicFramePr>
            <a:graphicFrameLocks noChangeAspect="1"/>
          </p:cNvGraphicFramePr>
          <p:nvPr/>
        </p:nvGraphicFramePr>
        <p:xfrm>
          <a:off x="4357628" y="2263235"/>
          <a:ext cx="1741487" cy="777875"/>
        </p:xfrm>
        <a:graphic>
          <a:graphicData uri="http://schemas.openxmlformats.org/presentationml/2006/ole">
            <p:oleObj spid="_x0000_s93207" name="Equação" r:id="rId4" imgW="1028254" imgH="482391" progId="Equation.3">
              <p:embed/>
            </p:oleObj>
          </a:graphicData>
        </a:graphic>
      </p:graphicFrame>
      <p:sp>
        <p:nvSpPr>
          <p:cNvPr id="11" name="Retângulo 10"/>
          <p:cNvSpPr/>
          <p:nvPr/>
        </p:nvSpPr>
        <p:spPr>
          <a:xfrm>
            <a:off x="1" y="3656971"/>
            <a:ext cx="9144000" cy="646331"/>
          </a:xfrm>
          <a:prstGeom prst="rect">
            <a:avLst/>
          </a:prstGeom>
        </p:spPr>
        <p:txBody>
          <a:bodyPr wrap="square">
            <a:spAutoFit/>
          </a:bodyPr>
          <a:lstStyle/>
          <a:p>
            <a:pPr algn="just"/>
            <a:r>
              <a:rPr lang="pt-BR" dirty="0" smtClean="0">
                <a:latin typeface="+mj-lt"/>
              </a:rPr>
              <a:t>Os intervalos de confiança bilateral de 95% para interceptação (b</a:t>
            </a:r>
            <a:r>
              <a:rPr lang="pt-BR" baseline="-25000" dirty="0" smtClean="0">
                <a:latin typeface="+mj-lt"/>
              </a:rPr>
              <a:t>0</a:t>
            </a:r>
            <a:r>
              <a:rPr lang="pt-BR" dirty="0" smtClean="0">
                <a:latin typeface="+mj-lt"/>
              </a:rPr>
              <a:t>) e inclinação (b</a:t>
            </a:r>
            <a:r>
              <a:rPr lang="pt-BR" baseline="-25000" dirty="0" smtClean="0">
                <a:latin typeface="+mj-lt"/>
              </a:rPr>
              <a:t>1</a:t>
            </a:r>
            <a:r>
              <a:rPr lang="pt-BR" dirty="0" smtClean="0">
                <a:latin typeface="+mj-lt"/>
              </a:rPr>
              <a:t>) , respectivamente, são calculados da seguinte forma:</a:t>
            </a:r>
            <a:endParaRPr lang="pt-BR" dirty="0">
              <a:latin typeface="+mj-lt"/>
            </a:endParaRPr>
          </a:p>
        </p:txBody>
      </p:sp>
      <p:graphicFrame>
        <p:nvGraphicFramePr>
          <p:cNvPr id="634886" name="Object 6"/>
          <p:cNvGraphicFramePr>
            <a:graphicFrameLocks noChangeAspect="1"/>
          </p:cNvGraphicFramePr>
          <p:nvPr/>
        </p:nvGraphicFramePr>
        <p:xfrm>
          <a:off x="1002851" y="4830673"/>
          <a:ext cx="2967037" cy="388938"/>
        </p:xfrm>
        <a:graphic>
          <a:graphicData uri="http://schemas.openxmlformats.org/presentationml/2006/ole">
            <p:oleObj spid="_x0000_s93208" name="Equação" r:id="rId5" imgW="1752600" imgH="241300" progId="Equation.3">
              <p:embed/>
            </p:oleObj>
          </a:graphicData>
        </a:graphic>
      </p:graphicFrame>
      <p:graphicFrame>
        <p:nvGraphicFramePr>
          <p:cNvPr id="634887" name="Object 7"/>
          <p:cNvGraphicFramePr>
            <a:graphicFrameLocks noChangeAspect="1"/>
          </p:cNvGraphicFramePr>
          <p:nvPr/>
        </p:nvGraphicFramePr>
        <p:xfrm>
          <a:off x="4764567" y="4804374"/>
          <a:ext cx="2881312" cy="388938"/>
        </p:xfrm>
        <a:graphic>
          <a:graphicData uri="http://schemas.openxmlformats.org/presentationml/2006/ole">
            <p:oleObj spid="_x0000_s93209" name="Equação" r:id="rId6" imgW="1701800" imgH="2413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884"/>
                                        </p:tgtEl>
                                        <p:attrNameLst>
                                          <p:attrName>style.visibility</p:attrName>
                                        </p:attrNameLst>
                                      </p:cBhvr>
                                      <p:to>
                                        <p:strVal val="visible"/>
                                      </p:to>
                                    </p:set>
                                    <p:anim calcmode="lin" valueType="num">
                                      <p:cBhvr additive="base">
                                        <p:cTn id="13" dur="500" fill="hold"/>
                                        <p:tgtEl>
                                          <p:spTgt spid="634884"/>
                                        </p:tgtEl>
                                        <p:attrNameLst>
                                          <p:attrName>ppt_x</p:attrName>
                                        </p:attrNameLst>
                                      </p:cBhvr>
                                      <p:tavLst>
                                        <p:tav tm="0">
                                          <p:val>
                                            <p:strVal val="#ppt_x"/>
                                          </p:val>
                                        </p:tav>
                                        <p:tav tm="100000">
                                          <p:val>
                                            <p:strVal val="#ppt_x"/>
                                          </p:val>
                                        </p:tav>
                                      </p:tavLst>
                                    </p:anim>
                                    <p:anim calcmode="lin" valueType="num">
                                      <p:cBhvr additive="base">
                                        <p:cTn id="14" dur="500" fill="hold"/>
                                        <p:tgtEl>
                                          <p:spTgt spid="6348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885"/>
                                        </p:tgtEl>
                                        <p:attrNameLst>
                                          <p:attrName>style.visibility</p:attrName>
                                        </p:attrNameLst>
                                      </p:cBhvr>
                                      <p:to>
                                        <p:strVal val="visible"/>
                                      </p:to>
                                    </p:set>
                                    <p:anim calcmode="lin" valueType="num">
                                      <p:cBhvr additive="base">
                                        <p:cTn id="19" dur="500" fill="hold"/>
                                        <p:tgtEl>
                                          <p:spTgt spid="634885"/>
                                        </p:tgtEl>
                                        <p:attrNameLst>
                                          <p:attrName>ppt_x</p:attrName>
                                        </p:attrNameLst>
                                      </p:cBhvr>
                                      <p:tavLst>
                                        <p:tav tm="0">
                                          <p:val>
                                            <p:strVal val="#ppt_x"/>
                                          </p:val>
                                        </p:tav>
                                        <p:tav tm="100000">
                                          <p:val>
                                            <p:strVal val="#ppt_x"/>
                                          </p:val>
                                        </p:tav>
                                      </p:tavLst>
                                    </p:anim>
                                    <p:anim calcmode="lin" valueType="num">
                                      <p:cBhvr additive="base">
                                        <p:cTn id="20" dur="500" fill="hold"/>
                                        <p:tgtEl>
                                          <p:spTgt spid="63488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34886"/>
                                        </p:tgtEl>
                                        <p:attrNameLst>
                                          <p:attrName>style.visibility</p:attrName>
                                        </p:attrNameLst>
                                      </p:cBhvr>
                                      <p:to>
                                        <p:strVal val="visible"/>
                                      </p:to>
                                    </p:set>
                                    <p:anim calcmode="lin" valueType="num">
                                      <p:cBhvr additive="base">
                                        <p:cTn id="31" dur="500" fill="hold"/>
                                        <p:tgtEl>
                                          <p:spTgt spid="634886"/>
                                        </p:tgtEl>
                                        <p:attrNameLst>
                                          <p:attrName>ppt_x</p:attrName>
                                        </p:attrNameLst>
                                      </p:cBhvr>
                                      <p:tavLst>
                                        <p:tav tm="0">
                                          <p:val>
                                            <p:strVal val="#ppt_x"/>
                                          </p:val>
                                        </p:tav>
                                        <p:tav tm="100000">
                                          <p:val>
                                            <p:strVal val="#ppt_x"/>
                                          </p:val>
                                        </p:tav>
                                      </p:tavLst>
                                    </p:anim>
                                    <p:anim calcmode="lin" valueType="num">
                                      <p:cBhvr additive="base">
                                        <p:cTn id="32" dur="500" fill="hold"/>
                                        <p:tgtEl>
                                          <p:spTgt spid="63488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34887"/>
                                        </p:tgtEl>
                                        <p:attrNameLst>
                                          <p:attrName>style.visibility</p:attrName>
                                        </p:attrNameLst>
                                      </p:cBhvr>
                                      <p:to>
                                        <p:strVal val="visible"/>
                                      </p:to>
                                    </p:set>
                                    <p:anim calcmode="lin" valueType="num">
                                      <p:cBhvr additive="base">
                                        <p:cTn id="37" dur="500" fill="hold"/>
                                        <p:tgtEl>
                                          <p:spTgt spid="634887"/>
                                        </p:tgtEl>
                                        <p:attrNameLst>
                                          <p:attrName>ppt_x</p:attrName>
                                        </p:attrNameLst>
                                      </p:cBhvr>
                                      <p:tavLst>
                                        <p:tav tm="0">
                                          <p:val>
                                            <p:strVal val="#ppt_x"/>
                                          </p:val>
                                        </p:tav>
                                        <p:tav tm="100000">
                                          <p:val>
                                            <p:strVal val="#ppt_x"/>
                                          </p:val>
                                        </p:tav>
                                      </p:tavLst>
                                    </p:anim>
                                    <p:anim calcmode="lin" valueType="num">
                                      <p:cBhvr additive="base">
                                        <p:cTn id="38" dur="500" fill="hold"/>
                                        <p:tgtEl>
                                          <p:spTgt spid="6348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Text Box 2"/>
          <p:cNvSpPr txBox="1">
            <a:spLocks noChangeArrowheads="1"/>
          </p:cNvSpPr>
          <p:nvPr/>
        </p:nvSpPr>
        <p:spPr bwMode="auto">
          <a:xfrm>
            <a:off x="0" y="1109860"/>
            <a:ext cx="9144000" cy="646331"/>
          </a:xfrm>
          <a:prstGeom prst="rect">
            <a:avLst/>
          </a:prstGeom>
          <a:noFill/>
          <a:ln w="12700">
            <a:noFill/>
            <a:miter lim="800000"/>
            <a:headEnd type="none" w="sm" len="sm"/>
            <a:tailEnd type="none" w="sm" len="sm"/>
          </a:ln>
        </p:spPr>
        <p:txBody>
          <a:bodyPr anchor="ctr">
            <a:spAutoFit/>
          </a:bodyPr>
          <a:lstStyle/>
          <a:p>
            <a:pPr algn="just" defTabSz="762000" eaLnBrk="0" hangingPunct="0">
              <a:spcBef>
                <a:spcPct val="50000"/>
              </a:spcBef>
              <a:buFontTx/>
              <a:buChar char="•"/>
            </a:pPr>
            <a:r>
              <a:rPr lang="pt-BR" dirty="0">
                <a:latin typeface="+mj-lt"/>
              </a:rPr>
              <a:t>Quando as cartas mostram perca de controle, elas indicam a natureza do problema ,por exemplo, tendência ou mudança repentina na média, aumento de variabilidade etc.</a:t>
            </a:r>
          </a:p>
        </p:txBody>
      </p:sp>
      <p:sp>
        <p:nvSpPr>
          <p:cNvPr id="1686532" name="Text Box 4"/>
          <p:cNvSpPr txBox="1">
            <a:spLocks noChangeArrowheads="1"/>
          </p:cNvSpPr>
          <p:nvPr/>
        </p:nvSpPr>
        <p:spPr bwMode="auto">
          <a:xfrm>
            <a:off x="-22225" y="1953740"/>
            <a:ext cx="9166225" cy="646331"/>
          </a:xfrm>
          <a:prstGeom prst="rect">
            <a:avLst/>
          </a:prstGeom>
          <a:noFill/>
          <a:ln w="12700">
            <a:noFill/>
            <a:miter lim="800000"/>
            <a:headEnd type="none" w="sm" len="sm"/>
            <a:tailEnd type="none" w="sm" len="sm"/>
          </a:ln>
        </p:spPr>
        <p:txBody>
          <a:bodyPr anchor="ctr">
            <a:spAutoFit/>
          </a:bodyPr>
          <a:lstStyle/>
          <a:p>
            <a:pPr algn="just" defTabSz="762000" eaLnBrk="0" hangingPunct="0">
              <a:spcBef>
                <a:spcPct val="50000"/>
              </a:spcBef>
              <a:buFontTx/>
              <a:buChar char="•"/>
            </a:pPr>
            <a:r>
              <a:rPr lang="pt-BR" dirty="0">
                <a:latin typeface="+mj-lt"/>
              </a:rPr>
              <a:t>A três cartas de controle  mais importantes para este objetivo são:  da média , da amplitude , e do desvio </a:t>
            </a:r>
            <a:r>
              <a:rPr lang="pt-BR" dirty="0" smtClean="0">
                <a:latin typeface="+mj-lt"/>
              </a:rPr>
              <a:t>padrão. </a:t>
            </a:r>
            <a:endParaRPr lang="pt-BR" dirty="0">
              <a:latin typeface="+mj-lt"/>
            </a:endParaRPr>
          </a:p>
        </p:txBody>
      </p:sp>
      <p:sp>
        <p:nvSpPr>
          <p:cNvPr id="4" name="Retângulo 3"/>
          <p:cNvSpPr/>
          <p:nvPr/>
        </p:nvSpPr>
        <p:spPr>
          <a:xfrm>
            <a:off x="2926245" y="512642"/>
            <a:ext cx="279127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CARTAS DE CONTROLE</a:t>
            </a:r>
            <a:endParaRPr lang="pt-BR" altLang="pt-BR" b="1" dirty="0">
              <a:solidFill>
                <a:schemeClr val="accent1"/>
              </a:solidFill>
              <a:latin typeface="+mj-lt"/>
            </a:endParaRPr>
          </a:p>
        </p:txBody>
      </p:sp>
      <p:sp>
        <p:nvSpPr>
          <p:cNvPr id="5" name="Text Box 4"/>
          <p:cNvSpPr txBox="1">
            <a:spLocks noChangeArrowheads="1"/>
          </p:cNvSpPr>
          <p:nvPr/>
        </p:nvSpPr>
        <p:spPr bwMode="auto">
          <a:xfrm>
            <a:off x="2794386" y="2395619"/>
            <a:ext cx="2915926" cy="400110"/>
          </a:xfrm>
          <a:prstGeom prst="rect">
            <a:avLst/>
          </a:prstGeom>
          <a:noFill/>
          <a:ln w="12700">
            <a:noFill/>
            <a:miter lim="800000"/>
            <a:headEnd type="none" w="sm" len="sm"/>
            <a:tailEnd type="none" w="sm" len="sm"/>
          </a:ln>
        </p:spPr>
        <p:txBody>
          <a:bodyPr wrap="none" anchor="ctr">
            <a:spAutoFit/>
          </a:bodyPr>
          <a:lstStyle/>
          <a:p>
            <a:pPr algn="ctr" defTabSz="762000" eaLnBrk="0" hangingPunct="0">
              <a:defRPr/>
            </a:pPr>
            <a:r>
              <a:rPr lang="pt-BR" sz="2000" b="1" u="none" dirty="0">
                <a:latin typeface="+mj-lt"/>
                <a:cs typeface="+mn-cs"/>
              </a:rPr>
              <a:t>Tipos de cartas de controle</a:t>
            </a:r>
          </a:p>
        </p:txBody>
      </p:sp>
      <p:grpSp>
        <p:nvGrpSpPr>
          <p:cNvPr id="2" name="Grupo 11"/>
          <p:cNvGrpSpPr/>
          <p:nvPr/>
        </p:nvGrpSpPr>
        <p:grpSpPr>
          <a:xfrm>
            <a:off x="1243913" y="2850034"/>
            <a:ext cx="6565557" cy="2679748"/>
            <a:chOff x="1243913" y="2850034"/>
            <a:chExt cx="6565557" cy="2679748"/>
          </a:xfrm>
        </p:grpSpPr>
        <p:sp>
          <p:nvSpPr>
            <p:cNvPr id="8" name="Text Box 5"/>
            <p:cNvSpPr txBox="1">
              <a:spLocks noChangeArrowheads="1"/>
            </p:cNvSpPr>
            <p:nvPr/>
          </p:nvSpPr>
          <p:spPr bwMode="auto">
            <a:xfrm>
              <a:off x="1243913" y="4698785"/>
              <a:ext cx="6565557" cy="830997"/>
            </a:xfrm>
            <a:prstGeom prst="rect">
              <a:avLst/>
            </a:prstGeom>
            <a:noFill/>
            <a:ln>
              <a:noFill/>
            </a:ln>
            <a:extLst/>
          </p:spPr>
          <p:txBody>
            <a:bodyPr wrap="square" anchor="ctr">
              <a:spAutoFit/>
            </a:bodyPr>
            <a:lstStyle>
              <a:lvl1pPr defTabSz="762000">
                <a:defRPr sz="2400" b="1" u="sng">
                  <a:solidFill>
                    <a:schemeClr val="tx1"/>
                  </a:solidFill>
                  <a:latin typeface="Times New Roman" pitchFamily="18" charset="0"/>
                </a:defRPr>
              </a:lvl1pPr>
              <a:lvl2pPr marL="742950" indent="-285750" defTabSz="762000">
                <a:defRPr sz="2400" b="1" u="sng">
                  <a:solidFill>
                    <a:schemeClr val="tx1"/>
                  </a:solidFill>
                  <a:latin typeface="Times New Roman" pitchFamily="18" charset="0"/>
                </a:defRPr>
              </a:lvl2pPr>
              <a:lvl3pPr marL="1143000" indent="-228600" defTabSz="762000">
                <a:defRPr sz="2400" b="1" u="sng">
                  <a:solidFill>
                    <a:schemeClr val="tx1"/>
                  </a:solidFill>
                  <a:latin typeface="Times New Roman" pitchFamily="18" charset="0"/>
                </a:defRPr>
              </a:lvl3pPr>
              <a:lvl4pPr marL="1600200" indent="-228600" defTabSz="762000">
                <a:defRPr sz="2400" b="1" u="sng">
                  <a:solidFill>
                    <a:schemeClr val="tx1"/>
                  </a:solidFill>
                  <a:latin typeface="Times New Roman" pitchFamily="18" charset="0"/>
                </a:defRPr>
              </a:lvl4pPr>
              <a:lvl5pPr marL="2057400" indent="-228600" defTabSz="762000">
                <a:defRPr sz="2400" b="1" u="sng">
                  <a:solidFill>
                    <a:schemeClr val="tx1"/>
                  </a:solidFill>
                  <a:latin typeface="Times New Roman" pitchFamily="18" charset="0"/>
                </a:defRPr>
              </a:lvl5pPr>
              <a:lvl6pPr marL="2514600" indent="-228600" algn="ctr" defTabSz="762000" eaLnBrk="0" fontAlgn="base" hangingPunct="0">
                <a:spcBef>
                  <a:spcPct val="0"/>
                </a:spcBef>
                <a:spcAft>
                  <a:spcPct val="0"/>
                </a:spcAft>
                <a:defRPr sz="2400" b="1" u="sng">
                  <a:solidFill>
                    <a:schemeClr val="tx1"/>
                  </a:solidFill>
                  <a:latin typeface="Times New Roman" pitchFamily="18" charset="0"/>
                </a:defRPr>
              </a:lvl6pPr>
              <a:lvl7pPr marL="2971800" indent="-228600" algn="ctr" defTabSz="762000" eaLnBrk="0" fontAlgn="base" hangingPunct="0">
                <a:spcBef>
                  <a:spcPct val="0"/>
                </a:spcBef>
                <a:spcAft>
                  <a:spcPct val="0"/>
                </a:spcAft>
                <a:defRPr sz="2400" b="1" u="sng">
                  <a:solidFill>
                    <a:schemeClr val="tx1"/>
                  </a:solidFill>
                  <a:latin typeface="Times New Roman" pitchFamily="18" charset="0"/>
                </a:defRPr>
              </a:lvl7pPr>
              <a:lvl8pPr marL="3429000" indent="-228600" algn="ctr" defTabSz="762000" eaLnBrk="0" fontAlgn="base" hangingPunct="0">
                <a:spcBef>
                  <a:spcPct val="0"/>
                </a:spcBef>
                <a:spcAft>
                  <a:spcPct val="0"/>
                </a:spcAft>
                <a:defRPr sz="2400" b="1" u="sng">
                  <a:solidFill>
                    <a:schemeClr val="tx1"/>
                  </a:solidFill>
                  <a:latin typeface="Times New Roman" pitchFamily="18" charset="0"/>
                </a:defRPr>
              </a:lvl8pPr>
              <a:lvl9pPr marL="3886200" indent="-228600" algn="ctr" defTabSz="762000" eaLnBrk="0" fontAlgn="base" hangingPunct="0">
                <a:spcBef>
                  <a:spcPct val="0"/>
                </a:spcBef>
                <a:spcAft>
                  <a:spcPct val="0"/>
                </a:spcAft>
                <a:defRPr sz="2400" b="1" u="sng">
                  <a:solidFill>
                    <a:schemeClr val="tx1"/>
                  </a:solidFill>
                  <a:latin typeface="Times New Roman" pitchFamily="18" charset="0"/>
                </a:defRPr>
              </a:lvl9pPr>
            </a:lstStyle>
            <a:p>
              <a:pPr eaLnBrk="0" hangingPunct="0">
                <a:buFont typeface="Arial" pitchFamily="34" charset="0"/>
                <a:buChar char="•"/>
                <a:defRPr/>
              </a:pPr>
              <a:r>
                <a:rPr lang="pt-BR" sz="1600" b="0" u="none" dirty="0" smtClean="0">
                  <a:latin typeface="+mj-lt"/>
                  <a:cs typeface="+mn-cs"/>
                </a:rPr>
                <a:t> 1 Tipo de  carta de mais recomendado</a:t>
              </a:r>
            </a:p>
            <a:p>
              <a:pPr eaLnBrk="0" hangingPunct="0">
                <a:buFont typeface="Arial" pitchFamily="34" charset="0"/>
                <a:buChar char="•"/>
                <a:defRPr/>
              </a:pPr>
              <a:r>
                <a:rPr lang="pt-BR" sz="1600" b="0" u="none" dirty="0" smtClean="0">
                  <a:latin typeface="+mj-lt"/>
                  <a:cs typeface="+mn-cs"/>
                </a:rPr>
                <a:t> 2 Tipo de carta menos recomendada</a:t>
              </a:r>
            </a:p>
            <a:p>
              <a:pPr algn="just" eaLnBrk="0" hangingPunct="0">
                <a:buFont typeface="Arial" pitchFamily="34" charset="0"/>
                <a:buChar char="•"/>
                <a:defRPr/>
              </a:pPr>
              <a:r>
                <a:rPr lang="pt-BR" sz="1600" b="0" u="none" dirty="0" smtClean="0">
                  <a:latin typeface="+mj-lt"/>
                  <a:cs typeface="+mn-cs"/>
                </a:rPr>
                <a:t> Pontos significam que as cartas não são apropriadas.</a:t>
              </a:r>
            </a:p>
          </p:txBody>
        </p:sp>
        <p:pic>
          <p:nvPicPr>
            <p:cNvPr id="305156" name="Picture 4"/>
            <p:cNvPicPr>
              <a:picLocks noChangeAspect="1" noChangeArrowheads="1"/>
            </p:cNvPicPr>
            <p:nvPr/>
          </p:nvPicPr>
          <p:blipFill>
            <a:blip r:embed="rId2"/>
            <a:srcRect/>
            <a:stretch>
              <a:fillRect/>
            </a:stretch>
          </p:blipFill>
          <p:spPr bwMode="auto">
            <a:xfrm>
              <a:off x="1486157" y="2850034"/>
              <a:ext cx="5924550" cy="1619250"/>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6530"/>
                                        </p:tgtEl>
                                        <p:attrNameLst>
                                          <p:attrName>style.visibility</p:attrName>
                                        </p:attrNameLst>
                                      </p:cBhvr>
                                      <p:to>
                                        <p:strVal val="visible"/>
                                      </p:to>
                                    </p:set>
                                    <p:anim calcmode="lin" valueType="num">
                                      <p:cBhvr additive="base">
                                        <p:cTn id="7" dur="500" fill="hold"/>
                                        <p:tgtEl>
                                          <p:spTgt spid="1686530"/>
                                        </p:tgtEl>
                                        <p:attrNameLst>
                                          <p:attrName>ppt_x</p:attrName>
                                        </p:attrNameLst>
                                      </p:cBhvr>
                                      <p:tavLst>
                                        <p:tav tm="0">
                                          <p:val>
                                            <p:strVal val="0-#ppt_w/2"/>
                                          </p:val>
                                        </p:tav>
                                        <p:tav tm="100000">
                                          <p:val>
                                            <p:strVal val="#ppt_x"/>
                                          </p:val>
                                        </p:tav>
                                      </p:tavLst>
                                    </p:anim>
                                    <p:anim calcmode="lin" valueType="num">
                                      <p:cBhvr additive="base">
                                        <p:cTn id="8" dur="500" fill="hold"/>
                                        <p:tgtEl>
                                          <p:spTgt spid="16865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6532"/>
                                        </p:tgtEl>
                                        <p:attrNameLst>
                                          <p:attrName>style.visibility</p:attrName>
                                        </p:attrNameLst>
                                      </p:cBhvr>
                                      <p:to>
                                        <p:strVal val="visible"/>
                                      </p:to>
                                    </p:set>
                                    <p:anim calcmode="lin" valueType="num">
                                      <p:cBhvr additive="base">
                                        <p:cTn id="13" dur="500" fill="hold"/>
                                        <p:tgtEl>
                                          <p:spTgt spid="1686532"/>
                                        </p:tgtEl>
                                        <p:attrNameLst>
                                          <p:attrName>ppt_x</p:attrName>
                                        </p:attrNameLst>
                                      </p:cBhvr>
                                      <p:tavLst>
                                        <p:tav tm="0">
                                          <p:val>
                                            <p:strVal val="0-#ppt_w/2"/>
                                          </p:val>
                                        </p:tav>
                                        <p:tav tm="100000">
                                          <p:val>
                                            <p:strVal val="#ppt_x"/>
                                          </p:val>
                                        </p:tav>
                                      </p:tavLst>
                                    </p:anim>
                                    <p:anim calcmode="lin" valueType="num">
                                      <p:cBhvr additive="base">
                                        <p:cTn id="14" dur="500" fill="hold"/>
                                        <p:tgtEl>
                                          <p:spTgt spid="16865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0" grpId="0" autoUpdateAnimBg="0"/>
      <p:bldP spid="1686532" grpId="0" autoUpdateAnimBg="0"/>
      <p:bldP spid="5" grpId="0" build="allAtOnce"/>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3"/>
          <p:cNvSpPr txBox="1">
            <a:spLocks noChangeArrowheads="1"/>
          </p:cNvSpPr>
          <p:nvPr/>
        </p:nvSpPr>
        <p:spPr bwMode="auto">
          <a:xfrm>
            <a:off x="2061346" y="1071493"/>
            <a:ext cx="4884671" cy="400110"/>
          </a:xfrm>
          <a:prstGeom prst="rect">
            <a:avLst/>
          </a:prstGeom>
          <a:noFill/>
          <a:ln w="12700">
            <a:noFill/>
            <a:miter lim="800000"/>
            <a:headEnd type="none" w="sm" len="sm"/>
            <a:tailEnd type="none" w="sm" len="sm"/>
          </a:ln>
        </p:spPr>
        <p:txBody>
          <a:bodyPr wrap="none" anchor="ctr">
            <a:spAutoFit/>
          </a:bodyPr>
          <a:lstStyle/>
          <a:p>
            <a:pPr algn="ctr" defTabSz="762000" eaLnBrk="0" hangingPunct="0"/>
            <a:r>
              <a:rPr lang="pt-BR" sz="2000" u="none" dirty="0">
                <a:latin typeface="+mj-lt"/>
              </a:rPr>
              <a:t>Pequenas Amostras :n&lt;25 ; Tamanhos Iguais</a:t>
            </a:r>
          </a:p>
        </p:txBody>
      </p:sp>
      <p:graphicFrame>
        <p:nvGraphicFramePr>
          <p:cNvPr id="46082" name="Object 14"/>
          <p:cNvGraphicFramePr>
            <a:graphicFrameLocks noChangeAspect="1"/>
          </p:cNvGraphicFramePr>
          <p:nvPr/>
        </p:nvGraphicFramePr>
        <p:xfrm>
          <a:off x="2260122" y="2997677"/>
          <a:ext cx="1554309" cy="399643"/>
        </p:xfrm>
        <a:graphic>
          <a:graphicData uri="http://schemas.openxmlformats.org/presentationml/2006/ole">
            <p:oleObj spid="_x0000_s94230" name="Equação" r:id="rId3" imgW="1040948" imgH="266584" progId="Equation.3">
              <p:embed/>
            </p:oleObj>
          </a:graphicData>
        </a:graphic>
      </p:graphicFrame>
      <p:graphicFrame>
        <p:nvGraphicFramePr>
          <p:cNvPr id="46083" name="Object 15"/>
          <p:cNvGraphicFramePr>
            <a:graphicFrameLocks noChangeAspect="1"/>
          </p:cNvGraphicFramePr>
          <p:nvPr/>
        </p:nvGraphicFramePr>
        <p:xfrm>
          <a:off x="4839418" y="2957391"/>
          <a:ext cx="1742535" cy="660894"/>
        </p:xfrm>
        <a:graphic>
          <a:graphicData uri="http://schemas.openxmlformats.org/presentationml/2006/ole">
            <p:oleObj spid="_x0000_s94231" name="Equação" r:id="rId4" imgW="1307532" imgH="393529" progId="Equation.3">
              <p:embed/>
            </p:oleObj>
          </a:graphicData>
        </a:graphic>
      </p:graphicFrame>
      <p:sp>
        <p:nvSpPr>
          <p:cNvPr id="6" name="Retângulo 5"/>
          <p:cNvSpPr/>
          <p:nvPr/>
        </p:nvSpPr>
        <p:spPr>
          <a:xfrm>
            <a:off x="2991558" y="528971"/>
            <a:ext cx="279127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CARTAS DE CONTROLE</a:t>
            </a:r>
            <a:endParaRPr lang="pt-BR" altLang="pt-BR" b="1" dirty="0">
              <a:solidFill>
                <a:schemeClr val="accent1"/>
              </a:solidFill>
              <a:latin typeface="+mj-lt"/>
            </a:endParaRPr>
          </a:p>
        </p:txBody>
      </p:sp>
      <p:pic>
        <p:nvPicPr>
          <p:cNvPr id="316428" name="Picture 12"/>
          <p:cNvPicPr>
            <a:picLocks noChangeAspect="1" noChangeArrowheads="1"/>
          </p:cNvPicPr>
          <p:nvPr/>
        </p:nvPicPr>
        <p:blipFill>
          <a:blip r:embed="rId5"/>
          <a:srcRect/>
          <a:stretch>
            <a:fillRect/>
          </a:stretch>
        </p:blipFill>
        <p:spPr bwMode="auto">
          <a:xfrm>
            <a:off x="3174521" y="1606826"/>
            <a:ext cx="2820056" cy="1267332"/>
          </a:xfrm>
          <a:prstGeom prst="rect">
            <a:avLst/>
          </a:prstGeom>
          <a:noFill/>
          <a:ln w="9525">
            <a:noFill/>
            <a:miter lim="800000"/>
            <a:headEnd/>
            <a:tailEnd/>
          </a:ln>
          <a:effectLst/>
        </p:spPr>
      </p:pic>
      <p:sp>
        <p:nvSpPr>
          <p:cNvPr id="7" name="Text Box 4"/>
          <p:cNvSpPr txBox="1">
            <a:spLocks noChangeArrowheads="1"/>
          </p:cNvSpPr>
          <p:nvPr/>
        </p:nvSpPr>
        <p:spPr bwMode="auto">
          <a:xfrm>
            <a:off x="2093832" y="3580291"/>
            <a:ext cx="4727383" cy="400110"/>
          </a:xfrm>
          <a:prstGeom prst="rect">
            <a:avLst/>
          </a:prstGeom>
          <a:noFill/>
          <a:ln w="12700">
            <a:noFill/>
            <a:miter lim="800000"/>
            <a:headEnd type="none" w="sm" len="sm"/>
            <a:tailEnd type="none" w="sm" len="sm"/>
          </a:ln>
        </p:spPr>
        <p:txBody>
          <a:bodyPr wrap="none" anchor="ctr">
            <a:spAutoFit/>
          </a:bodyPr>
          <a:lstStyle/>
          <a:p>
            <a:pPr algn="ctr" defTabSz="762000" eaLnBrk="0" hangingPunct="0"/>
            <a:r>
              <a:rPr lang="pt-BR" sz="2000" b="1" u="none" dirty="0">
                <a:latin typeface="+mj-lt"/>
              </a:rPr>
              <a:t>Pequenas Amostras :n&lt;10 ; Tamanhos Iguais</a:t>
            </a:r>
          </a:p>
        </p:txBody>
      </p:sp>
      <p:graphicFrame>
        <p:nvGraphicFramePr>
          <p:cNvPr id="8" name="Object 16"/>
          <p:cNvGraphicFramePr>
            <a:graphicFrameLocks noChangeAspect="1"/>
          </p:cNvGraphicFramePr>
          <p:nvPr/>
        </p:nvGraphicFramePr>
        <p:xfrm>
          <a:off x="5434641" y="5430495"/>
          <a:ext cx="1883746" cy="613598"/>
        </p:xfrm>
        <a:graphic>
          <a:graphicData uri="http://schemas.openxmlformats.org/presentationml/2006/ole">
            <p:oleObj spid="_x0000_s94232" name="Equação" r:id="rId6" imgW="1282700" imgH="393700" progId="Equation.3">
              <p:embed/>
            </p:oleObj>
          </a:graphicData>
        </a:graphic>
      </p:graphicFrame>
      <p:pic>
        <p:nvPicPr>
          <p:cNvPr id="9" name="Picture 5"/>
          <p:cNvPicPr>
            <a:picLocks noChangeAspect="1" noChangeArrowheads="1"/>
          </p:cNvPicPr>
          <p:nvPr/>
        </p:nvPicPr>
        <p:blipFill>
          <a:blip r:embed="rId7"/>
          <a:srcRect/>
          <a:stretch>
            <a:fillRect/>
          </a:stretch>
        </p:blipFill>
        <p:spPr bwMode="auto">
          <a:xfrm>
            <a:off x="3183880" y="4041243"/>
            <a:ext cx="2932250" cy="1207659"/>
          </a:xfrm>
          <a:prstGeom prst="rect">
            <a:avLst/>
          </a:prstGeom>
          <a:noFill/>
          <a:ln w="9525">
            <a:noFill/>
            <a:miter lim="800000"/>
            <a:headEnd/>
            <a:tailEnd/>
          </a:ln>
          <a:effectLst/>
        </p:spPr>
      </p:pic>
      <p:graphicFrame>
        <p:nvGraphicFramePr>
          <p:cNvPr id="10" name="Object 6"/>
          <p:cNvGraphicFramePr>
            <a:graphicFrameLocks noChangeAspect="1"/>
          </p:cNvGraphicFramePr>
          <p:nvPr/>
        </p:nvGraphicFramePr>
        <p:xfrm>
          <a:off x="2449902" y="5482220"/>
          <a:ext cx="1483359" cy="381635"/>
        </p:xfrm>
        <a:graphic>
          <a:graphicData uri="http://schemas.openxmlformats.org/presentationml/2006/ole">
            <p:oleObj spid="_x0000_s94233" name="Equação" r:id="rId8" imgW="1040948" imgH="266584"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additive="base">
                                        <p:cTn id="7" dur="500" fill="hold"/>
                                        <p:tgtEl>
                                          <p:spTgt spid="460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6428"/>
                                        </p:tgtEl>
                                        <p:attrNameLst>
                                          <p:attrName>style.visibility</p:attrName>
                                        </p:attrNameLst>
                                      </p:cBhvr>
                                      <p:to>
                                        <p:strVal val="visible"/>
                                      </p:to>
                                    </p:set>
                                    <p:anim calcmode="lin" valueType="num">
                                      <p:cBhvr additive="base">
                                        <p:cTn id="13" dur="500" fill="hold"/>
                                        <p:tgtEl>
                                          <p:spTgt spid="316428"/>
                                        </p:tgtEl>
                                        <p:attrNameLst>
                                          <p:attrName>ppt_x</p:attrName>
                                        </p:attrNameLst>
                                      </p:cBhvr>
                                      <p:tavLst>
                                        <p:tav tm="0">
                                          <p:val>
                                            <p:strVal val="#ppt_x"/>
                                          </p:val>
                                        </p:tav>
                                        <p:tav tm="100000">
                                          <p:val>
                                            <p:strVal val="#ppt_x"/>
                                          </p:val>
                                        </p:tav>
                                      </p:tavLst>
                                    </p:anim>
                                    <p:anim calcmode="lin" valueType="num">
                                      <p:cBhvr additive="base">
                                        <p:cTn id="14" dur="500" fill="hold"/>
                                        <p:tgtEl>
                                          <p:spTgt spid="3164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82"/>
                                        </p:tgtEl>
                                        <p:attrNameLst>
                                          <p:attrName>style.visibility</p:attrName>
                                        </p:attrNameLst>
                                      </p:cBhvr>
                                      <p:to>
                                        <p:strVal val="visible"/>
                                      </p:to>
                                    </p:set>
                                    <p:anim calcmode="lin" valueType="num">
                                      <p:cBhvr additive="base">
                                        <p:cTn id="19" dur="500" fill="hold"/>
                                        <p:tgtEl>
                                          <p:spTgt spid="46082"/>
                                        </p:tgtEl>
                                        <p:attrNameLst>
                                          <p:attrName>ppt_x</p:attrName>
                                        </p:attrNameLst>
                                      </p:cBhvr>
                                      <p:tavLst>
                                        <p:tav tm="0">
                                          <p:val>
                                            <p:strVal val="#ppt_x"/>
                                          </p:val>
                                        </p:tav>
                                        <p:tav tm="100000">
                                          <p:val>
                                            <p:strVal val="#ppt_x"/>
                                          </p:val>
                                        </p:tav>
                                      </p:tavLst>
                                    </p:anim>
                                    <p:anim calcmode="lin" valueType="num">
                                      <p:cBhvr additive="base">
                                        <p:cTn id="20"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083"/>
                                        </p:tgtEl>
                                        <p:attrNameLst>
                                          <p:attrName>style.visibility</p:attrName>
                                        </p:attrNameLst>
                                      </p:cBhvr>
                                      <p:to>
                                        <p:strVal val="visible"/>
                                      </p:to>
                                    </p:set>
                                    <p:anim calcmode="lin" valueType="num">
                                      <p:cBhvr additive="base">
                                        <p:cTn id="25" dur="500" fill="hold"/>
                                        <p:tgtEl>
                                          <p:spTgt spid="46083"/>
                                        </p:tgtEl>
                                        <p:attrNameLst>
                                          <p:attrName>ppt_x</p:attrName>
                                        </p:attrNameLst>
                                      </p:cBhvr>
                                      <p:tavLst>
                                        <p:tav tm="0">
                                          <p:val>
                                            <p:strVal val="#ppt_x"/>
                                          </p:val>
                                        </p:tav>
                                        <p:tav tm="100000">
                                          <p:val>
                                            <p:strVal val="#ppt_x"/>
                                          </p:val>
                                        </p:tav>
                                      </p:tavLst>
                                    </p:anim>
                                    <p:anim calcmode="lin" valueType="num">
                                      <p:cBhvr additive="base">
                                        <p:cTn id="26"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allAtOnce"/>
      <p:bldP spid="7" grpId="0" build="allAtOnce"/>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56975" y="502629"/>
            <a:ext cx="279127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CARTAS DE CONTROLE</a:t>
            </a:r>
            <a:endParaRPr lang="pt-BR" altLang="pt-BR" b="1" dirty="0">
              <a:solidFill>
                <a:schemeClr val="accent1"/>
              </a:solidFill>
              <a:latin typeface="+mj-lt"/>
            </a:endParaRPr>
          </a:p>
        </p:txBody>
      </p:sp>
      <p:grpSp>
        <p:nvGrpSpPr>
          <p:cNvPr id="2" name="Grupo 5"/>
          <p:cNvGrpSpPr/>
          <p:nvPr/>
        </p:nvGrpSpPr>
        <p:grpSpPr>
          <a:xfrm>
            <a:off x="864972" y="1165011"/>
            <a:ext cx="7160099" cy="4763145"/>
            <a:chOff x="864972" y="1165011"/>
            <a:chExt cx="7160099" cy="4763145"/>
          </a:xfrm>
        </p:grpSpPr>
        <p:pic>
          <p:nvPicPr>
            <p:cNvPr id="317443" name="Picture 3"/>
            <p:cNvPicPr>
              <a:picLocks noChangeAspect="1" noChangeArrowheads="1"/>
            </p:cNvPicPr>
            <p:nvPr/>
          </p:nvPicPr>
          <p:blipFill>
            <a:blip r:embed="rId2"/>
            <a:srcRect/>
            <a:stretch>
              <a:fillRect/>
            </a:stretch>
          </p:blipFill>
          <p:spPr bwMode="auto">
            <a:xfrm>
              <a:off x="871796" y="1165011"/>
              <a:ext cx="7153275" cy="4429125"/>
            </a:xfrm>
            <a:prstGeom prst="rect">
              <a:avLst/>
            </a:prstGeom>
            <a:noFill/>
            <a:ln w="9525">
              <a:noFill/>
              <a:miter lim="800000"/>
              <a:headEnd/>
              <a:tailEnd/>
            </a:ln>
            <a:effectLst/>
          </p:spPr>
        </p:pic>
        <p:sp>
          <p:nvSpPr>
            <p:cNvPr id="317444" name="Rectangle 4"/>
            <p:cNvSpPr>
              <a:spLocks noChangeArrowheads="1"/>
            </p:cNvSpPr>
            <p:nvPr/>
          </p:nvSpPr>
          <p:spPr bwMode="auto">
            <a:xfrm>
              <a:off x="864972" y="5651157"/>
              <a:ext cx="340222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effectLst/>
                  <a:latin typeface="+mj-lt"/>
                  <a:ea typeface="Times New Roman" pitchFamily="18" charset="0"/>
                  <a:cs typeface="Arial" pitchFamily="34" charset="0"/>
                </a:rPr>
                <a:t>n = Número de observações na amostra</a:t>
              </a:r>
              <a:endParaRPr kumimoji="0" lang="pt-BR" sz="1800" b="0" i="0" u="none" strike="noStrike" cap="none" normalizeH="0" baseline="0" dirty="0" smtClean="0">
                <a:ln>
                  <a:noFill/>
                </a:ln>
                <a:effectLst/>
                <a:latin typeface="+mj-lt"/>
                <a:cs typeface="Arial" pitchFamily="34" charset="0"/>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163008" y="496315"/>
            <a:ext cx="279127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CARTAS DE CONTROLE</a:t>
            </a:r>
            <a:endParaRPr lang="pt-BR" altLang="pt-BR" b="1" dirty="0">
              <a:solidFill>
                <a:schemeClr val="accent1"/>
              </a:solidFill>
              <a:latin typeface="+mj-lt"/>
            </a:endParaRPr>
          </a:p>
        </p:txBody>
      </p:sp>
      <p:sp>
        <p:nvSpPr>
          <p:cNvPr id="12" name="Text Box 2"/>
          <p:cNvSpPr txBox="1">
            <a:spLocks noChangeArrowheads="1"/>
          </p:cNvSpPr>
          <p:nvPr/>
        </p:nvSpPr>
        <p:spPr bwMode="auto">
          <a:xfrm>
            <a:off x="2484407" y="897931"/>
            <a:ext cx="4528868" cy="369332"/>
          </a:xfrm>
          <a:prstGeom prst="rect">
            <a:avLst/>
          </a:prstGeom>
          <a:noFill/>
          <a:ln w="12700">
            <a:noFill/>
            <a:miter lim="800000"/>
            <a:headEnd type="none" w="sm" len="sm"/>
            <a:tailEnd type="none" w="sm" len="sm"/>
          </a:ln>
        </p:spPr>
        <p:txBody>
          <a:bodyPr wrap="square" anchor="ctr">
            <a:spAutoFit/>
          </a:bodyPr>
          <a:lstStyle/>
          <a:p>
            <a:pPr algn="ctr" defTabSz="762000" eaLnBrk="0" hangingPunct="0">
              <a:spcBef>
                <a:spcPct val="50000"/>
              </a:spcBef>
            </a:pPr>
            <a:r>
              <a:rPr lang="pt-BR" b="1" u="none" dirty="0" smtClean="0">
                <a:latin typeface="+mj-lt"/>
              </a:rPr>
              <a:t>Carta de controle da média e amplitude</a:t>
            </a:r>
            <a:endParaRPr lang="pt-BR" b="1" u="none" dirty="0">
              <a:latin typeface="+mj-lt"/>
            </a:endParaRPr>
          </a:p>
        </p:txBody>
      </p:sp>
      <p:pic>
        <p:nvPicPr>
          <p:cNvPr id="1622017" name="Picture 1"/>
          <p:cNvPicPr>
            <a:picLocks noChangeAspect="1" noChangeArrowheads="1"/>
          </p:cNvPicPr>
          <p:nvPr/>
        </p:nvPicPr>
        <p:blipFill>
          <a:blip r:embed="rId2"/>
          <a:srcRect/>
          <a:stretch>
            <a:fillRect/>
          </a:stretch>
        </p:blipFill>
        <p:spPr bwMode="auto">
          <a:xfrm>
            <a:off x="34504" y="1917930"/>
            <a:ext cx="9031857" cy="1973225"/>
          </a:xfrm>
          <a:prstGeom prst="rect">
            <a:avLst/>
          </a:prstGeom>
          <a:noFill/>
          <a:ln w="9525">
            <a:noFill/>
            <a:miter lim="800000"/>
            <a:headEnd/>
            <a:tailEnd/>
          </a:ln>
          <a:effectLst/>
        </p:spPr>
      </p:pic>
      <p:pic>
        <p:nvPicPr>
          <p:cNvPr id="1622019" name="Picture 3"/>
          <p:cNvPicPr>
            <a:picLocks noChangeAspect="1" noChangeArrowheads="1"/>
          </p:cNvPicPr>
          <p:nvPr/>
        </p:nvPicPr>
        <p:blipFill>
          <a:blip r:embed="rId3"/>
          <a:srcRect/>
          <a:stretch>
            <a:fillRect/>
          </a:stretch>
        </p:blipFill>
        <p:spPr bwMode="auto">
          <a:xfrm>
            <a:off x="1871932" y="3882680"/>
            <a:ext cx="2115966" cy="672447"/>
          </a:xfrm>
          <a:prstGeom prst="rect">
            <a:avLst/>
          </a:prstGeom>
          <a:noFill/>
          <a:ln w="9525">
            <a:noFill/>
            <a:miter lim="800000"/>
            <a:headEnd/>
            <a:tailEnd/>
          </a:ln>
          <a:effectLst/>
        </p:spPr>
      </p:pic>
      <p:pic>
        <p:nvPicPr>
          <p:cNvPr id="1622020" name="Picture 4"/>
          <p:cNvPicPr>
            <a:picLocks noChangeAspect="1" noChangeArrowheads="1"/>
          </p:cNvPicPr>
          <p:nvPr/>
        </p:nvPicPr>
        <p:blipFill>
          <a:blip r:embed="rId3"/>
          <a:srcRect/>
          <a:stretch>
            <a:fillRect/>
          </a:stretch>
        </p:blipFill>
        <p:spPr bwMode="auto">
          <a:xfrm>
            <a:off x="5279364" y="3908560"/>
            <a:ext cx="2115967" cy="672447"/>
          </a:xfrm>
          <a:prstGeom prst="rect">
            <a:avLst/>
          </a:prstGeom>
          <a:noFill/>
          <a:ln w="9525">
            <a:noFill/>
            <a:miter lim="800000"/>
            <a:headEnd/>
            <a:tailEnd/>
          </a:ln>
          <a:effectLst/>
        </p:spPr>
      </p:pic>
      <p:pic>
        <p:nvPicPr>
          <p:cNvPr id="1622021" name="Picture 5"/>
          <p:cNvPicPr>
            <a:picLocks noChangeAspect="1" noChangeArrowheads="1"/>
          </p:cNvPicPr>
          <p:nvPr/>
        </p:nvPicPr>
        <p:blipFill>
          <a:blip r:embed="rId4"/>
          <a:srcRect/>
          <a:stretch>
            <a:fillRect/>
          </a:stretch>
        </p:blipFill>
        <p:spPr bwMode="auto">
          <a:xfrm>
            <a:off x="1483742" y="4548584"/>
            <a:ext cx="2950233" cy="1828059"/>
          </a:xfrm>
          <a:prstGeom prst="rect">
            <a:avLst/>
          </a:prstGeom>
          <a:noFill/>
          <a:ln w="9525">
            <a:noFill/>
            <a:miter lim="800000"/>
            <a:headEnd/>
            <a:tailEnd/>
          </a:ln>
          <a:effectLst/>
        </p:spPr>
      </p:pic>
      <p:pic>
        <p:nvPicPr>
          <p:cNvPr id="1622022" name="Picture 6"/>
          <p:cNvPicPr>
            <a:picLocks noChangeAspect="1" noChangeArrowheads="1"/>
          </p:cNvPicPr>
          <p:nvPr/>
        </p:nvPicPr>
        <p:blipFill>
          <a:blip r:embed="rId5"/>
          <a:srcRect/>
          <a:stretch>
            <a:fillRect/>
          </a:stretch>
        </p:blipFill>
        <p:spPr bwMode="auto">
          <a:xfrm>
            <a:off x="5167222" y="4586622"/>
            <a:ext cx="2829465" cy="1702280"/>
          </a:xfrm>
          <a:prstGeom prst="rect">
            <a:avLst/>
          </a:prstGeom>
          <a:noFill/>
          <a:ln w="9525">
            <a:noFill/>
            <a:miter lim="800000"/>
            <a:headEnd/>
            <a:tailEnd/>
          </a:ln>
          <a:effectLst/>
        </p:spPr>
      </p:pic>
      <p:pic>
        <p:nvPicPr>
          <p:cNvPr id="15" name="Picture 5"/>
          <p:cNvPicPr>
            <a:picLocks noChangeAspect="1" noChangeArrowheads="1"/>
          </p:cNvPicPr>
          <p:nvPr/>
        </p:nvPicPr>
        <p:blipFill>
          <a:blip r:embed="rId6"/>
          <a:srcRect/>
          <a:stretch>
            <a:fillRect/>
          </a:stretch>
        </p:blipFill>
        <p:spPr bwMode="auto">
          <a:xfrm>
            <a:off x="3899045" y="1250977"/>
            <a:ext cx="1570175" cy="64668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22017"/>
                                        </p:tgtEl>
                                        <p:attrNameLst>
                                          <p:attrName>style.visibility</p:attrName>
                                        </p:attrNameLst>
                                      </p:cBhvr>
                                      <p:to>
                                        <p:strVal val="visible"/>
                                      </p:to>
                                    </p:set>
                                    <p:anim calcmode="lin" valueType="num">
                                      <p:cBhvr additive="base">
                                        <p:cTn id="18" dur="500" fill="hold"/>
                                        <p:tgtEl>
                                          <p:spTgt spid="1622017"/>
                                        </p:tgtEl>
                                        <p:attrNameLst>
                                          <p:attrName>ppt_x</p:attrName>
                                        </p:attrNameLst>
                                      </p:cBhvr>
                                      <p:tavLst>
                                        <p:tav tm="0">
                                          <p:val>
                                            <p:strVal val="#ppt_x"/>
                                          </p:val>
                                        </p:tav>
                                        <p:tav tm="100000">
                                          <p:val>
                                            <p:strVal val="#ppt_x"/>
                                          </p:val>
                                        </p:tav>
                                      </p:tavLst>
                                    </p:anim>
                                    <p:anim calcmode="lin" valueType="num">
                                      <p:cBhvr additive="base">
                                        <p:cTn id="19" dur="500" fill="hold"/>
                                        <p:tgtEl>
                                          <p:spTgt spid="16220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22019"/>
                                        </p:tgtEl>
                                        <p:attrNameLst>
                                          <p:attrName>style.visibility</p:attrName>
                                        </p:attrNameLst>
                                      </p:cBhvr>
                                      <p:to>
                                        <p:strVal val="visible"/>
                                      </p:to>
                                    </p:set>
                                    <p:anim calcmode="lin" valueType="num">
                                      <p:cBhvr additive="base">
                                        <p:cTn id="24" dur="500" fill="hold"/>
                                        <p:tgtEl>
                                          <p:spTgt spid="1622019"/>
                                        </p:tgtEl>
                                        <p:attrNameLst>
                                          <p:attrName>ppt_x</p:attrName>
                                        </p:attrNameLst>
                                      </p:cBhvr>
                                      <p:tavLst>
                                        <p:tav tm="0">
                                          <p:val>
                                            <p:strVal val="#ppt_x"/>
                                          </p:val>
                                        </p:tav>
                                        <p:tav tm="100000">
                                          <p:val>
                                            <p:strVal val="#ppt_x"/>
                                          </p:val>
                                        </p:tav>
                                      </p:tavLst>
                                    </p:anim>
                                    <p:anim calcmode="lin" valueType="num">
                                      <p:cBhvr additive="base">
                                        <p:cTn id="25" dur="500" fill="hold"/>
                                        <p:tgtEl>
                                          <p:spTgt spid="16220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22021"/>
                                        </p:tgtEl>
                                        <p:attrNameLst>
                                          <p:attrName>style.visibility</p:attrName>
                                        </p:attrNameLst>
                                      </p:cBhvr>
                                      <p:to>
                                        <p:strVal val="visible"/>
                                      </p:to>
                                    </p:set>
                                    <p:anim calcmode="lin" valueType="num">
                                      <p:cBhvr additive="base">
                                        <p:cTn id="30" dur="500" fill="hold"/>
                                        <p:tgtEl>
                                          <p:spTgt spid="1622021"/>
                                        </p:tgtEl>
                                        <p:attrNameLst>
                                          <p:attrName>ppt_x</p:attrName>
                                        </p:attrNameLst>
                                      </p:cBhvr>
                                      <p:tavLst>
                                        <p:tav tm="0">
                                          <p:val>
                                            <p:strVal val="#ppt_x"/>
                                          </p:val>
                                        </p:tav>
                                        <p:tav tm="100000">
                                          <p:val>
                                            <p:strVal val="#ppt_x"/>
                                          </p:val>
                                        </p:tav>
                                      </p:tavLst>
                                    </p:anim>
                                    <p:anim calcmode="lin" valueType="num">
                                      <p:cBhvr additive="base">
                                        <p:cTn id="31" dur="500" fill="hold"/>
                                        <p:tgtEl>
                                          <p:spTgt spid="16220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22020"/>
                                        </p:tgtEl>
                                        <p:attrNameLst>
                                          <p:attrName>style.visibility</p:attrName>
                                        </p:attrNameLst>
                                      </p:cBhvr>
                                      <p:to>
                                        <p:strVal val="visible"/>
                                      </p:to>
                                    </p:set>
                                    <p:anim calcmode="lin" valueType="num">
                                      <p:cBhvr additive="base">
                                        <p:cTn id="36" dur="500" fill="hold"/>
                                        <p:tgtEl>
                                          <p:spTgt spid="1622020"/>
                                        </p:tgtEl>
                                        <p:attrNameLst>
                                          <p:attrName>ppt_x</p:attrName>
                                        </p:attrNameLst>
                                      </p:cBhvr>
                                      <p:tavLst>
                                        <p:tav tm="0">
                                          <p:val>
                                            <p:strVal val="#ppt_x"/>
                                          </p:val>
                                        </p:tav>
                                        <p:tav tm="100000">
                                          <p:val>
                                            <p:strVal val="#ppt_x"/>
                                          </p:val>
                                        </p:tav>
                                      </p:tavLst>
                                    </p:anim>
                                    <p:anim calcmode="lin" valueType="num">
                                      <p:cBhvr additive="base">
                                        <p:cTn id="37" dur="500" fill="hold"/>
                                        <p:tgtEl>
                                          <p:spTgt spid="16220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22022"/>
                                        </p:tgtEl>
                                        <p:attrNameLst>
                                          <p:attrName>style.visibility</p:attrName>
                                        </p:attrNameLst>
                                      </p:cBhvr>
                                      <p:to>
                                        <p:strVal val="visible"/>
                                      </p:to>
                                    </p:set>
                                    <p:anim calcmode="lin" valueType="num">
                                      <p:cBhvr additive="base">
                                        <p:cTn id="42" dur="500" fill="hold"/>
                                        <p:tgtEl>
                                          <p:spTgt spid="1622022"/>
                                        </p:tgtEl>
                                        <p:attrNameLst>
                                          <p:attrName>ppt_x</p:attrName>
                                        </p:attrNameLst>
                                      </p:cBhvr>
                                      <p:tavLst>
                                        <p:tav tm="0">
                                          <p:val>
                                            <p:strVal val="#ppt_x"/>
                                          </p:val>
                                        </p:tav>
                                        <p:tav tm="100000">
                                          <p:val>
                                            <p:strVal val="#ppt_x"/>
                                          </p:val>
                                        </p:tav>
                                      </p:tavLst>
                                    </p:anim>
                                    <p:anim calcmode="lin" valueType="num">
                                      <p:cBhvr additive="base">
                                        <p:cTn id="43" dur="500" fill="hold"/>
                                        <p:tgtEl>
                                          <p:spTgt spid="16220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95348" y="520660"/>
            <a:ext cx="216508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Escore z (</a:t>
            </a:r>
            <a:r>
              <a:rPr lang="pt-BR" altLang="pt-BR" sz="2200" b="1" dirty="0" err="1" smtClean="0">
                <a:solidFill>
                  <a:schemeClr val="accent1"/>
                </a:solidFill>
                <a:latin typeface="+mj-lt"/>
                <a:ea typeface="+mj-ea"/>
                <a:cs typeface="+mj-cs"/>
              </a:rPr>
              <a:t>z-score</a:t>
            </a:r>
            <a:r>
              <a:rPr lang="pt-BR" altLang="pt-BR" sz="2200" b="1" dirty="0" smtClean="0">
                <a:solidFill>
                  <a:schemeClr val="accent1"/>
                </a:solidFill>
                <a:latin typeface="+mj-lt"/>
                <a:ea typeface="+mj-ea"/>
                <a:cs typeface="+mj-cs"/>
              </a:rPr>
              <a:t>) </a:t>
            </a:r>
            <a:endParaRPr lang="pt-BR" altLang="pt-BR" sz="2200" b="1" dirty="0">
              <a:solidFill>
                <a:schemeClr val="accent1"/>
              </a:solidFill>
              <a:latin typeface="+mj-lt"/>
              <a:ea typeface="+mj-ea"/>
              <a:cs typeface="+mj-cs"/>
            </a:endParaRPr>
          </a:p>
        </p:txBody>
      </p:sp>
      <p:sp>
        <p:nvSpPr>
          <p:cNvPr id="6" name="Retângulo 5"/>
          <p:cNvSpPr/>
          <p:nvPr/>
        </p:nvSpPr>
        <p:spPr>
          <a:xfrm>
            <a:off x="0" y="1014963"/>
            <a:ext cx="9144000" cy="707886"/>
          </a:xfrm>
          <a:prstGeom prst="rect">
            <a:avLst/>
          </a:prstGeom>
        </p:spPr>
        <p:txBody>
          <a:bodyPr wrap="square">
            <a:spAutoFit/>
          </a:bodyPr>
          <a:lstStyle/>
          <a:p>
            <a:pPr algn="ctr">
              <a:buFontTx/>
              <a:buNone/>
            </a:pPr>
            <a:r>
              <a:rPr lang="pt-BR" sz="2000" b="1" dirty="0" smtClean="0">
                <a:latin typeface="+mj-lt"/>
                <a:cs typeface="Arial" charset="0"/>
              </a:rPr>
              <a:t>DOQ-CGRE-008- 2016</a:t>
            </a:r>
          </a:p>
          <a:p>
            <a:pPr algn="ctr">
              <a:buFontTx/>
              <a:buNone/>
            </a:pPr>
            <a:r>
              <a:rPr lang="pt-BR" sz="2000" b="1" dirty="0" smtClean="0">
                <a:latin typeface="+mj-lt"/>
                <a:cs typeface="Arial" charset="0"/>
              </a:rPr>
              <a:t>Orientações sobre validação de métodos analítico</a:t>
            </a:r>
          </a:p>
        </p:txBody>
      </p:sp>
      <p:pic>
        <p:nvPicPr>
          <p:cNvPr id="8" name="Picture 2"/>
          <p:cNvPicPr>
            <a:picLocks noChangeAspect="1" noChangeArrowheads="1"/>
          </p:cNvPicPr>
          <p:nvPr/>
        </p:nvPicPr>
        <p:blipFill>
          <a:blip r:embed="rId3" cstate="print"/>
          <a:srcRect/>
          <a:stretch>
            <a:fillRect/>
          </a:stretch>
        </p:blipFill>
        <p:spPr bwMode="auto">
          <a:xfrm>
            <a:off x="3871514" y="1721710"/>
            <a:ext cx="1807313" cy="1902940"/>
          </a:xfrm>
          <a:prstGeom prst="rect">
            <a:avLst/>
          </a:prstGeom>
          <a:noFill/>
          <a:ln w="9525">
            <a:noFill/>
            <a:miter lim="800000"/>
            <a:headEnd/>
            <a:tailEnd/>
          </a:ln>
          <a:effectLst/>
        </p:spPr>
      </p:pic>
      <p:sp>
        <p:nvSpPr>
          <p:cNvPr id="9" name="Retângulo 8"/>
          <p:cNvSpPr/>
          <p:nvPr/>
        </p:nvSpPr>
        <p:spPr>
          <a:xfrm>
            <a:off x="0" y="3486298"/>
            <a:ext cx="9144000" cy="584775"/>
          </a:xfrm>
          <a:prstGeom prst="rect">
            <a:avLst/>
          </a:prstGeom>
        </p:spPr>
        <p:txBody>
          <a:bodyPr wrap="square">
            <a:spAutoFit/>
          </a:bodyPr>
          <a:lstStyle/>
          <a:p>
            <a:pPr algn="just"/>
            <a:r>
              <a:rPr lang="pt-BR" sz="1600" dirty="0" smtClean="0">
                <a:latin typeface="+mj-lt"/>
              </a:rPr>
              <a:t>8.2.8.1 Escore z (</a:t>
            </a:r>
            <a:r>
              <a:rPr lang="pt-BR" sz="1600" dirty="0" err="1" smtClean="0">
                <a:latin typeface="+mj-lt"/>
              </a:rPr>
              <a:t>z-score</a:t>
            </a:r>
            <a:r>
              <a:rPr lang="pt-BR" sz="1600" dirty="0" smtClean="0">
                <a:latin typeface="+mj-lt"/>
              </a:rPr>
              <a:t>)  O índice z é também um modo de avaliar o desempenho do laboratório em comparações </a:t>
            </a:r>
            <a:r>
              <a:rPr lang="pt-BR" sz="1600" dirty="0" err="1" smtClean="0">
                <a:latin typeface="+mj-lt"/>
              </a:rPr>
              <a:t>interlaboratoriais</a:t>
            </a:r>
            <a:r>
              <a:rPr lang="pt-BR" sz="1600" dirty="0" smtClean="0">
                <a:latin typeface="+mj-lt"/>
              </a:rPr>
              <a:t>. </a:t>
            </a:r>
            <a:endParaRPr lang="pt-BR" sz="1600" dirty="0">
              <a:latin typeface="+mj-lt"/>
            </a:endParaRPr>
          </a:p>
        </p:txBody>
      </p:sp>
      <p:graphicFrame>
        <p:nvGraphicFramePr>
          <p:cNvPr id="334849" name="Object 1"/>
          <p:cNvGraphicFramePr>
            <a:graphicFrameLocks noChangeAspect="1"/>
          </p:cNvGraphicFramePr>
          <p:nvPr/>
        </p:nvGraphicFramePr>
        <p:xfrm>
          <a:off x="4128924" y="3951695"/>
          <a:ext cx="1173162" cy="539750"/>
        </p:xfrm>
        <a:graphic>
          <a:graphicData uri="http://schemas.openxmlformats.org/presentationml/2006/ole">
            <p:oleObj spid="_x0000_s95254" name="Equação" r:id="rId4" imgW="952087" imgH="418918" progId="Equation.3">
              <p:embed/>
            </p:oleObj>
          </a:graphicData>
        </a:graphic>
      </p:graphicFrame>
      <p:sp>
        <p:nvSpPr>
          <p:cNvPr id="11" name="Retângulo 10"/>
          <p:cNvSpPr/>
          <p:nvPr/>
        </p:nvSpPr>
        <p:spPr>
          <a:xfrm>
            <a:off x="0" y="4435195"/>
            <a:ext cx="9143999" cy="584775"/>
          </a:xfrm>
          <a:prstGeom prst="rect">
            <a:avLst/>
          </a:prstGeom>
        </p:spPr>
        <p:txBody>
          <a:bodyPr wrap="square">
            <a:spAutoFit/>
          </a:bodyPr>
          <a:lstStyle/>
          <a:p>
            <a:pPr algn="just"/>
            <a:r>
              <a:rPr lang="pt-BR" sz="1600" dirty="0" smtClean="0">
                <a:latin typeface="+mj-lt"/>
              </a:rPr>
              <a:t>Onde: </a:t>
            </a:r>
            <a:r>
              <a:rPr lang="pt-BR" sz="1600" dirty="0" err="1" smtClean="0">
                <a:latin typeface="+mj-lt"/>
              </a:rPr>
              <a:t>X</a:t>
            </a:r>
            <a:r>
              <a:rPr lang="pt-BR" sz="1600" baseline="-25000" dirty="0" err="1" smtClean="0">
                <a:latin typeface="+mj-lt"/>
              </a:rPr>
              <a:t>lab</a:t>
            </a:r>
            <a:r>
              <a:rPr lang="pt-BR" sz="1600" dirty="0" smtClean="0">
                <a:latin typeface="+mj-lt"/>
              </a:rPr>
              <a:t> é valor obtido pelo laboratório; </a:t>
            </a:r>
            <a:r>
              <a:rPr lang="pt-BR" sz="1600" dirty="0" err="1" smtClean="0">
                <a:latin typeface="+mj-lt"/>
              </a:rPr>
              <a:t>X</a:t>
            </a:r>
            <a:r>
              <a:rPr lang="pt-BR" sz="1600" baseline="-25000" dirty="0" err="1" smtClean="0">
                <a:latin typeface="+mj-lt"/>
              </a:rPr>
              <a:t>ref</a:t>
            </a:r>
            <a:r>
              <a:rPr lang="pt-BR" sz="1600" dirty="0" smtClean="0">
                <a:latin typeface="+mj-lt"/>
              </a:rPr>
              <a:t> é valor admitido como verdadeiro; s : desvio padrão do ensaio de proficiência. </a:t>
            </a:r>
            <a:endParaRPr lang="pt-BR" sz="1600" dirty="0">
              <a:latin typeface="+mj-lt"/>
            </a:endParaRPr>
          </a:p>
        </p:txBody>
      </p:sp>
      <p:sp>
        <p:nvSpPr>
          <p:cNvPr id="12" name="Retângulo 11"/>
          <p:cNvSpPr/>
          <p:nvPr/>
        </p:nvSpPr>
        <p:spPr>
          <a:xfrm>
            <a:off x="0" y="5092695"/>
            <a:ext cx="9144000" cy="338554"/>
          </a:xfrm>
          <a:prstGeom prst="rect">
            <a:avLst/>
          </a:prstGeom>
        </p:spPr>
        <p:txBody>
          <a:bodyPr wrap="square">
            <a:spAutoFit/>
          </a:bodyPr>
          <a:lstStyle/>
          <a:p>
            <a:r>
              <a:rPr lang="pt-BR" sz="1600" dirty="0" smtClean="0">
                <a:latin typeface="+mj-lt"/>
              </a:rPr>
              <a:t>A avaliação é feita com o seguinte critério de decisão, de acordo com a ABNT NBR ISO/IEC 17043: </a:t>
            </a:r>
            <a:endParaRPr lang="pt-BR" sz="1600" dirty="0">
              <a:latin typeface="+mj-lt"/>
            </a:endParaRPr>
          </a:p>
        </p:txBody>
      </p:sp>
      <p:grpSp>
        <p:nvGrpSpPr>
          <p:cNvPr id="2" name="Grupo 16"/>
          <p:cNvGrpSpPr/>
          <p:nvPr/>
        </p:nvGrpSpPr>
        <p:grpSpPr>
          <a:xfrm>
            <a:off x="303599" y="5666257"/>
            <a:ext cx="2464134" cy="369332"/>
            <a:chOff x="303599" y="5748637"/>
            <a:chExt cx="2464134" cy="369332"/>
          </a:xfrm>
        </p:grpSpPr>
        <p:graphicFrame>
          <p:nvGraphicFramePr>
            <p:cNvPr id="334850" name="Object 2"/>
            <p:cNvGraphicFramePr>
              <a:graphicFrameLocks noChangeAspect="1"/>
            </p:cNvGraphicFramePr>
            <p:nvPr/>
          </p:nvGraphicFramePr>
          <p:xfrm>
            <a:off x="303599" y="5805573"/>
            <a:ext cx="422275" cy="212725"/>
          </p:xfrm>
          <a:graphic>
            <a:graphicData uri="http://schemas.openxmlformats.org/presentationml/2006/ole">
              <p:oleObj spid="_x0000_s95255" name="Equação" r:id="rId5" imgW="342603" imgH="164957" progId="Equation.3">
                <p:embed/>
              </p:oleObj>
            </a:graphicData>
          </a:graphic>
        </p:graphicFrame>
        <p:sp>
          <p:nvSpPr>
            <p:cNvPr id="16" name="Retângulo 15"/>
            <p:cNvSpPr/>
            <p:nvPr/>
          </p:nvSpPr>
          <p:spPr>
            <a:xfrm>
              <a:off x="769429" y="5748637"/>
              <a:ext cx="1998304" cy="369332"/>
            </a:xfrm>
            <a:prstGeom prst="rect">
              <a:avLst/>
            </a:prstGeom>
          </p:spPr>
          <p:txBody>
            <a:bodyPr wrap="none">
              <a:spAutoFit/>
            </a:bodyPr>
            <a:lstStyle/>
            <a:p>
              <a:r>
                <a:rPr lang="pt-BR" dirty="0" smtClean="0">
                  <a:latin typeface="+mj-lt"/>
                </a:rPr>
                <a:t> </a:t>
              </a:r>
              <a:r>
                <a:rPr lang="pt-BR" sz="1600" dirty="0" smtClean="0">
                  <a:latin typeface="+mj-lt"/>
                </a:rPr>
                <a:t>resultado satisfatório</a:t>
              </a:r>
            </a:p>
          </p:txBody>
        </p:sp>
      </p:grpSp>
      <p:grpSp>
        <p:nvGrpSpPr>
          <p:cNvPr id="3" name="Grupo 18"/>
          <p:cNvGrpSpPr/>
          <p:nvPr/>
        </p:nvGrpSpPr>
        <p:grpSpPr>
          <a:xfrm>
            <a:off x="3080609" y="5666258"/>
            <a:ext cx="2997362" cy="369332"/>
            <a:chOff x="3080609" y="5748638"/>
            <a:chExt cx="2997362" cy="369332"/>
          </a:xfrm>
        </p:grpSpPr>
        <p:graphicFrame>
          <p:nvGraphicFramePr>
            <p:cNvPr id="334851" name="Object 3"/>
            <p:cNvGraphicFramePr>
              <a:graphicFrameLocks noChangeAspect="1"/>
            </p:cNvGraphicFramePr>
            <p:nvPr/>
          </p:nvGraphicFramePr>
          <p:xfrm>
            <a:off x="3080609" y="5816514"/>
            <a:ext cx="688975" cy="230188"/>
          </p:xfrm>
          <a:graphic>
            <a:graphicData uri="http://schemas.openxmlformats.org/presentationml/2006/ole">
              <p:oleObj spid="_x0000_s95256" name="Equação" r:id="rId6" imgW="558558" imgH="177723" progId="Equation.3">
                <p:embed/>
              </p:oleObj>
            </a:graphicData>
          </a:graphic>
        </p:graphicFrame>
        <p:sp>
          <p:nvSpPr>
            <p:cNvPr id="18" name="Retângulo 17"/>
            <p:cNvSpPr/>
            <p:nvPr/>
          </p:nvSpPr>
          <p:spPr>
            <a:xfrm>
              <a:off x="3883203" y="5748638"/>
              <a:ext cx="2194768" cy="369332"/>
            </a:xfrm>
            <a:prstGeom prst="rect">
              <a:avLst/>
            </a:prstGeom>
          </p:spPr>
          <p:txBody>
            <a:bodyPr wrap="none">
              <a:spAutoFit/>
            </a:bodyPr>
            <a:lstStyle/>
            <a:p>
              <a:r>
                <a:rPr lang="pt-BR" sz="1600" dirty="0" smtClean="0">
                  <a:latin typeface="+mj-lt"/>
                </a:rPr>
                <a:t>resultado questionável</a:t>
              </a:r>
              <a:r>
                <a:rPr lang="pt-BR" dirty="0" smtClean="0">
                  <a:latin typeface="+mj-lt"/>
                </a:rPr>
                <a:t>; </a:t>
              </a:r>
              <a:endParaRPr lang="pt-BR" dirty="0">
                <a:latin typeface="+mj-lt"/>
              </a:endParaRPr>
            </a:p>
          </p:txBody>
        </p:sp>
      </p:grpSp>
      <p:grpSp>
        <p:nvGrpSpPr>
          <p:cNvPr id="5" name="Grupo 20"/>
          <p:cNvGrpSpPr/>
          <p:nvPr/>
        </p:nvGrpSpPr>
        <p:grpSpPr>
          <a:xfrm>
            <a:off x="6410369" y="5690971"/>
            <a:ext cx="2584055" cy="338554"/>
            <a:chOff x="6410369" y="5773351"/>
            <a:chExt cx="2584055" cy="338554"/>
          </a:xfrm>
        </p:grpSpPr>
        <p:graphicFrame>
          <p:nvGraphicFramePr>
            <p:cNvPr id="334852" name="Object 4"/>
            <p:cNvGraphicFramePr>
              <a:graphicFrameLocks noChangeAspect="1"/>
            </p:cNvGraphicFramePr>
            <p:nvPr/>
          </p:nvGraphicFramePr>
          <p:xfrm>
            <a:off x="6410369" y="5840327"/>
            <a:ext cx="422275" cy="230187"/>
          </p:xfrm>
          <a:graphic>
            <a:graphicData uri="http://schemas.openxmlformats.org/presentationml/2006/ole">
              <p:oleObj spid="_x0000_s95257" name="Equação" r:id="rId7" imgW="342603" imgH="177646" progId="Equation.3">
                <p:embed/>
              </p:oleObj>
            </a:graphicData>
          </a:graphic>
        </p:graphicFrame>
        <p:sp>
          <p:nvSpPr>
            <p:cNvPr id="20" name="Retângulo 19"/>
            <p:cNvSpPr/>
            <p:nvPr/>
          </p:nvSpPr>
          <p:spPr>
            <a:xfrm>
              <a:off x="6895131" y="5773351"/>
              <a:ext cx="2099293" cy="338554"/>
            </a:xfrm>
            <a:prstGeom prst="rect">
              <a:avLst/>
            </a:prstGeom>
          </p:spPr>
          <p:txBody>
            <a:bodyPr wrap="none">
              <a:spAutoFit/>
            </a:bodyPr>
            <a:lstStyle/>
            <a:p>
              <a:r>
                <a:rPr lang="pt-BR" sz="1600" dirty="0" smtClean="0">
                  <a:latin typeface="+mj-lt"/>
                </a:rPr>
                <a:t>resultado insatisfatório</a:t>
              </a: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4849"/>
                                        </p:tgtEl>
                                        <p:attrNameLst>
                                          <p:attrName>style.visibility</p:attrName>
                                        </p:attrNameLst>
                                      </p:cBhvr>
                                      <p:to>
                                        <p:strVal val="visible"/>
                                      </p:to>
                                    </p:set>
                                    <p:anim calcmode="lin" valueType="num">
                                      <p:cBhvr additive="base">
                                        <p:cTn id="19" dur="500" fill="hold"/>
                                        <p:tgtEl>
                                          <p:spTgt spid="334849"/>
                                        </p:tgtEl>
                                        <p:attrNameLst>
                                          <p:attrName>ppt_x</p:attrName>
                                        </p:attrNameLst>
                                      </p:cBhvr>
                                      <p:tavLst>
                                        <p:tav tm="0">
                                          <p:val>
                                            <p:strVal val="#ppt_x"/>
                                          </p:val>
                                        </p:tav>
                                        <p:tav tm="100000">
                                          <p:val>
                                            <p:strVal val="#ppt_x"/>
                                          </p:val>
                                        </p:tav>
                                      </p:tavLst>
                                    </p:anim>
                                    <p:anim calcmode="lin" valueType="num">
                                      <p:cBhvr additive="base">
                                        <p:cTn id="20" dur="500" fill="hold"/>
                                        <p:tgtEl>
                                          <p:spTgt spid="3348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P spid="12" grpId="0" build="allAtOnce"/>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094294" y="557014"/>
            <a:ext cx="1719125"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LITERATURAS </a:t>
            </a:r>
            <a:endParaRPr lang="pt-BR" altLang="pt-BR" sz="2200" b="1" dirty="0">
              <a:solidFill>
                <a:schemeClr val="accent1"/>
              </a:solidFill>
              <a:latin typeface="+mj-lt"/>
              <a:ea typeface="+mj-ea"/>
              <a:cs typeface="+mj-cs"/>
            </a:endParaRPr>
          </a:p>
        </p:txBody>
      </p:sp>
      <p:sp>
        <p:nvSpPr>
          <p:cNvPr id="29" name="Retângulo 28"/>
          <p:cNvSpPr/>
          <p:nvPr/>
        </p:nvSpPr>
        <p:spPr>
          <a:xfrm>
            <a:off x="0" y="1063562"/>
            <a:ext cx="9144000" cy="5755422"/>
          </a:xfrm>
          <a:prstGeom prst="rect">
            <a:avLst/>
          </a:prstGeom>
        </p:spPr>
        <p:txBody>
          <a:bodyPr wrap="square">
            <a:spAutoFit/>
          </a:bodyPr>
          <a:lstStyle/>
          <a:p>
            <a:pPr algn="just" defTabSz="914400" fontAlgn="base">
              <a:spcBef>
                <a:spcPct val="0"/>
              </a:spcBef>
              <a:spcAft>
                <a:spcPct val="0"/>
              </a:spcAft>
              <a:buFont typeface="Arial" pitchFamily="34" charset="0"/>
              <a:buChar char="•"/>
            </a:pPr>
            <a:endParaRPr lang="pt-BR" sz="1000" dirty="0" smtClean="0">
              <a:latin typeface="+mj-lt"/>
            </a:endParaRPr>
          </a:p>
          <a:p>
            <a:pPr algn="just" defTabSz="914400" fontAlgn="base">
              <a:spcBef>
                <a:spcPct val="0"/>
              </a:spcBef>
              <a:spcAft>
                <a:spcPct val="0"/>
              </a:spcAft>
              <a:buFont typeface="Arial" pitchFamily="34" charset="0"/>
              <a:buChar char="•"/>
            </a:pPr>
            <a:r>
              <a:rPr lang="pt-BR" sz="1000" dirty="0" smtClean="0">
                <a:latin typeface="+mj-lt"/>
              </a:rPr>
              <a:t>ABNT NBR ISO/IEC 17025 2017- Requisitos  gerais para competência de laboratórios de ensaio e calibração.</a:t>
            </a:r>
          </a:p>
          <a:p>
            <a:pPr algn="just" defTabSz="914400" fontAlgn="base">
              <a:spcBef>
                <a:spcPct val="0"/>
              </a:spcBef>
              <a:spcAft>
                <a:spcPct val="0"/>
              </a:spcAft>
              <a:buFont typeface="Arial" pitchFamily="34" charset="0"/>
              <a:buChar char="•"/>
            </a:pPr>
            <a:endParaRPr lang="pt-BR" sz="1000" dirty="0" smtClean="0">
              <a:latin typeface="+mj-lt"/>
            </a:endParaRPr>
          </a:p>
          <a:p>
            <a:pPr algn="just" defTabSz="914400" fontAlgn="base">
              <a:spcBef>
                <a:spcPct val="0"/>
              </a:spcBef>
              <a:spcAft>
                <a:spcPct val="0"/>
              </a:spcAft>
              <a:buFont typeface="Arial" pitchFamily="34" charset="0"/>
              <a:buChar char="•"/>
            </a:pPr>
            <a:r>
              <a:rPr lang="pt-BR" sz="1000" dirty="0" smtClean="0">
                <a:latin typeface="+mj-lt"/>
              </a:rPr>
              <a:t>ISO 7870-2-2013- </a:t>
            </a:r>
            <a:r>
              <a:rPr lang="pt-BR" sz="1000" dirty="0" err="1" smtClean="0">
                <a:latin typeface="+mj-lt"/>
              </a:rPr>
              <a:t>Control</a:t>
            </a:r>
            <a:r>
              <a:rPr lang="pt-BR" sz="1000" dirty="0" smtClean="0">
                <a:latin typeface="+mj-lt"/>
              </a:rPr>
              <a:t> </a:t>
            </a:r>
            <a:r>
              <a:rPr lang="pt-BR" sz="1000" dirty="0" err="1" smtClean="0">
                <a:latin typeface="+mj-lt"/>
              </a:rPr>
              <a:t>charts</a:t>
            </a:r>
            <a:r>
              <a:rPr lang="pt-BR" sz="1000" dirty="0" smtClean="0">
                <a:latin typeface="+mj-lt"/>
              </a:rPr>
              <a:t> – </a:t>
            </a:r>
            <a:r>
              <a:rPr lang="pt-BR" sz="1000" dirty="0" err="1" smtClean="0">
                <a:latin typeface="+mj-lt"/>
              </a:rPr>
              <a:t>Part</a:t>
            </a:r>
            <a:r>
              <a:rPr lang="pt-BR" sz="1000" dirty="0" smtClean="0">
                <a:latin typeface="+mj-lt"/>
              </a:rPr>
              <a:t> 2 – Shewhart </a:t>
            </a:r>
            <a:r>
              <a:rPr lang="pt-BR" sz="1000" dirty="0" err="1" smtClean="0">
                <a:latin typeface="+mj-lt"/>
              </a:rPr>
              <a:t>control</a:t>
            </a:r>
            <a:r>
              <a:rPr lang="pt-BR" sz="1000" dirty="0" smtClean="0">
                <a:latin typeface="+mj-lt"/>
              </a:rPr>
              <a:t> </a:t>
            </a:r>
            <a:r>
              <a:rPr lang="pt-BR" sz="1000" dirty="0" err="1" smtClean="0">
                <a:latin typeface="+mj-lt"/>
              </a:rPr>
              <a:t>charts</a:t>
            </a:r>
            <a:r>
              <a:rPr lang="pt-BR" sz="1000" dirty="0" smtClean="0">
                <a:latin typeface="+mj-lt"/>
              </a:rPr>
              <a:t> </a:t>
            </a:r>
          </a:p>
          <a:p>
            <a:pPr algn="just" defTabSz="914400" fontAlgn="base">
              <a:spcBef>
                <a:spcPct val="0"/>
              </a:spcBef>
              <a:spcAft>
                <a:spcPct val="0"/>
              </a:spcAft>
              <a:buFont typeface="Arial" pitchFamily="34" charset="0"/>
              <a:buChar char="•"/>
            </a:pPr>
            <a:endParaRPr lang="pt-BR" sz="1000" dirty="0" smtClean="0">
              <a:latin typeface="+mj-lt"/>
            </a:endParaRPr>
          </a:p>
          <a:p>
            <a:pPr algn="just" defTabSz="914400" fontAlgn="base">
              <a:spcBef>
                <a:spcPct val="0"/>
              </a:spcBef>
              <a:spcAft>
                <a:spcPct val="0"/>
              </a:spcAft>
              <a:buFont typeface="Arial" pitchFamily="34" charset="0"/>
              <a:buChar char="•"/>
            </a:pPr>
            <a:r>
              <a:rPr lang="pt-BR" sz="1000" dirty="0" smtClean="0">
                <a:latin typeface="+mj-lt"/>
              </a:rPr>
              <a:t>ORIENTAÇÃO SOBRE VALIDAÇÃO DE  MÉTODOS ANALÍTICOS Documento de caráter </a:t>
            </a:r>
            <a:r>
              <a:rPr lang="pt-BR" sz="1000" dirty="0" err="1" smtClean="0">
                <a:latin typeface="+mj-lt"/>
              </a:rPr>
              <a:t>orientativo</a:t>
            </a:r>
            <a:r>
              <a:rPr lang="pt-BR" sz="1000" dirty="0" smtClean="0">
                <a:latin typeface="+mj-lt"/>
              </a:rPr>
              <a:t>  - DOQ-CGCRE-008 - Revisão 07 – Julho 2018 </a:t>
            </a:r>
          </a:p>
          <a:p>
            <a:pPr algn="just" defTabSz="914400" fontAlgn="base">
              <a:spcBef>
                <a:spcPct val="0"/>
              </a:spcBef>
              <a:spcAft>
                <a:spcPct val="0"/>
              </a:spcAft>
              <a:buFont typeface="Arial" pitchFamily="34" charset="0"/>
              <a:buChar char="•"/>
            </a:pPr>
            <a:endParaRPr lang="pt-BR" sz="1000" dirty="0" smtClean="0">
              <a:latin typeface="+mj-lt"/>
            </a:endParaRPr>
          </a:p>
          <a:p>
            <a:pPr algn="just" defTabSz="914400" fontAlgn="base">
              <a:spcBef>
                <a:spcPct val="0"/>
              </a:spcBef>
              <a:spcAft>
                <a:spcPct val="0"/>
              </a:spcAft>
              <a:buFont typeface="Arial" pitchFamily="34" charset="0"/>
              <a:buChar char="•"/>
            </a:pPr>
            <a:r>
              <a:rPr lang="pt-BR" sz="1000" dirty="0" smtClean="0">
                <a:latin typeface="+mj-lt"/>
              </a:rPr>
              <a:t>Couto, Paulo Roberto Guimarães Estimativa da incerteza da massa específica da gasolina pelo ISO GUM 95 e método de Monte Carlo e seu impacto na transferência de custódia / Paulo Roberto Guimarães Couto. Rio de Janeiro, 2006. xxi,122 f. il. </a:t>
            </a:r>
            <a:r>
              <a:rPr lang="pt-BR" sz="1000" dirty="0" err="1" smtClean="0">
                <a:latin typeface="+mj-lt"/>
              </a:rPr>
              <a:t>color</a:t>
            </a:r>
            <a:endParaRPr lang="pt-BR" sz="1000" dirty="0" smtClean="0">
              <a:latin typeface="+mj-lt"/>
            </a:endParaRPr>
          </a:p>
          <a:p>
            <a:pPr lvl="0" algn="just" defTabSz="914400" fontAlgn="base">
              <a:spcBef>
                <a:spcPct val="0"/>
              </a:spcBef>
              <a:spcAft>
                <a:spcPct val="0"/>
              </a:spcAft>
              <a:buFont typeface="Arial" pitchFamily="34" charset="0"/>
              <a:buChar char="•"/>
            </a:pPr>
            <a:endParaRPr lang="en-US" sz="1000" dirty="0" smtClean="0">
              <a:latin typeface="+mj-lt"/>
              <a:ea typeface="Times New Roman" pitchFamily="18" charset="0"/>
              <a:cs typeface="Arial" pitchFamily="34" charset="0"/>
            </a:endParaRPr>
          </a:p>
          <a:p>
            <a:pPr lvl="0" algn="just" defTabSz="914400" fontAlgn="base">
              <a:spcBef>
                <a:spcPct val="0"/>
              </a:spcBef>
              <a:spcAft>
                <a:spcPct val="0"/>
              </a:spcAft>
              <a:buFont typeface="Arial" pitchFamily="34" charset="0"/>
              <a:buChar char="•"/>
            </a:pPr>
            <a:r>
              <a:rPr lang="en-US" sz="1000" dirty="0" smtClean="0">
                <a:latin typeface="+mj-lt"/>
                <a:ea typeface="Times New Roman" pitchFamily="18" charset="0"/>
                <a:cs typeface="Arial" pitchFamily="34" charset="0"/>
              </a:rPr>
              <a:t>KU, H. H. Precision Measurement and Calibration . NBS Special Publication 300-Volume 1. United States Department of Commerce – National  Bureau Of Standards – February 1969. 425p</a:t>
            </a:r>
          </a:p>
          <a:p>
            <a:pPr algn="just" defTabSz="914400" fontAlgn="base">
              <a:spcBef>
                <a:spcPct val="0"/>
              </a:spcBef>
              <a:spcAft>
                <a:spcPct val="0"/>
              </a:spcAft>
              <a:buFont typeface="Arial" pitchFamily="34" charset="0"/>
              <a:buChar char="•"/>
            </a:pPr>
            <a:endParaRPr lang="en-US" sz="1000" dirty="0" smtClean="0">
              <a:latin typeface="+mj-lt"/>
              <a:ea typeface="Times New Roman" pitchFamily="18" charset="0"/>
              <a:cs typeface="Arial" pitchFamily="34" charset="0"/>
            </a:endParaRPr>
          </a:p>
          <a:p>
            <a:pPr algn="just" defTabSz="914400" fontAlgn="base">
              <a:spcBef>
                <a:spcPct val="0"/>
              </a:spcBef>
              <a:spcAft>
                <a:spcPct val="0"/>
              </a:spcAft>
              <a:buFont typeface="Arial" pitchFamily="34" charset="0"/>
              <a:buChar char="•"/>
            </a:pPr>
            <a:r>
              <a:rPr lang="en-US" sz="1000" dirty="0" smtClean="0">
                <a:latin typeface="+mj-lt"/>
                <a:ea typeface="Times New Roman" pitchFamily="18" charset="0"/>
                <a:cs typeface="Arial" pitchFamily="34" charset="0"/>
              </a:rPr>
              <a:t>MASSART, D.L.; VANDEGINSTE, B. M. G.; BUYDENS, L. M. C.; JONG, S.; LEWI. P. J.; SMEYERS-VERBEKE, J. Handbook of </a:t>
            </a:r>
            <a:r>
              <a:rPr lang="en-US" sz="1000" dirty="0" err="1" smtClean="0">
                <a:latin typeface="+mj-lt"/>
                <a:ea typeface="Times New Roman" pitchFamily="18" charset="0"/>
                <a:cs typeface="Arial" pitchFamily="34" charset="0"/>
              </a:rPr>
              <a:t>Chemometrics</a:t>
            </a:r>
            <a:r>
              <a:rPr lang="en-US" sz="1000" dirty="0" smtClean="0">
                <a:latin typeface="+mj-lt"/>
                <a:ea typeface="Times New Roman" pitchFamily="18" charset="0"/>
                <a:cs typeface="Arial" pitchFamily="34" charset="0"/>
              </a:rPr>
              <a:t> and </a:t>
            </a:r>
            <a:r>
              <a:rPr lang="en-US" sz="1000" dirty="0" err="1" smtClean="0">
                <a:latin typeface="+mj-lt"/>
                <a:ea typeface="Times New Roman" pitchFamily="18" charset="0"/>
                <a:cs typeface="Arial" pitchFamily="34" charset="0"/>
              </a:rPr>
              <a:t>Qualimetrics</a:t>
            </a:r>
            <a:r>
              <a:rPr lang="en-US" sz="1000" dirty="0" smtClean="0">
                <a:latin typeface="+mj-lt"/>
                <a:ea typeface="Times New Roman" pitchFamily="18" charset="0"/>
                <a:cs typeface="Arial" pitchFamily="34" charset="0"/>
              </a:rPr>
              <a:t>. Part A. Volume 20A. Elsevier Science B.V. 1997.867p</a:t>
            </a:r>
          </a:p>
          <a:p>
            <a:pPr algn="just" defTabSz="914400" fontAlgn="base">
              <a:spcBef>
                <a:spcPct val="0"/>
              </a:spcBef>
              <a:spcAft>
                <a:spcPct val="0"/>
              </a:spcAft>
              <a:buFont typeface="Arial" pitchFamily="34" charset="0"/>
              <a:buChar char="•"/>
            </a:pPr>
            <a:endParaRPr lang="en-US" sz="1000" dirty="0" smtClean="0">
              <a:latin typeface="+mj-lt"/>
              <a:ea typeface="Times New Roman" pitchFamily="18" charset="0"/>
              <a:cs typeface="Arial" pitchFamily="34" charset="0"/>
            </a:endParaRPr>
          </a:p>
          <a:p>
            <a:pPr algn="just" defTabSz="914400" fontAlgn="base">
              <a:spcBef>
                <a:spcPct val="0"/>
              </a:spcBef>
              <a:spcAft>
                <a:spcPct val="0"/>
              </a:spcAft>
              <a:buFont typeface="Arial" pitchFamily="34" charset="0"/>
              <a:buChar char="•"/>
            </a:pPr>
            <a:r>
              <a:rPr lang="pt-BR" sz="1000" dirty="0" smtClean="0">
                <a:latin typeface="+mj-lt"/>
                <a:ea typeface="Times New Roman" pitchFamily="18" charset="0"/>
                <a:cs typeface="Arial" pitchFamily="34" charset="0"/>
              </a:rPr>
              <a:t>MILLER, J .C.; MILLER, J .N. </a:t>
            </a:r>
            <a:r>
              <a:rPr lang="pt-BR" sz="1000" dirty="0" err="1" smtClean="0">
                <a:latin typeface="+mj-lt"/>
                <a:ea typeface="Times New Roman" pitchFamily="18" charset="0"/>
                <a:cs typeface="Arial" pitchFamily="34" charset="0"/>
              </a:rPr>
              <a:t>Statistics</a:t>
            </a:r>
            <a:r>
              <a:rPr lang="pt-BR" sz="1000" dirty="0" smtClean="0">
                <a:latin typeface="+mj-lt"/>
                <a:ea typeface="Times New Roman" pitchFamily="18" charset="0"/>
                <a:cs typeface="Arial" pitchFamily="34" charset="0"/>
              </a:rPr>
              <a:t> for </a:t>
            </a:r>
            <a:r>
              <a:rPr lang="pt-BR" sz="1000" dirty="0" err="1" smtClean="0">
                <a:latin typeface="+mj-lt"/>
                <a:ea typeface="Times New Roman" pitchFamily="18" charset="0"/>
                <a:cs typeface="Arial" pitchFamily="34" charset="0"/>
              </a:rPr>
              <a:t>Analytical</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Chemistry</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Jonh</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Willey</a:t>
            </a:r>
            <a:r>
              <a:rPr lang="pt-BR" sz="1000" dirty="0" smtClean="0">
                <a:latin typeface="+mj-lt"/>
                <a:ea typeface="Times New Roman" pitchFamily="18" charset="0"/>
                <a:cs typeface="Arial" pitchFamily="34" charset="0"/>
              </a:rPr>
              <a:t> &amp; Sons.1986.202p</a:t>
            </a:r>
          </a:p>
          <a:p>
            <a:pPr algn="just" defTabSz="914400" fontAlgn="base">
              <a:spcBef>
                <a:spcPct val="0"/>
              </a:spcBef>
              <a:spcAft>
                <a:spcPct val="0"/>
              </a:spcAft>
              <a:buFont typeface="Arial" pitchFamily="34" charset="0"/>
              <a:buChar char="•"/>
            </a:pPr>
            <a:endParaRPr lang="pt-BR" sz="1000" dirty="0" smtClean="0">
              <a:latin typeface="+mj-lt"/>
              <a:ea typeface="Times New Roman" pitchFamily="18" charset="0"/>
              <a:cs typeface="Arial" pitchFamily="34" charset="0"/>
            </a:endParaRPr>
          </a:p>
          <a:p>
            <a:pPr algn="just" defTabSz="914400" fontAlgn="base">
              <a:spcBef>
                <a:spcPct val="0"/>
              </a:spcBef>
              <a:spcAft>
                <a:spcPct val="0"/>
              </a:spcAft>
              <a:buFont typeface="Arial" pitchFamily="34" charset="0"/>
              <a:buChar char="•"/>
            </a:pPr>
            <a:r>
              <a:rPr lang="pt-BR" sz="1000" dirty="0" smtClean="0">
                <a:latin typeface="+mj-lt"/>
                <a:ea typeface="Times New Roman" pitchFamily="18" charset="0"/>
                <a:cs typeface="Arial" pitchFamily="34" charset="0"/>
              </a:rPr>
              <a:t>MONTGOMERY, D.C. Introdução ao Controle Estatístico da Qualidade. Quarta Edição. Livros Técnicos e Científicos Editora S. A. 2003.513p.</a:t>
            </a:r>
          </a:p>
          <a:p>
            <a:pPr algn="just" defTabSz="914400" fontAlgn="base">
              <a:spcBef>
                <a:spcPct val="0"/>
              </a:spcBef>
              <a:spcAft>
                <a:spcPct val="0"/>
              </a:spcAft>
              <a:buFont typeface="Arial" pitchFamily="34" charset="0"/>
              <a:buChar char="•"/>
            </a:pPr>
            <a:endParaRPr lang="pt-BR" sz="1000" dirty="0" smtClean="0">
              <a:latin typeface="+mj-lt"/>
              <a:ea typeface="Times New Roman" pitchFamily="18" charset="0"/>
              <a:cs typeface="Arial" pitchFamily="34" charset="0"/>
            </a:endParaRPr>
          </a:p>
          <a:p>
            <a:pPr algn="just" defTabSz="914400" fontAlgn="base">
              <a:spcBef>
                <a:spcPct val="0"/>
              </a:spcBef>
              <a:spcAft>
                <a:spcPct val="0"/>
              </a:spcAft>
              <a:buFont typeface="Arial" pitchFamily="34" charset="0"/>
              <a:buChar char="•"/>
            </a:pPr>
            <a:r>
              <a:rPr lang="pt-BR" sz="1000" dirty="0" smtClean="0">
                <a:latin typeface="+mj-lt"/>
                <a:ea typeface="Times New Roman" pitchFamily="18" charset="0"/>
                <a:cs typeface="Arial" pitchFamily="34" charset="0"/>
              </a:rPr>
              <a:t>MONTGOMERY, D .C.; RUNGER, </a:t>
            </a:r>
            <a:r>
              <a:rPr lang="pt-BR" sz="1000" dirty="0" err="1" smtClean="0">
                <a:latin typeface="+mj-lt"/>
                <a:ea typeface="Times New Roman" pitchFamily="18" charset="0"/>
                <a:cs typeface="Arial" pitchFamily="34" charset="0"/>
              </a:rPr>
              <a:t>G.C.</a:t>
            </a:r>
            <a:r>
              <a:rPr lang="pt-BR" sz="1000" dirty="0" smtClean="0">
                <a:latin typeface="+mj-lt"/>
                <a:ea typeface="Times New Roman" pitchFamily="18" charset="0"/>
                <a:cs typeface="Arial" pitchFamily="34" charset="0"/>
              </a:rPr>
              <a:t> Estatística Aplicada e Probabilidade para Engenheiros Segunda Edição. Livros Técnicos e Científicos Editora S. A. 2003.461p</a:t>
            </a:r>
          </a:p>
          <a:p>
            <a:pPr algn="just" defTabSz="914400" fontAlgn="base">
              <a:spcBef>
                <a:spcPct val="0"/>
              </a:spcBef>
              <a:spcAft>
                <a:spcPct val="0"/>
              </a:spcAft>
              <a:buFont typeface="Arial" pitchFamily="34" charset="0"/>
              <a:buChar char="•"/>
            </a:pPr>
            <a:endParaRPr lang="pt-BR" sz="1000" dirty="0" smtClean="0">
              <a:latin typeface="+mj-lt"/>
              <a:ea typeface="Times New Roman" pitchFamily="18" charset="0"/>
              <a:cs typeface="Arial" pitchFamily="34" charset="0"/>
            </a:endParaRPr>
          </a:p>
          <a:p>
            <a:pPr algn="just" defTabSz="914400" fontAlgn="base">
              <a:spcBef>
                <a:spcPct val="0"/>
              </a:spcBef>
              <a:spcAft>
                <a:spcPct val="0"/>
              </a:spcAft>
              <a:buFont typeface="Arial" pitchFamily="34" charset="0"/>
              <a:buChar char="•"/>
            </a:pPr>
            <a:r>
              <a:rPr lang="en-US" sz="1000" dirty="0" smtClean="0">
                <a:latin typeface="+mj-lt"/>
                <a:ea typeface="Times New Roman" pitchFamily="18" charset="0"/>
                <a:cs typeface="Arial" pitchFamily="34" charset="0"/>
              </a:rPr>
              <a:t>NATRELLA, M.G. Experimental Statistics. National Bureau of Standards Handbook 91.1963</a:t>
            </a:r>
          </a:p>
          <a:p>
            <a:pPr algn="just" defTabSz="914400" fontAlgn="base">
              <a:spcBef>
                <a:spcPct val="0"/>
              </a:spcBef>
              <a:spcAft>
                <a:spcPct val="0"/>
              </a:spcAft>
              <a:buFont typeface="Arial" pitchFamily="34" charset="0"/>
              <a:buChar char="•"/>
            </a:pPr>
            <a:endParaRPr lang="en-US" sz="1000" dirty="0" smtClean="0">
              <a:latin typeface="+mj-lt"/>
              <a:ea typeface="Times New Roman" pitchFamily="18" charset="0"/>
              <a:cs typeface="Arial" pitchFamily="34" charset="0"/>
            </a:endParaRPr>
          </a:p>
          <a:p>
            <a:pPr algn="just" defTabSz="914400" fontAlgn="base">
              <a:spcBef>
                <a:spcPct val="0"/>
              </a:spcBef>
              <a:spcAft>
                <a:spcPct val="0"/>
              </a:spcAft>
              <a:buFont typeface="Arial" pitchFamily="34" charset="0"/>
              <a:buChar char="•"/>
            </a:pPr>
            <a:r>
              <a:rPr lang="pt-BR" sz="1000" dirty="0" smtClean="0">
                <a:latin typeface="+mj-lt"/>
                <a:ea typeface="Times New Roman" pitchFamily="18" charset="0"/>
                <a:cs typeface="Arial" pitchFamily="34" charset="0"/>
              </a:rPr>
              <a:t>ROYSTON, </a:t>
            </a:r>
            <a:r>
              <a:rPr lang="pt-BR" sz="1000" dirty="0" err="1" smtClean="0">
                <a:latin typeface="+mj-lt"/>
                <a:ea typeface="Times New Roman" pitchFamily="18" charset="0"/>
                <a:cs typeface="Arial" pitchFamily="34" charset="0"/>
              </a:rPr>
              <a:t>J.P.</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An</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Extension</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of</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Shapiro</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and</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Wilk’s</a:t>
            </a:r>
            <a:r>
              <a:rPr lang="pt-BR" sz="1000" dirty="0" smtClean="0">
                <a:latin typeface="+mj-lt"/>
                <a:ea typeface="Times New Roman" pitchFamily="18" charset="0"/>
                <a:cs typeface="Arial" pitchFamily="34" charset="0"/>
              </a:rPr>
              <a:t> W </a:t>
            </a:r>
            <a:r>
              <a:rPr lang="pt-BR" sz="1000" dirty="0" err="1" smtClean="0">
                <a:latin typeface="+mj-lt"/>
                <a:ea typeface="Times New Roman" pitchFamily="18" charset="0"/>
                <a:cs typeface="Arial" pitchFamily="34" charset="0"/>
              </a:rPr>
              <a:t>Test</a:t>
            </a:r>
            <a:r>
              <a:rPr lang="pt-BR" sz="1000" dirty="0" smtClean="0">
                <a:latin typeface="+mj-lt"/>
                <a:ea typeface="Times New Roman" pitchFamily="18" charset="0"/>
                <a:cs typeface="Arial" pitchFamily="34" charset="0"/>
              </a:rPr>
              <a:t> for </a:t>
            </a:r>
            <a:r>
              <a:rPr lang="pt-BR" sz="1000" dirty="0" err="1" smtClean="0">
                <a:latin typeface="+mj-lt"/>
                <a:ea typeface="Times New Roman" pitchFamily="18" charset="0"/>
                <a:cs typeface="Arial" pitchFamily="34" charset="0"/>
              </a:rPr>
              <a:t>Normality</a:t>
            </a:r>
            <a:r>
              <a:rPr lang="pt-BR" sz="1000" dirty="0" smtClean="0">
                <a:latin typeface="+mj-lt"/>
                <a:ea typeface="Times New Roman" pitchFamily="18" charset="0"/>
                <a:cs typeface="Arial" pitchFamily="34" charset="0"/>
              </a:rPr>
              <a:t> to </a:t>
            </a:r>
            <a:r>
              <a:rPr lang="pt-BR" sz="1000" dirty="0" err="1" smtClean="0">
                <a:latin typeface="+mj-lt"/>
                <a:ea typeface="Times New Roman" pitchFamily="18" charset="0"/>
                <a:cs typeface="Arial" pitchFamily="34" charset="0"/>
              </a:rPr>
              <a:t>Large</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Samples</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Appl</a:t>
            </a:r>
            <a:r>
              <a:rPr lang="pt-BR" sz="1000" dirty="0" smtClean="0">
                <a:latin typeface="+mj-lt"/>
                <a:ea typeface="Times New Roman" pitchFamily="18" charset="0"/>
                <a:cs typeface="Arial" pitchFamily="34" charset="0"/>
              </a:rPr>
              <a:t> </a:t>
            </a:r>
            <a:r>
              <a:rPr lang="pt-BR" sz="1000" dirty="0" err="1" smtClean="0">
                <a:latin typeface="+mj-lt"/>
                <a:ea typeface="Times New Roman" pitchFamily="18" charset="0"/>
                <a:cs typeface="Arial" pitchFamily="34" charset="0"/>
              </a:rPr>
              <a:t>Statisc</a:t>
            </a:r>
            <a:r>
              <a:rPr lang="pt-BR" sz="1000" dirty="0" smtClean="0">
                <a:latin typeface="+mj-lt"/>
                <a:ea typeface="Times New Roman" pitchFamily="18" charset="0"/>
                <a:cs typeface="Arial" pitchFamily="34" charset="0"/>
              </a:rPr>
              <a:t> (1982), 31, No 2, pp.115-124</a:t>
            </a:r>
          </a:p>
          <a:p>
            <a:pPr algn="just" defTabSz="914400" fontAlgn="base">
              <a:spcBef>
                <a:spcPct val="0"/>
              </a:spcBef>
              <a:spcAft>
                <a:spcPct val="0"/>
              </a:spcAft>
              <a:buFont typeface="Arial" pitchFamily="34" charset="0"/>
              <a:buChar char="•"/>
            </a:pPr>
            <a:endParaRPr lang="pt-BR" sz="1000" dirty="0" smtClean="0">
              <a:latin typeface="+mj-lt"/>
              <a:ea typeface="Times New Roman" pitchFamily="18" charset="0"/>
              <a:cs typeface="Arial" pitchFamily="34" charset="0"/>
            </a:endParaRPr>
          </a:p>
          <a:p>
            <a:pPr>
              <a:buFont typeface="Arial" pitchFamily="34" charset="0"/>
              <a:buChar char="•"/>
            </a:pPr>
            <a:r>
              <a:rPr lang="pt-BR" sz="1000" dirty="0" smtClean="0">
                <a:latin typeface="+mj-lt"/>
              </a:rPr>
              <a:t>SHAPIRO, S.S.; WILK, M .B. </a:t>
            </a:r>
            <a:r>
              <a:rPr lang="pt-BR" sz="1000" dirty="0" err="1" smtClean="0">
                <a:latin typeface="+mj-lt"/>
              </a:rPr>
              <a:t>An</a:t>
            </a:r>
            <a:r>
              <a:rPr lang="pt-BR" sz="1000" dirty="0" smtClean="0">
                <a:latin typeface="+mj-lt"/>
              </a:rPr>
              <a:t>  </a:t>
            </a:r>
            <a:r>
              <a:rPr lang="pt-BR" sz="1000" dirty="0" err="1" smtClean="0">
                <a:latin typeface="+mj-lt"/>
              </a:rPr>
              <a:t>analysis</a:t>
            </a:r>
            <a:r>
              <a:rPr lang="pt-BR" sz="1000" dirty="0" smtClean="0">
                <a:latin typeface="+mj-lt"/>
              </a:rPr>
              <a:t> </a:t>
            </a:r>
            <a:r>
              <a:rPr lang="pt-BR" sz="1000" dirty="0" err="1" smtClean="0">
                <a:latin typeface="+mj-lt"/>
              </a:rPr>
              <a:t>of</a:t>
            </a:r>
            <a:r>
              <a:rPr lang="pt-BR" sz="1000" dirty="0" smtClean="0">
                <a:latin typeface="+mj-lt"/>
              </a:rPr>
              <a:t> </a:t>
            </a:r>
            <a:r>
              <a:rPr lang="pt-BR" sz="1000" dirty="0" err="1" smtClean="0">
                <a:latin typeface="+mj-lt"/>
              </a:rPr>
              <a:t>variance</a:t>
            </a:r>
            <a:r>
              <a:rPr lang="pt-BR" sz="1000" dirty="0" smtClean="0">
                <a:latin typeface="+mj-lt"/>
              </a:rPr>
              <a:t> </a:t>
            </a:r>
            <a:r>
              <a:rPr lang="pt-BR" sz="1000" dirty="0" err="1" smtClean="0">
                <a:latin typeface="+mj-lt"/>
              </a:rPr>
              <a:t>test</a:t>
            </a:r>
            <a:r>
              <a:rPr lang="pt-BR" sz="1000" dirty="0" smtClean="0">
                <a:latin typeface="+mj-lt"/>
              </a:rPr>
              <a:t> for </a:t>
            </a:r>
            <a:r>
              <a:rPr lang="pt-BR" sz="1000" dirty="0" err="1" smtClean="0">
                <a:latin typeface="+mj-lt"/>
              </a:rPr>
              <a:t>normality</a:t>
            </a:r>
            <a:r>
              <a:rPr lang="pt-BR" sz="1000" dirty="0" smtClean="0">
                <a:latin typeface="+mj-lt"/>
              </a:rPr>
              <a:t> (complete </a:t>
            </a:r>
            <a:r>
              <a:rPr lang="pt-BR" sz="1000" dirty="0" err="1" smtClean="0">
                <a:latin typeface="+mj-lt"/>
              </a:rPr>
              <a:t>samples</a:t>
            </a:r>
            <a:r>
              <a:rPr lang="pt-BR" sz="1000" dirty="0" smtClean="0">
                <a:latin typeface="+mj-lt"/>
              </a:rPr>
              <a:t>) </a:t>
            </a:r>
            <a:r>
              <a:rPr lang="pt-BR" sz="1000" dirty="0" err="1" smtClean="0">
                <a:latin typeface="+mj-lt"/>
              </a:rPr>
              <a:t>Biometrika</a:t>
            </a:r>
            <a:r>
              <a:rPr lang="pt-BR" sz="1000" dirty="0" smtClean="0">
                <a:latin typeface="+mj-lt"/>
              </a:rPr>
              <a:t> (1965),52,3 </a:t>
            </a:r>
            <a:r>
              <a:rPr lang="pt-BR" sz="1000" dirty="0" err="1" smtClean="0">
                <a:latin typeface="+mj-lt"/>
              </a:rPr>
              <a:t>and</a:t>
            </a:r>
            <a:r>
              <a:rPr lang="pt-BR" sz="1000" dirty="0" smtClean="0">
                <a:latin typeface="+mj-lt"/>
              </a:rPr>
              <a:t> 4,p.591</a:t>
            </a:r>
          </a:p>
          <a:p>
            <a:pPr>
              <a:buFont typeface="Arial" pitchFamily="34" charset="0"/>
              <a:buChar char="•"/>
            </a:pPr>
            <a:endParaRPr lang="pt-BR" sz="1000" dirty="0" smtClean="0">
              <a:latin typeface="+mj-lt"/>
            </a:endParaRPr>
          </a:p>
          <a:p>
            <a:pPr lvl="0">
              <a:buFont typeface="Arial" pitchFamily="34" charset="0"/>
              <a:buChar char="•"/>
            </a:pPr>
            <a:r>
              <a:rPr lang="pt-BR" sz="1000" dirty="0" smtClean="0">
                <a:latin typeface="+mj-lt"/>
              </a:rPr>
              <a:t>TAYLOR, </a:t>
            </a:r>
            <a:r>
              <a:rPr lang="pt-BR" sz="1000" dirty="0" err="1" smtClean="0">
                <a:latin typeface="+mj-lt"/>
              </a:rPr>
              <a:t>J.K.</a:t>
            </a:r>
            <a:r>
              <a:rPr lang="pt-BR" sz="1000" dirty="0" smtClean="0">
                <a:latin typeface="+mj-lt"/>
              </a:rPr>
              <a:t> </a:t>
            </a:r>
            <a:r>
              <a:rPr lang="pt-BR" sz="1000" dirty="0" err="1" smtClean="0">
                <a:latin typeface="+mj-lt"/>
              </a:rPr>
              <a:t>Quality</a:t>
            </a:r>
            <a:r>
              <a:rPr lang="pt-BR" sz="1000" dirty="0" smtClean="0">
                <a:latin typeface="+mj-lt"/>
              </a:rPr>
              <a:t> </a:t>
            </a:r>
            <a:r>
              <a:rPr lang="pt-BR" sz="1000" dirty="0" err="1" smtClean="0">
                <a:latin typeface="+mj-lt"/>
              </a:rPr>
              <a:t>Assurances</a:t>
            </a:r>
            <a:r>
              <a:rPr lang="pt-BR" sz="1000" dirty="0" smtClean="0">
                <a:latin typeface="+mj-lt"/>
              </a:rPr>
              <a:t> </a:t>
            </a:r>
            <a:r>
              <a:rPr lang="pt-BR" sz="1000" dirty="0" err="1" smtClean="0">
                <a:latin typeface="+mj-lt"/>
              </a:rPr>
              <a:t>of</a:t>
            </a:r>
            <a:r>
              <a:rPr lang="pt-BR" sz="1000" dirty="0" smtClean="0">
                <a:latin typeface="+mj-lt"/>
              </a:rPr>
              <a:t> </a:t>
            </a:r>
            <a:r>
              <a:rPr lang="pt-BR" sz="1000" dirty="0" err="1" smtClean="0">
                <a:latin typeface="+mj-lt"/>
              </a:rPr>
              <a:t>Chemical</a:t>
            </a:r>
            <a:r>
              <a:rPr lang="pt-BR" sz="1000" dirty="0" smtClean="0">
                <a:latin typeface="+mj-lt"/>
              </a:rPr>
              <a:t> </a:t>
            </a:r>
            <a:r>
              <a:rPr lang="pt-BR" sz="1000" dirty="0" err="1" smtClean="0">
                <a:latin typeface="+mj-lt"/>
              </a:rPr>
              <a:t>Measurements</a:t>
            </a:r>
            <a:r>
              <a:rPr lang="pt-BR" sz="1000" dirty="0" smtClean="0">
                <a:latin typeface="+mj-lt"/>
              </a:rPr>
              <a:t>. Lewis </a:t>
            </a:r>
            <a:r>
              <a:rPr lang="pt-BR" sz="1000" dirty="0" err="1" smtClean="0">
                <a:latin typeface="+mj-lt"/>
              </a:rPr>
              <a:t>Publishers</a:t>
            </a:r>
            <a:r>
              <a:rPr lang="pt-BR" sz="1000" dirty="0" smtClean="0">
                <a:latin typeface="+mj-lt"/>
              </a:rPr>
              <a:t>. 1987.328p</a:t>
            </a:r>
          </a:p>
          <a:p>
            <a:pPr lvl="0">
              <a:buFont typeface="Arial" pitchFamily="34" charset="0"/>
              <a:buChar char="•"/>
            </a:pPr>
            <a:endParaRPr lang="pt-BR" sz="1000" dirty="0" smtClean="0">
              <a:latin typeface="+mj-lt"/>
            </a:endParaRPr>
          </a:p>
          <a:p>
            <a:pPr>
              <a:buFont typeface="Arial" pitchFamily="34" charset="0"/>
              <a:buChar char="•"/>
            </a:pPr>
            <a:r>
              <a:rPr lang="pt-BR" sz="1000" dirty="0" smtClean="0">
                <a:latin typeface="+mj-lt"/>
              </a:rPr>
              <a:t>TRIOLA, M. F. Introdução à Estatística. Sétima Edição. Livros Técnicos e Científicos Editora S.A.1999.410p</a:t>
            </a:r>
          </a:p>
          <a:p>
            <a:pPr>
              <a:buFont typeface="Arial" pitchFamily="34" charset="0"/>
              <a:buChar char="•"/>
            </a:pPr>
            <a:endParaRPr lang="pt-BR" sz="1000" dirty="0" smtClean="0">
              <a:latin typeface="+mj-lt"/>
            </a:endParaRPr>
          </a:p>
          <a:p>
            <a:pPr>
              <a:buFont typeface="Arial" pitchFamily="34" charset="0"/>
              <a:buChar char="•"/>
            </a:pPr>
            <a:r>
              <a:rPr lang="pt-BR" sz="1000" dirty="0" smtClean="0">
                <a:latin typeface="+mj-lt"/>
              </a:rPr>
              <a:t>WESLEY BARNES, J. </a:t>
            </a:r>
            <a:r>
              <a:rPr lang="pt-BR" sz="1000" dirty="0" err="1" smtClean="0">
                <a:latin typeface="+mj-lt"/>
              </a:rPr>
              <a:t>Statistical</a:t>
            </a:r>
            <a:r>
              <a:rPr lang="pt-BR" sz="1000" dirty="0" smtClean="0">
                <a:latin typeface="+mj-lt"/>
              </a:rPr>
              <a:t>  </a:t>
            </a:r>
            <a:r>
              <a:rPr lang="pt-BR" sz="1000" dirty="0" err="1" smtClean="0">
                <a:latin typeface="+mj-lt"/>
              </a:rPr>
              <a:t>Analysis</a:t>
            </a:r>
            <a:r>
              <a:rPr lang="pt-BR" sz="1000" dirty="0" smtClean="0">
                <a:latin typeface="+mj-lt"/>
              </a:rPr>
              <a:t> for </a:t>
            </a:r>
            <a:r>
              <a:rPr lang="pt-BR" sz="1000" dirty="0" err="1" smtClean="0">
                <a:latin typeface="+mj-lt"/>
              </a:rPr>
              <a:t>Engineeers</a:t>
            </a:r>
            <a:r>
              <a:rPr lang="pt-BR" sz="1000" dirty="0" smtClean="0">
                <a:latin typeface="+mj-lt"/>
              </a:rPr>
              <a:t> </a:t>
            </a:r>
            <a:r>
              <a:rPr lang="pt-BR" sz="1000" dirty="0" err="1" smtClean="0">
                <a:latin typeface="+mj-lt"/>
              </a:rPr>
              <a:t>and</a:t>
            </a:r>
            <a:r>
              <a:rPr lang="pt-BR" sz="1000" dirty="0" smtClean="0">
                <a:latin typeface="+mj-lt"/>
              </a:rPr>
              <a:t> </a:t>
            </a:r>
            <a:r>
              <a:rPr lang="pt-BR" sz="1000" dirty="0" err="1" smtClean="0">
                <a:latin typeface="+mj-lt"/>
              </a:rPr>
              <a:t>Scientists</a:t>
            </a:r>
            <a:r>
              <a:rPr lang="pt-BR" sz="1000" dirty="0" smtClean="0">
                <a:latin typeface="+mj-lt"/>
              </a:rPr>
              <a:t>. A </a:t>
            </a:r>
            <a:r>
              <a:rPr lang="pt-BR" sz="1000" dirty="0" err="1" smtClean="0">
                <a:latin typeface="+mj-lt"/>
              </a:rPr>
              <a:t>computer</a:t>
            </a:r>
            <a:r>
              <a:rPr lang="pt-BR" sz="1000" dirty="0" smtClean="0">
                <a:latin typeface="+mj-lt"/>
              </a:rPr>
              <a:t> Approach. McGraw-Hill </a:t>
            </a:r>
            <a:r>
              <a:rPr lang="pt-BR" sz="1000" dirty="0" err="1" smtClean="0">
                <a:latin typeface="+mj-lt"/>
              </a:rPr>
              <a:t>Companies</a:t>
            </a:r>
            <a:r>
              <a:rPr lang="pt-BR" sz="1000" dirty="0" smtClean="0">
                <a:latin typeface="+mj-lt"/>
              </a:rPr>
              <a:t>. </a:t>
            </a:r>
            <a:r>
              <a:rPr lang="pt-BR" sz="1000" dirty="0" err="1" smtClean="0">
                <a:latin typeface="+mj-lt"/>
              </a:rPr>
              <a:t>February</a:t>
            </a:r>
            <a:r>
              <a:rPr lang="pt-BR" sz="1000" dirty="0" smtClean="0">
                <a:latin typeface="+mj-lt"/>
              </a:rPr>
              <a:t> 1994.396p</a:t>
            </a:r>
          </a:p>
          <a:p>
            <a:pPr>
              <a:buFont typeface="Arial" pitchFamily="34" charset="0"/>
              <a:buChar char="•"/>
            </a:pPr>
            <a:endParaRPr lang="pt-BR" sz="1000" dirty="0" smtClean="0">
              <a:latin typeface="+mj-lt"/>
            </a:endParaRPr>
          </a:p>
          <a:p>
            <a:pPr>
              <a:buFont typeface="Arial" pitchFamily="34" charset="0"/>
              <a:buChar char="•"/>
            </a:pPr>
            <a:endParaRPr lang="pt-BR" sz="1000" dirty="0" smtClean="0">
              <a:latin typeface="+mj-lt"/>
            </a:endParaRPr>
          </a:p>
          <a:p>
            <a:pPr>
              <a:buFont typeface="Arial" pitchFamily="34" charset="0"/>
              <a:buChar char="•"/>
            </a:pPr>
            <a:endParaRPr lang="en-US" sz="1000" dirty="0" smtClean="0">
              <a:latin typeface="+mj-lt"/>
              <a:cs typeface="Arial" pitchFamily="34" charset="0"/>
            </a:endParaRPr>
          </a:p>
        </p:txBody>
      </p:sp>
    </p:spTree>
  </p:cSld>
  <p:clrMapOvr>
    <a:masterClrMapping/>
  </p:clrMapOvr>
  <p:transition spd="med">
    <p:pull dir="l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noGrp="1"/>
          </p:cNvSpPr>
          <p:nvPr>
            <p:ph type="title"/>
          </p:nvPr>
        </p:nvSpPr>
        <p:spPr>
          <a:xfrm>
            <a:off x="846138" y="2825750"/>
            <a:ext cx="7886700" cy="1325563"/>
          </a:xfrm>
          <a:prstGeom prst="rect">
            <a:avLst/>
          </a:prstGeom>
        </p:spPr>
        <p:txBody>
          <a:bodyPr>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b="1" dirty="0" smtClean="0"/>
              <a:t>Contato:</a:t>
            </a:r>
          </a:p>
          <a:p>
            <a:r>
              <a:rPr lang="pt-BR" sz="2400" b="1" dirty="0" smtClean="0"/>
              <a:t>Paulo Roberto Guimarães Couto – </a:t>
            </a:r>
            <a:r>
              <a:rPr lang="pt-BR" sz="2400" dirty="0" smtClean="0">
                <a:hlinkClick r:id="rId2"/>
              </a:rPr>
              <a:t>plrcouto@yahoo.com.br</a:t>
            </a:r>
            <a:endParaRPr lang="pt-BR" sz="2400" dirty="0" smtClean="0"/>
          </a:p>
          <a:p>
            <a:r>
              <a:rPr lang="pt-BR" sz="2400" b="1" dirty="0" err="1" smtClean="0"/>
              <a:t>Jailton</a:t>
            </a:r>
            <a:r>
              <a:rPr lang="pt-BR" sz="2400" b="1" dirty="0" smtClean="0"/>
              <a:t> C Damasceno - </a:t>
            </a:r>
            <a:r>
              <a:rPr lang="pt-BR" sz="2400" dirty="0" smtClean="0">
                <a:hlinkClick r:id="rId3"/>
              </a:rPr>
              <a:t>jcdamasceno@outlook.com</a:t>
            </a:r>
            <a:endParaRPr lang="pt-BR" sz="2400" dirty="0"/>
          </a:p>
        </p:txBody>
      </p:sp>
    </p:spTree>
    <p:extLst>
      <p:ext uri="{BB962C8B-B14F-4D97-AF65-F5344CB8AC3E}">
        <p14:creationId xmlns:p14="http://schemas.microsoft.com/office/powerpoint/2010/main" xmlns="" val="4181281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551083"/>
            <a:ext cx="9144000" cy="397032"/>
          </a:xfrm>
          <a:prstGeom prst="rect">
            <a:avLst/>
          </a:prstGeom>
        </p:spPr>
        <p:txBody>
          <a:bodyPr wrap="square">
            <a:spAutoFit/>
          </a:bodyPr>
          <a:lstStyle/>
          <a:p>
            <a:pPr lvl="0" algn="ctr" defTabSz="914400">
              <a:lnSpc>
                <a:spcPct val="90000"/>
              </a:lnSpc>
              <a:spcBef>
                <a:spcPct val="0"/>
              </a:spcBef>
            </a:pPr>
            <a:r>
              <a:rPr lang="pt-BR" altLang="pt-BR" sz="2200" b="1" dirty="0" smtClean="0">
                <a:solidFill>
                  <a:schemeClr val="accent1"/>
                </a:solidFill>
                <a:latin typeface="+mj-lt"/>
                <a:ea typeface="+mj-ea"/>
                <a:cs typeface="+mj-cs"/>
              </a:rPr>
              <a:t>LITERATURAS BÁSICAS DE ESTATÍSTICA UTILIZADAS</a:t>
            </a:r>
            <a:endParaRPr lang="pt-BR" altLang="pt-BR" sz="2200" b="1" dirty="0">
              <a:solidFill>
                <a:schemeClr val="accent1"/>
              </a:solidFill>
              <a:latin typeface="+mj-lt"/>
              <a:ea typeface="+mj-ea"/>
              <a:cs typeface="+mj-cs"/>
            </a:endParaRPr>
          </a:p>
        </p:txBody>
      </p:sp>
      <p:pic>
        <p:nvPicPr>
          <p:cNvPr id="26627" name="Picture 3"/>
          <p:cNvPicPr>
            <a:picLocks noChangeAspect="1" noChangeArrowheads="1"/>
          </p:cNvPicPr>
          <p:nvPr/>
        </p:nvPicPr>
        <p:blipFill>
          <a:blip r:embed="rId2" cstate="print"/>
          <a:srcRect/>
          <a:stretch>
            <a:fillRect/>
          </a:stretch>
        </p:blipFill>
        <p:spPr bwMode="auto">
          <a:xfrm>
            <a:off x="2718495" y="2059460"/>
            <a:ext cx="2052696" cy="2705840"/>
          </a:xfrm>
          <a:prstGeom prst="rect">
            <a:avLst/>
          </a:prstGeom>
          <a:noFill/>
          <a:ln w="9525">
            <a:noFill/>
            <a:miter lim="800000"/>
            <a:headEnd/>
            <a:tailEnd/>
          </a:ln>
          <a:effectLst/>
        </p:spPr>
      </p:pic>
      <p:pic>
        <p:nvPicPr>
          <p:cNvPr id="26633" name="Picture 9"/>
          <p:cNvPicPr>
            <a:picLocks noChangeAspect="1" noChangeArrowheads="1"/>
          </p:cNvPicPr>
          <p:nvPr/>
        </p:nvPicPr>
        <p:blipFill>
          <a:blip r:embed="rId3"/>
          <a:srcRect/>
          <a:stretch>
            <a:fillRect/>
          </a:stretch>
        </p:blipFill>
        <p:spPr bwMode="auto">
          <a:xfrm>
            <a:off x="301976" y="2017497"/>
            <a:ext cx="2114550" cy="2724150"/>
          </a:xfrm>
          <a:prstGeom prst="rect">
            <a:avLst/>
          </a:prstGeom>
          <a:noFill/>
          <a:ln w="9525">
            <a:noFill/>
            <a:miter lim="800000"/>
            <a:headEnd/>
            <a:tailEnd/>
          </a:ln>
          <a:effectLst/>
        </p:spPr>
      </p:pic>
      <p:pic>
        <p:nvPicPr>
          <p:cNvPr id="26635" name="Picture 11"/>
          <p:cNvPicPr>
            <a:picLocks noChangeAspect="1" noChangeArrowheads="1"/>
          </p:cNvPicPr>
          <p:nvPr/>
        </p:nvPicPr>
        <p:blipFill>
          <a:blip r:embed="rId4"/>
          <a:srcRect/>
          <a:stretch>
            <a:fillRect/>
          </a:stretch>
        </p:blipFill>
        <p:spPr bwMode="auto">
          <a:xfrm>
            <a:off x="7040263" y="2017241"/>
            <a:ext cx="2103737" cy="2835472"/>
          </a:xfrm>
          <a:prstGeom prst="rect">
            <a:avLst/>
          </a:prstGeom>
          <a:noFill/>
          <a:ln w="9525">
            <a:noFill/>
            <a:miter lim="800000"/>
            <a:headEnd/>
            <a:tailEnd/>
          </a:ln>
          <a:effectLst/>
        </p:spPr>
      </p:pic>
      <p:pic>
        <p:nvPicPr>
          <p:cNvPr id="26636" name="Picture 12"/>
          <p:cNvPicPr>
            <a:picLocks noChangeAspect="1" noChangeArrowheads="1"/>
          </p:cNvPicPr>
          <p:nvPr/>
        </p:nvPicPr>
        <p:blipFill>
          <a:blip r:embed="rId5"/>
          <a:srcRect/>
          <a:stretch>
            <a:fillRect/>
          </a:stretch>
        </p:blipFill>
        <p:spPr bwMode="auto">
          <a:xfrm>
            <a:off x="4967425" y="2052123"/>
            <a:ext cx="1855315" cy="2823749"/>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aixaDeTexto 2"/>
          <p:cNvSpPr txBox="1">
            <a:spLocks noChangeArrowheads="1"/>
          </p:cNvSpPr>
          <p:nvPr/>
        </p:nvSpPr>
        <p:spPr bwMode="auto">
          <a:xfrm>
            <a:off x="34925" y="3157456"/>
            <a:ext cx="9123363" cy="400110"/>
          </a:xfrm>
          <a:prstGeom prst="rect">
            <a:avLst/>
          </a:prstGeom>
          <a:noFill/>
          <a:ln w="9525">
            <a:noFill/>
            <a:miter lim="800000"/>
            <a:headEnd/>
            <a:tailEnd/>
          </a:ln>
        </p:spPr>
        <p:txBody>
          <a:bodyPr>
            <a:spAutoFit/>
          </a:bodyPr>
          <a:lstStyle/>
          <a:p>
            <a:pPr marL="457200" indent="-457200" algn="just" eaLnBrk="0" hangingPunct="0">
              <a:buFont typeface="Arial" pitchFamily="34" charset="0"/>
              <a:buChar char="•"/>
            </a:pPr>
            <a:r>
              <a:rPr lang="pt-BR" sz="2000" u="none" dirty="0" smtClean="0">
                <a:latin typeface="+mj-lt"/>
              </a:rPr>
              <a:t>Controlar </a:t>
            </a:r>
            <a:r>
              <a:rPr lang="pt-BR" sz="2000" u="none" dirty="0">
                <a:latin typeface="+mj-lt"/>
              </a:rPr>
              <a:t>a qualidade da mão de obra e dos materiais produzidos na indústria.</a:t>
            </a:r>
          </a:p>
        </p:txBody>
      </p:sp>
      <p:sp>
        <p:nvSpPr>
          <p:cNvPr id="4" name="CaixaDeTexto 2"/>
          <p:cNvSpPr txBox="1">
            <a:spLocks noChangeArrowheads="1"/>
          </p:cNvSpPr>
          <p:nvPr/>
        </p:nvSpPr>
        <p:spPr bwMode="auto">
          <a:xfrm>
            <a:off x="0" y="1359031"/>
            <a:ext cx="9123363" cy="400050"/>
          </a:xfrm>
          <a:prstGeom prst="rect">
            <a:avLst/>
          </a:prstGeom>
          <a:noFill/>
          <a:ln w="9525">
            <a:noFill/>
            <a:miter lim="800000"/>
            <a:headEnd/>
            <a:tailEnd/>
          </a:ln>
        </p:spPr>
        <p:txBody>
          <a:bodyPr>
            <a:spAutoFit/>
          </a:bodyPr>
          <a:lstStyle/>
          <a:p>
            <a:pPr algn="ctr" eaLnBrk="0" hangingPunct="0"/>
            <a:r>
              <a:rPr lang="pt-BR" sz="2000" b="1" u="none" dirty="0">
                <a:latin typeface="+mj-lt"/>
              </a:rPr>
              <a:t>A metrologia </a:t>
            </a:r>
            <a:r>
              <a:rPr lang="pt-BR" sz="2000" b="1" u="none" dirty="0" smtClean="0">
                <a:latin typeface="+mj-lt"/>
              </a:rPr>
              <a:t>utiliza a </a:t>
            </a:r>
            <a:r>
              <a:rPr lang="pt-BR" sz="2000" b="1" u="none" dirty="0">
                <a:latin typeface="+mj-lt"/>
              </a:rPr>
              <a:t>estatística por vários </a:t>
            </a:r>
            <a:r>
              <a:rPr lang="pt-BR" sz="2000" b="1" u="none" dirty="0" smtClean="0">
                <a:latin typeface="+mj-lt"/>
              </a:rPr>
              <a:t>objetivos, dentre eles:</a:t>
            </a:r>
            <a:endParaRPr lang="pt-BR" sz="2000" b="1" u="none" dirty="0">
              <a:latin typeface="+mj-lt"/>
            </a:endParaRPr>
          </a:p>
        </p:txBody>
      </p:sp>
      <p:sp>
        <p:nvSpPr>
          <p:cNvPr id="5" name="CaixaDeTexto 2"/>
          <p:cNvSpPr txBox="1">
            <a:spLocks noChangeArrowheads="1"/>
          </p:cNvSpPr>
          <p:nvPr/>
        </p:nvSpPr>
        <p:spPr bwMode="auto">
          <a:xfrm>
            <a:off x="34925" y="1807902"/>
            <a:ext cx="9123363" cy="400050"/>
          </a:xfrm>
          <a:prstGeom prst="rect">
            <a:avLst/>
          </a:prstGeom>
          <a:noFill/>
          <a:ln w="9525">
            <a:noFill/>
            <a:miter lim="800000"/>
            <a:headEnd/>
            <a:tailEnd/>
          </a:ln>
        </p:spPr>
        <p:txBody>
          <a:bodyPr>
            <a:spAutoFit/>
          </a:bodyPr>
          <a:lstStyle/>
          <a:p>
            <a:pPr marL="457200" indent="-457200" algn="just" eaLnBrk="0" hangingPunct="0">
              <a:buFont typeface="Arial" pitchFamily="34" charset="0"/>
              <a:buChar char="•"/>
            </a:pPr>
            <a:r>
              <a:rPr lang="pt-BR" sz="2000" u="none" dirty="0" smtClean="0">
                <a:latin typeface="+mj-lt"/>
              </a:rPr>
              <a:t>Entender</a:t>
            </a:r>
            <a:r>
              <a:rPr lang="pt-BR" sz="2000" u="none" dirty="0">
                <a:latin typeface="+mj-lt"/>
              </a:rPr>
              <a:t>, controlar e determinar os erros da medição;</a:t>
            </a:r>
          </a:p>
        </p:txBody>
      </p:sp>
      <p:sp>
        <p:nvSpPr>
          <p:cNvPr id="6" name="CaixaDeTexto 2"/>
          <p:cNvSpPr txBox="1">
            <a:spLocks noChangeArrowheads="1"/>
          </p:cNvSpPr>
          <p:nvPr/>
        </p:nvSpPr>
        <p:spPr bwMode="auto">
          <a:xfrm>
            <a:off x="34925" y="2270930"/>
            <a:ext cx="9123363" cy="400110"/>
          </a:xfrm>
          <a:prstGeom prst="rect">
            <a:avLst/>
          </a:prstGeom>
          <a:noFill/>
          <a:ln w="9525">
            <a:noFill/>
            <a:miter lim="800000"/>
            <a:headEnd/>
            <a:tailEnd/>
          </a:ln>
        </p:spPr>
        <p:txBody>
          <a:bodyPr>
            <a:spAutoFit/>
          </a:bodyPr>
          <a:lstStyle/>
          <a:p>
            <a:pPr lvl="1" indent="-457200" algn="just" eaLnBrk="0" hangingPunct="0">
              <a:buFont typeface="Arial" pitchFamily="34" charset="0"/>
              <a:buChar char="•"/>
            </a:pPr>
            <a:r>
              <a:rPr lang="pt-BR" sz="2000" dirty="0" smtClean="0">
                <a:latin typeface="+mj-lt"/>
              </a:rPr>
              <a:t>Facilitar </a:t>
            </a:r>
            <a:r>
              <a:rPr lang="pt-BR" sz="2000" dirty="0">
                <a:latin typeface="+mj-lt"/>
              </a:rPr>
              <a:t>a coleta de dados adequados e confiáveis relacionados com a </a:t>
            </a:r>
            <a:r>
              <a:rPr lang="pt-BR" sz="2000" dirty="0" smtClean="0">
                <a:latin typeface="+mj-lt"/>
              </a:rPr>
              <a:t>medição;</a:t>
            </a:r>
            <a:endParaRPr lang="pt-BR" sz="2000" dirty="0">
              <a:latin typeface="+mj-lt"/>
            </a:endParaRPr>
          </a:p>
        </p:txBody>
      </p:sp>
      <p:sp>
        <p:nvSpPr>
          <p:cNvPr id="7" name="CaixaDeTexto 2"/>
          <p:cNvSpPr txBox="1">
            <a:spLocks noChangeArrowheads="1"/>
          </p:cNvSpPr>
          <p:nvPr/>
        </p:nvSpPr>
        <p:spPr bwMode="auto">
          <a:xfrm>
            <a:off x="34925" y="2702627"/>
            <a:ext cx="9123363" cy="400050"/>
          </a:xfrm>
          <a:prstGeom prst="rect">
            <a:avLst/>
          </a:prstGeom>
          <a:noFill/>
          <a:ln w="9525">
            <a:noFill/>
            <a:miter lim="800000"/>
            <a:headEnd/>
            <a:tailEnd/>
          </a:ln>
        </p:spPr>
        <p:txBody>
          <a:bodyPr>
            <a:spAutoFit/>
          </a:bodyPr>
          <a:lstStyle/>
          <a:p>
            <a:pPr marL="457200" indent="-457200" algn="just" eaLnBrk="0" hangingPunct="0">
              <a:buFont typeface="Arial" pitchFamily="34" charset="0"/>
              <a:buChar char="•"/>
            </a:pPr>
            <a:r>
              <a:rPr lang="pt-BR" sz="2000" u="none" dirty="0" smtClean="0">
                <a:latin typeface="+mj-lt"/>
              </a:rPr>
              <a:t>Entender </a:t>
            </a:r>
            <a:r>
              <a:rPr lang="pt-BR" sz="2000" u="none" dirty="0">
                <a:latin typeface="+mj-lt"/>
              </a:rPr>
              <a:t>e calcular melhor as incertezas associadas à </a:t>
            </a:r>
            <a:r>
              <a:rPr lang="pt-BR" sz="2000" u="none" dirty="0" smtClean="0">
                <a:latin typeface="+mj-lt"/>
              </a:rPr>
              <a:t>medição;</a:t>
            </a:r>
            <a:endParaRPr lang="pt-BR" sz="2000" u="none" dirty="0">
              <a:latin typeface="+mj-lt"/>
            </a:endParaRPr>
          </a:p>
        </p:txBody>
      </p:sp>
      <p:sp>
        <p:nvSpPr>
          <p:cNvPr id="8" name="Retângulo 7"/>
          <p:cNvSpPr/>
          <p:nvPr/>
        </p:nvSpPr>
        <p:spPr>
          <a:xfrm>
            <a:off x="0" y="595803"/>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ESTATÍSTICA APLICADA À METROLOGIA</a:t>
            </a:r>
            <a:endParaRPr lang="pt-BR" altLang="pt-BR" sz="2200" b="1" dirty="0">
              <a:solidFill>
                <a:schemeClr val="accent1"/>
              </a:solidFill>
              <a:latin typeface="+mj-lt"/>
              <a:ea typeface="+mj-ea"/>
              <a:cs typeface="+mj-cs"/>
            </a:endParaRPr>
          </a:p>
        </p:txBody>
      </p:sp>
      <p:sp>
        <p:nvSpPr>
          <p:cNvPr id="9" name="CaixaDeTexto 2"/>
          <p:cNvSpPr txBox="1">
            <a:spLocks noChangeArrowheads="1"/>
          </p:cNvSpPr>
          <p:nvPr/>
        </p:nvSpPr>
        <p:spPr bwMode="auto">
          <a:xfrm>
            <a:off x="34925" y="3712695"/>
            <a:ext cx="9123363" cy="400050"/>
          </a:xfrm>
          <a:prstGeom prst="rect">
            <a:avLst/>
          </a:prstGeom>
          <a:noFill/>
          <a:ln w="9525">
            <a:noFill/>
            <a:miter lim="800000"/>
            <a:headEnd/>
            <a:tailEnd/>
          </a:ln>
        </p:spPr>
        <p:txBody>
          <a:bodyPr>
            <a:spAutoFit/>
          </a:bodyPr>
          <a:lstStyle/>
          <a:p>
            <a:pPr algn="ctr" eaLnBrk="0" hangingPunct="0"/>
            <a:r>
              <a:rPr lang="pt-BR" sz="2000" b="1" u="none" dirty="0">
                <a:latin typeface="+mj-lt"/>
              </a:rPr>
              <a:t>Os métodos estatísticos podem ser úteis para determinar:</a:t>
            </a:r>
          </a:p>
        </p:txBody>
      </p:sp>
      <p:sp>
        <p:nvSpPr>
          <p:cNvPr id="10" name="CaixaDeTexto 2"/>
          <p:cNvSpPr txBox="1">
            <a:spLocks noChangeArrowheads="1"/>
          </p:cNvSpPr>
          <p:nvPr/>
        </p:nvSpPr>
        <p:spPr bwMode="auto">
          <a:xfrm>
            <a:off x="-14288" y="4188854"/>
            <a:ext cx="9123363" cy="707886"/>
          </a:xfrm>
          <a:prstGeom prst="rect">
            <a:avLst/>
          </a:prstGeom>
          <a:noFill/>
          <a:ln w="9525">
            <a:noFill/>
            <a:miter lim="800000"/>
            <a:headEnd/>
            <a:tailEnd/>
          </a:ln>
        </p:spPr>
        <p:txBody>
          <a:bodyPr>
            <a:spAutoFit/>
          </a:bodyPr>
          <a:lstStyle/>
          <a:p>
            <a:pPr marL="457200" indent="-457200" algn="just" eaLnBrk="0" hangingPunct="0">
              <a:buFont typeface="Arial" pitchFamily="34" charset="0"/>
              <a:buChar char="•"/>
            </a:pPr>
            <a:r>
              <a:rPr lang="pt-BR" sz="2000" dirty="0" smtClean="0">
                <a:latin typeface="+mj-lt"/>
              </a:rPr>
              <a:t>O valor mais provável de uma medição, a partir de um conjunto limitado de medições,</a:t>
            </a:r>
          </a:p>
        </p:txBody>
      </p:sp>
      <p:sp>
        <p:nvSpPr>
          <p:cNvPr id="11" name="CaixaDeTexto 2"/>
          <p:cNvSpPr txBox="1">
            <a:spLocks noChangeArrowheads="1"/>
          </p:cNvSpPr>
          <p:nvPr/>
        </p:nvSpPr>
        <p:spPr bwMode="auto">
          <a:xfrm>
            <a:off x="1973" y="4946465"/>
            <a:ext cx="9123363" cy="400050"/>
          </a:xfrm>
          <a:prstGeom prst="rect">
            <a:avLst/>
          </a:prstGeom>
          <a:noFill/>
          <a:ln w="9525">
            <a:noFill/>
            <a:miter lim="800000"/>
            <a:headEnd/>
            <a:tailEnd/>
          </a:ln>
        </p:spPr>
        <p:txBody>
          <a:bodyPr>
            <a:spAutoFit/>
          </a:bodyPr>
          <a:lstStyle/>
          <a:p>
            <a:pPr marL="457200" indent="-457200" algn="just" eaLnBrk="0" hangingPunct="0">
              <a:buFont typeface="Arial" pitchFamily="34" charset="0"/>
              <a:buChar char="•"/>
            </a:pPr>
            <a:r>
              <a:rPr lang="pt-BR" sz="2000" dirty="0" smtClean="0">
                <a:latin typeface="+mj-lt"/>
              </a:rPr>
              <a:t>O </a:t>
            </a:r>
            <a:r>
              <a:rPr lang="pt-BR" sz="2000" dirty="0">
                <a:latin typeface="+mj-lt"/>
              </a:rPr>
              <a:t>erro provável de uma </a:t>
            </a:r>
            <a:r>
              <a:rPr lang="pt-BR" sz="2000" dirty="0" smtClean="0">
                <a:latin typeface="+mj-lt"/>
              </a:rPr>
              <a:t>medição; </a:t>
            </a:r>
            <a:endParaRPr lang="pt-BR" sz="2000" dirty="0">
              <a:latin typeface="+mj-lt"/>
            </a:endParaRPr>
          </a:p>
        </p:txBody>
      </p:sp>
      <p:sp>
        <p:nvSpPr>
          <p:cNvPr id="12" name="CaixaDeTexto 2"/>
          <p:cNvSpPr txBox="1">
            <a:spLocks noChangeArrowheads="1"/>
          </p:cNvSpPr>
          <p:nvPr/>
        </p:nvSpPr>
        <p:spPr bwMode="auto">
          <a:xfrm>
            <a:off x="-36513" y="5517913"/>
            <a:ext cx="9123363" cy="400050"/>
          </a:xfrm>
          <a:prstGeom prst="rect">
            <a:avLst/>
          </a:prstGeom>
          <a:noFill/>
          <a:ln w="9525">
            <a:noFill/>
            <a:miter lim="800000"/>
            <a:headEnd/>
            <a:tailEnd/>
          </a:ln>
        </p:spPr>
        <p:txBody>
          <a:bodyPr>
            <a:spAutoFit/>
          </a:bodyPr>
          <a:lstStyle/>
          <a:p>
            <a:pPr marL="457200" indent="-457200" algn="just" eaLnBrk="0" hangingPunct="0">
              <a:buFont typeface="Arial" pitchFamily="34" charset="0"/>
              <a:buChar char="•"/>
            </a:pPr>
            <a:r>
              <a:rPr lang="pt-BR" sz="2000" dirty="0" smtClean="0">
                <a:latin typeface="+mj-lt"/>
              </a:rPr>
              <a:t>O </a:t>
            </a:r>
            <a:r>
              <a:rPr lang="pt-BR" sz="2000" dirty="0">
                <a:latin typeface="+mj-lt"/>
              </a:rPr>
              <a:t>valor da incerteza na melhor resposta obtida.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gtEl>
                                        <p:attrNameLst>
                                          <p:attrName>style.visibility</p:attrName>
                                        </p:attrNameLst>
                                      </p:cBhvr>
                                      <p:to>
                                        <p:strVal val="visible"/>
                                      </p:to>
                                    </p:set>
                                    <p:anim calcmode="lin" valueType="num">
                                      <p:cBhvr additive="base">
                                        <p:cTn id="31" dur="500" fill="hold"/>
                                        <p:tgtEl>
                                          <p:spTgt spid="6147"/>
                                        </p:tgtEl>
                                        <p:attrNameLst>
                                          <p:attrName>ppt_x</p:attrName>
                                        </p:attrNameLst>
                                      </p:cBhvr>
                                      <p:tavLst>
                                        <p:tav tm="0">
                                          <p:val>
                                            <p:strVal val="#ppt_x"/>
                                          </p:val>
                                        </p:tav>
                                        <p:tav tm="100000">
                                          <p:val>
                                            <p:strVal val="#ppt_x"/>
                                          </p:val>
                                        </p:tav>
                                      </p:tavLst>
                                    </p:anim>
                                    <p:anim calcmode="lin" valueType="num">
                                      <p:cBhvr additive="base">
                                        <p:cTn id="32"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 grpId="0"/>
      <p:bldP spid="5" grpId="0"/>
      <p:bldP spid="6" grpId="0"/>
      <p:bldP spid="7"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Text Box 2"/>
          <p:cNvSpPr txBox="1">
            <a:spLocks noChangeArrowheads="1"/>
          </p:cNvSpPr>
          <p:nvPr/>
        </p:nvSpPr>
        <p:spPr bwMode="auto">
          <a:xfrm>
            <a:off x="0" y="2533134"/>
            <a:ext cx="9144000" cy="400110"/>
          </a:xfrm>
          <a:prstGeom prst="rect">
            <a:avLst/>
          </a:prstGeom>
          <a:noFill/>
          <a:ln w="12699">
            <a:noFill/>
            <a:miter lim="800000"/>
            <a:headEnd/>
            <a:tailEnd/>
          </a:ln>
        </p:spPr>
        <p:txBody>
          <a:bodyPr wrap="square">
            <a:spAutoFit/>
          </a:bodyPr>
          <a:lstStyle/>
          <a:p>
            <a:pPr algn="just" defTabSz="762000" eaLnBrk="0" hangingPunct="0">
              <a:spcBef>
                <a:spcPct val="50000"/>
              </a:spcBef>
            </a:pPr>
            <a:r>
              <a:rPr lang="pt-BR" sz="2000" b="0" u="none" dirty="0">
                <a:latin typeface="+mj-lt"/>
              </a:rPr>
              <a:t>Os dados quantitativos podem ser diferenciados entre os tipos discreto e contínuo.</a:t>
            </a:r>
          </a:p>
        </p:txBody>
      </p:sp>
      <p:sp>
        <p:nvSpPr>
          <p:cNvPr id="1866755" name="Text Box 3"/>
          <p:cNvSpPr txBox="1">
            <a:spLocks noChangeArrowheads="1"/>
          </p:cNvSpPr>
          <p:nvPr/>
        </p:nvSpPr>
        <p:spPr bwMode="auto">
          <a:xfrm>
            <a:off x="0" y="3273328"/>
            <a:ext cx="9051925" cy="708025"/>
          </a:xfrm>
          <a:prstGeom prst="rect">
            <a:avLst/>
          </a:prstGeom>
          <a:noFill/>
          <a:ln w="12699">
            <a:noFill/>
            <a:miter lim="800000"/>
            <a:headEnd/>
            <a:tailEnd/>
          </a:ln>
        </p:spPr>
        <p:txBody>
          <a:bodyPr>
            <a:spAutoFit/>
          </a:bodyPr>
          <a:lstStyle/>
          <a:p>
            <a:pPr algn="just" defTabSz="762000" eaLnBrk="0" hangingPunct="0">
              <a:spcBef>
                <a:spcPct val="50000"/>
              </a:spcBef>
            </a:pPr>
            <a:r>
              <a:rPr lang="pt-BR" sz="2000" b="0" u="none" dirty="0">
                <a:latin typeface="+mj-lt"/>
              </a:rPr>
              <a:t>Os dados discretos resultam de um conjunto finito de valores possíveis. ( Ou seja o número de valores possíveis é 0, ou 1, ou 2 etc.).</a:t>
            </a:r>
          </a:p>
        </p:txBody>
      </p:sp>
      <p:sp>
        <p:nvSpPr>
          <p:cNvPr id="1866756" name="Text Box 4"/>
          <p:cNvSpPr txBox="1">
            <a:spLocks noChangeArrowheads="1"/>
          </p:cNvSpPr>
          <p:nvPr/>
        </p:nvSpPr>
        <p:spPr bwMode="auto">
          <a:xfrm>
            <a:off x="20422" y="4295688"/>
            <a:ext cx="9051925" cy="1016000"/>
          </a:xfrm>
          <a:prstGeom prst="rect">
            <a:avLst/>
          </a:prstGeom>
          <a:noFill/>
          <a:ln w="12699">
            <a:noFill/>
            <a:miter lim="800000"/>
            <a:headEnd/>
            <a:tailEnd/>
          </a:ln>
        </p:spPr>
        <p:txBody>
          <a:bodyPr>
            <a:spAutoFit/>
          </a:bodyPr>
          <a:lstStyle/>
          <a:p>
            <a:pPr algn="just" defTabSz="762000" eaLnBrk="0" hangingPunct="0">
              <a:spcBef>
                <a:spcPct val="50000"/>
              </a:spcBef>
            </a:pPr>
            <a:r>
              <a:rPr lang="pt-BR" sz="2000" b="0" u="none" dirty="0">
                <a:latin typeface="+mj-lt"/>
              </a:rPr>
              <a:t>Os dados contínuos (numéricos) resultam de um número infinito de  valores possíveis que podem ser associados a pontos em uma escala contínua de tal maneira que não haja lacunas e interrupções.</a:t>
            </a:r>
          </a:p>
        </p:txBody>
      </p:sp>
      <p:sp>
        <p:nvSpPr>
          <p:cNvPr id="5" name="Retângulo 4"/>
          <p:cNvSpPr/>
          <p:nvPr/>
        </p:nvSpPr>
        <p:spPr>
          <a:xfrm>
            <a:off x="0" y="595803"/>
            <a:ext cx="9144000" cy="397032"/>
          </a:xfrm>
          <a:prstGeom prst="rect">
            <a:avLst/>
          </a:prstGeom>
        </p:spPr>
        <p:txBody>
          <a:bodyPr wrap="square">
            <a:spAutoFit/>
          </a:bodyPr>
          <a:lstStyle/>
          <a:p>
            <a:pPr lvl="0" algn="ctr" defTabSz="914400">
              <a:lnSpc>
                <a:spcPct val="90000"/>
              </a:lnSpc>
              <a:spcBef>
                <a:spcPct val="0"/>
              </a:spcBef>
            </a:pPr>
            <a:r>
              <a:rPr lang="pt-BR" altLang="pt-BR" sz="2200" b="1" dirty="0" smtClean="0">
                <a:solidFill>
                  <a:schemeClr val="accent1"/>
                </a:solidFill>
                <a:latin typeface="+mj-lt"/>
                <a:ea typeface="+mj-ea"/>
                <a:cs typeface="+mj-cs"/>
              </a:rPr>
              <a:t>ESTATÍSTICA APLICADA À METROLOGIA</a:t>
            </a:r>
            <a:endParaRPr lang="pt-BR" altLang="pt-BR" sz="2200" b="1" dirty="0">
              <a:solidFill>
                <a:schemeClr val="accent1"/>
              </a:solidFill>
              <a:latin typeface="+mj-lt"/>
              <a:ea typeface="+mj-ea"/>
              <a:cs typeface="+mj-cs"/>
            </a:endParaRPr>
          </a:p>
        </p:txBody>
      </p:sp>
      <p:sp>
        <p:nvSpPr>
          <p:cNvPr id="9" name="Text Box 2"/>
          <p:cNvSpPr txBox="1">
            <a:spLocks noChangeArrowheads="1"/>
          </p:cNvSpPr>
          <p:nvPr/>
        </p:nvSpPr>
        <p:spPr bwMode="auto">
          <a:xfrm>
            <a:off x="92075" y="1622865"/>
            <a:ext cx="9051925" cy="400110"/>
          </a:xfrm>
          <a:prstGeom prst="rect">
            <a:avLst/>
          </a:prstGeom>
          <a:noFill/>
          <a:ln w="12699">
            <a:noFill/>
            <a:miter lim="800000"/>
            <a:headEnd/>
            <a:tailEnd/>
          </a:ln>
        </p:spPr>
        <p:txBody>
          <a:bodyPr>
            <a:spAutoFit/>
          </a:bodyPr>
          <a:lstStyle/>
          <a:p>
            <a:pPr algn="ctr" defTabSz="762000" eaLnBrk="0" hangingPunct="0">
              <a:spcBef>
                <a:spcPct val="50000"/>
              </a:spcBef>
            </a:pPr>
            <a:r>
              <a:rPr lang="pt-BR" sz="2000" b="1" u="none" dirty="0" smtClean="0">
                <a:latin typeface="+mj-lt"/>
              </a:rPr>
              <a:t>Dados </a:t>
            </a:r>
            <a:r>
              <a:rPr lang="pt-BR" sz="2000" b="1" u="none" dirty="0">
                <a:latin typeface="+mj-lt"/>
              </a:rPr>
              <a:t>quantitativos </a:t>
            </a:r>
            <a:r>
              <a:rPr lang="pt-BR" sz="2000" b="1" u="none" dirty="0" smtClean="0">
                <a:latin typeface="+mj-lt"/>
              </a:rPr>
              <a:t>dos </a:t>
            </a:r>
            <a:r>
              <a:rPr lang="pt-BR" sz="2000" b="1" u="none" dirty="0">
                <a:latin typeface="+mj-lt"/>
              </a:rPr>
              <a:t>tipos discreto e contínuo.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66754"/>
                                        </p:tgtEl>
                                        <p:attrNameLst>
                                          <p:attrName>style.visibility</p:attrName>
                                        </p:attrNameLst>
                                      </p:cBhvr>
                                      <p:to>
                                        <p:strVal val="visible"/>
                                      </p:to>
                                    </p:set>
                                    <p:anim calcmode="lin" valueType="num">
                                      <p:cBhvr additive="base">
                                        <p:cTn id="13" dur="500" fill="hold"/>
                                        <p:tgtEl>
                                          <p:spTgt spid="1866754"/>
                                        </p:tgtEl>
                                        <p:attrNameLst>
                                          <p:attrName>ppt_x</p:attrName>
                                        </p:attrNameLst>
                                      </p:cBhvr>
                                      <p:tavLst>
                                        <p:tav tm="0">
                                          <p:val>
                                            <p:strVal val="0-#ppt_w/2"/>
                                          </p:val>
                                        </p:tav>
                                        <p:tav tm="100000">
                                          <p:val>
                                            <p:strVal val="#ppt_x"/>
                                          </p:val>
                                        </p:tav>
                                      </p:tavLst>
                                    </p:anim>
                                    <p:anim calcmode="lin" valueType="num">
                                      <p:cBhvr additive="base">
                                        <p:cTn id="14" dur="500" fill="hold"/>
                                        <p:tgtEl>
                                          <p:spTgt spid="18667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66755"/>
                                        </p:tgtEl>
                                        <p:attrNameLst>
                                          <p:attrName>style.visibility</p:attrName>
                                        </p:attrNameLst>
                                      </p:cBhvr>
                                      <p:to>
                                        <p:strVal val="visible"/>
                                      </p:to>
                                    </p:set>
                                    <p:anim calcmode="lin" valueType="num">
                                      <p:cBhvr additive="base">
                                        <p:cTn id="19" dur="500" fill="hold"/>
                                        <p:tgtEl>
                                          <p:spTgt spid="1866755"/>
                                        </p:tgtEl>
                                        <p:attrNameLst>
                                          <p:attrName>ppt_x</p:attrName>
                                        </p:attrNameLst>
                                      </p:cBhvr>
                                      <p:tavLst>
                                        <p:tav tm="0">
                                          <p:val>
                                            <p:strVal val="0-#ppt_w/2"/>
                                          </p:val>
                                        </p:tav>
                                        <p:tav tm="100000">
                                          <p:val>
                                            <p:strVal val="#ppt_x"/>
                                          </p:val>
                                        </p:tav>
                                      </p:tavLst>
                                    </p:anim>
                                    <p:anim calcmode="lin" valueType="num">
                                      <p:cBhvr additive="base">
                                        <p:cTn id="20" dur="500" fill="hold"/>
                                        <p:tgtEl>
                                          <p:spTgt spid="18667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66756"/>
                                        </p:tgtEl>
                                        <p:attrNameLst>
                                          <p:attrName>style.visibility</p:attrName>
                                        </p:attrNameLst>
                                      </p:cBhvr>
                                      <p:to>
                                        <p:strVal val="visible"/>
                                      </p:to>
                                    </p:set>
                                    <p:anim calcmode="lin" valueType="num">
                                      <p:cBhvr additive="base">
                                        <p:cTn id="25" dur="500" fill="hold"/>
                                        <p:tgtEl>
                                          <p:spTgt spid="1866756"/>
                                        </p:tgtEl>
                                        <p:attrNameLst>
                                          <p:attrName>ppt_x</p:attrName>
                                        </p:attrNameLst>
                                      </p:cBhvr>
                                      <p:tavLst>
                                        <p:tav tm="0">
                                          <p:val>
                                            <p:strVal val="0-#ppt_w/2"/>
                                          </p:val>
                                        </p:tav>
                                        <p:tav tm="100000">
                                          <p:val>
                                            <p:strVal val="#ppt_x"/>
                                          </p:val>
                                        </p:tav>
                                      </p:tavLst>
                                    </p:anim>
                                    <p:anim calcmode="lin" valueType="num">
                                      <p:cBhvr additive="base">
                                        <p:cTn id="26" dur="500" fill="hold"/>
                                        <p:tgtEl>
                                          <p:spTgt spid="1866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6754" grpId="0" autoUpdateAnimBg="0"/>
      <p:bldP spid="1866755" grpId="0" autoUpdateAnimBg="0"/>
      <p:bldP spid="1866756" grpId="0" autoUpdateAnimBg="0"/>
      <p:bldP spid="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3"/>
          <p:cNvSpPr txBox="1">
            <a:spLocks noChangeArrowheads="1"/>
          </p:cNvSpPr>
          <p:nvPr/>
        </p:nvSpPr>
        <p:spPr bwMode="auto">
          <a:xfrm>
            <a:off x="8238" y="1004795"/>
            <a:ext cx="6126764" cy="338554"/>
          </a:xfrm>
          <a:prstGeom prst="rect">
            <a:avLst/>
          </a:prstGeom>
          <a:noFill/>
          <a:ln w="9525">
            <a:noFill/>
            <a:miter lim="800000"/>
            <a:headEnd/>
            <a:tailEnd/>
          </a:ln>
        </p:spPr>
        <p:txBody>
          <a:bodyPr wrap="square">
            <a:spAutoFit/>
          </a:bodyPr>
          <a:lstStyle/>
          <a:p>
            <a:pPr algn="just" eaLnBrk="0" hangingPunct="0"/>
            <a:r>
              <a:rPr lang="pt-BR" sz="1600" b="1" u="none" dirty="0">
                <a:latin typeface="+mj-lt"/>
              </a:rPr>
              <a:t>A população ou universo é o conjunto de todos os itens. </a:t>
            </a:r>
          </a:p>
        </p:txBody>
      </p:sp>
      <p:sp>
        <p:nvSpPr>
          <p:cNvPr id="6" name="CaixaDeTexto 4"/>
          <p:cNvSpPr txBox="1">
            <a:spLocks noChangeArrowheads="1"/>
          </p:cNvSpPr>
          <p:nvPr/>
        </p:nvSpPr>
        <p:spPr bwMode="auto">
          <a:xfrm>
            <a:off x="20637" y="1416296"/>
            <a:ext cx="9123363" cy="338554"/>
          </a:xfrm>
          <a:prstGeom prst="rect">
            <a:avLst/>
          </a:prstGeom>
          <a:noFill/>
          <a:ln w="9525">
            <a:noFill/>
            <a:miter lim="800000"/>
            <a:headEnd/>
            <a:tailEnd/>
          </a:ln>
        </p:spPr>
        <p:txBody>
          <a:bodyPr>
            <a:spAutoFit/>
          </a:bodyPr>
          <a:lstStyle/>
          <a:p>
            <a:pPr algn="just" eaLnBrk="0" hangingPunct="0"/>
            <a:r>
              <a:rPr lang="pt-BR" sz="1600" b="1" u="none" dirty="0">
                <a:latin typeface="+mj-lt"/>
              </a:rPr>
              <a:t>A amostra é uma parte da população, tirada aleatoriamente do universo de modo que o represente.</a:t>
            </a:r>
          </a:p>
        </p:txBody>
      </p:sp>
      <p:grpSp>
        <p:nvGrpSpPr>
          <p:cNvPr id="2" name="Group 5"/>
          <p:cNvGrpSpPr>
            <a:grpSpLocks/>
          </p:cNvGrpSpPr>
          <p:nvPr/>
        </p:nvGrpSpPr>
        <p:grpSpPr bwMode="auto">
          <a:xfrm>
            <a:off x="2655630" y="1828791"/>
            <a:ext cx="3654553" cy="1876015"/>
            <a:chOff x="1728" y="2016"/>
            <a:chExt cx="2880" cy="1872"/>
          </a:xfrm>
        </p:grpSpPr>
        <p:sp>
          <p:nvSpPr>
            <p:cNvPr id="63493" name="Oval 6"/>
            <p:cNvSpPr>
              <a:spLocks noChangeArrowheads="1"/>
            </p:cNvSpPr>
            <p:nvPr/>
          </p:nvSpPr>
          <p:spPr bwMode="auto">
            <a:xfrm>
              <a:off x="1728" y="2016"/>
              <a:ext cx="2880" cy="1872"/>
            </a:xfrm>
            <a:prstGeom prst="ellipse">
              <a:avLst/>
            </a:prstGeom>
            <a:noFill/>
            <a:ln w="12700">
              <a:solidFill>
                <a:srgbClr val="000066"/>
              </a:solidFill>
              <a:round/>
              <a:headEnd type="none" w="sm" len="sm"/>
              <a:tailEnd type="none" w="sm" len="sm"/>
            </a:ln>
          </p:spPr>
          <p:txBody>
            <a:bodyPr wrap="none" anchor="ctr"/>
            <a:lstStyle/>
            <a:p>
              <a:pPr algn="ctr" eaLnBrk="0" hangingPunct="0"/>
              <a:endParaRPr lang="pt-BR" dirty="0">
                <a:latin typeface="+mj-lt"/>
              </a:endParaRPr>
            </a:p>
          </p:txBody>
        </p:sp>
        <p:sp>
          <p:nvSpPr>
            <p:cNvPr id="63494" name="Oval 7"/>
            <p:cNvSpPr>
              <a:spLocks noChangeArrowheads="1"/>
            </p:cNvSpPr>
            <p:nvPr/>
          </p:nvSpPr>
          <p:spPr bwMode="auto">
            <a:xfrm>
              <a:off x="3706" y="2784"/>
              <a:ext cx="518" cy="256"/>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dirty="0">
                <a:latin typeface="+mj-lt"/>
              </a:endParaRPr>
            </a:p>
          </p:txBody>
        </p:sp>
        <p:sp>
          <p:nvSpPr>
            <p:cNvPr id="63495" name="Oval 8"/>
            <p:cNvSpPr>
              <a:spLocks noChangeArrowheads="1"/>
            </p:cNvSpPr>
            <p:nvPr/>
          </p:nvSpPr>
          <p:spPr bwMode="auto">
            <a:xfrm>
              <a:off x="2875" y="2734"/>
              <a:ext cx="518" cy="256"/>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dirty="0">
                <a:latin typeface="+mj-lt"/>
              </a:endParaRPr>
            </a:p>
          </p:txBody>
        </p:sp>
        <p:sp>
          <p:nvSpPr>
            <p:cNvPr id="63496" name="Oval 9"/>
            <p:cNvSpPr>
              <a:spLocks noChangeArrowheads="1"/>
            </p:cNvSpPr>
            <p:nvPr/>
          </p:nvSpPr>
          <p:spPr bwMode="auto">
            <a:xfrm>
              <a:off x="1824" y="3008"/>
              <a:ext cx="518" cy="256"/>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dirty="0">
                <a:latin typeface="+mj-lt"/>
              </a:endParaRPr>
            </a:p>
          </p:txBody>
        </p:sp>
        <p:sp>
          <p:nvSpPr>
            <p:cNvPr id="63497" name="Oval 10"/>
            <p:cNvSpPr>
              <a:spLocks noChangeArrowheads="1"/>
            </p:cNvSpPr>
            <p:nvPr/>
          </p:nvSpPr>
          <p:spPr bwMode="auto">
            <a:xfrm>
              <a:off x="3461" y="3268"/>
              <a:ext cx="518" cy="256"/>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dirty="0">
                <a:latin typeface="+mj-lt"/>
              </a:endParaRPr>
            </a:p>
          </p:txBody>
        </p:sp>
        <p:sp>
          <p:nvSpPr>
            <p:cNvPr id="63498" name="Oval 11"/>
            <p:cNvSpPr>
              <a:spLocks noChangeArrowheads="1"/>
            </p:cNvSpPr>
            <p:nvPr/>
          </p:nvSpPr>
          <p:spPr bwMode="auto">
            <a:xfrm>
              <a:off x="2352" y="3440"/>
              <a:ext cx="518" cy="256"/>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dirty="0">
                <a:latin typeface="+mj-lt"/>
              </a:endParaRPr>
            </a:p>
          </p:txBody>
        </p:sp>
        <p:sp>
          <p:nvSpPr>
            <p:cNvPr id="63499" name="Text Box 12"/>
            <p:cNvSpPr txBox="1">
              <a:spLocks noChangeArrowheads="1"/>
            </p:cNvSpPr>
            <p:nvPr/>
          </p:nvSpPr>
          <p:spPr bwMode="auto">
            <a:xfrm>
              <a:off x="2698" y="2112"/>
              <a:ext cx="888" cy="369"/>
            </a:xfrm>
            <a:prstGeom prst="rect">
              <a:avLst/>
            </a:prstGeom>
            <a:noFill/>
            <a:ln w="12699">
              <a:noFill/>
              <a:miter lim="800000"/>
              <a:headEnd/>
              <a:tailEnd/>
            </a:ln>
          </p:spPr>
          <p:txBody>
            <a:bodyPr wrap="none">
              <a:spAutoFit/>
            </a:bodyPr>
            <a:lstStyle/>
            <a:p>
              <a:pPr algn="ctr" defTabSz="762000" eaLnBrk="0" hangingPunct="0">
                <a:spcBef>
                  <a:spcPct val="50000"/>
                </a:spcBef>
              </a:pPr>
              <a:r>
                <a:rPr lang="pt-BR" b="1" u="none" dirty="0">
                  <a:latin typeface="+mj-lt"/>
                </a:rPr>
                <a:t>População</a:t>
              </a:r>
              <a:endParaRPr lang="pt-BR" b="1" dirty="0">
                <a:latin typeface="+mj-lt"/>
              </a:endParaRPr>
            </a:p>
          </p:txBody>
        </p:sp>
        <p:sp>
          <p:nvSpPr>
            <p:cNvPr id="63500" name="Text Box 13"/>
            <p:cNvSpPr txBox="1">
              <a:spLocks noChangeArrowheads="1"/>
            </p:cNvSpPr>
            <p:nvPr/>
          </p:nvSpPr>
          <p:spPr bwMode="auto">
            <a:xfrm>
              <a:off x="3533" y="2778"/>
              <a:ext cx="865" cy="307"/>
            </a:xfrm>
            <a:prstGeom prst="rect">
              <a:avLst/>
            </a:prstGeom>
            <a:noFill/>
            <a:ln w="12699">
              <a:noFill/>
              <a:miter lim="800000"/>
              <a:headEnd/>
              <a:tailEnd/>
            </a:ln>
          </p:spPr>
          <p:txBody>
            <a:bodyPr>
              <a:spAutoFit/>
            </a:bodyPr>
            <a:lstStyle/>
            <a:p>
              <a:pPr algn="ctr" defTabSz="762000" eaLnBrk="0" hangingPunct="0">
                <a:spcBef>
                  <a:spcPct val="50000"/>
                </a:spcBef>
              </a:pPr>
              <a:r>
                <a:rPr lang="pt-BR" sz="1400" b="1" u="none" dirty="0">
                  <a:latin typeface="+mj-lt"/>
                </a:rPr>
                <a:t>amostra</a:t>
              </a:r>
              <a:endParaRPr lang="pt-BR" sz="1400" b="1" dirty="0">
                <a:latin typeface="+mj-lt"/>
              </a:endParaRPr>
            </a:p>
          </p:txBody>
        </p:sp>
        <p:sp>
          <p:nvSpPr>
            <p:cNvPr id="63501" name="Text Box 14"/>
            <p:cNvSpPr txBox="1">
              <a:spLocks noChangeArrowheads="1"/>
            </p:cNvSpPr>
            <p:nvPr/>
          </p:nvSpPr>
          <p:spPr bwMode="auto">
            <a:xfrm>
              <a:off x="3452" y="3270"/>
              <a:ext cx="602" cy="307"/>
            </a:xfrm>
            <a:prstGeom prst="rect">
              <a:avLst/>
            </a:prstGeom>
            <a:noFill/>
            <a:ln w="12699">
              <a:noFill/>
              <a:miter lim="800000"/>
              <a:headEnd/>
              <a:tailEnd/>
            </a:ln>
          </p:spPr>
          <p:txBody>
            <a:bodyPr wrap="none">
              <a:spAutoFit/>
            </a:bodyPr>
            <a:lstStyle/>
            <a:p>
              <a:pPr algn="ctr" defTabSz="762000" eaLnBrk="0" hangingPunct="0">
                <a:spcBef>
                  <a:spcPct val="50000"/>
                </a:spcBef>
              </a:pPr>
              <a:r>
                <a:rPr lang="pt-BR" sz="1400" b="1" u="none" dirty="0">
                  <a:latin typeface="+mj-lt"/>
                </a:rPr>
                <a:t>amostra</a:t>
              </a:r>
              <a:endParaRPr lang="pt-BR" sz="1400" b="1" dirty="0">
                <a:latin typeface="+mj-lt"/>
              </a:endParaRPr>
            </a:p>
          </p:txBody>
        </p:sp>
        <p:sp>
          <p:nvSpPr>
            <p:cNvPr id="63502" name="Text Box 15"/>
            <p:cNvSpPr txBox="1">
              <a:spLocks noChangeArrowheads="1"/>
            </p:cNvSpPr>
            <p:nvPr/>
          </p:nvSpPr>
          <p:spPr bwMode="auto">
            <a:xfrm>
              <a:off x="2873" y="2738"/>
              <a:ext cx="602" cy="307"/>
            </a:xfrm>
            <a:prstGeom prst="rect">
              <a:avLst/>
            </a:prstGeom>
            <a:noFill/>
            <a:ln w="12699">
              <a:noFill/>
              <a:miter lim="800000"/>
              <a:headEnd/>
              <a:tailEnd/>
            </a:ln>
          </p:spPr>
          <p:txBody>
            <a:bodyPr wrap="none">
              <a:spAutoFit/>
            </a:bodyPr>
            <a:lstStyle/>
            <a:p>
              <a:pPr algn="ctr" defTabSz="762000" eaLnBrk="0" hangingPunct="0">
                <a:spcBef>
                  <a:spcPct val="50000"/>
                </a:spcBef>
              </a:pPr>
              <a:r>
                <a:rPr lang="pt-BR" sz="1400" b="1" u="none" dirty="0">
                  <a:latin typeface="+mj-lt"/>
                </a:rPr>
                <a:t>amostra</a:t>
              </a:r>
              <a:endParaRPr lang="pt-BR" sz="1400" b="1" dirty="0">
                <a:latin typeface="+mj-lt"/>
              </a:endParaRPr>
            </a:p>
          </p:txBody>
        </p:sp>
        <p:sp>
          <p:nvSpPr>
            <p:cNvPr id="63503" name="Text Box 16"/>
            <p:cNvSpPr txBox="1">
              <a:spLocks noChangeArrowheads="1"/>
            </p:cNvSpPr>
            <p:nvPr/>
          </p:nvSpPr>
          <p:spPr bwMode="auto">
            <a:xfrm>
              <a:off x="1810" y="3006"/>
              <a:ext cx="602" cy="307"/>
            </a:xfrm>
            <a:prstGeom prst="rect">
              <a:avLst/>
            </a:prstGeom>
            <a:noFill/>
            <a:ln w="12699">
              <a:noFill/>
              <a:miter lim="800000"/>
              <a:headEnd/>
              <a:tailEnd/>
            </a:ln>
          </p:spPr>
          <p:txBody>
            <a:bodyPr wrap="none">
              <a:spAutoFit/>
            </a:bodyPr>
            <a:lstStyle/>
            <a:p>
              <a:pPr algn="ctr" defTabSz="762000" eaLnBrk="0" hangingPunct="0">
                <a:spcBef>
                  <a:spcPct val="50000"/>
                </a:spcBef>
              </a:pPr>
              <a:r>
                <a:rPr lang="pt-BR" sz="1400" b="1" u="none" dirty="0">
                  <a:latin typeface="+mj-lt"/>
                </a:rPr>
                <a:t>amostra</a:t>
              </a:r>
              <a:endParaRPr lang="pt-BR" sz="1400" b="1" dirty="0">
                <a:latin typeface="+mj-lt"/>
              </a:endParaRPr>
            </a:p>
          </p:txBody>
        </p:sp>
        <p:sp>
          <p:nvSpPr>
            <p:cNvPr id="63504" name="Text Box 17"/>
            <p:cNvSpPr txBox="1">
              <a:spLocks noChangeArrowheads="1"/>
            </p:cNvSpPr>
            <p:nvPr/>
          </p:nvSpPr>
          <p:spPr bwMode="auto">
            <a:xfrm>
              <a:off x="2332" y="3438"/>
              <a:ext cx="602" cy="307"/>
            </a:xfrm>
            <a:prstGeom prst="rect">
              <a:avLst/>
            </a:prstGeom>
            <a:noFill/>
            <a:ln w="12699">
              <a:noFill/>
              <a:miter lim="800000"/>
              <a:headEnd/>
              <a:tailEnd/>
            </a:ln>
          </p:spPr>
          <p:txBody>
            <a:bodyPr wrap="none">
              <a:spAutoFit/>
            </a:bodyPr>
            <a:lstStyle/>
            <a:p>
              <a:pPr algn="ctr" defTabSz="762000" eaLnBrk="0" hangingPunct="0">
                <a:spcBef>
                  <a:spcPct val="50000"/>
                </a:spcBef>
              </a:pPr>
              <a:r>
                <a:rPr lang="pt-BR" sz="1400" b="1" u="none" dirty="0">
                  <a:latin typeface="+mj-lt"/>
                </a:rPr>
                <a:t>amostra</a:t>
              </a:r>
              <a:endParaRPr lang="pt-BR" sz="1400" b="1" dirty="0">
                <a:latin typeface="+mj-lt"/>
              </a:endParaRPr>
            </a:p>
          </p:txBody>
        </p:sp>
      </p:grpSp>
      <p:sp>
        <p:nvSpPr>
          <p:cNvPr id="17" name="Retângulo 16"/>
          <p:cNvSpPr/>
          <p:nvPr/>
        </p:nvSpPr>
        <p:spPr>
          <a:xfrm>
            <a:off x="0" y="595803"/>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ESTATÍSTICA APLICADA À METROLOGIA</a:t>
            </a:r>
            <a:endParaRPr lang="pt-BR" altLang="pt-BR" sz="2200" b="1" dirty="0">
              <a:solidFill>
                <a:schemeClr val="accent1"/>
              </a:solidFill>
              <a:latin typeface="+mj-lt"/>
              <a:ea typeface="+mj-ea"/>
              <a:cs typeface="+mj-cs"/>
            </a:endParaRPr>
          </a:p>
        </p:txBody>
      </p:sp>
      <p:sp>
        <p:nvSpPr>
          <p:cNvPr id="18" name="Text Box 3"/>
          <p:cNvSpPr txBox="1">
            <a:spLocks noChangeArrowheads="1"/>
          </p:cNvSpPr>
          <p:nvPr/>
        </p:nvSpPr>
        <p:spPr bwMode="auto">
          <a:xfrm>
            <a:off x="-6781" y="3752174"/>
            <a:ext cx="9051925" cy="584775"/>
          </a:xfrm>
          <a:prstGeom prst="rect">
            <a:avLst/>
          </a:prstGeom>
          <a:noFill/>
          <a:ln>
            <a:noFill/>
          </a:ln>
          <a:extLst/>
        </p:spPr>
        <p:txBody>
          <a:bodyPr>
            <a:spAutoFit/>
          </a:bodyPr>
          <a:lstStyle>
            <a:lvl1pPr defTabSz="762000">
              <a:defRPr sz="2400" b="1" u="sng">
                <a:solidFill>
                  <a:schemeClr val="tx1"/>
                </a:solidFill>
                <a:latin typeface="Times New Roman" pitchFamily="18" charset="0"/>
              </a:defRPr>
            </a:lvl1pPr>
            <a:lvl2pPr marL="742950" indent="-285750" defTabSz="762000">
              <a:defRPr sz="2400" b="1" u="sng">
                <a:solidFill>
                  <a:schemeClr val="tx1"/>
                </a:solidFill>
                <a:latin typeface="Times New Roman" pitchFamily="18" charset="0"/>
              </a:defRPr>
            </a:lvl2pPr>
            <a:lvl3pPr marL="1143000" indent="-228600" defTabSz="762000">
              <a:defRPr sz="2400" b="1" u="sng">
                <a:solidFill>
                  <a:schemeClr val="tx1"/>
                </a:solidFill>
                <a:latin typeface="Times New Roman" pitchFamily="18" charset="0"/>
              </a:defRPr>
            </a:lvl3pPr>
            <a:lvl4pPr marL="1600200" indent="-228600" defTabSz="762000">
              <a:defRPr sz="2400" b="1" u="sng">
                <a:solidFill>
                  <a:schemeClr val="tx1"/>
                </a:solidFill>
                <a:latin typeface="Times New Roman" pitchFamily="18" charset="0"/>
              </a:defRPr>
            </a:lvl4pPr>
            <a:lvl5pPr marL="2057400" indent="-228600" defTabSz="762000">
              <a:defRPr sz="2400" b="1" u="sng">
                <a:solidFill>
                  <a:schemeClr val="tx1"/>
                </a:solidFill>
                <a:latin typeface="Times New Roman" pitchFamily="18" charset="0"/>
              </a:defRPr>
            </a:lvl5pPr>
            <a:lvl6pPr marL="2514600" indent="-228600" algn="ctr" defTabSz="762000" eaLnBrk="0" fontAlgn="base" hangingPunct="0">
              <a:spcBef>
                <a:spcPct val="0"/>
              </a:spcBef>
              <a:spcAft>
                <a:spcPct val="0"/>
              </a:spcAft>
              <a:defRPr sz="2400" b="1" u="sng">
                <a:solidFill>
                  <a:schemeClr val="tx1"/>
                </a:solidFill>
                <a:latin typeface="Times New Roman" pitchFamily="18" charset="0"/>
              </a:defRPr>
            </a:lvl6pPr>
            <a:lvl7pPr marL="2971800" indent="-228600" algn="ctr" defTabSz="762000" eaLnBrk="0" fontAlgn="base" hangingPunct="0">
              <a:spcBef>
                <a:spcPct val="0"/>
              </a:spcBef>
              <a:spcAft>
                <a:spcPct val="0"/>
              </a:spcAft>
              <a:defRPr sz="2400" b="1" u="sng">
                <a:solidFill>
                  <a:schemeClr val="tx1"/>
                </a:solidFill>
                <a:latin typeface="Times New Roman" pitchFamily="18" charset="0"/>
              </a:defRPr>
            </a:lvl7pPr>
            <a:lvl8pPr marL="3429000" indent="-228600" algn="ctr" defTabSz="762000" eaLnBrk="0" fontAlgn="base" hangingPunct="0">
              <a:spcBef>
                <a:spcPct val="0"/>
              </a:spcBef>
              <a:spcAft>
                <a:spcPct val="0"/>
              </a:spcAft>
              <a:defRPr sz="2400" b="1" u="sng">
                <a:solidFill>
                  <a:schemeClr val="tx1"/>
                </a:solidFill>
                <a:latin typeface="Times New Roman" pitchFamily="18" charset="0"/>
              </a:defRPr>
            </a:lvl8pPr>
            <a:lvl9pPr marL="3886200" indent="-228600" algn="ctr" defTabSz="762000" eaLnBrk="0" fontAlgn="base" hangingPunct="0">
              <a:spcBef>
                <a:spcPct val="0"/>
              </a:spcBef>
              <a:spcAft>
                <a:spcPct val="0"/>
              </a:spcAft>
              <a:defRPr sz="2400" b="1" u="sng">
                <a:solidFill>
                  <a:schemeClr val="tx1"/>
                </a:solidFill>
                <a:latin typeface="Times New Roman" pitchFamily="18" charset="0"/>
              </a:defRPr>
            </a:lvl9pPr>
          </a:lstStyle>
          <a:p>
            <a:pPr marL="342900" indent="-342900" algn="just" eaLnBrk="0" hangingPunct="0">
              <a:buFont typeface="Arial" pitchFamily="34" charset="0"/>
              <a:buChar char="•"/>
              <a:defRPr/>
            </a:pPr>
            <a:r>
              <a:rPr lang="pt-BR" sz="1600" b="0" u="none" dirty="0" smtClean="0">
                <a:latin typeface="+mj-lt"/>
              </a:rPr>
              <a:t>a maneira de selecionar amostras é por demais importante de modo que sejam representativas de uma população. Para isso, deve-se fazer uma amostragem aleatória, a fim de evitar uma escolha tendenciosa.</a:t>
            </a:r>
          </a:p>
        </p:txBody>
      </p:sp>
      <p:sp>
        <p:nvSpPr>
          <p:cNvPr id="19" name="Text Box 3"/>
          <p:cNvSpPr txBox="1">
            <a:spLocks noChangeArrowheads="1"/>
          </p:cNvSpPr>
          <p:nvPr/>
        </p:nvSpPr>
        <p:spPr bwMode="auto">
          <a:xfrm>
            <a:off x="92075" y="4449620"/>
            <a:ext cx="9051925" cy="1877437"/>
          </a:xfrm>
          <a:prstGeom prst="rect">
            <a:avLst/>
          </a:prstGeom>
          <a:noFill/>
          <a:ln>
            <a:noFill/>
          </a:ln>
          <a:extLst/>
        </p:spPr>
        <p:txBody>
          <a:bodyPr>
            <a:spAutoFit/>
          </a:bodyPr>
          <a:lstStyle>
            <a:lvl1pPr defTabSz="762000">
              <a:defRPr sz="2400" b="1" u="sng">
                <a:solidFill>
                  <a:schemeClr val="tx1"/>
                </a:solidFill>
                <a:latin typeface="Times New Roman" pitchFamily="18" charset="0"/>
              </a:defRPr>
            </a:lvl1pPr>
            <a:lvl2pPr marL="742950" indent="-285750" defTabSz="762000">
              <a:defRPr sz="2400" b="1" u="sng">
                <a:solidFill>
                  <a:schemeClr val="tx1"/>
                </a:solidFill>
                <a:latin typeface="Times New Roman" pitchFamily="18" charset="0"/>
              </a:defRPr>
            </a:lvl2pPr>
            <a:lvl3pPr marL="1143000" indent="-228600" defTabSz="762000">
              <a:defRPr sz="2400" b="1" u="sng">
                <a:solidFill>
                  <a:schemeClr val="tx1"/>
                </a:solidFill>
                <a:latin typeface="Times New Roman" pitchFamily="18" charset="0"/>
              </a:defRPr>
            </a:lvl3pPr>
            <a:lvl4pPr marL="1600200" indent="-228600" defTabSz="762000">
              <a:defRPr sz="2400" b="1" u="sng">
                <a:solidFill>
                  <a:schemeClr val="tx1"/>
                </a:solidFill>
                <a:latin typeface="Times New Roman" pitchFamily="18" charset="0"/>
              </a:defRPr>
            </a:lvl4pPr>
            <a:lvl5pPr marL="2057400" indent="-228600" defTabSz="762000">
              <a:defRPr sz="2400" b="1" u="sng">
                <a:solidFill>
                  <a:schemeClr val="tx1"/>
                </a:solidFill>
                <a:latin typeface="Times New Roman" pitchFamily="18" charset="0"/>
              </a:defRPr>
            </a:lvl5pPr>
            <a:lvl6pPr marL="2514600" indent="-228600" algn="ctr" defTabSz="762000" eaLnBrk="0" fontAlgn="base" hangingPunct="0">
              <a:spcBef>
                <a:spcPct val="0"/>
              </a:spcBef>
              <a:spcAft>
                <a:spcPct val="0"/>
              </a:spcAft>
              <a:defRPr sz="2400" b="1" u="sng">
                <a:solidFill>
                  <a:schemeClr val="tx1"/>
                </a:solidFill>
                <a:latin typeface="Times New Roman" pitchFamily="18" charset="0"/>
              </a:defRPr>
            </a:lvl6pPr>
            <a:lvl7pPr marL="2971800" indent="-228600" algn="ctr" defTabSz="762000" eaLnBrk="0" fontAlgn="base" hangingPunct="0">
              <a:spcBef>
                <a:spcPct val="0"/>
              </a:spcBef>
              <a:spcAft>
                <a:spcPct val="0"/>
              </a:spcAft>
              <a:defRPr sz="2400" b="1" u="sng">
                <a:solidFill>
                  <a:schemeClr val="tx1"/>
                </a:solidFill>
                <a:latin typeface="Times New Roman" pitchFamily="18" charset="0"/>
              </a:defRPr>
            </a:lvl7pPr>
            <a:lvl8pPr marL="3429000" indent="-228600" algn="ctr" defTabSz="762000" eaLnBrk="0" fontAlgn="base" hangingPunct="0">
              <a:spcBef>
                <a:spcPct val="0"/>
              </a:spcBef>
              <a:spcAft>
                <a:spcPct val="0"/>
              </a:spcAft>
              <a:defRPr sz="2400" b="1" u="sng">
                <a:solidFill>
                  <a:schemeClr val="tx1"/>
                </a:solidFill>
                <a:latin typeface="Times New Roman" pitchFamily="18" charset="0"/>
              </a:defRPr>
            </a:lvl8pPr>
            <a:lvl9pPr marL="3886200" indent="-228600" algn="ctr" defTabSz="762000" eaLnBrk="0" fontAlgn="base" hangingPunct="0">
              <a:spcBef>
                <a:spcPct val="0"/>
              </a:spcBef>
              <a:spcAft>
                <a:spcPct val="0"/>
              </a:spcAft>
              <a:defRPr sz="2400" b="1" u="sng">
                <a:solidFill>
                  <a:schemeClr val="tx1"/>
                </a:solidFill>
                <a:latin typeface="Times New Roman" pitchFamily="18" charset="0"/>
              </a:defRPr>
            </a:lvl9pPr>
          </a:lstStyle>
          <a:p>
            <a:pPr marL="342900" indent="-342900" algn="ctr" eaLnBrk="0" hangingPunct="0">
              <a:defRPr/>
            </a:pPr>
            <a:r>
              <a:rPr lang="pt-BR" sz="1600" u="none" dirty="0" smtClean="0">
                <a:latin typeface="+mj-lt"/>
                <a:cs typeface="+mn-cs"/>
              </a:rPr>
              <a:t>Existem várias razões para se proceder a uma amostragem:</a:t>
            </a:r>
          </a:p>
          <a:p>
            <a:pPr eaLnBrk="0" hangingPunct="0">
              <a:defRPr/>
            </a:pPr>
            <a:r>
              <a:rPr lang="pt-BR" sz="1600" b="0" u="none" dirty="0" smtClean="0">
                <a:latin typeface="+mj-lt"/>
                <a:cs typeface="+mn-cs"/>
              </a:rPr>
              <a:t> </a:t>
            </a:r>
          </a:p>
          <a:p>
            <a:pPr eaLnBrk="0" hangingPunct="0">
              <a:buFont typeface="Arial" pitchFamily="34" charset="0"/>
              <a:buChar char="•"/>
              <a:defRPr/>
            </a:pPr>
            <a:r>
              <a:rPr lang="pt-BR" sz="1600" b="0" u="none" dirty="0" smtClean="0">
                <a:latin typeface="+mj-lt"/>
              </a:rPr>
              <a:t>     É mais econômico que realizar um censo, por exemplo;</a:t>
            </a:r>
          </a:p>
          <a:p>
            <a:pPr marL="342900" indent="-342900" eaLnBrk="0" hangingPunct="0">
              <a:buFont typeface="Arial" pitchFamily="34" charset="0"/>
              <a:buChar char="•"/>
              <a:defRPr/>
            </a:pPr>
            <a:endParaRPr lang="pt-BR" sz="1000" b="0" u="none" dirty="0" smtClean="0">
              <a:latin typeface="+mj-lt"/>
              <a:cs typeface="+mn-cs"/>
            </a:endParaRPr>
          </a:p>
          <a:p>
            <a:pPr marL="342900" indent="-342900" eaLnBrk="0" hangingPunct="0">
              <a:buFont typeface="Arial" pitchFamily="34" charset="0"/>
              <a:buChar char="•"/>
              <a:defRPr/>
            </a:pPr>
            <a:r>
              <a:rPr lang="pt-BR" sz="1600" b="0" u="none" dirty="0" smtClean="0">
                <a:latin typeface="+mj-lt"/>
                <a:cs typeface="+mn-cs"/>
              </a:rPr>
              <a:t>Apresenta rapidamente resultados;</a:t>
            </a:r>
          </a:p>
          <a:p>
            <a:pPr marL="342900" indent="-342900" eaLnBrk="0" hangingPunct="0">
              <a:buFont typeface="Arial" pitchFamily="34" charset="0"/>
              <a:buChar char="•"/>
              <a:defRPr/>
            </a:pPr>
            <a:endParaRPr lang="pt-BR" sz="1000" b="0" u="none" dirty="0" smtClean="0">
              <a:latin typeface="+mj-lt"/>
              <a:cs typeface="+mn-cs"/>
            </a:endParaRPr>
          </a:p>
          <a:p>
            <a:pPr marL="342900" indent="-342900" algn="just" eaLnBrk="0" hangingPunct="0">
              <a:buFont typeface="Arial" pitchFamily="34" charset="0"/>
              <a:buChar char="•"/>
              <a:defRPr/>
            </a:pPr>
            <a:r>
              <a:rPr lang="pt-BR" sz="1600" b="0" u="none" dirty="0" smtClean="0">
                <a:latin typeface="+mj-lt"/>
                <a:cs typeface="+mn-cs"/>
              </a:rPr>
              <a:t>Evita desperdício de material, uma vez que toda a população não necessita ser destruída, em caso de testes de controle de qualidade (Ensaios destrutivos).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wipe(down)">
                                      <p:cBhvr>
                                        <p:cTn id="31" dur="500"/>
                                        <p:tgtEl>
                                          <p:spTgt spid="1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xEl>
                                              <p:pRg st="1" end="1"/>
                                            </p:txEl>
                                          </p:spTgt>
                                        </p:tgtEl>
                                        <p:attrNameLst>
                                          <p:attrName>style.visibility</p:attrName>
                                        </p:attrNameLst>
                                      </p:cBhvr>
                                      <p:to>
                                        <p:strVal val="visible"/>
                                      </p:to>
                                    </p:set>
                                    <p:animEffect transition="in" filter="wipe(down)">
                                      <p:cBhvr>
                                        <p:cTn id="36" dur="500"/>
                                        <p:tgtEl>
                                          <p:spTgt spid="1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Effect transition="in" filter="wipe(down)">
                                      <p:cBhvr>
                                        <p:cTn id="41" dur="500"/>
                                        <p:tgtEl>
                                          <p:spTgt spid="1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xEl>
                                              <p:pRg st="4" end="4"/>
                                            </p:txEl>
                                          </p:spTgt>
                                        </p:tgtEl>
                                        <p:attrNameLst>
                                          <p:attrName>style.visibility</p:attrName>
                                        </p:attrNameLst>
                                      </p:cBhvr>
                                      <p:to>
                                        <p:strVal val="visible"/>
                                      </p:to>
                                    </p:set>
                                    <p:animEffect transition="in" filter="wipe(down)">
                                      <p:cBhvr>
                                        <p:cTn id="46" dur="500"/>
                                        <p:tgtEl>
                                          <p:spTgt spid="1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xEl>
                                              <p:pRg st="6" end="6"/>
                                            </p:txEl>
                                          </p:spTgt>
                                        </p:tgtEl>
                                        <p:attrNameLst>
                                          <p:attrName>style.visibility</p:attrName>
                                        </p:attrNameLst>
                                      </p:cBhvr>
                                      <p:to>
                                        <p:strVal val="visible"/>
                                      </p:to>
                                    </p:set>
                                    <p:animEffect transition="in" filter="wipe(down)">
                                      <p:cBhvr>
                                        <p:cTn id="51"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7463" y="2790218"/>
            <a:ext cx="9036051" cy="400050"/>
          </a:xfrm>
          <a:prstGeom prst="rect">
            <a:avLst/>
          </a:prstGeom>
          <a:noFill/>
          <a:ln w="9525">
            <a:noFill/>
            <a:miter lim="800000"/>
            <a:headEnd/>
            <a:tailEnd/>
          </a:ln>
        </p:spPr>
        <p:txBody>
          <a:bodyPr>
            <a:spAutoFit/>
          </a:bodyPr>
          <a:lstStyle/>
          <a:p>
            <a:pPr algn="ctr" eaLnBrk="0" hangingPunct="0">
              <a:spcBef>
                <a:spcPct val="50000"/>
              </a:spcBef>
            </a:pPr>
            <a:r>
              <a:rPr lang="pt-BR" sz="2000" b="1" u="none" dirty="0">
                <a:latin typeface="+mj-lt"/>
              </a:rPr>
              <a:t>Controle de Qualidade em uma Fábrica de Parafusos</a:t>
            </a:r>
          </a:p>
        </p:txBody>
      </p:sp>
      <p:sp>
        <p:nvSpPr>
          <p:cNvPr id="8" name="Text Box 6"/>
          <p:cNvSpPr txBox="1">
            <a:spLocks noChangeArrowheads="1"/>
          </p:cNvSpPr>
          <p:nvPr/>
        </p:nvSpPr>
        <p:spPr bwMode="auto">
          <a:xfrm>
            <a:off x="0" y="4932560"/>
            <a:ext cx="9170988" cy="1015663"/>
          </a:xfrm>
          <a:prstGeom prst="rect">
            <a:avLst/>
          </a:prstGeom>
          <a:noFill/>
          <a:ln w="9525">
            <a:noFill/>
            <a:miter lim="800000"/>
            <a:headEnd/>
            <a:tailEnd/>
          </a:ln>
        </p:spPr>
        <p:txBody>
          <a:bodyPr wrap="square">
            <a:spAutoFit/>
          </a:bodyPr>
          <a:lstStyle/>
          <a:p>
            <a:pPr algn="just" eaLnBrk="0" hangingPunct="0">
              <a:spcBef>
                <a:spcPct val="50000"/>
              </a:spcBef>
            </a:pPr>
            <a:r>
              <a:rPr lang="pt-BR" sz="2000" b="1" u="none" dirty="0">
                <a:latin typeface="+mj-lt"/>
              </a:rPr>
              <a:t>Problema</a:t>
            </a:r>
            <a:r>
              <a:rPr lang="pt-BR" sz="2000" b="0" u="none" dirty="0">
                <a:latin typeface="+mj-lt"/>
              </a:rPr>
              <a:t>: A partir da porcentagem de parafusos defeituosos presentes na </a:t>
            </a:r>
            <a:r>
              <a:rPr lang="pt-BR" sz="2000" b="0" u="none" dirty="0" smtClean="0">
                <a:latin typeface="+mj-lt"/>
              </a:rPr>
              <a:t>amostra (estatística), </a:t>
            </a:r>
            <a:r>
              <a:rPr lang="pt-BR" sz="2000" b="0" u="none" dirty="0">
                <a:latin typeface="+mj-lt"/>
              </a:rPr>
              <a:t>pode-se “</a:t>
            </a:r>
            <a:r>
              <a:rPr lang="pt-BR" sz="2000" b="0" u="none" dirty="0" smtClean="0">
                <a:latin typeface="+mj-lt"/>
              </a:rPr>
              <a:t>estimar (inferir)” </a:t>
            </a:r>
            <a:r>
              <a:rPr lang="pt-BR" sz="2000" b="0" u="none" dirty="0">
                <a:latin typeface="+mj-lt"/>
              </a:rPr>
              <a:t>a porcentagem de </a:t>
            </a:r>
            <a:r>
              <a:rPr lang="pt-BR" sz="2000" b="0" u="none" dirty="0" smtClean="0">
                <a:latin typeface="+mj-lt"/>
              </a:rPr>
              <a:t>defeituosos (parâmetro) </a:t>
            </a:r>
            <a:r>
              <a:rPr lang="pt-BR" sz="2000" b="0" u="none" dirty="0">
                <a:latin typeface="+mj-lt"/>
              </a:rPr>
              <a:t>em toda a produção.</a:t>
            </a:r>
          </a:p>
        </p:txBody>
      </p:sp>
      <p:sp>
        <p:nvSpPr>
          <p:cNvPr id="9" name="Text Box 6"/>
          <p:cNvSpPr txBox="1">
            <a:spLocks noChangeArrowheads="1"/>
          </p:cNvSpPr>
          <p:nvPr/>
        </p:nvSpPr>
        <p:spPr bwMode="auto">
          <a:xfrm>
            <a:off x="73025" y="3333614"/>
            <a:ext cx="9036050" cy="400110"/>
          </a:xfrm>
          <a:prstGeom prst="rect">
            <a:avLst/>
          </a:prstGeom>
          <a:noFill/>
          <a:ln w="9525">
            <a:noFill/>
            <a:miter lim="800000"/>
            <a:headEnd/>
            <a:tailEnd/>
          </a:ln>
        </p:spPr>
        <p:txBody>
          <a:bodyPr>
            <a:spAutoFit/>
          </a:bodyPr>
          <a:lstStyle/>
          <a:p>
            <a:pPr eaLnBrk="0" hangingPunct="0">
              <a:spcBef>
                <a:spcPct val="50000"/>
              </a:spcBef>
            </a:pPr>
            <a:r>
              <a:rPr lang="pt-BR" sz="2000" b="1" u="none" dirty="0">
                <a:latin typeface="+mj-lt"/>
              </a:rPr>
              <a:t>População</a:t>
            </a:r>
            <a:r>
              <a:rPr lang="pt-BR" sz="2000" b="0" u="none" dirty="0">
                <a:latin typeface="+mj-lt"/>
              </a:rPr>
              <a:t>: conjunto de todos os parafusos fabricados, utilizando o mesmo processo.</a:t>
            </a:r>
          </a:p>
        </p:txBody>
      </p:sp>
      <p:sp>
        <p:nvSpPr>
          <p:cNvPr id="10" name="Text Box 6"/>
          <p:cNvSpPr txBox="1">
            <a:spLocks noChangeArrowheads="1"/>
          </p:cNvSpPr>
          <p:nvPr/>
        </p:nvSpPr>
        <p:spPr bwMode="auto">
          <a:xfrm>
            <a:off x="0" y="4012156"/>
            <a:ext cx="9164037" cy="708025"/>
          </a:xfrm>
          <a:prstGeom prst="rect">
            <a:avLst/>
          </a:prstGeom>
          <a:noFill/>
          <a:ln w="9525">
            <a:noFill/>
            <a:miter lim="800000"/>
            <a:headEnd/>
            <a:tailEnd/>
          </a:ln>
        </p:spPr>
        <p:txBody>
          <a:bodyPr wrap="square">
            <a:spAutoFit/>
          </a:bodyPr>
          <a:lstStyle/>
          <a:p>
            <a:pPr algn="just" eaLnBrk="0" hangingPunct="0">
              <a:spcBef>
                <a:spcPct val="50000"/>
              </a:spcBef>
            </a:pPr>
            <a:r>
              <a:rPr lang="pt-BR" sz="2000" b="1" u="none" dirty="0">
                <a:latin typeface="+mj-lt"/>
              </a:rPr>
              <a:t>Amostra</a:t>
            </a:r>
            <a:r>
              <a:rPr lang="pt-BR" sz="2000" b="0" u="none" dirty="0">
                <a:latin typeface="+mj-lt"/>
              </a:rPr>
              <a:t>: conjunto de parafusos escolhidos de forma </a:t>
            </a:r>
            <a:r>
              <a:rPr lang="pt-BR" sz="2000" b="0" u="none" dirty="0" smtClean="0">
                <a:latin typeface="+mj-lt"/>
              </a:rPr>
              <a:t>aleatória </a:t>
            </a:r>
            <a:r>
              <a:rPr lang="pt-BR" sz="2000" b="0" u="none" dirty="0">
                <a:latin typeface="+mj-lt"/>
              </a:rPr>
              <a:t>entre os lotes de parafusos produzidos.</a:t>
            </a:r>
          </a:p>
        </p:txBody>
      </p:sp>
      <p:sp>
        <p:nvSpPr>
          <p:cNvPr id="11" name="Text Box 3"/>
          <p:cNvSpPr txBox="1">
            <a:spLocks noChangeArrowheads="1"/>
          </p:cNvSpPr>
          <p:nvPr/>
        </p:nvSpPr>
        <p:spPr bwMode="auto">
          <a:xfrm>
            <a:off x="128588" y="1230313"/>
            <a:ext cx="9051925" cy="400110"/>
          </a:xfrm>
          <a:prstGeom prst="rect">
            <a:avLst/>
          </a:prstGeom>
          <a:noFill/>
          <a:ln w="12699">
            <a:noFill/>
            <a:miter lim="800000"/>
            <a:headEnd/>
            <a:tailEnd/>
          </a:ln>
        </p:spPr>
        <p:txBody>
          <a:bodyPr>
            <a:spAutoFit/>
          </a:bodyPr>
          <a:lstStyle/>
          <a:p>
            <a:pPr algn="just" defTabSz="762000" eaLnBrk="0" hangingPunct="0">
              <a:spcBef>
                <a:spcPct val="50000"/>
              </a:spcBef>
            </a:pPr>
            <a:r>
              <a:rPr lang="pt-BR" sz="2000" b="1" u="none" dirty="0">
                <a:latin typeface="+mj-lt"/>
              </a:rPr>
              <a:t>Parâmetro é uma medida numérica que descreve uma característica de uma população.</a:t>
            </a:r>
          </a:p>
        </p:txBody>
      </p:sp>
      <p:sp>
        <p:nvSpPr>
          <p:cNvPr id="12" name="Text Box 4"/>
          <p:cNvSpPr txBox="1">
            <a:spLocks noChangeArrowheads="1"/>
          </p:cNvSpPr>
          <p:nvPr/>
        </p:nvSpPr>
        <p:spPr bwMode="auto">
          <a:xfrm>
            <a:off x="92075" y="2017069"/>
            <a:ext cx="9051925" cy="400110"/>
          </a:xfrm>
          <a:prstGeom prst="rect">
            <a:avLst/>
          </a:prstGeom>
          <a:noFill/>
          <a:ln w="12699">
            <a:noFill/>
            <a:miter lim="800000"/>
            <a:headEnd/>
            <a:tailEnd/>
          </a:ln>
        </p:spPr>
        <p:txBody>
          <a:bodyPr>
            <a:spAutoFit/>
          </a:bodyPr>
          <a:lstStyle/>
          <a:p>
            <a:pPr algn="just" defTabSz="762000" eaLnBrk="0" hangingPunct="0">
              <a:spcBef>
                <a:spcPct val="50000"/>
              </a:spcBef>
            </a:pPr>
            <a:r>
              <a:rPr lang="pt-BR" sz="2000" b="1" u="none" dirty="0">
                <a:latin typeface="+mj-lt"/>
              </a:rPr>
              <a:t>Estatística é uma medida numérica que descreve uma característica de uma amostra.</a:t>
            </a:r>
          </a:p>
        </p:txBody>
      </p:sp>
      <p:sp>
        <p:nvSpPr>
          <p:cNvPr id="13" name="Retângulo 12"/>
          <p:cNvSpPr/>
          <p:nvPr/>
        </p:nvSpPr>
        <p:spPr>
          <a:xfrm>
            <a:off x="0" y="595803"/>
            <a:ext cx="9144000" cy="397032"/>
          </a:xfrm>
          <a:prstGeom prst="rect">
            <a:avLst/>
          </a:prstGeom>
        </p:spPr>
        <p:txBody>
          <a:bodyPr wrap="square">
            <a:spAutoFit/>
          </a:bodyPr>
          <a:lstStyle/>
          <a:p>
            <a:pPr lvl="0" algn="ctr" defTabSz="914400">
              <a:lnSpc>
                <a:spcPct val="90000"/>
              </a:lnSpc>
              <a:spcBef>
                <a:spcPct val="0"/>
              </a:spcBef>
            </a:pPr>
            <a:r>
              <a:rPr lang="pt-BR" altLang="pt-BR" sz="2200" b="1" dirty="0" smtClean="0">
                <a:solidFill>
                  <a:schemeClr val="accent1"/>
                </a:solidFill>
                <a:latin typeface="+mj-lt"/>
                <a:ea typeface="+mj-ea"/>
                <a:cs typeface="+mj-cs"/>
              </a:rPr>
              <a:t>ESTATÍSTICA APLICADA À METROLOGIA</a:t>
            </a:r>
            <a:endParaRPr lang="pt-BR" altLang="pt-BR" sz="2200" b="1" dirty="0">
              <a:solidFill>
                <a:schemeClr val="accent1"/>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utoUpdateAnimBg="0"/>
      <p:bldP spid="1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3271537"/>
            <a:ext cx="9144000" cy="2431435"/>
          </a:xfrm>
          <a:prstGeom prst="rect">
            <a:avLst/>
          </a:prstGeom>
          <a:noFill/>
          <a:ln>
            <a:noFill/>
          </a:ln>
          <a:extLst/>
        </p:spPr>
        <p:txBody>
          <a:bodyPr>
            <a:spAutoFit/>
          </a:bodyPr>
          <a:lstStyle>
            <a:lvl1pPr defTabSz="762000">
              <a:defRPr sz="2400" b="1" u="sng">
                <a:solidFill>
                  <a:schemeClr val="tx1"/>
                </a:solidFill>
                <a:latin typeface="Times New Roman" pitchFamily="18" charset="0"/>
              </a:defRPr>
            </a:lvl1pPr>
            <a:lvl2pPr marL="742950" indent="-285750" defTabSz="762000">
              <a:defRPr sz="2400" b="1" u="sng">
                <a:solidFill>
                  <a:schemeClr val="tx1"/>
                </a:solidFill>
                <a:latin typeface="Times New Roman" pitchFamily="18" charset="0"/>
              </a:defRPr>
            </a:lvl2pPr>
            <a:lvl3pPr marL="1143000" indent="-228600" defTabSz="762000">
              <a:defRPr sz="2400" b="1" u="sng">
                <a:solidFill>
                  <a:schemeClr val="tx1"/>
                </a:solidFill>
                <a:latin typeface="Times New Roman" pitchFamily="18" charset="0"/>
              </a:defRPr>
            </a:lvl3pPr>
            <a:lvl4pPr marL="1600200" indent="-228600" defTabSz="762000">
              <a:defRPr sz="2400" b="1" u="sng">
                <a:solidFill>
                  <a:schemeClr val="tx1"/>
                </a:solidFill>
                <a:latin typeface="Times New Roman" pitchFamily="18" charset="0"/>
              </a:defRPr>
            </a:lvl4pPr>
            <a:lvl5pPr marL="2057400" indent="-228600" defTabSz="762000">
              <a:defRPr sz="2400" b="1" u="sng">
                <a:solidFill>
                  <a:schemeClr val="tx1"/>
                </a:solidFill>
                <a:latin typeface="Times New Roman" pitchFamily="18" charset="0"/>
              </a:defRPr>
            </a:lvl5pPr>
            <a:lvl6pPr marL="2514600" indent="-228600" algn="ctr" defTabSz="762000" eaLnBrk="0" fontAlgn="base" hangingPunct="0">
              <a:spcBef>
                <a:spcPct val="0"/>
              </a:spcBef>
              <a:spcAft>
                <a:spcPct val="0"/>
              </a:spcAft>
              <a:defRPr sz="2400" b="1" u="sng">
                <a:solidFill>
                  <a:schemeClr val="tx1"/>
                </a:solidFill>
                <a:latin typeface="Times New Roman" pitchFamily="18" charset="0"/>
              </a:defRPr>
            </a:lvl6pPr>
            <a:lvl7pPr marL="2971800" indent="-228600" algn="ctr" defTabSz="762000" eaLnBrk="0" fontAlgn="base" hangingPunct="0">
              <a:spcBef>
                <a:spcPct val="0"/>
              </a:spcBef>
              <a:spcAft>
                <a:spcPct val="0"/>
              </a:spcAft>
              <a:defRPr sz="2400" b="1" u="sng">
                <a:solidFill>
                  <a:schemeClr val="tx1"/>
                </a:solidFill>
                <a:latin typeface="Times New Roman" pitchFamily="18" charset="0"/>
              </a:defRPr>
            </a:lvl7pPr>
            <a:lvl8pPr marL="3429000" indent="-228600" algn="ctr" defTabSz="762000" eaLnBrk="0" fontAlgn="base" hangingPunct="0">
              <a:spcBef>
                <a:spcPct val="0"/>
              </a:spcBef>
              <a:spcAft>
                <a:spcPct val="0"/>
              </a:spcAft>
              <a:defRPr sz="2400" b="1" u="sng">
                <a:solidFill>
                  <a:schemeClr val="tx1"/>
                </a:solidFill>
                <a:latin typeface="Times New Roman" pitchFamily="18" charset="0"/>
              </a:defRPr>
            </a:lvl8pPr>
            <a:lvl9pPr marL="3886200" indent="-228600" algn="ctr" defTabSz="762000" eaLnBrk="0" fontAlgn="base" hangingPunct="0">
              <a:spcBef>
                <a:spcPct val="0"/>
              </a:spcBef>
              <a:spcAft>
                <a:spcPct val="0"/>
              </a:spcAft>
              <a:defRPr sz="2400" b="1" u="sng">
                <a:solidFill>
                  <a:schemeClr val="tx1"/>
                </a:solidFill>
                <a:latin typeface="Times New Roman" pitchFamily="18" charset="0"/>
              </a:defRPr>
            </a:lvl9pPr>
          </a:lstStyle>
          <a:p>
            <a:pPr algn="just" eaLnBrk="0" hangingPunct="0">
              <a:defRPr/>
            </a:pPr>
            <a:r>
              <a:rPr lang="pt-BR" sz="2000" u="none" dirty="0" smtClean="0">
                <a:latin typeface="+mj-lt"/>
              </a:rPr>
              <a:t>A inferência estatística diz respeito ao uso de amostras para obter conclusões gerais acerca da população. </a:t>
            </a:r>
            <a:r>
              <a:rPr lang="pt-BR" sz="2000" u="none" dirty="0" smtClean="0">
                <a:latin typeface="+mj-lt"/>
                <a:cs typeface="Arial" pitchFamily="34" charset="0"/>
              </a:rPr>
              <a:t>A </a:t>
            </a:r>
            <a:r>
              <a:rPr lang="pt-BR" sz="2000" u="none" dirty="0">
                <a:latin typeface="+mj-lt"/>
                <a:cs typeface="Arial" pitchFamily="34" charset="0"/>
              </a:rPr>
              <a:t>inferência estatística </a:t>
            </a:r>
            <a:r>
              <a:rPr lang="pt-BR" sz="2000" u="none" dirty="0" smtClean="0">
                <a:latin typeface="+mj-lt"/>
                <a:cs typeface="Arial" pitchFamily="34" charset="0"/>
              </a:rPr>
              <a:t>pode ser abordada quanto à:</a:t>
            </a:r>
            <a:endParaRPr lang="pt-BR" sz="2000" u="none" dirty="0">
              <a:latin typeface="+mj-lt"/>
              <a:cs typeface="Arial" pitchFamily="34" charset="0"/>
            </a:endParaRPr>
          </a:p>
          <a:p>
            <a:pPr eaLnBrk="0" hangingPunct="0">
              <a:defRPr/>
            </a:pPr>
            <a:endParaRPr lang="pt-BR" sz="2000" b="0" u="none" dirty="0">
              <a:latin typeface="+mj-lt"/>
              <a:cs typeface="Arial" pitchFamily="34" charset="0"/>
            </a:endParaRPr>
          </a:p>
          <a:p>
            <a:pPr marL="342900" indent="-342900" eaLnBrk="0" hangingPunct="0">
              <a:buFont typeface="Arial" pitchFamily="34" charset="0"/>
              <a:buChar char="•"/>
              <a:defRPr/>
            </a:pPr>
            <a:r>
              <a:rPr lang="pt-BR" sz="2000" b="0" u="none" dirty="0">
                <a:latin typeface="+mj-lt"/>
                <a:cs typeface="Arial" pitchFamily="34" charset="0"/>
              </a:rPr>
              <a:t> </a:t>
            </a:r>
            <a:r>
              <a:rPr lang="pt-BR" sz="2000" u="none" dirty="0">
                <a:latin typeface="+mj-lt"/>
                <a:cs typeface="Arial" pitchFamily="34" charset="0"/>
              </a:rPr>
              <a:t>estimação de </a:t>
            </a:r>
            <a:r>
              <a:rPr lang="pt-BR" sz="2000" u="none" dirty="0" smtClean="0">
                <a:latin typeface="+mj-lt"/>
                <a:cs typeface="Arial" pitchFamily="34" charset="0"/>
              </a:rPr>
              <a:t>parâmetros (</a:t>
            </a:r>
            <a:r>
              <a:rPr lang="pt-BR" sz="2000" u="none" dirty="0" smtClean="0">
                <a:latin typeface="+mj-lt"/>
                <a:cs typeface="Arial" pitchFamily="34" charset="0"/>
                <a:sym typeface="Symbol"/>
              </a:rPr>
              <a:t> e )</a:t>
            </a:r>
            <a:r>
              <a:rPr lang="pt-BR" sz="2000" b="0" u="none" dirty="0" smtClean="0">
                <a:latin typeface="+mj-lt"/>
                <a:cs typeface="Arial" pitchFamily="34" charset="0"/>
              </a:rPr>
              <a:t>;</a:t>
            </a:r>
            <a:endParaRPr lang="pt-BR" sz="2000" b="0" u="none" dirty="0">
              <a:latin typeface="+mj-lt"/>
              <a:cs typeface="Arial" pitchFamily="34" charset="0"/>
            </a:endParaRPr>
          </a:p>
          <a:p>
            <a:pPr marL="342900" indent="-342900" eaLnBrk="0" hangingPunct="0">
              <a:defRPr/>
            </a:pPr>
            <a:endParaRPr lang="pt-BR" sz="1600" b="0" u="none" dirty="0">
              <a:latin typeface="+mj-lt"/>
              <a:cs typeface="Arial" pitchFamily="34" charset="0"/>
            </a:endParaRPr>
          </a:p>
          <a:p>
            <a:pPr marL="342900" indent="-342900" eaLnBrk="0" hangingPunct="0">
              <a:buFont typeface="Arial" pitchFamily="34" charset="0"/>
              <a:buChar char="•"/>
              <a:defRPr/>
            </a:pPr>
            <a:r>
              <a:rPr lang="pt-BR" sz="2000" b="0" u="none" dirty="0">
                <a:latin typeface="+mj-lt"/>
                <a:cs typeface="Arial" pitchFamily="34" charset="0"/>
              </a:rPr>
              <a:t> </a:t>
            </a:r>
            <a:r>
              <a:rPr lang="pt-BR" sz="2000" u="none" dirty="0">
                <a:latin typeface="+mj-lt"/>
                <a:cs typeface="Arial" pitchFamily="34" charset="0"/>
              </a:rPr>
              <a:t>estimação do intervalo de </a:t>
            </a:r>
            <a:r>
              <a:rPr lang="pt-BR" sz="2000" u="none" dirty="0" smtClean="0">
                <a:latin typeface="+mj-lt"/>
                <a:cs typeface="Arial" pitchFamily="34" charset="0"/>
              </a:rPr>
              <a:t>confiança;</a:t>
            </a:r>
            <a:endParaRPr lang="pt-BR" sz="2000" u="none" dirty="0">
              <a:latin typeface="+mj-lt"/>
              <a:cs typeface="Arial" pitchFamily="34" charset="0"/>
            </a:endParaRPr>
          </a:p>
          <a:p>
            <a:pPr marL="342900" indent="-342900" eaLnBrk="0" hangingPunct="0">
              <a:defRPr/>
            </a:pPr>
            <a:endParaRPr lang="pt-BR" sz="1600" b="0" u="none" dirty="0">
              <a:latin typeface="+mj-lt"/>
              <a:cs typeface="Arial" pitchFamily="34" charset="0"/>
            </a:endParaRPr>
          </a:p>
          <a:p>
            <a:pPr marL="342900" indent="-342900" eaLnBrk="0" hangingPunct="0">
              <a:buFont typeface="Arial" pitchFamily="34" charset="0"/>
              <a:buChar char="•"/>
              <a:defRPr/>
            </a:pPr>
            <a:r>
              <a:rPr lang="pt-BR" sz="2000" b="0" u="none" dirty="0">
                <a:latin typeface="+mj-lt"/>
                <a:cs typeface="Arial" pitchFamily="34" charset="0"/>
              </a:rPr>
              <a:t> </a:t>
            </a:r>
            <a:r>
              <a:rPr lang="pt-BR" sz="2000" u="none" dirty="0">
                <a:latin typeface="+mj-lt"/>
                <a:cs typeface="Arial" pitchFamily="34" charset="0"/>
              </a:rPr>
              <a:t>teste de </a:t>
            </a:r>
            <a:r>
              <a:rPr lang="pt-BR" sz="2000" u="none" dirty="0" smtClean="0">
                <a:latin typeface="+mj-lt"/>
                <a:cs typeface="Arial" pitchFamily="34" charset="0"/>
              </a:rPr>
              <a:t>hipóteses (H</a:t>
            </a:r>
            <a:r>
              <a:rPr lang="pt-BR" sz="2000" u="none" baseline="-25000" dirty="0" smtClean="0">
                <a:latin typeface="+mj-lt"/>
                <a:cs typeface="Arial" pitchFamily="34" charset="0"/>
              </a:rPr>
              <a:t>0</a:t>
            </a:r>
            <a:r>
              <a:rPr lang="pt-BR" sz="2000" u="none" dirty="0" smtClean="0">
                <a:latin typeface="+mj-lt"/>
                <a:cs typeface="Arial" pitchFamily="34" charset="0"/>
              </a:rPr>
              <a:t> e H</a:t>
            </a:r>
            <a:r>
              <a:rPr lang="pt-BR" sz="2000" u="none" baseline="-25000" dirty="0" smtClean="0">
                <a:latin typeface="+mj-lt"/>
                <a:cs typeface="Arial" pitchFamily="34" charset="0"/>
              </a:rPr>
              <a:t>1</a:t>
            </a:r>
            <a:r>
              <a:rPr lang="pt-BR" sz="2000" u="none" dirty="0" smtClean="0">
                <a:latin typeface="+mj-lt"/>
                <a:cs typeface="Arial" pitchFamily="34" charset="0"/>
              </a:rPr>
              <a:t>)</a:t>
            </a:r>
            <a:r>
              <a:rPr lang="pt-BR" sz="2000" b="0" u="none" dirty="0" smtClean="0">
                <a:latin typeface="+mj-lt"/>
                <a:cs typeface="Arial" pitchFamily="34" charset="0"/>
              </a:rPr>
              <a:t>. </a:t>
            </a:r>
          </a:p>
        </p:txBody>
      </p:sp>
      <p:sp>
        <p:nvSpPr>
          <p:cNvPr id="4" name="Retângulo 3"/>
          <p:cNvSpPr/>
          <p:nvPr/>
        </p:nvSpPr>
        <p:spPr>
          <a:xfrm>
            <a:off x="0" y="595803"/>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ESTATÍSTICA APLICADA À METROLOGIA</a:t>
            </a:r>
            <a:endParaRPr lang="pt-BR" altLang="pt-BR" sz="2200" b="1" dirty="0">
              <a:solidFill>
                <a:schemeClr val="accent1"/>
              </a:solidFill>
              <a:latin typeface="+mj-lt"/>
              <a:ea typeface="+mj-ea"/>
              <a:cs typeface="+mj-cs"/>
            </a:endParaRPr>
          </a:p>
        </p:txBody>
      </p:sp>
      <p:sp>
        <p:nvSpPr>
          <p:cNvPr id="5" name="CaixaDeTexto 4"/>
          <p:cNvSpPr txBox="1">
            <a:spLocks noChangeArrowheads="1"/>
          </p:cNvSpPr>
          <p:nvPr/>
        </p:nvSpPr>
        <p:spPr bwMode="auto">
          <a:xfrm>
            <a:off x="22225" y="1450107"/>
            <a:ext cx="9121775" cy="708025"/>
          </a:xfrm>
          <a:prstGeom prst="rect">
            <a:avLst/>
          </a:prstGeom>
          <a:noFill/>
          <a:ln w="9525">
            <a:noFill/>
            <a:miter lim="800000"/>
            <a:headEnd/>
            <a:tailEnd/>
          </a:ln>
        </p:spPr>
        <p:txBody>
          <a:bodyPr>
            <a:spAutoFit/>
          </a:bodyPr>
          <a:lstStyle/>
          <a:p>
            <a:pPr algn="just" eaLnBrk="0" hangingPunct="0"/>
            <a:r>
              <a:rPr lang="pt-BR" sz="2000" b="0" u="none" dirty="0">
                <a:latin typeface="+mj-lt"/>
              </a:rPr>
              <a:t>As leis da probabilidade usadas pela estatística se aplicam somente a erros aleatórios e não aos erros sistemáticos ou do operador. </a:t>
            </a:r>
          </a:p>
        </p:txBody>
      </p:sp>
      <p:sp>
        <p:nvSpPr>
          <p:cNvPr id="6" name="CaixaDeTexto 4"/>
          <p:cNvSpPr txBox="1">
            <a:spLocks noChangeArrowheads="1"/>
          </p:cNvSpPr>
          <p:nvPr/>
        </p:nvSpPr>
        <p:spPr bwMode="auto">
          <a:xfrm>
            <a:off x="0" y="2320440"/>
            <a:ext cx="9121775" cy="707886"/>
          </a:xfrm>
          <a:prstGeom prst="rect">
            <a:avLst/>
          </a:prstGeom>
          <a:noFill/>
          <a:ln w="9525">
            <a:noFill/>
            <a:miter lim="800000"/>
            <a:headEnd/>
            <a:tailEnd/>
          </a:ln>
        </p:spPr>
        <p:txBody>
          <a:bodyPr>
            <a:spAutoFit/>
          </a:bodyPr>
          <a:lstStyle/>
          <a:p>
            <a:pPr algn="just" eaLnBrk="0" hangingPunct="0"/>
            <a:r>
              <a:rPr lang="pt-BR" sz="2000" b="0" u="none" dirty="0" smtClean="0">
                <a:latin typeface="+mj-lt"/>
              </a:rPr>
              <a:t>Deste modo, antes </a:t>
            </a:r>
            <a:r>
              <a:rPr lang="pt-BR" sz="2000" b="0" u="none" dirty="0">
                <a:latin typeface="+mj-lt"/>
              </a:rPr>
              <a:t>de fazer o tratamento estatístico dos erros aleatórios, deve-se cuidar de eliminar ou diminuir os erros sistemáticos e evitar os erros de operação.</a:t>
            </a:r>
          </a:p>
        </p:txBody>
      </p:sp>
      <p:sp>
        <p:nvSpPr>
          <p:cNvPr id="7" name="Retângulo 6"/>
          <p:cNvSpPr/>
          <p:nvPr/>
        </p:nvSpPr>
        <p:spPr>
          <a:xfrm>
            <a:off x="0" y="984475"/>
            <a:ext cx="9144000" cy="400110"/>
          </a:xfrm>
          <a:prstGeom prst="rect">
            <a:avLst/>
          </a:prstGeom>
        </p:spPr>
        <p:txBody>
          <a:bodyPr wrap="square">
            <a:spAutoFit/>
          </a:bodyPr>
          <a:lstStyle/>
          <a:p>
            <a:pPr marL="342900" indent="-342900" algn="just" eaLnBrk="0" hangingPunct="0">
              <a:buFont typeface="Arial" pitchFamily="34" charset="0"/>
              <a:buChar char="•"/>
              <a:defRPr/>
            </a:pPr>
            <a:r>
              <a:rPr lang="pt-BR" sz="2000" b="1" dirty="0" smtClean="0">
                <a:latin typeface="+mj-lt"/>
              </a:rPr>
              <a:t>Estatística é enfocada sob dois aspectos: probabilidade e inferência estatística. </a:t>
            </a:r>
          </a:p>
        </p:txBody>
      </p:sp>
      <p:graphicFrame>
        <p:nvGraphicFramePr>
          <p:cNvPr id="139265" name="Object 1"/>
          <p:cNvGraphicFramePr>
            <a:graphicFrameLocks noChangeAspect="1"/>
          </p:cNvGraphicFramePr>
          <p:nvPr/>
        </p:nvGraphicFramePr>
        <p:xfrm>
          <a:off x="4286976" y="4762486"/>
          <a:ext cx="1004888" cy="355600"/>
        </p:xfrm>
        <a:graphic>
          <a:graphicData uri="http://schemas.openxmlformats.org/presentationml/2006/ole">
            <p:oleObj spid="_x0000_s43015" name="Equação" r:id="rId3" imgW="838200" imgH="2413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9265"/>
                                        </p:tgtEl>
                                        <p:attrNameLst>
                                          <p:attrName>style.visibility</p:attrName>
                                        </p:attrNameLst>
                                      </p:cBhvr>
                                      <p:to>
                                        <p:strVal val="visible"/>
                                      </p:to>
                                    </p:set>
                                    <p:anim calcmode="lin" valueType="num">
                                      <p:cBhvr additive="base">
                                        <p:cTn id="43" dur="500" fill="hold"/>
                                        <p:tgtEl>
                                          <p:spTgt spid="139265"/>
                                        </p:tgtEl>
                                        <p:attrNameLst>
                                          <p:attrName>ppt_x</p:attrName>
                                        </p:attrNameLst>
                                      </p:cBhvr>
                                      <p:tavLst>
                                        <p:tav tm="0">
                                          <p:val>
                                            <p:strVal val="0-#ppt_w/2"/>
                                          </p:val>
                                        </p:tav>
                                        <p:tav tm="100000">
                                          <p:val>
                                            <p:strVal val="#ppt_x"/>
                                          </p:val>
                                        </p:tav>
                                      </p:tavLst>
                                    </p:anim>
                                    <p:anim calcmode="lin" valueType="num">
                                      <p:cBhvr additive="base">
                                        <p:cTn id="44" dur="500" fill="hold"/>
                                        <p:tgtEl>
                                          <p:spTgt spid="13926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bwMode="auto">
          <a:xfrm>
            <a:off x="0" y="1258706"/>
            <a:ext cx="9144000" cy="685422"/>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lgn="just">
              <a:buNone/>
            </a:pPr>
            <a:r>
              <a:rPr lang="pt-BR" sz="2000" b="1" dirty="0" smtClean="0">
                <a:latin typeface="+mj-lt"/>
                <a:cs typeface="Arial" charset="0"/>
              </a:rPr>
              <a:t>Testes de hipóteses </a:t>
            </a:r>
            <a:r>
              <a:rPr lang="pt-BR" sz="2000" dirty="0" smtClean="0">
                <a:latin typeface="+mj-lt"/>
                <a:cs typeface="Arial" charset="0"/>
              </a:rPr>
              <a:t>: É uma regra de decisão para aceitar ou rejeitar uma hipótese estatística com base nos elementos amostrais.</a:t>
            </a:r>
          </a:p>
        </p:txBody>
      </p:sp>
      <p:sp>
        <p:nvSpPr>
          <p:cNvPr id="5" name="Rectangle 3"/>
          <p:cNvSpPr txBox="1">
            <a:spLocks noChangeArrowheads="1"/>
          </p:cNvSpPr>
          <p:nvPr/>
        </p:nvSpPr>
        <p:spPr>
          <a:xfrm>
            <a:off x="0" y="2051176"/>
            <a:ext cx="9144000" cy="939155"/>
          </a:xfrm>
          <a:prstGeom prst="rect">
            <a:avLst/>
          </a:prstGeom>
        </p:spPr>
        <p:txBody>
          <a:bodyPr/>
          <a:lstStyle/>
          <a:p>
            <a:pPr algn="ctr" eaLnBrk="0" hangingPunct="0">
              <a:lnSpc>
                <a:spcPct val="90000"/>
              </a:lnSpc>
              <a:spcBef>
                <a:spcPct val="20000"/>
              </a:spcBef>
              <a:buClr>
                <a:srgbClr val="99FFCC"/>
              </a:buClr>
              <a:defRPr/>
            </a:pPr>
            <a:r>
              <a:rPr lang="pt-BR" sz="2000" b="1" u="none" kern="0" dirty="0">
                <a:latin typeface="+mj-lt"/>
                <a:cs typeface="Arial" pitchFamily="34" charset="0"/>
              </a:rPr>
              <a:t>HIPÓTESE ESTATÍSTICA</a:t>
            </a:r>
          </a:p>
          <a:p>
            <a:pPr algn="just" eaLnBrk="0" hangingPunct="0">
              <a:lnSpc>
                <a:spcPct val="90000"/>
              </a:lnSpc>
              <a:spcBef>
                <a:spcPct val="20000"/>
              </a:spcBef>
              <a:buClr>
                <a:srgbClr val="99FFCC"/>
              </a:buClr>
              <a:defRPr/>
            </a:pPr>
            <a:r>
              <a:rPr lang="pt-BR" sz="2000" kern="0" dirty="0" smtClean="0">
                <a:latin typeface="+mj-lt"/>
                <a:cs typeface="Arial" pitchFamily="34" charset="0"/>
              </a:rPr>
              <a:t>Trata-se </a:t>
            </a:r>
            <a:r>
              <a:rPr lang="pt-BR" sz="2000" kern="0" dirty="0">
                <a:latin typeface="+mj-lt"/>
                <a:cs typeface="Arial" pitchFamily="34" charset="0"/>
              </a:rPr>
              <a:t>de uma suposição quanto ao valor de um parâmetro populacional, ou quanto à natureza da distribuição de probabilidade de uma variável populacional.</a:t>
            </a:r>
          </a:p>
        </p:txBody>
      </p:sp>
      <p:sp>
        <p:nvSpPr>
          <p:cNvPr id="4" name="Retângulo 3"/>
          <p:cNvSpPr/>
          <p:nvPr/>
        </p:nvSpPr>
        <p:spPr>
          <a:xfrm>
            <a:off x="0" y="5299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TESTES DE HIPÓTESES</a:t>
            </a:r>
            <a:endParaRPr lang="pt-BR" altLang="pt-BR" sz="2200" b="1" dirty="0">
              <a:solidFill>
                <a:schemeClr val="accent1"/>
              </a:solidFill>
              <a:latin typeface="+mj-lt"/>
              <a:ea typeface="+mj-ea"/>
              <a:cs typeface="+mj-cs"/>
            </a:endParaRPr>
          </a:p>
        </p:txBody>
      </p:sp>
      <p:sp>
        <p:nvSpPr>
          <p:cNvPr id="7" name="Rectangle 3"/>
          <p:cNvSpPr txBox="1">
            <a:spLocks noChangeArrowheads="1"/>
          </p:cNvSpPr>
          <p:nvPr/>
        </p:nvSpPr>
        <p:spPr>
          <a:xfrm>
            <a:off x="0" y="3410853"/>
            <a:ext cx="9144000" cy="988152"/>
          </a:xfrm>
          <a:prstGeom prst="rect">
            <a:avLst/>
          </a:prstGeom>
        </p:spPr>
        <p:txBody>
          <a:bodyPr/>
          <a:lstStyle/>
          <a:p>
            <a:pPr algn="ctr" eaLnBrk="0" hangingPunct="0">
              <a:lnSpc>
                <a:spcPct val="90000"/>
              </a:lnSpc>
              <a:spcBef>
                <a:spcPct val="20000"/>
              </a:spcBef>
              <a:buClr>
                <a:srgbClr val="99FFCC"/>
              </a:buClr>
              <a:defRPr/>
            </a:pPr>
            <a:r>
              <a:rPr lang="pt-BR" sz="2000" b="1" kern="0" dirty="0">
                <a:latin typeface="+mj-lt"/>
                <a:cs typeface="Arial" pitchFamily="34" charset="0"/>
              </a:rPr>
              <a:t>TIPOS DE HIPÓTESES</a:t>
            </a:r>
          </a:p>
          <a:p>
            <a:pPr algn="just" eaLnBrk="0" hangingPunct="0">
              <a:lnSpc>
                <a:spcPct val="90000"/>
              </a:lnSpc>
              <a:spcBef>
                <a:spcPct val="20000"/>
              </a:spcBef>
              <a:buClr>
                <a:srgbClr val="99FFCC"/>
              </a:buClr>
              <a:defRPr/>
            </a:pPr>
            <a:r>
              <a:rPr lang="pt-BR" sz="2000" b="0" u="none" kern="0" dirty="0" smtClean="0">
                <a:latin typeface="+mj-lt"/>
                <a:cs typeface="Arial" pitchFamily="34" charset="0"/>
              </a:rPr>
              <a:t>Designa-se </a:t>
            </a:r>
            <a:r>
              <a:rPr lang="pt-BR" sz="2000" b="0" u="none" kern="0" dirty="0">
                <a:latin typeface="+mj-lt"/>
                <a:cs typeface="Arial" pitchFamily="34" charset="0"/>
              </a:rPr>
              <a:t>por H</a:t>
            </a:r>
            <a:r>
              <a:rPr lang="pt-BR" sz="2000" b="0" u="none" kern="0" baseline="-25000" dirty="0">
                <a:latin typeface="+mj-lt"/>
                <a:cs typeface="Arial" pitchFamily="34" charset="0"/>
              </a:rPr>
              <a:t>o</a:t>
            </a:r>
            <a:r>
              <a:rPr lang="pt-BR" sz="2000" b="0" u="none" kern="0" dirty="0">
                <a:latin typeface="+mj-lt"/>
                <a:cs typeface="Arial" pitchFamily="34" charset="0"/>
              </a:rPr>
              <a:t>, chamada hipótese nula, a hipótese estatística a ser testada, e por H</a:t>
            </a:r>
            <a:r>
              <a:rPr lang="pt-BR" sz="2000" b="0" u="none" kern="0" baseline="-25000" dirty="0">
                <a:latin typeface="+mj-lt"/>
                <a:cs typeface="Arial" pitchFamily="34" charset="0"/>
              </a:rPr>
              <a:t>1</a:t>
            </a:r>
            <a:r>
              <a:rPr lang="pt-BR" sz="2000" b="0" u="none" kern="0" dirty="0">
                <a:latin typeface="+mj-lt"/>
                <a:cs typeface="Arial" pitchFamily="34" charset="0"/>
              </a:rPr>
              <a:t>, a hipótese </a:t>
            </a:r>
            <a:r>
              <a:rPr lang="pt-BR" sz="2000" b="0" u="none" kern="0" dirty="0" smtClean="0">
                <a:latin typeface="+mj-lt"/>
                <a:cs typeface="Arial" pitchFamily="34" charset="0"/>
              </a:rPr>
              <a:t>alternativa.</a:t>
            </a:r>
            <a:endParaRPr lang="pt-BR" sz="2000" u="none" kern="0" dirty="0">
              <a:latin typeface="+mj-lt"/>
              <a:cs typeface="Arial" pitchFamily="34" charset="0"/>
              <a:sym typeface="Symbol" pitchFamily="18" charset="2"/>
            </a:endParaRPr>
          </a:p>
        </p:txBody>
      </p:sp>
      <p:sp>
        <p:nvSpPr>
          <p:cNvPr id="8" name="Rectangle 3"/>
          <p:cNvSpPr txBox="1">
            <a:spLocks noChangeArrowheads="1"/>
          </p:cNvSpPr>
          <p:nvPr/>
        </p:nvSpPr>
        <p:spPr bwMode="auto">
          <a:xfrm>
            <a:off x="0" y="4541131"/>
            <a:ext cx="9144000" cy="1464254"/>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lang="pt-BR" sz="2000" kern="0" dirty="0" smtClean="0">
                <a:latin typeface="+mj-lt"/>
                <a:cs typeface="Arial" pitchFamily="34" charset="0"/>
              </a:rPr>
              <a:t>A hipótese nula expressa uma igualdade, enquanto a hipótese alternativa é dada por uma desigualdade.</a:t>
            </a:r>
          </a:p>
          <a:p>
            <a:pPr marL="0" marR="0" lvl="0" indent="0" algn="ctr" defTabSz="914400" rtl="0" eaLnBrk="1" fontAlgn="auto" latinLnBrk="0" hangingPunct="1">
              <a:lnSpc>
                <a:spcPct val="90000"/>
              </a:lnSpc>
              <a:spcBef>
                <a:spcPts val="1000"/>
              </a:spcBef>
              <a:spcAft>
                <a:spcPts val="0"/>
              </a:spcAft>
              <a:buClrTx/>
              <a:buSzTx/>
              <a:buFontTx/>
              <a:buNone/>
              <a:tabLst/>
              <a:defRPr/>
            </a:pPr>
            <a:r>
              <a:rPr lang="pt-BR" sz="2000" kern="0" dirty="0" smtClean="0">
                <a:latin typeface="+mj-lt"/>
                <a:cs typeface="Arial" pitchFamily="34" charset="0"/>
              </a:rPr>
              <a:t>Ex: </a:t>
            </a:r>
            <a:r>
              <a:rPr lang="pt-BR" sz="2000" kern="0" dirty="0" err="1" smtClean="0">
                <a:latin typeface="+mj-lt"/>
                <a:cs typeface="Arial" pitchFamily="34" charset="0"/>
              </a:rPr>
              <a:t>H</a:t>
            </a:r>
            <a:r>
              <a:rPr lang="pt-BR" sz="2000" kern="0" baseline="-25000" dirty="0" err="1" smtClean="0">
                <a:latin typeface="+mj-lt"/>
                <a:cs typeface="Arial" pitchFamily="34" charset="0"/>
              </a:rPr>
              <a:t>o</a:t>
            </a:r>
            <a:r>
              <a:rPr lang="pt-BR" sz="2000" kern="0" dirty="0" smtClean="0">
                <a:latin typeface="+mj-lt"/>
                <a:cs typeface="Arial" pitchFamily="34" charset="0"/>
              </a:rPr>
              <a:t>: </a:t>
            </a:r>
            <a:r>
              <a:rPr lang="pt-PT" sz="2000" kern="0" dirty="0" smtClean="0">
                <a:latin typeface="+mj-lt"/>
                <a:cs typeface="Arial" pitchFamily="34" charset="0"/>
                <a:sym typeface="Symbol" pitchFamily="18" charset="2"/>
              </a:rPr>
              <a:t> = 1,65 m</a:t>
            </a:r>
          </a:p>
          <a:p>
            <a:pPr marL="0" marR="0" lvl="0" indent="0" algn="ctr" defTabSz="914400" rtl="0" eaLnBrk="1" fontAlgn="auto" latinLnBrk="0" hangingPunct="1">
              <a:lnSpc>
                <a:spcPct val="90000"/>
              </a:lnSpc>
              <a:spcBef>
                <a:spcPts val="1000"/>
              </a:spcBef>
              <a:spcAft>
                <a:spcPts val="0"/>
              </a:spcAft>
              <a:buClrTx/>
              <a:buSzTx/>
              <a:buFontTx/>
              <a:buNone/>
              <a:tabLst/>
              <a:defRPr/>
            </a:pPr>
            <a:r>
              <a:rPr lang="pt-BR" sz="2000" kern="0" dirty="0" smtClean="0">
                <a:latin typeface="+mj-lt"/>
                <a:cs typeface="Arial" pitchFamily="34" charset="0"/>
              </a:rPr>
              <a:t>      H</a:t>
            </a:r>
            <a:r>
              <a:rPr lang="pt-BR" sz="2000" kern="0" baseline="-25000" dirty="0" smtClean="0">
                <a:latin typeface="+mj-lt"/>
                <a:cs typeface="Arial" pitchFamily="34" charset="0"/>
              </a:rPr>
              <a:t>1</a:t>
            </a:r>
            <a:r>
              <a:rPr lang="pt-BR" sz="2000" kern="0" dirty="0" smtClean="0">
                <a:latin typeface="+mj-lt"/>
                <a:cs typeface="Arial" pitchFamily="34" charset="0"/>
              </a:rPr>
              <a:t>: </a:t>
            </a:r>
            <a:r>
              <a:rPr lang="pt-PT" sz="2000" kern="0" dirty="0" smtClean="0">
                <a:latin typeface="+mj-lt"/>
                <a:cs typeface="Arial" pitchFamily="34" charset="0"/>
                <a:sym typeface="Symbol" pitchFamily="18" charset="2"/>
              </a:rPr>
              <a:t>  1,65 m</a:t>
            </a:r>
            <a:endParaRPr lang="pt-BR" sz="2000" kern="0" dirty="0" smtClean="0">
              <a:latin typeface="+mj-lt"/>
              <a:cs typeface="Arial" pitchFamily="34" charset="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allAtOnce"/>
      <p:bldP spid="5" grpId="0" build="allAtOnce"/>
      <p:bldP spid="7" grpId="0" build="allAtOnce"/>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6"/>
          <p:cNvSpPr>
            <a:spLocks noGrp="1" noChangeArrowheads="1"/>
          </p:cNvSpPr>
          <p:nvPr>
            <p:ph type="body" idx="4294967295"/>
          </p:nvPr>
        </p:nvSpPr>
        <p:spPr bwMode="auto">
          <a:xfrm>
            <a:off x="0" y="1027117"/>
            <a:ext cx="9215438" cy="2130157"/>
          </a:xfrm>
          <a:prstGeom prst="rect">
            <a:avLst/>
          </a:prstGeom>
          <a:extLst/>
        </p:spPr>
        <p:txBody>
          <a:bodyPr>
            <a:normAutofit lnSpcReduction="10000"/>
          </a:bodyPr>
          <a:lstStyle/>
          <a:p>
            <a:pPr algn="just">
              <a:buNone/>
              <a:defRPr/>
            </a:pPr>
            <a:r>
              <a:rPr lang="pt-BR" sz="1800" b="1" dirty="0" smtClean="0">
                <a:latin typeface="+mj-lt"/>
                <a:cs typeface="Arial" pitchFamily="34" charset="0"/>
              </a:rPr>
              <a:t>Nível </a:t>
            </a:r>
            <a:r>
              <a:rPr lang="pt-BR" sz="1800" b="1" dirty="0">
                <a:latin typeface="+mj-lt"/>
                <a:cs typeface="Arial" pitchFamily="34" charset="0"/>
              </a:rPr>
              <a:t>de significância (</a:t>
            </a:r>
            <a:r>
              <a:rPr lang="pt-BR" sz="1800" b="1" i="1" dirty="0">
                <a:latin typeface="+mj-lt"/>
                <a:cs typeface="Arial" pitchFamily="34" charset="0"/>
              </a:rPr>
              <a:t>α</a:t>
            </a:r>
            <a:r>
              <a:rPr lang="pt-BR" sz="1800" b="1" dirty="0" smtClean="0">
                <a:latin typeface="+mj-lt"/>
                <a:cs typeface="Arial" pitchFamily="34" charset="0"/>
              </a:rPr>
              <a:t>):</a:t>
            </a:r>
          </a:p>
          <a:p>
            <a:pPr marL="0" indent="0" algn="just">
              <a:buFontTx/>
              <a:buChar char="-"/>
              <a:defRPr/>
            </a:pPr>
            <a:r>
              <a:rPr lang="pt-BR" sz="1800" dirty="0" smtClean="0">
                <a:latin typeface="+mj-lt"/>
                <a:cs typeface="Arial" pitchFamily="34" charset="0"/>
              </a:rPr>
              <a:t>É </a:t>
            </a:r>
            <a:r>
              <a:rPr lang="pt-BR" sz="1800" dirty="0">
                <a:latin typeface="+mj-lt"/>
                <a:cs typeface="Arial" pitchFamily="34" charset="0"/>
              </a:rPr>
              <a:t>a probabilidade da estatística </a:t>
            </a:r>
            <a:r>
              <a:rPr lang="pt-BR" sz="1800" dirty="0" smtClean="0">
                <a:latin typeface="+mj-lt"/>
                <a:cs typeface="Arial" pitchFamily="34" charset="0"/>
              </a:rPr>
              <a:t>do teste </a:t>
            </a:r>
            <a:r>
              <a:rPr lang="pt-BR" sz="1800" dirty="0">
                <a:latin typeface="+mj-lt"/>
                <a:cs typeface="Arial" pitchFamily="34" charset="0"/>
              </a:rPr>
              <a:t>cair na região </a:t>
            </a:r>
            <a:r>
              <a:rPr lang="pt-BR" sz="1800" dirty="0" smtClean="0">
                <a:latin typeface="+mj-lt"/>
                <a:cs typeface="Arial" pitchFamily="34" charset="0"/>
              </a:rPr>
              <a:t>critica (RC) </a:t>
            </a:r>
            <a:r>
              <a:rPr lang="pt-BR" sz="1800" dirty="0">
                <a:latin typeface="+mj-lt"/>
                <a:cs typeface="Arial" pitchFamily="34" charset="0"/>
              </a:rPr>
              <a:t>quando a hipótese nula for </a:t>
            </a:r>
            <a:r>
              <a:rPr lang="pt-BR" sz="1800" dirty="0" smtClean="0">
                <a:latin typeface="+mj-lt"/>
                <a:cs typeface="Arial" pitchFamily="34" charset="0"/>
              </a:rPr>
              <a:t>verdadeira. </a:t>
            </a:r>
            <a:r>
              <a:rPr lang="pt-BR" sz="1800" dirty="0" smtClean="0">
                <a:latin typeface="+mj-lt"/>
              </a:rPr>
              <a:t>A significância estatística significa que uma diferença entre dois números é considerada real. </a:t>
            </a:r>
          </a:p>
          <a:p>
            <a:pPr algn="just">
              <a:buNone/>
              <a:defRPr/>
            </a:pPr>
            <a:r>
              <a:rPr lang="pt-BR" sz="1800" b="1" dirty="0" smtClean="0">
                <a:latin typeface="+mj-lt"/>
                <a:cs typeface="Arial" pitchFamily="34" charset="0"/>
              </a:rPr>
              <a:t>Nível </a:t>
            </a:r>
            <a:r>
              <a:rPr lang="pt-BR" sz="1800" b="1" dirty="0">
                <a:latin typeface="+mj-lt"/>
                <a:cs typeface="Arial" pitchFamily="34" charset="0"/>
              </a:rPr>
              <a:t>de confiança</a:t>
            </a:r>
            <a:r>
              <a:rPr lang="pt-BR" sz="1800" dirty="0" smtClean="0">
                <a:latin typeface="+mj-lt"/>
                <a:cs typeface="Arial" pitchFamily="34" charset="0"/>
              </a:rPr>
              <a:t>:</a:t>
            </a:r>
          </a:p>
          <a:p>
            <a:pPr marL="0" indent="0" algn="just">
              <a:buFontTx/>
              <a:buChar char="-"/>
              <a:defRPr/>
            </a:pPr>
            <a:r>
              <a:rPr lang="pt-BR" sz="1800" dirty="0" smtClean="0">
                <a:latin typeface="+mj-lt"/>
                <a:cs typeface="Arial" pitchFamily="34" charset="0"/>
              </a:rPr>
              <a:t>Probabilidade </a:t>
            </a:r>
            <a:r>
              <a:rPr lang="pt-BR" sz="1800" dirty="0">
                <a:latin typeface="+mj-lt"/>
                <a:cs typeface="Arial" pitchFamily="34" charset="0"/>
              </a:rPr>
              <a:t>(1 – </a:t>
            </a:r>
            <a:r>
              <a:rPr lang="pt-BR" sz="1800" i="1" dirty="0">
                <a:latin typeface="+mj-lt"/>
                <a:cs typeface="Arial" pitchFamily="34" charset="0"/>
              </a:rPr>
              <a:t>α</a:t>
            </a:r>
            <a:r>
              <a:rPr lang="pt-BR" sz="1800" dirty="0">
                <a:latin typeface="+mj-lt"/>
                <a:cs typeface="Arial" pitchFamily="34" charset="0"/>
              </a:rPr>
              <a:t>) que é a proporção de vezes que o intervalo de confiança realmente contém o parâmetro </a:t>
            </a:r>
            <a:r>
              <a:rPr lang="pt-BR" sz="1800" dirty="0" smtClean="0">
                <a:latin typeface="+mj-lt"/>
                <a:cs typeface="Arial" pitchFamily="34" charset="0"/>
              </a:rPr>
              <a:t>populacional (Região de Aceitação - RA).</a:t>
            </a:r>
            <a:endParaRPr lang="pt-BR" sz="1800" dirty="0">
              <a:latin typeface="+mj-lt"/>
              <a:cs typeface="Arial" pitchFamily="34" charset="0"/>
            </a:endParaRPr>
          </a:p>
        </p:txBody>
      </p:sp>
      <p:sp>
        <p:nvSpPr>
          <p:cNvPr id="80900" name="Rectangle 2"/>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sp>
        <p:nvSpPr>
          <p:cNvPr id="80901" name="Rectangle 4"/>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sp>
        <p:nvSpPr>
          <p:cNvPr id="20" name="Retângulo 19"/>
          <p:cNvSpPr/>
          <p:nvPr/>
        </p:nvSpPr>
        <p:spPr>
          <a:xfrm>
            <a:off x="1584815" y="513473"/>
            <a:ext cx="557922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NÍVEL DE SIGNIFICÂNCIA E NIVEL DE CONFIANÇA</a:t>
            </a:r>
            <a:endParaRPr lang="pt-BR" altLang="pt-BR" b="1" dirty="0">
              <a:solidFill>
                <a:schemeClr val="accent1"/>
              </a:solidFill>
              <a:latin typeface="+mj-lt"/>
            </a:endParaRPr>
          </a:p>
        </p:txBody>
      </p:sp>
      <p:sp>
        <p:nvSpPr>
          <p:cNvPr id="200705" name="Rectangle 1"/>
          <p:cNvSpPr>
            <a:spLocks noChangeArrowheads="1"/>
          </p:cNvSpPr>
          <p:nvPr/>
        </p:nvSpPr>
        <p:spPr bwMode="auto">
          <a:xfrm>
            <a:off x="1880578" y="4580665"/>
            <a:ext cx="531754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i="0" u="none" strike="noStrike" cap="none" normalizeH="0" baseline="0" dirty="0" smtClean="0">
                <a:ln>
                  <a:noFill/>
                </a:ln>
                <a:effectLst/>
                <a:latin typeface="+mj-lt"/>
                <a:ea typeface="Calibri" pitchFamily="34" charset="0"/>
                <a:cs typeface="Times New Roman" pitchFamily="18" charset="0"/>
              </a:rPr>
              <a:t>Erro Tipo I ou </a:t>
            </a:r>
            <a:r>
              <a:rPr lang="pt-BR" dirty="0" smtClean="0">
                <a:latin typeface="+mj-lt"/>
                <a:ea typeface="Calibri" pitchFamily="34" charset="0"/>
                <a:cs typeface="Times New Roman" pitchFamily="18" charset="0"/>
                <a:sym typeface="Symbol"/>
              </a:rPr>
              <a:t></a:t>
            </a:r>
            <a:r>
              <a:rPr kumimoji="0" lang="pt-BR" i="0" u="none" strike="noStrike" cap="none" normalizeH="0" baseline="0" dirty="0" smtClean="0">
                <a:ln>
                  <a:noFill/>
                </a:ln>
                <a:effectLst/>
                <a:latin typeface="+mj-lt"/>
                <a:ea typeface="Calibri" pitchFamily="34" charset="0"/>
                <a:cs typeface="Times New Roman" pitchFamily="18" charset="0"/>
              </a:rPr>
              <a:t> </a:t>
            </a:r>
            <a:r>
              <a:rPr kumimoji="0" lang="pt-BR" i="0" u="none" strike="noStrike" cap="none" normalizeH="0" baseline="0" dirty="0" smtClean="0">
                <a:ln>
                  <a:noFill/>
                </a:ln>
                <a:effectLst/>
                <a:latin typeface="+mj-lt"/>
                <a:ea typeface="Calibri" pitchFamily="34" charset="0"/>
                <a:cs typeface="Times New Roman" pitchFamily="18" charset="0"/>
              </a:rPr>
              <a:t>Rejeitar H</a:t>
            </a:r>
            <a:r>
              <a:rPr kumimoji="0" lang="pt-BR" i="0" u="none" strike="noStrike" cap="none" normalizeH="0" baseline="-30000" dirty="0" smtClean="0">
                <a:ln>
                  <a:noFill/>
                </a:ln>
                <a:effectLst/>
                <a:latin typeface="+mj-lt"/>
                <a:ea typeface="Calibri" pitchFamily="34" charset="0"/>
                <a:cs typeface="Times New Roman" pitchFamily="18" charset="0"/>
              </a:rPr>
              <a:t>0</a:t>
            </a:r>
            <a:r>
              <a:rPr kumimoji="0" lang="pt-BR" i="0" u="none" strike="noStrike" cap="none" normalizeH="0" baseline="0" dirty="0" smtClean="0">
                <a:ln>
                  <a:noFill/>
                </a:ln>
                <a:effectLst/>
                <a:latin typeface="+mj-lt"/>
                <a:ea typeface="Calibri" pitchFamily="34" charset="0"/>
                <a:cs typeface="Times New Roman" pitchFamily="18" charset="0"/>
              </a:rPr>
              <a:t> quando ela é uma verdade.</a:t>
            </a:r>
            <a:endParaRPr kumimoji="0" lang="pt-BR" i="0" u="none" strike="noStrike" cap="none" normalizeH="0" baseline="0" dirty="0" smtClean="0">
              <a:ln>
                <a:noFill/>
              </a:ln>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i="0" u="none" strike="noStrike" cap="none" normalizeH="0" baseline="0" dirty="0" smtClean="0">
                <a:ln>
                  <a:noFill/>
                </a:ln>
                <a:effectLst/>
                <a:latin typeface="+mj-lt"/>
                <a:ea typeface="Calibri" pitchFamily="34" charset="0"/>
                <a:cs typeface="Times New Roman" pitchFamily="18" charset="0"/>
              </a:rPr>
              <a:t>Erro Tipo II ou </a:t>
            </a:r>
            <a:r>
              <a:rPr kumimoji="0" lang="pt-BR" i="0" u="none" strike="noStrike" cap="none" normalizeH="0" baseline="0" dirty="0" smtClean="0">
                <a:ln>
                  <a:noFill/>
                </a:ln>
                <a:effectLst/>
                <a:latin typeface="+mj-lt"/>
                <a:ea typeface="Calibri" pitchFamily="34" charset="0"/>
                <a:cs typeface="Times New Roman" pitchFamily="18" charset="0"/>
                <a:sym typeface="Symbol"/>
              </a:rPr>
              <a:t></a:t>
            </a:r>
            <a:r>
              <a:rPr kumimoji="0" lang="pt-BR" i="0" u="none" strike="noStrike" cap="none" normalizeH="0" baseline="0" dirty="0" smtClean="0">
                <a:ln>
                  <a:noFill/>
                </a:ln>
                <a:effectLst/>
                <a:latin typeface="+mj-lt"/>
                <a:ea typeface="Calibri" pitchFamily="34" charset="0"/>
                <a:cs typeface="Times New Roman" pitchFamily="18" charset="0"/>
              </a:rPr>
              <a:t> </a:t>
            </a:r>
            <a:r>
              <a:rPr kumimoji="0" lang="pt-BR" i="0" u="none" strike="noStrike" cap="none" normalizeH="0" baseline="0" dirty="0" smtClean="0">
                <a:ln>
                  <a:noFill/>
                </a:ln>
                <a:effectLst/>
                <a:latin typeface="+mj-lt"/>
                <a:ea typeface="Calibri" pitchFamily="34" charset="0"/>
                <a:cs typeface="Times New Roman" pitchFamily="18" charset="0"/>
              </a:rPr>
              <a:t>Aceitar H</a:t>
            </a:r>
            <a:r>
              <a:rPr kumimoji="0" lang="pt-BR" i="0" u="none" strike="noStrike" cap="none" normalizeH="0" baseline="-30000" dirty="0" smtClean="0">
                <a:ln>
                  <a:noFill/>
                </a:ln>
                <a:effectLst/>
                <a:latin typeface="+mj-lt"/>
                <a:ea typeface="Calibri" pitchFamily="34" charset="0"/>
                <a:cs typeface="Times New Roman" pitchFamily="18" charset="0"/>
              </a:rPr>
              <a:t>0</a:t>
            </a:r>
            <a:r>
              <a:rPr kumimoji="0" lang="pt-BR" i="0" u="none" strike="noStrike" cap="none" normalizeH="0" baseline="0" dirty="0" smtClean="0">
                <a:ln>
                  <a:noFill/>
                </a:ln>
                <a:effectLst/>
                <a:latin typeface="+mj-lt"/>
                <a:ea typeface="Calibri" pitchFamily="34" charset="0"/>
                <a:cs typeface="Times New Roman" pitchFamily="18" charset="0"/>
              </a:rPr>
              <a:t> quando ela é falsa.</a:t>
            </a:r>
            <a:endParaRPr kumimoji="0" lang="pt-BR" i="0" u="none" strike="noStrike" cap="none" normalizeH="0" baseline="0" dirty="0" smtClean="0">
              <a:ln>
                <a:noFill/>
              </a:ln>
              <a:effectLst/>
              <a:latin typeface="+mj-lt"/>
              <a:cs typeface="Arial" pitchFamily="34" charset="0"/>
            </a:endParaRPr>
          </a:p>
        </p:txBody>
      </p:sp>
      <p:sp>
        <p:nvSpPr>
          <p:cNvPr id="22" name="Retângulo 21"/>
          <p:cNvSpPr/>
          <p:nvPr/>
        </p:nvSpPr>
        <p:spPr>
          <a:xfrm>
            <a:off x="3600939" y="5228431"/>
            <a:ext cx="1578637" cy="369332"/>
          </a:xfrm>
          <a:prstGeom prst="rect">
            <a:avLst/>
          </a:prstGeom>
        </p:spPr>
        <p:txBody>
          <a:bodyPr wrap="none">
            <a:spAutoFit/>
          </a:bodyPr>
          <a:lstStyle/>
          <a:p>
            <a:r>
              <a:rPr lang="pt-BR" b="1" dirty="0" smtClean="0">
                <a:latin typeface="+mj-lt"/>
                <a:ea typeface="Calibri" pitchFamily="34" charset="0"/>
                <a:cs typeface="Times New Roman" pitchFamily="18" charset="0"/>
              </a:rPr>
              <a:t>Ensaios clínicos</a:t>
            </a:r>
            <a:endParaRPr lang="pt-BR" b="1" dirty="0">
              <a:latin typeface="+mj-lt"/>
            </a:endParaRPr>
          </a:p>
        </p:txBody>
      </p:sp>
      <p:sp>
        <p:nvSpPr>
          <p:cNvPr id="23" name="Rectangle 1"/>
          <p:cNvSpPr>
            <a:spLocks noChangeArrowheads="1"/>
          </p:cNvSpPr>
          <p:nvPr/>
        </p:nvSpPr>
        <p:spPr bwMode="auto">
          <a:xfrm>
            <a:off x="1" y="5526655"/>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i="0" u="none" strike="noStrike" cap="none" normalizeH="0" baseline="0" dirty="0" smtClean="0">
                <a:ln>
                  <a:noFill/>
                </a:ln>
                <a:effectLst/>
                <a:latin typeface="+mj-lt"/>
                <a:ea typeface="Calibri" pitchFamily="34" charset="0"/>
                <a:cs typeface="Times New Roman" pitchFamily="18" charset="0"/>
              </a:rPr>
              <a:t>Erro Tipo I ou </a:t>
            </a:r>
            <a:r>
              <a:rPr kumimoji="0" lang="pt-BR" i="0" u="none" strike="noStrike" cap="none" normalizeH="0" baseline="0" dirty="0" smtClean="0">
                <a:ln>
                  <a:noFill/>
                </a:ln>
                <a:effectLst/>
                <a:latin typeface="+mj-lt"/>
                <a:ea typeface="Calibri" pitchFamily="34" charset="0"/>
                <a:cs typeface="Times New Roman" pitchFamily="18" charset="0"/>
                <a:sym typeface="Symbol"/>
              </a:rPr>
              <a:t></a:t>
            </a:r>
            <a:r>
              <a:rPr kumimoji="0" lang="pt-BR" i="0" u="none" strike="noStrike" cap="none" normalizeH="0" baseline="0" dirty="0" smtClean="0">
                <a:ln>
                  <a:noFill/>
                </a:ln>
                <a:effectLst/>
                <a:latin typeface="+mj-lt"/>
                <a:ea typeface="Calibri" pitchFamily="34" charset="0"/>
                <a:cs typeface="Times New Roman" pitchFamily="18" charset="0"/>
              </a:rPr>
              <a:t> </a:t>
            </a:r>
            <a:r>
              <a:rPr kumimoji="0" lang="pt-BR" i="0" u="sng" strike="noStrike" cap="none" normalizeH="0" baseline="0" dirty="0" smtClean="0">
                <a:ln>
                  <a:noFill/>
                </a:ln>
                <a:effectLst/>
                <a:latin typeface="+mj-lt"/>
                <a:ea typeface="Calibri" pitchFamily="34" charset="0"/>
                <a:cs typeface="Times New Roman" pitchFamily="18" charset="0"/>
              </a:rPr>
              <a:t>Rejeitar</a:t>
            </a:r>
            <a:r>
              <a:rPr kumimoji="0" lang="pt-BR" i="0" u="none" strike="noStrike" cap="none" normalizeH="0" baseline="0" dirty="0" smtClean="0">
                <a:ln>
                  <a:noFill/>
                </a:ln>
                <a:effectLst/>
                <a:latin typeface="+mj-lt"/>
                <a:ea typeface="Calibri" pitchFamily="34" charset="0"/>
                <a:cs typeface="Times New Roman" pitchFamily="18" charset="0"/>
              </a:rPr>
              <a:t> que a pessoa esteja sadia quando ela está sadia. </a:t>
            </a:r>
            <a:r>
              <a:rPr kumimoji="0" lang="pt-BR" b="1" i="0" u="none" strike="noStrike" cap="none" normalizeH="0" baseline="0" dirty="0" smtClean="0">
                <a:ln>
                  <a:noFill/>
                </a:ln>
                <a:effectLst/>
                <a:latin typeface="+mj-lt"/>
                <a:ea typeface="Calibri" pitchFamily="34" charset="0"/>
                <a:cs typeface="Times New Roman" pitchFamily="18" charset="0"/>
              </a:rPr>
              <a:t>Falso positivo.</a:t>
            </a:r>
            <a:endParaRPr kumimoji="0" lang="pt-BR" b="1" i="0" u="none" strike="noStrike" cap="none" normalizeH="0" baseline="0" dirty="0" smtClean="0">
              <a:ln>
                <a:noFill/>
              </a:ln>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i="0" u="none" strike="noStrike" cap="none" normalizeH="0" baseline="0" dirty="0" smtClean="0">
                <a:ln>
                  <a:noFill/>
                </a:ln>
                <a:effectLst/>
                <a:latin typeface="+mj-lt"/>
                <a:ea typeface="Calibri" pitchFamily="34" charset="0"/>
                <a:cs typeface="Times New Roman" pitchFamily="18" charset="0"/>
              </a:rPr>
              <a:t>Erro Tipo II ou </a:t>
            </a:r>
            <a:r>
              <a:rPr lang="pt-BR" dirty="0" smtClean="0">
                <a:latin typeface="+mj-lt"/>
                <a:ea typeface="Calibri" pitchFamily="34" charset="0"/>
                <a:cs typeface="Times New Roman" pitchFamily="18" charset="0"/>
                <a:sym typeface="Symbol"/>
              </a:rPr>
              <a:t> </a:t>
            </a:r>
            <a:r>
              <a:rPr kumimoji="0" lang="pt-BR" i="0" u="sng" strike="noStrike" cap="none" normalizeH="0" baseline="0" dirty="0" smtClean="0">
                <a:ln>
                  <a:noFill/>
                </a:ln>
                <a:effectLst/>
                <a:latin typeface="+mj-lt"/>
                <a:ea typeface="Calibri" pitchFamily="34" charset="0"/>
                <a:cs typeface="Times New Roman" pitchFamily="18" charset="0"/>
              </a:rPr>
              <a:t>Aceitar</a:t>
            </a:r>
            <a:r>
              <a:rPr kumimoji="0" lang="pt-BR" i="0" u="none" strike="noStrike" cap="none" normalizeH="0" baseline="0" dirty="0" smtClean="0">
                <a:ln>
                  <a:noFill/>
                </a:ln>
                <a:effectLst/>
                <a:latin typeface="+mj-lt"/>
                <a:ea typeface="Calibri" pitchFamily="34" charset="0"/>
                <a:cs typeface="Times New Roman" pitchFamily="18" charset="0"/>
              </a:rPr>
              <a:t> </a:t>
            </a:r>
            <a:r>
              <a:rPr kumimoji="0" lang="pt-BR" i="0" u="none" strike="noStrike" cap="none" normalizeH="0" baseline="0" dirty="0" smtClean="0">
                <a:ln>
                  <a:noFill/>
                </a:ln>
                <a:effectLst/>
                <a:latin typeface="+mj-lt"/>
                <a:ea typeface="Calibri" pitchFamily="34" charset="0"/>
                <a:cs typeface="Times New Roman" pitchFamily="18" charset="0"/>
              </a:rPr>
              <a:t>que a pessoa esteja sadia quando ela não está sadia. </a:t>
            </a:r>
            <a:r>
              <a:rPr kumimoji="0" lang="pt-BR" b="1" i="0" u="none" strike="noStrike" cap="none" normalizeH="0" baseline="0" dirty="0" smtClean="0">
                <a:ln>
                  <a:noFill/>
                </a:ln>
                <a:effectLst/>
                <a:latin typeface="+mj-lt"/>
                <a:ea typeface="Calibri" pitchFamily="34" charset="0"/>
                <a:cs typeface="Times New Roman" pitchFamily="18" charset="0"/>
              </a:rPr>
              <a:t>Falso negativo</a:t>
            </a:r>
            <a:endParaRPr kumimoji="0" lang="pt-BR" b="1" i="0" u="none" strike="noStrike" cap="none" normalizeH="0" baseline="0" dirty="0" smtClean="0">
              <a:ln>
                <a:noFill/>
              </a:ln>
              <a:effectLst/>
              <a:latin typeface="+mj-lt"/>
              <a:cs typeface="Arial" pitchFamily="34" charset="0"/>
            </a:endParaRPr>
          </a:p>
        </p:txBody>
      </p:sp>
      <p:pic>
        <p:nvPicPr>
          <p:cNvPr id="200707" name="Picture 3"/>
          <p:cNvPicPr>
            <a:picLocks noChangeAspect="1" noChangeArrowheads="1"/>
          </p:cNvPicPr>
          <p:nvPr/>
        </p:nvPicPr>
        <p:blipFill>
          <a:blip r:embed="rId3"/>
          <a:srcRect/>
          <a:stretch>
            <a:fillRect/>
          </a:stretch>
        </p:blipFill>
        <p:spPr bwMode="auto">
          <a:xfrm>
            <a:off x="1268083" y="3347052"/>
            <a:ext cx="6837243" cy="120215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0707"/>
                                        </p:tgtEl>
                                        <p:attrNameLst>
                                          <p:attrName>style.visibility</p:attrName>
                                        </p:attrNameLst>
                                      </p:cBhvr>
                                      <p:to>
                                        <p:strVal val="visible"/>
                                      </p:to>
                                    </p:set>
                                    <p:anim calcmode="lin" valueType="num">
                                      <p:cBhvr additive="base">
                                        <p:cTn id="19" dur="500" fill="hold"/>
                                        <p:tgtEl>
                                          <p:spTgt spid="200707"/>
                                        </p:tgtEl>
                                        <p:attrNameLst>
                                          <p:attrName>ppt_x</p:attrName>
                                        </p:attrNameLst>
                                      </p:cBhvr>
                                      <p:tavLst>
                                        <p:tav tm="0">
                                          <p:val>
                                            <p:strVal val="#ppt_x"/>
                                          </p:val>
                                        </p:tav>
                                        <p:tav tm="100000">
                                          <p:val>
                                            <p:strVal val="#ppt_x"/>
                                          </p:val>
                                        </p:tav>
                                      </p:tavLst>
                                    </p:anim>
                                    <p:anim calcmode="lin" valueType="num">
                                      <p:cBhvr additive="base">
                                        <p:cTn id="20" dur="500" fill="hold"/>
                                        <p:tgtEl>
                                          <p:spTgt spid="2007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0705">
                                            <p:txEl>
                                              <p:pRg st="0" end="0"/>
                                            </p:txEl>
                                          </p:spTgt>
                                        </p:tgtEl>
                                        <p:attrNameLst>
                                          <p:attrName>style.visibility</p:attrName>
                                        </p:attrNameLst>
                                      </p:cBhvr>
                                      <p:to>
                                        <p:strVal val="visible"/>
                                      </p:to>
                                    </p:set>
                                    <p:anim calcmode="lin" valueType="num">
                                      <p:cBhvr additive="base">
                                        <p:cTn id="25" dur="500" fill="hold"/>
                                        <p:tgtEl>
                                          <p:spTgt spid="20070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70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0705">
                                            <p:txEl>
                                              <p:pRg st="1" end="1"/>
                                            </p:txEl>
                                          </p:spTgt>
                                        </p:tgtEl>
                                        <p:attrNameLst>
                                          <p:attrName>style.visibility</p:attrName>
                                        </p:attrNameLst>
                                      </p:cBhvr>
                                      <p:to>
                                        <p:strVal val="visible"/>
                                      </p:to>
                                    </p:set>
                                    <p:anim calcmode="lin" valueType="num">
                                      <p:cBhvr additive="base">
                                        <p:cTn id="29" dur="500" fill="hold"/>
                                        <p:tgtEl>
                                          <p:spTgt spid="20070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07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 calcmode="lin" valueType="num">
                                      <p:cBhvr additive="base">
                                        <p:cTn id="3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xEl>
                                              <p:pRg st="1" end="1"/>
                                            </p:txEl>
                                          </p:spTgt>
                                        </p:tgtEl>
                                        <p:attrNameLst>
                                          <p:attrName>style.visibility</p:attrName>
                                        </p:attrNameLst>
                                      </p:cBhvr>
                                      <p:to>
                                        <p:strVal val="visible"/>
                                      </p:to>
                                    </p:set>
                                    <p:anim calcmode="lin" valueType="num">
                                      <p:cBhvr additive="base">
                                        <p:cTn id="4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5" grpId="0" build="allAtOnce"/>
      <p:bldP spid="22" grpId="0" build="allAtOnce"/>
      <p:bldP spid="2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CaixaDeTexto 4"/>
          <p:cNvSpPr txBox="1">
            <a:spLocks noChangeArrowheads="1"/>
          </p:cNvSpPr>
          <p:nvPr/>
        </p:nvSpPr>
        <p:spPr bwMode="auto">
          <a:xfrm>
            <a:off x="20638" y="963571"/>
            <a:ext cx="9123362" cy="1016000"/>
          </a:xfrm>
          <a:prstGeom prst="rect">
            <a:avLst/>
          </a:prstGeom>
          <a:noFill/>
          <a:ln w="9525">
            <a:noFill/>
            <a:miter lim="800000"/>
            <a:headEnd/>
            <a:tailEnd/>
          </a:ln>
        </p:spPr>
        <p:txBody>
          <a:bodyPr>
            <a:spAutoFit/>
          </a:bodyPr>
          <a:lstStyle/>
          <a:p>
            <a:pPr algn="just" eaLnBrk="0" hangingPunct="0"/>
            <a:r>
              <a:rPr lang="pt-BR" sz="2000" b="0" u="none" dirty="0">
                <a:latin typeface="+mj-lt"/>
              </a:rPr>
              <a:t>Se as causas que produzem as medições de dados permanecem inalteradas, a distribuição tende a ter certas características estáveis, que se tornam ainda mais definidas quando se aumenta o número de medições.</a:t>
            </a:r>
          </a:p>
        </p:txBody>
      </p:sp>
      <p:grpSp>
        <p:nvGrpSpPr>
          <p:cNvPr id="2" name="Grupo 2"/>
          <p:cNvGrpSpPr>
            <a:grpSpLocks/>
          </p:cNvGrpSpPr>
          <p:nvPr/>
        </p:nvGrpSpPr>
        <p:grpSpPr bwMode="auto">
          <a:xfrm>
            <a:off x="571500" y="2055518"/>
            <a:ext cx="7715250" cy="1458913"/>
            <a:chOff x="666751" y="2837210"/>
            <a:chExt cx="7715250" cy="1458565"/>
          </a:xfrm>
        </p:grpSpPr>
        <p:pic>
          <p:nvPicPr>
            <p:cNvPr id="82951" name="Picture 5"/>
            <p:cNvPicPr>
              <a:picLocks noChangeAspect="1" noChangeArrowheads="1"/>
            </p:cNvPicPr>
            <p:nvPr/>
          </p:nvPicPr>
          <p:blipFill>
            <a:blip r:embed="rId2"/>
            <a:srcRect/>
            <a:stretch>
              <a:fillRect/>
            </a:stretch>
          </p:blipFill>
          <p:spPr bwMode="auto">
            <a:xfrm>
              <a:off x="666751" y="3429000"/>
              <a:ext cx="7715250" cy="866775"/>
            </a:xfrm>
            <a:prstGeom prst="rect">
              <a:avLst/>
            </a:prstGeom>
            <a:noFill/>
            <a:ln w="9525">
              <a:noFill/>
              <a:round/>
              <a:headEnd/>
              <a:tailEnd/>
            </a:ln>
          </p:spPr>
        </p:pic>
        <p:sp>
          <p:nvSpPr>
            <p:cNvPr id="82952" name="CaixaDeTexto 1"/>
            <p:cNvSpPr txBox="1">
              <a:spLocks noChangeArrowheads="1"/>
            </p:cNvSpPr>
            <p:nvPr/>
          </p:nvSpPr>
          <p:spPr bwMode="auto">
            <a:xfrm>
              <a:off x="2675883" y="2837210"/>
              <a:ext cx="3485762" cy="400015"/>
            </a:xfrm>
            <a:prstGeom prst="rect">
              <a:avLst/>
            </a:prstGeom>
            <a:noFill/>
            <a:ln w="9525">
              <a:noFill/>
              <a:miter lim="800000"/>
              <a:headEnd/>
              <a:tailEnd/>
            </a:ln>
          </p:spPr>
          <p:txBody>
            <a:bodyPr wrap="none">
              <a:spAutoFit/>
            </a:bodyPr>
            <a:lstStyle/>
            <a:p>
              <a:pPr algn="ctr" eaLnBrk="0" hangingPunct="0"/>
              <a:r>
                <a:rPr lang="pt-BR" sz="2000" b="1" u="none" dirty="0">
                  <a:latin typeface="+mj-lt"/>
                </a:rPr>
                <a:t>Distribuições de Dados Discretos</a:t>
              </a:r>
            </a:p>
          </p:txBody>
        </p:sp>
      </p:grpSp>
      <p:sp>
        <p:nvSpPr>
          <p:cNvPr id="9" name="Retângulo 8"/>
          <p:cNvSpPr/>
          <p:nvPr/>
        </p:nvSpPr>
        <p:spPr>
          <a:xfrm>
            <a:off x="3332607" y="556605"/>
            <a:ext cx="1932645"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DISTRIBUIÇÕES</a:t>
            </a:r>
            <a:endParaRPr lang="pt-BR" altLang="pt-BR" b="1" dirty="0">
              <a:solidFill>
                <a:schemeClr val="accent1"/>
              </a:solidFill>
              <a:latin typeface="+mj-lt"/>
            </a:endParaRPr>
          </a:p>
        </p:txBody>
      </p:sp>
      <p:grpSp>
        <p:nvGrpSpPr>
          <p:cNvPr id="3" name="Grupo 11"/>
          <p:cNvGrpSpPr/>
          <p:nvPr/>
        </p:nvGrpSpPr>
        <p:grpSpPr>
          <a:xfrm>
            <a:off x="1214438" y="3627143"/>
            <a:ext cx="7273954" cy="2478088"/>
            <a:chOff x="1214438" y="3627143"/>
            <a:chExt cx="7273954" cy="2478088"/>
          </a:xfrm>
        </p:grpSpPr>
        <p:grpSp>
          <p:nvGrpSpPr>
            <p:cNvPr id="4" name="Grupo 3"/>
            <p:cNvGrpSpPr>
              <a:grpSpLocks/>
            </p:cNvGrpSpPr>
            <p:nvPr/>
          </p:nvGrpSpPr>
          <p:grpSpPr bwMode="auto">
            <a:xfrm>
              <a:off x="1214438" y="3627143"/>
              <a:ext cx="6391275" cy="2478088"/>
              <a:chOff x="1259632" y="4335487"/>
              <a:chExt cx="6390542" cy="2477889"/>
            </a:xfrm>
          </p:grpSpPr>
          <p:pic>
            <p:nvPicPr>
              <p:cNvPr id="82949" name="Picture 6"/>
              <p:cNvPicPr>
                <a:picLocks noChangeAspect="1" noChangeArrowheads="1"/>
              </p:cNvPicPr>
              <p:nvPr/>
            </p:nvPicPr>
            <p:blipFill>
              <a:blip r:embed="rId3"/>
              <a:srcRect/>
              <a:stretch>
                <a:fillRect/>
              </a:stretch>
            </p:blipFill>
            <p:spPr bwMode="auto">
              <a:xfrm>
                <a:off x="1259632" y="4870276"/>
                <a:ext cx="6390542" cy="1943100"/>
              </a:xfrm>
              <a:prstGeom prst="rect">
                <a:avLst/>
              </a:prstGeom>
              <a:noFill/>
              <a:ln w="9525">
                <a:noFill/>
                <a:round/>
                <a:headEnd/>
                <a:tailEnd/>
              </a:ln>
            </p:spPr>
          </p:pic>
          <p:sp>
            <p:nvSpPr>
              <p:cNvPr id="82950" name="CaixaDeTexto 7"/>
              <p:cNvSpPr txBox="1">
                <a:spLocks noChangeArrowheads="1"/>
              </p:cNvSpPr>
              <p:nvPr/>
            </p:nvSpPr>
            <p:spPr bwMode="auto">
              <a:xfrm>
                <a:off x="2714345" y="4335487"/>
                <a:ext cx="3581787" cy="400078"/>
              </a:xfrm>
              <a:prstGeom prst="rect">
                <a:avLst/>
              </a:prstGeom>
              <a:noFill/>
              <a:ln w="9525">
                <a:noFill/>
                <a:miter lim="800000"/>
                <a:headEnd/>
                <a:tailEnd/>
              </a:ln>
            </p:spPr>
            <p:txBody>
              <a:bodyPr wrap="none">
                <a:spAutoFit/>
              </a:bodyPr>
              <a:lstStyle/>
              <a:p>
                <a:pPr algn="ctr" eaLnBrk="0" hangingPunct="0"/>
                <a:r>
                  <a:rPr lang="pt-BR" sz="2000" b="1" u="none" dirty="0">
                    <a:latin typeface="+mj-lt"/>
                  </a:rPr>
                  <a:t>Distribuições de Dados Contínuos</a:t>
                </a:r>
              </a:p>
            </p:txBody>
          </p:sp>
        </p:grpSp>
        <p:pic>
          <p:nvPicPr>
            <p:cNvPr id="186369" name="Picture 1"/>
            <p:cNvPicPr>
              <a:picLocks noChangeAspect="1" noChangeArrowheads="1"/>
            </p:cNvPicPr>
            <p:nvPr/>
          </p:nvPicPr>
          <p:blipFill>
            <a:blip r:embed="rId4"/>
            <a:srcRect/>
            <a:stretch>
              <a:fillRect/>
            </a:stretch>
          </p:blipFill>
          <p:spPr bwMode="auto">
            <a:xfrm>
              <a:off x="7721947" y="4527504"/>
              <a:ext cx="766445" cy="665597"/>
            </a:xfrm>
            <a:prstGeom prst="rect">
              <a:avLst/>
            </a:prstGeom>
            <a:noFill/>
            <a:ln w="9525">
              <a:noFill/>
              <a:miter lim="800000"/>
              <a:headEnd/>
              <a:tailEnd/>
            </a:ln>
            <a:effectLst/>
          </p:spPr>
        </p:pic>
        <p:sp>
          <p:nvSpPr>
            <p:cNvPr id="11" name="Retângulo 10"/>
            <p:cNvSpPr/>
            <p:nvPr/>
          </p:nvSpPr>
          <p:spPr>
            <a:xfrm>
              <a:off x="7790740" y="5150772"/>
              <a:ext cx="611065" cy="246221"/>
            </a:xfrm>
            <a:prstGeom prst="rect">
              <a:avLst/>
            </a:prstGeom>
          </p:spPr>
          <p:txBody>
            <a:bodyPr wrap="none">
              <a:spAutoFit/>
            </a:bodyPr>
            <a:lstStyle/>
            <a:p>
              <a:r>
                <a:rPr lang="pt-BR" sz="1000" dirty="0" smtClean="0">
                  <a:latin typeface="+mj-lt"/>
                </a:rPr>
                <a:t>Bimodal</a:t>
              </a:r>
              <a:endParaRPr lang="pt-BR" sz="1000" dirty="0">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143DD2AF-BB75-43BA-BB80-3993A8AE1911}"/>
              </a:ext>
            </a:extLst>
          </p:cNvPr>
          <p:cNvSpPr>
            <a:spLocks noGrp="1"/>
          </p:cNvSpPr>
          <p:nvPr>
            <p:ph type="ctrTitle" idx="4294967295"/>
          </p:nvPr>
        </p:nvSpPr>
        <p:spPr>
          <a:xfrm>
            <a:off x="433633" y="3068057"/>
            <a:ext cx="8502977" cy="879108"/>
          </a:xfrm>
          <a:prstGeom prst="rect">
            <a:avLst/>
          </a:prstGeom>
        </p:spPr>
        <p:txBody>
          <a:bodyPr>
            <a:noAutofit/>
          </a:bodyPr>
          <a:lstStyle/>
          <a:p>
            <a:r>
              <a:rPr lang="pt-BR" sz="4000" dirty="0" smtClean="0"/>
              <a:t> ESTATÍSTICA APLICADA À METROLOGIA</a:t>
            </a:r>
            <a:endParaRPr lang="pt-BR" sz="4000" dirty="0"/>
          </a:p>
        </p:txBody>
      </p:sp>
    </p:spTree>
    <p:extLst>
      <p:ext uri="{BB962C8B-B14F-4D97-AF65-F5344CB8AC3E}">
        <p14:creationId xmlns:p14="http://schemas.microsoft.com/office/powerpoint/2010/main" xmlns="" val="1456956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0" y="1039842"/>
            <a:ext cx="9144000" cy="2064085"/>
          </a:xfrm>
        </p:spPr>
        <p:txBody>
          <a:bodyPr/>
          <a:lstStyle/>
          <a:p>
            <a:pPr algn="just">
              <a:defRPr/>
            </a:pPr>
            <a:r>
              <a:rPr lang="pt-BR" sz="2000" dirty="0" smtClean="0">
                <a:latin typeface="+mj-lt"/>
              </a:rPr>
              <a:t>Alguns métodos de Inferência Estatística partem do pressuposto de normalidade dos dados.</a:t>
            </a:r>
          </a:p>
          <a:p>
            <a:pPr algn="just">
              <a:defRPr/>
            </a:pPr>
            <a:r>
              <a:rPr lang="pt-BR" sz="2000" dirty="0" smtClean="0">
                <a:latin typeface="+mj-lt"/>
              </a:rPr>
              <a:t>A qualidade das inferências feitas por estes métodos depende de quão próxima a distribuição da população em estudo é normal.</a:t>
            </a:r>
          </a:p>
          <a:p>
            <a:pPr algn="just">
              <a:defRPr/>
            </a:pPr>
            <a:r>
              <a:rPr lang="pt-BR" sz="2000" dirty="0" smtClean="0">
                <a:latin typeface="+mj-lt"/>
              </a:rPr>
              <a:t>Procedimentos para verificação de dados que apresentam desvios da suposição de normalidade se fazem necessários.</a:t>
            </a:r>
          </a:p>
        </p:txBody>
      </p:sp>
      <p:sp>
        <p:nvSpPr>
          <p:cNvPr id="4" name="Text Box 3"/>
          <p:cNvSpPr txBox="1">
            <a:spLocks noChangeArrowheads="1"/>
          </p:cNvSpPr>
          <p:nvPr/>
        </p:nvSpPr>
        <p:spPr bwMode="auto">
          <a:xfrm>
            <a:off x="115330" y="3457926"/>
            <a:ext cx="9144000" cy="2246313"/>
          </a:xfrm>
          <a:prstGeom prst="rect">
            <a:avLst/>
          </a:prstGeom>
          <a:noFill/>
          <a:ln w="12699">
            <a:noFill/>
            <a:miter lim="800000"/>
            <a:headEnd/>
            <a:tailEnd/>
          </a:ln>
        </p:spPr>
        <p:txBody>
          <a:bodyPr>
            <a:spAutoFit/>
          </a:bodyPr>
          <a:lstStyle/>
          <a:p>
            <a:pPr algn="ctr" defTabSz="762000" eaLnBrk="0" hangingPunct="0">
              <a:spcBef>
                <a:spcPct val="50000"/>
              </a:spcBef>
            </a:pPr>
            <a:r>
              <a:rPr lang="pt-BR" sz="2000" b="1" u="none" dirty="0" smtClean="0">
                <a:latin typeface="+mj-lt"/>
              </a:rPr>
              <a:t>Alguns testes </a:t>
            </a:r>
            <a:r>
              <a:rPr lang="pt-BR" sz="2000" b="1" u="none" dirty="0">
                <a:latin typeface="+mj-lt"/>
              </a:rPr>
              <a:t>de </a:t>
            </a:r>
            <a:r>
              <a:rPr lang="pt-BR" sz="2000" b="1" u="none" dirty="0" smtClean="0">
                <a:latin typeface="+mj-lt"/>
              </a:rPr>
              <a:t>normalidade:</a:t>
            </a:r>
            <a:endParaRPr lang="pt-BR" sz="2000" b="1" u="none" dirty="0">
              <a:latin typeface="+mj-lt"/>
            </a:endParaRPr>
          </a:p>
          <a:p>
            <a:pPr algn="just" defTabSz="762000" eaLnBrk="0" hangingPunct="0">
              <a:spcBef>
                <a:spcPct val="50000"/>
              </a:spcBef>
              <a:buFont typeface="Arial" charset="0"/>
              <a:buChar char="•"/>
            </a:pPr>
            <a:r>
              <a:rPr lang="pt-BR" sz="2000" b="0" u="none" dirty="0">
                <a:latin typeface="+mj-lt"/>
              </a:rPr>
              <a:t>Teste Shapiro-</a:t>
            </a:r>
            <a:r>
              <a:rPr lang="pt-BR" sz="2000" b="0" u="none" dirty="0" err="1">
                <a:latin typeface="+mj-lt"/>
              </a:rPr>
              <a:t>Wilk</a:t>
            </a:r>
            <a:r>
              <a:rPr lang="pt-BR" sz="2000" b="0" u="none" dirty="0">
                <a:latin typeface="+mj-lt"/>
              </a:rPr>
              <a:t>;</a:t>
            </a:r>
          </a:p>
          <a:p>
            <a:pPr algn="just" defTabSz="762000" eaLnBrk="0" hangingPunct="0">
              <a:spcBef>
                <a:spcPct val="50000"/>
              </a:spcBef>
              <a:buFont typeface="Arial" charset="0"/>
              <a:buChar char="•"/>
            </a:pPr>
            <a:r>
              <a:rPr lang="pt-BR" sz="2000" b="0" u="none" dirty="0">
                <a:latin typeface="+mj-lt"/>
              </a:rPr>
              <a:t>Teste de </a:t>
            </a:r>
            <a:r>
              <a:rPr lang="pt-BR" sz="2000" b="0" u="none" dirty="0" err="1">
                <a:latin typeface="+mj-lt"/>
              </a:rPr>
              <a:t>Aderson</a:t>
            </a:r>
            <a:r>
              <a:rPr lang="pt-BR" sz="2000" b="0" u="none" dirty="0">
                <a:latin typeface="+mj-lt"/>
              </a:rPr>
              <a:t>-Darling;</a:t>
            </a:r>
          </a:p>
          <a:p>
            <a:pPr algn="just" defTabSz="762000" eaLnBrk="0" hangingPunct="0">
              <a:spcBef>
                <a:spcPct val="50000"/>
              </a:spcBef>
              <a:buFont typeface="Arial" charset="0"/>
              <a:buChar char="•"/>
            </a:pPr>
            <a:r>
              <a:rPr lang="pt-BR" sz="2000" b="0" u="none" dirty="0">
                <a:latin typeface="+mj-lt"/>
              </a:rPr>
              <a:t>Teste de </a:t>
            </a:r>
            <a:r>
              <a:rPr lang="pt-BR" sz="2000" b="0" u="none" dirty="0" err="1">
                <a:latin typeface="+mj-lt"/>
              </a:rPr>
              <a:t>Qui</a:t>
            </a:r>
            <a:r>
              <a:rPr lang="pt-BR" sz="2000" b="0" u="none" dirty="0">
                <a:latin typeface="+mj-lt"/>
              </a:rPr>
              <a:t>-Quadrado;</a:t>
            </a:r>
          </a:p>
          <a:p>
            <a:pPr algn="just" defTabSz="762000" eaLnBrk="0" hangingPunct="0">
              <a:spcBef>
                <a:spcPct val="50000"/>
              </a:spcBef>
              <a:buFont typeface="Arial" charset="0"/>
              <a:buChar char="•"/>
            </a:pPr>
            <a:r>
              <a:rPr lang="pt-BR" sz="2000" b="0" u="none" dirty="0">
                <a:latin typeface="+mj-lt"/>
              </a:rPr>
              <a:t>Teste de </a:t>
            </a:r>
            <a:r>
              <a:rPr lang="pt-BR" sz="2000" b="0" u="none" dirty="0" err="1" smtClean="0">
                <a:latin typeface="+mj-lt"/>
              </a:rPr>
              <a:t>Kolmogrov-Smirnov</a:t>
            </a:r>
            <a:r>
              <a:rPr lang="pt-BR" sz="2000" b="0" u="none" dirty="0" smtClean="0">
                <a:latin typeface="+mj-lt"/>
              </a:rPr>
              <a:t>.</a:t>
            </a:r>
            <a:endParaRPr lang="pt-BR" sz="2000" b="0" u="none" dirty="0">
              <a:latin typeface="+mj-lt"/>
            </a:endParaRPr>
          </a:p>
        </p:txBody>
      </p:sp>
      <p:pic>
        <p:nvPicPr>
          <p:cNvPr id="90114" name="Picture 2"/>
          <p:cNvPicPr>
            <a:picLocks noChangeAspect="1" noChangeArrowheads="1"/>
          </p:cNvPicPr>
          <p:nvPr/>
        </p:nvPicPr>
        <p:blipFill>
          <a:blip r:embed="rId3"/>
          <a:srcRect/>
          <a:stretch>
            <a:fillRect/>
          </a:stretch>
        </p:blipFill>
        <p:spPr bwMode="auto">
          <a:xfrm>
            <a:off x="4675103" y="4307102"/>
            <a:ext cx="1095375" cy="781050"/>
          </a:xfrm>
          <a:prstGeom prst="rect">
            <a:avLst/>
          </a:prstGeom>
          <a:noFill/>
          <a:ln w="9525">
            <a:noFill/>
            <a:miter lim="800000"/>
            <a:headEnd/>
            <a:tailEnd/>
          </a:ln>
          <a:effectLst/>
        </p:spPr>
      </p:pic>
      <p:sp>
        <p:nvSpPr>
          <p:cNvPr id="6" name="Retângulo 5"/>
          <p:cNvSpPr/>
          <p:nvPr/>
        </p:nvSpPr>
        <p:spPr>
          <a:xfrm>
            <a:off x="2886288" y="513473"/>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 calcmode="lin" valueType="num">
                                      <p:cBhvr additive="base">
                                        <p:cTn id="13"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anim calcmode="lin" valueType="num">
                                      <p:cBhvr additive="base">
                                        <p:cTn id="19"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0114"/>
                                        </p:tgtEl>
                                        <p:attrNameLst>
                                          <p:attrName>style.visibility</p:attrName>
                                        </p:attrNameLst>
                                      </p:cBhvr>
                                      <p:to>
                                        <p:strVal val="visible"/>
                                      </p:to>
                                    </p:set>
                                    <p:anim calcmode="lin" valueType="num">
                                      <p:cBhvr additive="base">
                                        <p:cTn id="55" dur="500" fill="hold"/>
                                        <p:tgtEl>
                                          <p:spTgt spid="90114"/>
                                        </p:tgtEl>
                                        <p:attrNameLst>
                                          <p:attrName>ppt_x</p:attrName>
                                        </p:attrNameLst>
                                      </p:cBhvr>
                                      <p:tavLst>
                                        <p:tav tm="0">
                                          <p:val>
                                            <p:strVal val="#ppt_x"/>
                                          </p:val>
                                        </p:tav>
                                        <p:tav tm="100000">
                                          <p:val>
                                            <p:strVal val="#ppt_x"/>
                                          </p:val>
                                        </p:tav>
                                      </p:tavLst>
                                    </p:anim>
                                    <p:anim calcmode="lin" valueType="num">
                                      <p:cBhvr additive="base">
                                        <p:cTn id="56" dur="500" fill="hold"/>
                                        <p:tgtEl>
                                          <p:spTgt spid="90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0" y="1748512"/>
            <a:ext cx="9144000" cy="1076325"/>
          </a:xfrm>
          <a:prstGeom prst="rect">
            <a:avLst/>
          </a:prstGeom>
          <a:noFill/>
          <a:ln w="9525">
            <a:noFill/>
            <a:miter lim="800000"/>
            <a:headEnd/>
            <a:tailEnd/>
          </a:ln>
        </p:spPr>
        <p:txBody>
          <a:bodyPr/>
          <a:lstStyle/>
          <a:p>
            <a:pPr indent="-342900" algn="just" eaLnBrk="0" hangingPunct="0"/>
            <a:r>
              <a:rPr lang="pt-BR" sz="2000" b="0" u="none" dirty="0">
                <a:latin typeface="+mj-lt"/>
              </a:rPr>
              <a:t> </a:t>
            </a:r>
            <a:r>
              <a:rPr lang="pt-BR" sz="2000" b="0" u="none" dirty="0" smtClean="0">
                <a:latin typeface="+mj-lt"/>
              </a:rPr>
              <a:t>Seja x</a:t>
            </a:r>
            <a:r>
              <a:rPr lang="pt-BR" sz="2000" b="0" u="none" baseline="-25000" dirty="0" smtClean="0">
                <a:latin typeface="+mj-lt"/>
              </a:rPr>
              <a:t>1</a:t>
            </a:r>
            <a:r>
              <a:rPr lang="pt-BR" sz="2000" b="0" u="none" dirty="0">
                <a:latin typeface="+mj-lt"/>
              </a:rPr>
              <a:t>, </a:t>
            </a:r>
            <a:r>
              <a:rPr lang="pt-BR" sz="2000" b="0" u="none" dirty="0" smtClean="0">
                <a:latin typeface="+mj-lt"/>
              </a:rPr>
              <a:t>x</a:t>
            </a:r>
            <a:r>
              <a:rPr lang="pt-BR" sz="2000" b="0" u="none" baseline="-25000" dirty="0" smtClean="0">
                <a:latin typeface="+mj-lt"/>
              </a:rPr>
              <a:t>2</a:t>
            </a:r>
            <a:r>
              <a:rPr lang="pt-BR" sz="2000" b="0" u="none" dirty="0">
                <a:latin typeface="+mj-lt"/>
              </a:rPr>
              <a:t>, ..., </a:t>
            </a:r>
            <a:r>
              <a:rPr lang="pt-BR" sz="2000" b="0" u="none" dirty="0" err="1" smtClean="0">
                <a:latin typeface="+mj-lt"/>
              </a:rPr>
              <a:t>x</a:t>
            </a:r>
            <a:r>
              <a:rPr lang="pt-BR" sz="2000" b="0" u="none" baseline="-25000" dirty="0" err="1" smtClean="0">
                <a:latin typeface="+mj-lt"/>
              </a:rPr>
              <a:t>n</a:t>
            </a:r>
            <a:r>
              <a:rPr lang="pt-BR" sz="2000" b="0" u="none" dirty="0" smtClean="0">
                <a:latin typeface="+mj-lt"/>
              </a:rPr>
              <a:t> </a:t>
            </a:r>
            <a:r>
              <a:rPr lang="pt-BR" sz="2000" b="0" u="none" dirty="0">
                <a:latin typeface="+mj-lt"/>
              </a:rPr>
              <a:t>de uma amostra aleatória de uma população </a:t>
            </a:r>
            <a:r>
              <a:rPr lang="pt-BR" sz="2000" b="0" u="none" dirty="0" smtClean="0">
                <a:latin typeface="+mj-lt"/>
              </a:rPr>
              <a:t>x </a:t>
            </a:r>
            <a:r>
              <a:rPr lang="pt-BR" sz="2000" b="0" u="none" dirty="0">
                <a:latin typeface="+mj-lt"/>
              </a:rPr>
              <a:t>com </a:t>
            </a:r>
            <a:r>
              <a:rPr lang="pt-BR" sz="2000" b="0" u="none" dirty="0" smtClean="0">
                <a:latin typeface="+mj-lt"/>
              </a:rPr>
              <a:t>função (</a:t>
            </a:r>
            <a:r>
              <a:rPr lang="pt-BR" sz="2000" b="0" u="none" dirty="0">
                <a:latin typeface="+mj-lt"/>
              </a:rPr>
              <a:t>densidade) de probabilidade </a:t>
            </a:r>
            <a:r>
              <a:rPr lang="pt-BR" sz="2000" b="0" i="1" u="none" dirty="0">
                <a:latin typeface="+mj-lt"/>
              </a:rPr>
              <a:t>f </a:t>
            </a:r>
            <a:r>
              <a:rPr lang="pt-BR" sz="2000" b="0" u="none" dirty="0">
                <a:latin typeface="+mj-lt"/>
              </a:rPr>
              <a:t>desconhecida e </a:t>
            </a:r>
            <a:r>
              <a:rPr lang="pt-BR" sz="2000" b="0" i="1" u="none" dirty="0">
                <a:latin typeface="+mj-lt"/>
              </a:rPr>
              <a:t>f</a:t>
            </a:r>
            <a:r>
              <a:rPr lang="pt-BR" sz="2000" b="0" u="none" baseline="-25000" dirty="0">
                <a:latin typeface="+mj-lt"/>
              </a:rPr>
              <a:t>0</a:t>
            </a:r>
            <a:r>
              <a:rPr lang="pt-BR" sz="2000" b="0" u="none" dirty="0">
                <a:latin typeface="+mj-lt"/>
              </a:rPr>
              <a:t> a função (densidade) de probabilidade proposta.</a:t>
            </a:r>
          </a:p>
        </p:txBody>
      </p:sp>
      <p:sp>
        <p:nvSpPr>
          <p:cNvPr id="5" name="Rectangle 6"/>
          <p:cNvSpPr txBox="1">
            <a:spLocks noChangeArrowheads="1"/>
          </p:cNvSpPr>
          <p:nvPr/>
        </p:nvSpPr>
        <p:spPr bwMode="auto">
          <a:xfrm>
            <a:off x="71438" y="2790267"/>
            <a:ext cx="9072562" cy="1439862"/>
          </a:xfrm>
          <a:prstGeom prst="rect">
            <a:avLst/>
          </a:prstGeom>
          <a:noFill/>
          <a:ln w="9525">
            <a:noFill/>
            <a:miter lim="800000"/>
            <a:headEnd/>
            <a:tailEnd/>
          </a:ln>
        </p:spPr>
        <p:txBody>
          <a:bodyPr/>
          <a:lstStyle/>
          <a:p>
            <a:pPr marL="342900" indent="-342900" algn="ctr" eaLnBrk="0" hangingPunct="0"/>
            <a:r>
              <a:rPr lang="pt-BR" sz="2000" b="1" u="none" dirty="0">
                <a:latin typeface="+mj-lt"/>
              </a:rPr>
              <a:t>    Hipóteses a testar:</a:t>
            </a:r>
          </a:p>
          <a:p>
            <a:pPr marL="342900" indent="-342900" algn="just" eaLnBrk="0" hangingPunct="0"/>
            <a:endParaRPr lang="pt-BR" sz="1600" b="0" u="none" dirty="0">
              <a:latin typeface="+mj-lt"/>
            </a:endParaRPr>
          </a:p>
          <a:p>
            <a:pPr marL="342900" indent="-342900" algn="ctr" eaLnBrk="0" hangingPunct="0"/>
            <a:r>
              <a:rPr lang="pt-BR" sz="2000" b="0" u="none" dirty="0">
                <a:latin typeface="+mj-lt"/>
              </a:rPr>
              <a:t>    H</a:t>
            </a:r>
            <a:r>
              <a:rPr lang="pt-BR" sz="2000" b="0" u="none" baseline="-25000" dirty="0">
                <a:latin typeface="+mj-lt"/>
              </a:rPr>
              <a:t>0</a:t>
            </a:r>
            <a:r>
              <a:rPr lang="pt-BR" sz="2000" b="0" u="none" dirty="0">
                <a:latin typeface="+mj-lt"/>
              </a:rPr>
              <a:t>: </a:t>
            </a:r>
            <a:r>
              <a:rPr lang="pt-BR" sz="2000" b="0" i="1" u="none" dirty="0">
                <a:latin typeface="+mj-lt"/>
              </a:rPr>
              <a:t>f</a:t>
            </a:r>
            <a:r>
              <a:rPr lang="pt-BR" sz="2000" b="0" u="none" dirty="0">
                <a:latin typeface="+mj-lt"/>
              </a:rPr>
              <a:t>(x) = </a:t>
            </a:r>
            <a:r>
              <a:rPr lang="pt-BR" sz="2000" b="0" i="1" u="none" dirty="0">
                <a:latin typeface="+mj-lt"/>
              </a:rPr>
              <a:t>f</a:t>
            </a:r>
            <a:r>
              <a:rPr lang="pt-BR" sz="2000" b="0" i="1" u="none" baseline="-25000" dirty="0">
                <a:latin typeface="+mj-lt"/>
              </a:rPr>
              <a:t>0</a:t>
            </a:r>
            <a:r>
              <a:rPr lang="pt-BR" sz="2000" b="0" u="none" dirty="0">
                <a:latin typeface="+mj-lt"/>
              </a:rPr>
              <a:t>(x)</a:t>
            </a:r>
          </a:p>
          <a:p>
            <a:pPr marL="342900" indent="-342900" algn="ctr" eaLnBrk="0" hangingPunct="0"/>
            <a:endParaRPr lang="pt-BR" sz="1600" b="0" u="none" dirty="0">
              <a:latin typeface="+mj-lt"/>
            </a:endParaRPr>
          </a:p>
          <a:p>
            <a:pPr marL="342900" indent="-342900" algn="ctr" eaLnBrk="0" hangingPunct="0"/>
            <a:r>
              <a:rPr lang="pt-BR" sz="2000" b="0" u="none" dirty="0">
                <a:latin typeface="+mj-lt"/>
              </a:rPr>
              <a:t>    H</a:t>
            </a:r>
            <a:r>
              <a:rPr lang="pt-BR" sz="2000" b="0" u="none" baseline="-25000" dirty="0">
                <a:latin typeface="+mj-lt"/>
              </a:rPr>
              <a:t>1</a:t>
            </a:r>
            <a:r>
              <a:rPr lang="pt-BR" sz="2000" b="0" u="none" dirty="0">
                <a:latin typeface="+mj-lt"/>
              </a:rPr>
              <a:t>: </a:t>
            </a:r>
            <a:r>
              <a:rPr lang="pt-BR" sz="2000" b="0" i="1" u="none" dirty="0">
                <a:latin typeface="+mj-lt"/>
              </a:rPr>
              <a:t>f</a:t>
            </a:r>
            <a:r>
              <a:rPr lang="pt-BR" sz="2000" b="0" u="none" dirty="0">
                <a:latin typeface="+mj-lt"/>
              </a:rPr>
              <a:t>(x) ≠ </a:t>
            </a:r>
            <a:r>
              <a:rPr lang="pt-BR" sz="2000" b="0" i="1" u="none" dirty="0">
                <a:latin typeface="+mj-lt"/>
              </a:rPr>
              <a:t>f</a:t>
            </a:r>
            <a:r>
              <a:rPr lang="pt-BR" sz="2000" b="0" i="1" u="none" baseline="-25000" dirty="0">
                <a:latin typeface="+mj-lt"/>
              </a:rPr>
              <a:t>0</a:t>
            </a:r>
            <a:r>
              <a:rPr lang="pt-BR" sz="2000" b="0" u="none" dirty="0">
                <a:latin typeface="+mj-lt"/>
              </a:rPr>
              <a:t>(x)</a:t>
            </a:r>
          </a:p>
        </p:txBody>
      </p:sp>
      <p:sp>
        <p:nvSpPr>
          <p:cNvPr id="6" name="Retângulo 5"/>
          <p:cNvSpPr/>
          <p:nvPr/>
        </p:nvSpPr>
        <p:spPr>
          <a:xfrm>
            <a:off x="2886288" y="513473"/>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8" name="Retângulo 7"/>
          <p:cNvSpPr/>
          <p:nvPr/>
        </p:nvSpPr>
        <p:spPr>
          <a:xfrm>
            <a:off x="3566095" y="1199717"/>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pic>
        <p:nvPicPr>
          <p:cNvPr id="9" name="Imagem 8"/>
          <p:cNvPicPr>
            <a:picLocks noChangeAspect="1"/>
          </p:cNvPicPr>
          <p:nvPr/>
        </p:nvPicPr>
        <p:blipFill>
          <a:blip r:embed="rId2"/>
          <a:stretch>
            <a:fillRect/>
          </a:stretch>
        </p:blipFill>
        <p:spPr>
          <a:xfrm>
            <a:off x="2394907" y="4248272"/>
            <a:ext cx="4829677" cy="17415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1364337"/>
            <a:ext cx="9144000" cy="923330"/>
          </a:xfrm>
          <a:prstGeom prst="rect">
            <a:avLst/>
          </a:prstGeom>
        </p:spPr>
        <p:txBody>
          <a:bodyPr>
            <a:spAutoFit/>
          </a:bodyPr>
          <a:lstStyle/>
          <a:p>
            <a:pPr algn="just" eaLnBrk="0" hangingPunct="0">
              <a:defRPr/>
            </a:pPr>
            <a:r>
              <a:rPr lang="pt-BR" b="0" u="none" dirty="0">
                <a:latin typeface="+mj-lt"/>
                <a:cs typeface="+mn-cs"/>
              </a:rPr>
              <a:t>O teste </a:t>
            </a:r>
            <a:r>
              <a:rPr lang="pt-BR" b="0" u="none" dirty="0" err="1">
                <a:latin typeface="+mj-lt"/>
                <a:cs typeface="+mn-cs"/>
              </a:rPr>
              <a:t>Shapiro-Wilk</a:t>
            </a:r>
            <a:r>
              <a:rPr lang="pt-BR" b="0" u="none" dirty="0">
                <a:latin typeface="+mj-lt"/>
                <a:cs typeface="+mn-cs"/>
              </a:rPr>
              <a:t>, proposto em 1965, calcula uma estatística </a:t>
            </a:r>
            <a:r>
              <a:rPr lang="pt-BR" b="0" i="1" u="none" dirty="0">
                <a:latin typeface="+mj-lt"/>
                <a:cs typeface="+mn-cs"/>
              </a:rPr>
              <a:t>W</a:t>
            </a:r>
            <a:r>
              <a:rPr lang="pt-BR" b="0" u="none" dirty="0">
                <a:latin typeface="+mj-lt"/>
                <a:cs typeface="+mn-cs"/>
              </a:rPr>
              <a:t> que testa se uma amostra aleatória de tamanho </a:t>
            </a:r>
            <a:r>
              <a:rPr lang="pt-BR" b="0" i="1" u="none" dirty="0">
                <a:latin typeface="+mj-lt"/>
                <a:cs typeface="+mn-cs"/>
              </a:rPr>
              <a:t>n</a:t>
            </a:r>
            <a:r>
              <a:rPr lang="pt-BR" b="0" u="none" dirty="0">
                <a:latin typeface="+mj-lt"/>
                <a:cs typeface="+mn-cs"/>
              </a:rPr>
              <a:t> provém de uma distribuição normal. Valores pequenos de </a:t>
            </a:r>
            <a:r>
              <a:rPr lang="pt-BR" b="0" i="1" u="none" dirty="0">
                <a:latin typeface="+mj-lt"/>
                <a:cs typeface="+mn-cs"/>
              </a:rPr>
              <a:t>W</a:t>
            </a:r>
            <a:r>
              <a:rPr lang="pt-BR" b="0" u="none" dirty="0">
                <a:latin typeface="+mj-lt"/>
                <a:cs typeface="+mn-cs"/>
              </a:rPr>
              <a:t> são evidência de desvios da normalidade. </a:t>
            </a:r>
          </a:p>
        </p:txBody>
      </p:sp>
      <p:sp>
        <p:nvSpPr>
          <p:cNvPr id="9" name="Retângulo 8"/>
          <p:cNvSpPr/>
          <p:nvPr/>
        </p:nvSpPr>
        <p:spPr>
          <a:xfrm>
            <a:off x="2663867" y="521710"/>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10" name="Retângulo 9"/>
          <p:cNvSpPr/>
          <p:nvPr/>
        </p:nvSpPr>
        <p:spPr>
          <a:xfrm>
            <a:off x="3229509" y="1021368"/>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pic>
        <p:nvPicPr>
          <p:cNvPr id="1030" name="Picture 6"/>
          <p:cNvPicPr>
            <a:picLocks noChangeAspect="1" noChangeArrowheads="1"/>
          </p:cNvPicPr>
          <p:nvPr/>
        </p:nvPicPr>
        <p:blipFill>
          <a:blip r:embed="rId3"/>
          <a:srcRect/>
          <a:stretch>
            <a:fillRect/>
          </a:stretch>
        </p:blipFill>
        <p:spPr bwMode="auto">
          <a:xfrm>
            <a:off x="3166489" y="2345667"/>
            <a:ext cx="5848129" cy="3804968"/>
          </a:xfrm>
          <a:prstGeom prst="rect">
            <a:avLst/>
          </a:prstGeom>
          <a:noFill/>
          <a:ln w="9525">
            <a:noFill/>
            <a:miter lim="800000"/>
            <a:headEnd/>
            <a:tailEnd/>
          </a:ln>
          <a:effectLst/>
        </p:spPr>
      </p:pic>
      <p:cxnSp>
        <p:nvCxnSpPr>
          <p:cNvPr id="13" name="Conector reto 12"/>
          <p:cNvCxnSpPr/>
          <p:nvPr/>
        </p:nvCxnSpPr>
        <p:spPr>
          <a:xfrm rot="16200000" flipH="1">
            <a:off x="4106189" y="4597864"/>
            <a:ext cx="1949570" cy="51790"/>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V="1">
            <a:off x="3717823" y="3657600"/>
            <a:ext cx="1328630" cy="46598"/>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8" name="Object 2"/>
          <p:cNvGraphicFramePr>
            <a:graphicFrameLocks noChangeAspect="1"/>
          </p:cNvGraphicFramePr>
          <p:nvPr/>
        </p:nvGraphicFramePr>
        <p:xfrm>
          <a:off x="3289300" y="3591079"/>
          <a:ext cx="188913" cy="206375"/>
        </p:xfrm>
        <a:graphic>
          <a:graphicData uri="http://schemas.openxmlformats.org/presentationml/2006/ole">
            <p:oleObj spid="_x0000_s44039" name="Equação" r:id="rId4" imgW="203112" imgH="228501" progId="Equation.3">
              <p:embed/>
            </p:oleObj>
          </a:graphicData>
        </a:graphic>
      </p:graphicFrame>
      <p:sp>
        <p:nvSpPr>
          <p:cNvPr id="32" name="Retângulo 31"/>
          <p:cNvSpPr/>
          <p:nvPr/>
        </p:nvSpPr>
        <p:spPr>
          <a:xfrm>
            <a:off x="3828870" y="3051678"/>
            <a:ext cx="1523174" cy="276999"/>
          </a:xfrm>
          <a:prstGeom prst="rect">
            <a:avLst/>
          </a:prstGeom>
        </p:spPr>
        <p:txBody>
          <a:bodyPr wrap="none">
            <a:spAutoFit/>
          </a:bodyPr>
          <a:lstStyle/>
          <a:p>
            <a:pPr marL="342900" indent="-342900" algn="ctr" eaLnBrk="0" hangingPunct="0"/>
            <a:r>
              <a:rPr lang="pt-BR" sz="1200" b="1" dirty="0" smtClean="0">
                <a:latin typeface="+mj-lt"/>
              </a:rPr>
              <a:t>H</a:t>
            </a:r>
            <a:r>
              <a:rPr lang="pt-BR" sz="1200" b="1" baseline="-25000" dirty="0" smtClean="0">
                <a:latin typeface="+mj-lt"/>
              </a:rPr>
              <a:t>0</a:t>
            </a:r>
            <a:r>
              <a:rPr lang="pt-BR" sz="1200" b="1" dirty="0" smtClean="0">
                <a:latin typeface="+mj-lt"/>
              </a:rPr>
              <a:t>: f(x) = f0(x=normal)</a:t>
            </a:r>
            <a:endParaRPr lang="pt-BR" sz="1200" b="1" dirty="0">
              <a:latin typeface="+mj-lt"/>
            </a:endParaRPr>
          </a:p>
        </p:txBody>
      </p:sp>
      <p:grpSp>
        <p:nvGrpSpPr>
          <p:cNvPr id="2" name="Grupo 33"/>
          <p:cNvGrpSpPr/>
          <p:nvPr/>
        </p:nvGrpSpPr>
        <p:grpSpPr>
          <a:xfrm>
            <a:off x="0" y="2536461"/>
            <a:ext cx="3122762" cy="1362702"/>
            <a:chOff x="0" y="3010891"/>
            <a:chExt cx="3122762" cy="1362702"/>
          </a:xfrm>
        </p:grpSpPr>
        <p:sp>
          <p:nvSpPr>
            <p:cNvPr id="4" name="Rectangle 6"/>
            <p:cNvSpPr txBox="1">
              <a:spLocks noChangeArrowheads="1"/>
            </p:cNvSpPr>
            <p:nvPr/>
          </p:nvSpPr>
          <p:spPr bwMode="auto">
            <a:xfrm>
              <a:off x="0" y="3010891"/>
              <a:ext cx="3122762" cy="1362702"/>
            </a:xfrm>
            <a:prstGeom prst="rect">
              <a:avLst/>
            </a:prstGeom>
            <a:noFill/>
            <a:ln w="9525">
              <a:noFill/>
              <a:miter lim="800000"/>
              <a:headEnd/>
              <a:tailEnd/>
            </a:ln>
          </p:spPr>
          <p:txBody>
            <a:bodyPr/>
            <a:lstStyle/>
            <a:p>
              <a:pPr marL="342900" indent="-342900" algn="ctr" eaLnBrk="0" hangingPunct="0"/>
              <a:r>
                <a:rPr lang="pt-BR" sz="1600" b="0" u="none" dirty="0">
                  <a:latin typeface="+mj-lt"/>
                </a:rPr>
                <a:t>    </a:t>
              </a:r>
              <a:r>
                <a:rPr lang="pt-BR" b="0" u="none" dirty="0">
                  <a:latin typeface="+mj-lt"/>
                </a:rPr>
                <a:t>Hipóteses a testar:</a:t>
              </a:r>
            </a:p>
            <a:p>
              <a:pPr marL="342900" indent="-342900" algn="ctr" eaLnBrk="0" hangingPunct="0"/>
              <a:endParaRPr lang="pt-BR" sz="1600" b="0" u="none" dirty="0">
                <a:latin typeface="+mj-lt"/>
              </a:endParaRPr>
            </a:p>
            <a:p>
              <a:pPr marL="342900" indent="-342900" algn="ctr" eaLnBrk="0" hangingPunct="0"/>
              <a:r>
                <a:rPr lang="pt-BR" sz="1600" b="0" u="none" dirty="0">
                  <a:latin typeface="+mj-lt"/>
                </a:rPr>
                <a:t>    </a:t>
              </a:r>
              <a:endParaRPr lang="pt-BR" sz="1600" dirty="0">
                <a:latin typeface="+mj-lt"/>
              </a:endParaRPr>
            </a:p>
          </p:txBody>
        </p:sp>
        <p:sp>
          <p:nvSpPr>
            <p:cNvPr id="31" name="Retângulo 30"/>
            <p:cNvSpPr/>
            <p:nvPr/>
          </p:nvSpPr>
          <p:spPr>
            <a:xfrm>
              <a:off x="484697" y="3477247"/>
              <a:ext cx="2308644" cy="369332"/>
            </a:xfrm>
            <a:prstGeom prst="rect">
              <a:avLst/>
            </a:prstGeom>
          </p:spPr>
          <p:txBody>
            <a:bodyPr wrap="none">
              <a:spAutoFit/>
            </a:bodyPr>
            <a:lstStyle/>
            <a:p>
              <a:pPr marL="342900" indent="-342900" algn="ctr" eaLnBrk="0" hangingPunct="0"/>
              <a:r>
                <a:rPr lang="pt-BR" dirty="0" smtClean="0">
                  <a:latin typeface="+mj-lt"/>
                </a:rPr>
                <a:t>H</a:t>
              </a:r>
              <a:r>
                <a:rPr lang="pt-BR" baseline="-25000" dirty="0" smtClean="0">
                  <a:latin typeface="+mj-lt"/>
                </a:rPr>
                <a:t>0</a:t>
              </a:r>
              <a:r>
                <a:rPr lang="pt-BR" dirty="0" smtClean="0">
                  <a:latin typeface="+mj-lt"/>
                </a:rPr>
                <a:t>: f(x) = f0(x=normal)</a:t>
              </a:r>
              <a:endParaRPr lang="pt-BR" dirty="0">
                <a:latin typeface="+mj-lt"/>
              </a:endParaRPr>
            </a:p>
          </p:txBody>
        </p:sp>
        <p:sp>
          <p:nvSpPr>
            <p:cNvPr id="33" name="Retângulo 32"/>
            <p:cNvSpPr/>
            <p:nvPr/>
          </p:nvSpPr>
          <p:spPr>
            <a:xfrm>
              <a:off x="533096" y="3905672"/>
              <a:ext cx="2319866" cy="369332"/>
            </a:xfrm>
            <a:prstGeom prst="rect">
              <a:avLst/>
            </a:prstGeom>
          </p:spPr>
          <p:txBody>
            <a:bodyPr wrap="none">
              <a:spAutoFit/>
            </a:bodyPr>
            <a:lstStyle/>
            <a:p>
              <a:r>
                <a:rPr lang="pt-BR" sz="1200" dirty="0" smtClean="0">
                  <a:latin typeface="+mj-lt"/>
                </a:rPr>
                <a:t> </a:t>
              </a:r>
              <a:r>
                <a:rPr lang="pt-BR" dirty="0" smtClean="0">
                  <a:latin typeface="+mj-lt"/>
                </a:rPr>
                <a:t>H</a:t>
              </a:r>
              <a:r>
                <a:rPr lang="pt-BR" baseline="-25000" dirty="0" smtClean="0">
                  <a:latin typeface="+mj-lt"/>
                </a:rPr>
                <a:t>1</a:t>
              </a:r>
              <a:r>
                <a:rPr lang="pt-BR" dirty="0" smtClean="0">
                  <a:latin typeface="+mj-lt"/>
                </a:rPr>
                <a:t>: f(x) ≠ f0(x=normal</a:t>
              </a:r>
              <a:r>
                <a:rPr lang="pt-BR" sz="1200" dirty="0" smtClean="0">
                  <a:latin typeface="+mj-lt"/>
                </a:rPr>
                <a:t>)</a:t>
              </a:r>
              <a:endParaRPr lang="pt-BR" sz="1200" dirty="0">
                <a:latin typeface="+mj-lt"/>
              </a:endParaRPr>
            </a:p>
          </p:txBody>
        </p:sp>
      </p:grpSp>
      <p:sp>
        <p:nvSpPr>
          <p:cNvPr id="35" name="CaixaDeTexto 34"/>
          <p:cNvSpPr txBox="1">
            <a:spLocks noChangeArrowheads="1"/>
          </p:cNvSpPr>
          <p:nvPr/>
        </p:nvSpPr>
        <p:spPr bwMode="auto">
          <a:xfrm>
            <a:off x="0" y="5664214"/>
            <a:ext cx="3303917" cy="646331"/>
          </a:xfrm>
          <a:prstGeom prst="rect">
            <a:avLst/>
          </a:prstGeom>
          <a:noFill/>
          <a:ln w="9525">
            <a:noFill/>
            <a:miter lim="800000"/>
            <a:headEnd/>
            <a:tailEnd/>
          </a:ln>
        </p:spPr>
        <p:txBody>
          <a:bodyPr wrap="square">
            <a:spAutoFit/>
          </a:bodyPr>
          <a:lstStyle/>
          <a:p>
            <a:pPr algn="ctr" eaLnBrk="0" hangingPunct="0"/>
            <a:r>
              <a:rPr lang="pt-BR" b="1" u="none" dirty="0">
                <a:latin typeface="+mj-lt"/>
              </a:rPr>
              <a:t>O dados possuem</a:t>
            </a:r>
          </a:p>
          <a:p>
            <a:pPr algn="ctr" eaLnBrk="0" hangingPunct="0"/>
            <a:r>
              <a:rPr lang="pt-BR" b="1" u="none" dirty="0">
                <a:latin typeface="+mj-lt"/>
              </a:rPr>
              <a:t> distribuição normal</a:t>
            </a:r>
          </a:p>
        </p:txBody>
      </p:sp>
      <p:cxnSp>
        <p:nvCxnSpPr>
          <p:cNvPr id="36" name="Conector de seta reta 35"/>
          <p:cNvCxnSpPr>
            <a:cxnSpLocks noChangeShapeType="1"/>
          </p:cNvCxnSpPr>
          <p:nvPr/>
        </p:nvCxnSpPr>
        <p:spPr bwMode="auto">
          <a:xfrm rot="5400000">
            <a:off x="1148427" y="5458552"/>
            <a:ext cx="531758" cy="858"/>
          </a:xfrm>
          <a:prstGeom prst="straightConnector1">
            <a:avLst/>
          </a:prstGeom>
          <a:noFill/>
          <a:ln w="50800" algn="ctr">
            <a:solidFill>
              <a:srgbClr val="C00000"/>
            </a:solidFill>
            <a:round/>
            <a:headEnd type="none" w="sm" len="sm"/>
            <a:tailEnd type="arrow" w="med" len="med"/>
          </a:ln>
        </p:spPr>
      </p:cxnSp>
      <p:pic>
        <p:nvPicPr>
          <p:cNvPr id="37" name="Picture 23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6243" y="4741013"/>
            <a:ext cx="2400300" cy="381000"/>
          </a:xfrm>
          <a:prstGeom prst="rect">
            <a:avLst/>
          </a:prstGeom>
          <a:noFill/>
        </p:spPr>
      </p:pic>
      <p:sp>
        <p:nvSpPr>
          <p:cNvPr id="42" name="Retângulo 41"/>
          <p:cNvSpPr/>
          <p:nvPr/>
        </p:nvSpPr>
        <p:spPr>
          <a:xfrm>
            <a:off x="5162539" y="5050110"/>
            <a:ext cx="1556836" cy="276999"/>
          </a:xfrm>
          <a:prstGeom prst="rect">
            <a:avLst/>
          </a:prstGeom>
        </p:spPr>
        <p:txBody>
          <a:bodyPr wrap="none">
            <a:spAutoFit/>
          </a:bodyPr>
          <a:lstStyle/>
          <a:p>
            <a:pPr marL="342900" indent="-342900" algn="ctr" eaLnBrk="0" hangingPunct="0"/>
            <a:r>
              <a:rPr lang="pt-BR" sz="1200" b="1" dirty="0" smtClean="0">
                <a:latin typeface="+mj-lt"/>
              </a:rPr>
              <a:t> H</a:t>
            </a:r>
            <a:r>
              <a:rPr lang="pt-BR" sz="1200" b="1" baseline="-25000" dirty="0" smtClean="0">
                <a:latin typeface="+mj-lt"/>
              </a:rPr>
              <a:t>1</a:t>
            </a:r>
            <a:r>
              <a:rPr lang="pt-BR" sz="1200" b="1" dirty="0" smtClean="0">
                <a:latin typeface="+mj-lt"/>
              </a:rPr>
              <a:t>: f(x) ≠ f0(x=normal)</a:t>
            </a:r>
          </a:p>
        </p:txBody>
      </p:sp>
      <p:sp>
        <p:nvSpPr>
          <p:cNvPr id="19" name="Retângulo 18"/>
          <p:cNvSpPr/>
          <p:nvPr/>
        </p:nvSpPr>
        <p:spPr>
          <a:xfrm>
            <a:off x="204370" y="4193240"/>
            <a:ext cx="2505301" cy="369332"/>
          </a:xfrm>
          <a:prstGeom prst="rect">
            <a:avLst/>
          </a:prstGeom>
        </p:spPr>
        <p:txBody>
          <a:bodyPr wrap="none">
            <a:spAutoFit/>
          </a:bodyPr>
          <a:lstStyle/>
          <a:p>
            <a:r>
              <a:rPr lang="pt-BR" dirty="0" smtClean="0">
                <a:latin typeface="+mj-lt"/>
              </a:rPr>
              <a:t>A Hipótese H</a:t>
            </a:r>
            <a:r>
              <a:rPr lang="pt-BR" baseline="-25000" dirty="0" smtClean="0">
                <a:latin typeface="+mj-lt"/>
              </a:rPr>
              <a:t>0 </a:t>
            </a:r>
            <a:r>
              <a:rPr lang="pt-BR" dirty="0" smtClean="0">
                <a:latin typeface="+mj-lt"/>
              </a:rPr>
              <a:t>é aceita se</a:t>
            </a:r>
            <a:endParaRPr lang="pt-BR"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2">
                                            <p:txEl>
                                              <p:pRg st="0" end="0"/>
                                            </p:txEl>
                                          </p:spTgt>
                                        </p:tgtEl>
                                        <p:attrNameLst>
                                          <p:attrName>style.visibility</p:attrName>
                                        </p:attrNameLst>
                                      </p:cBhvr>
                                      <p:to>
                                        <p:strVal val="visible"/>
                                      </p:to>
                                    </p:set>
                                    <p:anim calcmode="lin" valueType="num">
                                      <p:cBhvr additive="base">
                                        <p:cTn id="4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xEl>
                                              <p:pRg st="0" end="0"/>
                                            </p:txEl>
                                          </p:spTgt>
                                        </p:tgtEl>
                                        <p:attrNameLst>
                                          <p:attrName>style.visibility</p:attrName>
                                        </p:attrNameLst>
                                      </p:cBhvr>
                                      <p:to>
                                        <p:strVal val="visible"/>
                                      </p:to>
                                    </p:set>
                                    <p:anim calcmode="lin" valueType="num">
                                      <p:cBhvr additive="base">
                                        <p:cTn id="5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allAtOnce"/>
      <p:bldP spid="32" grpId="0" build="allAtOnce"/>
      <p:bldP spid="35" grpId="0" autoUpdateAnimBg="0"/>
      <p:bldP spid="42" grpId="0" build="allAtOnce"/>
      <p:bldP spid="1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522664"/>
            <a:ext cx="9144000" cy="388511"/>
          </a:xfrm>
          <a:prstGeom prst="rect">
            <a:avLst/>
          </a:prstGeom>
          <a:extLst/>
        </p:spPr>
        <p:txBody>
          <a:bodyPr/>
          <a:lstStyle/>
          <a:p>
            <a:pPr indent="-342900" eaLnBrk="0" hangingPunct="0">
              <a:spcBef>
                <a:spcPct val="20000"/>
              </a:spcBef>
              <a:buClr>
                <a:srgbClr val="99FFCC"/>
              </a:buClr>
              <a:defRPr/>
            </a:pPr>
            <a:r>
              <a:rPr lang="pt-BR" sz="2000" u="none" kern="0" dirty="0">
                <a:latin typeface="+mj-lt"/>
                <a:cs typeface="Arial" pitchFamily="34" charset="0"/>
              </a:rPr>
              <a:t> </a:t>
            </a:r>
            <a:r>
              <a:rPr lang="pt-BR" sz="2000" b="0" u="none" dirty="0">
                <a:latin typeface="+mj-lt"/>
                <a:cs typeface="Arial" pitchFamily="34" charset="0"/>
              </a:rPr>
              <a:t>O teste de </a:t>
            </a:r>
            <a:r>
              <a:rPr lang="pt-BR" sz="2000" b="0" u="none" dirty="0" err="1">
                <a:latin typeface="+mj-lt"/>
                <a:cs typeface="Arial" pitchFamily="34" charset="0"/>
              </a:rPr>
              <a:t>Shapiro-Wilk</a:t>
            </a:r>
            <a:r>
              <a:rPr lang="pt-BR" sz="2000" b="0" u="none" dirty="0">
                <a:latin typeface="+mj-lt"/>
                <a:cs typeface="Arial" pitchFamily="34" charset="0"/>
              </a:rPr>
              <a:t>, é baseado na estatística </a:t>
            </a:r>
            <a:r>
              <a:rPr lang="pt-BR" sz="2000" b="0" i="1" u="none" dirty="0" err="1" smtClean="0">
                <a:latin typeface="+mj-lt"/>
                <a:cs typeface="Arial" pitchFamily="34" charset="0"/>
              </a:rPr>
              <a:t>W</a:t>
            </a:r>
            <a:r>
              <a:rPr lang="pt-BR" sz="2000" b="0" i="1" u="none" baseline="-25000" dirty="0" err="1" smtClean="0">
                <a:latin typeface="+mj-lt"/>
                <a:cs typeface="Arial" pitchFamily="34" charset="0"/>
              </a:rPr>
              <a:t>calculado</a:t>
            </a:r>
            <a:r>
              <a:rPr lang="pt-BR" sz="2000" b="0" u="none" dirty="0" smtClean="0">
                <a:latin typeface="+mj-lt"/>
                <a:cs typeface="Arial" pitchFamily="34" charset="0"/>
              </a:rPr>
              <a:t> </a:t>
            </a:r>
            <a:r>
              <a:rPr lang="pt-BR" sz="2000" b="0" u="none" dirty="0">
                <a:latin typeface="+mj-lt"/>
                <a:cs typeface="Arial" pitchFamily="34" charset="0"/>
              </a:rPr>
              <a:t>a qual é definida </a:t>
            </a:r>
            <a:r>
              <a:rPr lang="pt-BR" sz="2000" b="0" u="none" dirty="0" smtClean="0">
                <a:latin typeface="+mj-lt"/>
                <a:cs typeface="Arial" pitchFamily="34" charset="0"/>
              </a:rPr>
              <a:t>pela expressão</a:t>
            </a:r>
            <a:r>
              <a:rPr lang="pt-BR" sz="2000" b="0" u="none" dirty="0">
                <a:latin typeface="+mj-lt"/>
                <a:cs typeface="Arial" pitchFamily="34" charset="0"/>
              </a:rPr>
              <a:t>:</a:t>
            </a:r>
            <a:endParaRPr lang="pt-BR" sz="2000" b="0" u="none" kern="0" dirty="0">
              <a:latin typeface="+mj-lt"/>
              <a:cs typeface="Arial" pitchFamily="34" charset="0"/>
            </a:endParaRPr>
          </a:p>
        </p:txBody>
      </p:sp>
      <p:grpSp>
        <p:nvGrpSpPr>
          <p:cNvPr id="2" name="Grupo 4"/>
          <p:cNvGrpSpPr>
            <a:grpSpLocks/>
          </p:cNvGrpSpPr>
          <p:nvPr/>
        </p:nvGrpSpPr>
        <p:grpSpPr bwMode="auto">
          <a:xfrm>
            <a:off x="0" y="3162721"/>
            <a:ext cx="9144000" cy="822325"/>
            <a:chOff x="193203" y="4838998"/>
            <a:chExt cx="8666722" cy="822027"/>
          </a:xfrm>
        </p:grpSpPr>
        <p:sp>
          <p:nvSpPr>
            <p:cNvPr id="13" name="Rectangle 2"/>
            <p:cNvSpPr txBox="1">
              <a:spLocks noChangeArrowheads="1"/>
            </p:cNvSpPr>
            <p:nvPr/>
          </p:nvSpPr>
          <p:spPr bwMode="auto">
            <a:xfrm>
              <a:off x="899687" y="4940561"/>
              <a:ext cx="7960238" cy="720464"/>
            </a:xfrm>
            <a:prstGeom prst="rect">
              <a:avLst/>
            </a:prstGeom>
            <a:extLst/>
          </p:spPr>
          <p:txBody>
            <a:bodyPr/>
            <a:lstStyle/>
            <a:p>
              <a:pPr marL="342900" indent="-342900" algn="just" eaLnBrk="0" hangingPunct="0">
                <a:spcBef>
                  <a:spcPct val="20000"/>
                </a:spcBef>
                <a:buClr>
                  <a:srgbClr val="99FFCC"/>
                </a:buClr>
                <a:defRPr/>
              </a:pPr>
              <a:r>
                <a:rPr lang="pt-BR" sz="2000" u="none" kern="0" dirty="0">
                  <a:latin typeface="+mj-lt"/>
                  <a:cs typeface="Arial" pitchFamily="34" charset="0"/>
                </a:rPr>
                <a:t>     </a:t>
              </a:r>
              <a:r>
                <a:rPr lang="pt-BR" sz="2000" b="0" u="none" kern="0" dirty="0">
                  <a:latin typeface="+mj-lt"/>
                  <a:cs typeface="Arial" pitchFamily="34" charset="0"/>
                </a:rPr>
                <a:t>são </a:t>
              </a:r>
              <a:r>
                <a:rPr lang="pt-BR" sz="2000" kern="0" dirty="0" smtClean="0">
                  <a:latin typeface="+mj-lt"/>
                  <a:cs typeface="Arial" pitchFamily="34" charset="0"/>
                </a:rPr>
                <a:t>constantes tabeladas </a:t>
              </a:r>
              <a:r>
                <a:rPr lang="pt-BR" sz="2000" b="0" u="none" kern="0" dirty="0">
                  <a:latin typeface="+mj-lt"/>
                  <a:cs typeface="Arial" pitchFamily="34" charset="0"/>
                </a:rPr>
                <a:t>geradas pelas médias, variâncias e covariâncias das estatísticas de ordem de uma amostra de tamanho “</a:t>
              </a:r>
              <a:r>
                <a:rPr lang="pt-BR" sz="2000" b="0" i="1" u="none" kern="0" dirty="0">
                  <a:latin typeface="+mj-lt"/>
                  <a:cs typeface="Arial" pitchFamily="34" charset="0"/>
                </a:rPr>
                <a:t>n</a:t>
              </a:r>
              <a:r>
                <a:rPr lang="pt-BR" sz="2000" b="0" u="none" kern="0" dirty="0">
                  <a:latin typeface="+mj-lt"/>
                  <a:cs typeface="Arial" pitchFamily="34" charset="0"/>
                </a:rPr>
                <a:t>” de uma distribuição </a:t>
              </a:r>
              <a:r>
                <a:rPr lang="pt-BR" sz="2000" b="0" u="none" kern="0" dirty="0" smtClean="0">
                  <a:latin typeface="+mj-lt"/>
                  <a:cs typeface="Arial" pitchFamily="34" charset="0"/>
                </a:rPr>
                <a:t>normal.</a:t>
              </a:r>
              <a:endParaRPr lang="pt-BR" sz="2000" b="0" u="none" kern="0" dirty="0">
                <a:latin typeface="+mj-lt"/>
                <a:cs typeface="Arial" pitchFamily="34" charset="0"/>
              </a:endParaRPr>
            </a:p>
          </p:txBody>
        </p:sp>
        <p:sp>
          <p:nvSpPr>
            <p:cNvPr id="4" name="Retângulo 3"/>
            <p:cNvSpPr>
              <a:spLocks noRot="1" noChangeAspect="1" noMove="1" noResize="1" noEditPoints="1" noAdjustHandles="1" noChangeArrowheads="1" noChangeShapeType="1" noTextEdit="1"/>
            </p:cNvSpPr>
            <p:nvPr/>
          </p:nvSpPr>
          <p:spPr>
            <a:xfrm>
              <a:off x="193203" y="4838998"/>
              <a:ext cx="1138710" cy="461665"/>
            </a:xfrm>
            <a:prstGeom prst="rect">
              <a:avLst/>
            </a:prstGeom>
            <a:blipFill rotWithShape="0">
              <a:blip r:embed="rId2"/>
              <a:stretch>
                <a:fillRect b="-2632"/>
              </a:stretch>
            </a:blipFill>
          </p:spPr>
          <p:txBody>
            <a:bodyPr/>
            <a:lstStyle/>
            <a:p>
              <a:pPr algn="ctr" eaLnBrk="0" hangingPunct="0">
                <a:defRPr/>
              </a:pPr>
              <a:r>
                <a:rPr lang="pt-BR">
                  <a:latin typeface="+mj-lt"/>
                  <a:cs typeface="+mn-cs"/>
                </a:rPr>
                <a:t> </a:t>
              </a:r>
            </a:p>
          </p:txBody>
        </p:sp>
      </p:grpSp>
      <p:pic>
        <p:nvPicPr>
          <p:cNvPr id="6963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65405" y="2195756"/>
            <a:ext cx="5169650" cy="803635"/>
          </a:xfrm>
          <a:prstGeom prst="rect">
            <a:avLst/>
          </a:prstGeom>
          <a:noFill/>
        </p:spPr>
      </p:pic>
      <p:sp>
        <p:nvSpPr>
          <p:cNvPr id="9" name="Retângulo 8"/>
          <p:cNvSpPr/>
          <p:nvPr/>
        </p:nvSpPr>
        <p:spPr>
          <a:xfrm>
            <a:off x="2663867" y="554662"/>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11" name="Retângulo 10"/>
          <p:cNvSpPr/>
          <p:nvPr/>
        </p:nvSpPr>
        <p:spPr>
          <a:xfrm>
            <a:off x="3229509" y="1102494"/>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graphicFrame>
        <p:nvGraphicFramePr>
          <p:cNvPr id="12" name="Tabela 11"/>
          <p:cNvGraphicFramePr>
            <a:graphicFrameLocks noGrp="1"/>
          </p:cNvGraphicFramePr>
          <p:nvPr/>
        </p:nvGraphicFramePr>
        <p:xfrm>
          <a:off x="1298060" y="4435775"/>
          <a:ext cx="6600830" cy="1435098"/>
        </p:xfrm>
        <a:graphic>
          <a:graphicData uri="http://schemas.openxmlformats.org/drawingml/2006/table">
            <a:tbl>
              <a:tblPr>
                <a:tableStyleId>{5C22544A-7EE6-4342-B048-85BDC9FD1C3A}</a:tableStyleId>
              </a:tblPr>
              <a:tblGrid>
                <a:gridCol w="660083"/>
                <a:gridCol w="660083"/>
                <a:gridCol w="660083"/>
                <a:gridCol w="660083"/>
                <a:gridCol w="660083"/>
                <a:gridCol w="660083"/>
                <a:gridCol w="660083"/>
                <a:gridCol w="660083"/>
                <a:gridCol w="660083"/>
                <a:gridCol w="660083"/>
              </a:tblGrid>
              <a:tr h="205014">
                <a:tc rowSpan="2">
                  <a:txBody>
                    <a:bodyPr/>
                    <a:lstStyle/>
                    <a:p>
                      <a:pPr algn="ctr" fontAlgn="ctr"/>
                      <a:r>
                        <a:rPr lang="pt-BR" sz="1000" u="none" strike="noStrike" dirty="0">
                          <a:effectLst/>
                        </a:rPr>
                        <a:t>i</a:t>
                      </a:r>
                      <a:endParaRPr lang="pt-BR" sz="1000" b="0" i="0" u="none" strike="noStrike" dirty="0">
                        <a:effectLst/>
                        <a:latin typeface="Times New Roman"/>
                      </a:endParaRPr>
                    </a:p>
                  </a:txBody>
                  <a:tcPr marL="9526" marR="9526" marT="9525" marB="0" anchor="ctr"/>
                </a:tc>
                <a:tc gridSpan="9">
                  <a:txBody>
                    <a:bodyPr/>
                    <a:lstStyle/>
                    <a:p>
                      <a:pPr algn="ctr" fontAlgn="ctr"/>
                      <a:r>
                        <a:rPr lang="pt-BR" sz="1000" u="none" strike="noStrike" dirty="0">
                          <a:effectLst/>
                        </a:rPr>
                        <a:t>n</a:t>
                      </a:r>
                      <a:endParaRPr lang="pt-BR" sz="1000" b="0" i="0" u="none" strike="noStrike" dirty="0">
                        <a:effectLst/>
                        <a:latin typeface="Times New Roman"/>
                      </a:endParaRPr>
                    </a:p>
                  </a:txBody>
                  <a:tcPr marL="9526" marR="9526"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05014">
                <a:tc vMerge="1">
                  <a:txBody>
                    <a:bodyPr/>
                    <a:lstStyle/>
                    <a:p>
                      <a:endParaRPr lang="pt-BR"/>
                    </a:p>
                  </a:txBody>
                  <a:tcPr/>
                </a:tc>
                <a:tc>
                  <a:txBody>
                    <a:bodyPr/>
                    <a:lstStyle/>
                    <a:p>
                      <a:pPr algn="r" fontAlgn="ctr"/>
                      <a:r>
                        <a:rPr lang="pt-BR" sz="1000" u="none" strike="noStrike">
                          <a:effectLst/>
                        </a:rPr>
                        <a:t>2</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3</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4</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5</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6</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7</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8</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9</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10</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a:effectLst/>
                        </a:rPr>
                        <a:t>1</a:t>
                      </a:r>
                      <a:endParaRPr lang="pt-BR" sz="1000" b="0" i="0" u="none" strike="noStrike">
                        <a:effectLst/>
                        <a:latin typeface="Times New Roman"/>
                      </a:endParaRPr>
                    </a:p>
                  </a:txBody>
                  <a:tcPr marL="9526" marR="9526" marT="9525" marB="0" anchor="ctr"/>
                </a:tc>
                <a:tc>
                  <a:txBody>
                    <a:bodyPr/>
                    <a:lstStyle/>
                    <a:p>
                      <a:pPr algn="r" fontAlgn="ctr"/>
                      <a:r>
                        <a:rPr lang="pt-BR" sz="1000" u="none" strike="noStrike">
                          <a:effectLst/>
                        </a:rPr>
                        <a:t>0,7071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0,7071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0,6872</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0,6646</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0,6431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0,6233</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0,6052</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0,5888</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0,5739</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a:effectLst/>
                        </a:rPr>
                        <a:t>2</a:t>
                      </a:r>
                      <a:endParaRPr lang="pt-BR" sz="1000" b="0" i="0" u="none" strike="noStrike">
                        <a:effectLst/>
                        <a:latin typeface="Times New Roman"/>
                      </a:endParaRPr>
                    </a:p>
                  </a:txBody>
                  <a:tcPr marL="9526" marR="9526" marT="9525" marB="0" anchor="ctr"/>
                </a:tc>
                <a:tc>
                  <a:txBody>
                    <a:bodyPr/>
                    <a:lstStyle/>
                    <a:p>
                      <a:pPr algn="l"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0,1677</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0,2413</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0,2806</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0,3031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0,3164</a:t>
                      </a:r>
                      <a:endParaRPr lang="pt-BR" sz="1000" b="0" i="0" u="none" strike="noStrike" dirty="0">
                        <a:effectLst/>
                        <a:latin typeface="Times New Roman"/>
                      </a:endParaRPr>
                    </a:p>
                  </a:txBody>
                  <a:tcPr marL="9526" marR="9526" marT="9525" marB="0" anchor="ctr"/>
                </a:tc>
                <a:tc>
                  <a:txBody>
                    <a:bodyPr/>
                    <a:lstStyle/>
                    <a:p>
                      <a:pPr algn="ctr" fontAlgn="ctr"/>
                      <a:r>
                        <a:rPr lang="pt-BR" sz="1000" u="none" strike="noStrike">
                          <a:effectLst/>
                        </a:rPr>
                        <a:t>0,3244</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0,3291</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a:effectLst/>
                        </a:rPr>
                        <a:t>3</a:t>
                      </a:r>
                      <a:endParaRPr lang="pt-BR" sz="1000" b="0" i="0" u="none" strike="noStrike">
                        <a:effectLst/>
                        <a:latin typeface="Times New Roman"/>
                      </a:endParaRPr>
                    </a:p>
                  </a:txBody>
                  <a:tcPr marL="9526" marR="9526" marT="9525" marB="0" anchor="ctr"/>
                </a:tc>
                <a:tc>
                  <a:txBody>
                    <a:bodyPr/>
                    <a:lstStyle/>
                    <a:p>
                      <a:pPr algn="l"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0,0875</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0,1401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0,1743</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0,1976</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0,2141</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a:effectLst/>
                        </a:rPr>
                        <a:t>4</a:t>
                      </a:r>
                      <a:endParaRPr lang="pt-BR" sz="1000" b="0" i="0" u="none" strike="noStrike">
                        <a:effectLst/>
                        <a:latin typeface="Times New Roman"/>
                      </a:endParaRPr>
                    </a:p>
                  </a:txBody>
                  <a:tcPr marL="9526" marR="9526" marT="9525" marB="0" anchor="ctr"/>
                </a:tc>
                <a:tc>
                  <a:txBody>
                    <a:bodyPr/>
                    <a:lstStyle/>
                    <a:p>
                      <a:pPr algn="l"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0,0000.</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0,0561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0,0947</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0,1224</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a:effectLst/>
                        </a:rPr>
                        <a:t>5</a:t>
                      </a:r>
                      <a:endParaRPr lang="pt-BR" sz="1000" b="0" i="0" u="none" strike="noStrike">
                        <a:effectLst/>
                        <a:latin typeface="Times New Roman"/>
                      </a:endParaRPr>
                    </a:p>
                  </a:txBody>
                  <a:tcPr marL="9526" marR="9526" marT="9525" marB="0" anchor="ctr"/>
                </a:tc>
                <a:tc>
                  <a:txBody>
                    <a:bodyPr/>
                    <a:lstStyle/>
                    <a:p>
                      <a:pPr algn="l"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0,0399</a:t>
                      </a:r>
                      <a:endParaRPr lang="pt-BR" sz="1000" b="0" i="0" u="none" strike="noStrike" dirty="0">
                        <a:effectLst/>
                        <a:latin typeface="Times New Roman"/>
                      </a:endParaRPr>
                    </a:p>
                  </a:txBody>
                  <a:tcPr marL="9526" marR="9526" marT="9525" marB="0" anchor="ctr"/>
                </a:tc>
              </a:tr>
            </a:tbl>
          </a:graphicData>
        </a:graphic>
      </p:graphicFrame>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9633"/>
                                        </p:tgtEl>
                                        <p:attrNameLst>
                                          <p:attrName>style.visibility</p:attrName>
                                        </p:attrNameLst>
                                      </p:cBhvr>
                                      <p:to>
                                        <p:strVal val="visible"/>
                                      </p:to>
                                    </p:set>
                                    <p:anim calcmode="lin" valueType="num">
                                      <p:cBhvr additive="base">
                                        <p:cTn id="18" dur="500" fill="hold"/>
                                        <p:tgtEl>
                                          <p:spTgt spid="69633"/>
                                        </p:tgtEl>
                                        <p:attrNameLst>
                                          <p:attrName>ppt_x</p:attrName>
                                        </p:attrNameLst>
                                      </p:cBhvr>
                                      <p:tavLst>
                                        <p:tav tm="0">
                                          <p:val>
                                            <p:strVal val="#ppt_x"/>
                                          </p:val>
                                        </p:tav>
                                        <p:tav tm="100000">
                                          <p:val>
                                            <p:strVal val="#ppt_x"/>
                                          </p:val>
                                        </p:tav>
                                      </p:tavLst>
                                    </p:anim>
                                    <p:anim calcmode="lin" valueType="num">
                                      <p:cBhvr additive="base">
                                        <p:cTn id="19" dur="500" fill="hold"/>
                                        <p:tgtEl>
                                          <p:spTgt spid="696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2663867" y="554662"/>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8" name="Retângulo 7"/>
          <p:cNvSpPr/>
          <p:nvPr/>
        </p:nvSpPr>
        <p:spPr>
          <a:xfrm>
            <a:off x="3229509" y="1016234"/>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graphicFrame>
        <p:nvGraphicFramePr>
          <p:cNvPr id="10" name="Tabela 9"/>
          <p:cNvGraphicFramePr>
            <a:graphicFrameLocks noGrp="1"/>
          </p:cNvGraphicFramePr>
          <p:nvPr/>
        </p:nvGraphicFramePr>
        <p:xfrm>
          <a:off x="1841756" y="2105663"/>
          <a:ext cx="6600830" cy="1435098"/>
        </p:xfrm>
        <a:graphic>
          <a:graphicData uri="http://schemas.openxmlformats.org/drawingml/2006/table">
            <a:tbl>
              <a:tblPr>
                <a:tableStyleId>{5C22544A-7EE6-4342-B048-85BDC9FD1C3A}</a:tableStyleId>
              </a:tblPr>
              <a:tblGrid>
                <a:gridCol w="660083"/>
                <a:gridCol w="660083"/>
                <a:gridCol w="660083"/>
                <a:gridCol w="660083"/>
                <a:gridCol w="660083"/>
                <a:gridCol w="660083"/>
                <a:gridCol w="660083"/>
                <a:gridCol w="660083"/>
                <a:gridCol w="660083"/>
                <a:gridCol w="660083"/>
              </a:tblGrid>
              <a:tr h="205014">
                <a:tc rowSpan="2">
                  <a:txBody>
                    <a:bodyPr/>
                    <a:lstStyle/>
                    <a:p>
                      <a:pPr algn="ctr" fontAlgn="ctr"/>
                      <a:r>
                        <a:rPr lang="pt-BR" sz="1000" u="none" strike="noStrike" dirty="0">
                          <a:effectLst/>
                        </a:rPr>
                        <a:t>i</a:t>
                      </a:r>
                      <a:endParaRPr lang="pt-BR" sz="1000" b="0" i="0" u="none" strike="noStrike" dirty="0">
                        <a:effectLst/>
                        <a:latin typeface="Times New Roman"/>
                      </a:endParaRPr>
                    </a:p>
                  </a:txBody>
                  <a:tcPr marL="9526" marR="9526" marT="9525" marB="0" anchor="ctr"/>
                </a:tc>
                <a:tc gridSpan="9">
                  <a:txBody>
                    <a:bodyPr/>
                    <a:lstStyle/>
                    <a:p>
                      <a:pPr algn="ctr" fontAlgn="ctr"/>
                      <a:r>
                        <a:rPr lang="pt-BR" sz="1000" u="none" strike="noStrike" dirty="0">
                          <a:effectLst/>
                        </a:rPr>
                        <a:t>n</a:t>
                      </a:r>
                      <a:endParaRPr lang="pt-BR" sz="1000" b="0" i="0" u="none" strike="noStrike" dirty="0">
                        <a:effectLst/>
                        <a:latin typeface="Times New Roman"/>
                      </a:endParaRPr>
                    </a:p>
                  </a:txBody>
                  <a:tcPr marL="9526" marR="9526"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05014">
                <a:tc vMerge="1">
                  <a:txBody>
                    <a:bodyPr/>
                    <a:lstStyle/>
                    <a:p>
                      <a:endParaRPr lang="pt-BR"/>
                    </a:p>
                  </a:txBody>
                  <a:tcPr/>
                </a:tc>
                <a:tc>
                  <a:txBody>
                    <a:bodyPr/>
                    <a:lstStyle/>
                    <a:p>
                      <a:pPr algn="r" fontAlgn="ctr"/>
                      <a:r>
                        <a:rPr lang="pt-BR" sz="1000" u="none" strike="noStrike">
                          <a:effectLst/>
                        </a:rPr>
                        <a:t>2</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3</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4</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5</a:t>
                      </a:r>
                      <a:endParaRPr lang="pt-BR" sz="1000" b="0" i="0" u="none" strike="noStrike" dirty="0">
                        <a:effectLst/>
                        <a:latin typeface="Times New Roman"/>
                      </a:endParaRPr>
                    </a:p>
                  </a:txBody>
                  <a:tcPr marL="9526" marR="9526" marT="9525" marB="0" anchor="ctr"/>
                </a:tc>
                <a:tc>
                  <a:txBody>
                    <a:bodyPr/>
                    <a:lstStyle/>
                    <a:p>
                      <a:pPr algn="ctr" fontAlgn="ctr"/>
                      <a:r>
                        <a:rPr lang="pt-BR" sz="1000" u="none" strike="noStrike">
                          <a:effectLst/>
                        </a:rPr>
                        <a:t>6</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7</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8</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9</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10</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dirty="0">
                          <a:effectLst/>
                        </a:rPr>
                        <a:t>1</a:t>
                      </a:r>
                      <a:endParaRPr lang="pt-BR" sz="1000" b="0" i="0" u="none" strike="noStrike" dirty="0">
                        <a:effectLst/>
                        <a:latin typeface="Times New Roman"/>
                      </a:endParaRPr>
                    </a:p>
                  </a:txBody>
                  <a:tcPr marL="9526" marR="9526" marT="9525" marB="0" anchor="ctr"/>
                </a:tc>
                <a:tc>
                  <a:txBody>
                    <a:bodyPr/>
                    <a:lstStyle/>
                    <a:p>
                      <a:pPr algn="r" fontAlgn="ctr"/>
                      <a:r>
                        <a:rPr lang="pt-BR" sz="1000" u="none" strike="noStrike">
                          <a:effectLst/>
                        </a:rPr>
                        <a:t>0,7071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0,7071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0,6872</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0,6646</a:t>
                      </a:r>
                      <a:endParaRPr lang="pt-BR" sz="1000" b="0" i="0" u="none" strike="noStrike" dirty="0">
                        <a:effectLst/>
                        <a:latin typeface="Times New Roman"/>
                      </a:endParaRPr>
                    </a:p>
                  </a:txBody>
                  <a:tcPr marL="9526" marR="9526" marT="9525" marB="0" anchor="ctr"/>
                </a:tc>
                <a:tc>
                  <a:txBody>
                    <a:bodyPr/>
                    <a:lstStyle/>
                    <a:p>
                      <a:pPr algn="ctr" fontAlgn="ctr"/>
                      <a:r>
                        <a:rPr lang="pt-BR" sz="1000" u="none" strike="noStrike" dirty="0">
                          <a:effectLst/>
                        </a:rPr>
                        <a:t>0,6431</a:t>
                      </a:r>
                      <a:endParaRPr lang="pt-BR" sz="1000" b="0" i="0" u="none" strike="noStrike" dirty="0">
                        <a:effectLst/>
                        <a:latin typeface="Times New Roman"/>
                      </a:endParaRPr>
                    </a:p>
                  </a:txBody>
                  <a:tcPr marL="9526" marR="9526" marT="9525" marB="0" anchor="ctr"/>
                </a:tc>
                <a:tc>
                  <a:txBody>
                    <a:bodyPr/>
                    <a:lstStyle/>
                    <a:p>
                      <a:pPr algn="ctr" fontAlgn="ctr"/>
                      <a:r>
                        <a:rPr lang="pt-BR" sz="1000" u="none" strike="noStrike" dirty="0">
                          <a:effectLst/>
                        </a:rPr>
                        <a:t>0,6233</a:t>
                      </a:r>
                      <a:endParaRPr lang="pt-BR" sz="1000" b="0" i="0" u="none" strike="noStrike" dirty="0">
                        <a:effectLst/>
                        <a:latin typeface="Times New Roman"/>
                      </a:endParaRPr>
                    </a:p>
                  </a:txBody>
                  <a:tcPr marL="9526" marR="9526" marT="9525" marB="0" anchor="ctr"/>
                </a:tc>
                <a:tc>
                  <a:txBody>
                    <a:bodyPr/>
                    <a:lstStyle/>
                    <a:p>
                      <a:pPr algn="ctr" fontAlgn="ctr"/>
                      <a:r>
                        <a:rPr lang="pt-BR" sz="1000" u="none" strike="noStrike">
                          <a:effectLst/>
                        </a:rPr>
                        <a:t>0,6052</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0,5888</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0,5739</a:t>
                      </a:r>
                      <a:endParaRPr lang="pt-BR" sz="1000" b="0" i="0" u="none" strike="noStrike" dirty="0">
                        <a:effectLst/>
                        <a:latin typeface="Times New Roman"/>
                      </a:endParaRPr>
                    </a:p>
                  </a:txBody>
                  <a:tcPr marL="9526" marR="9526" marT="9525" marB="0" anchor="ctr"/>
                </a:tc>
              </a:tr>
              <a:tr h="205014">
                <a:tc>
                  <a:txBody>
                    <a:bodyPr/>
                    <a:lstStyle/>
                    <a:p>
                      <a:pPr algn="ctr" fontAlgn="ctr"/>
                      <a:r>
                        <a:rPr lang="pt-BR" sz="1000" u="none" strike="noStrike">
                          <a:effectLst/>
                        </a:rPr>
                        <a:t>2</a:t>
                      </a:r>
                      <a:endParaRPr lang="pt-BR" sz="1000" b="0" i="0" u="none" strike="noStrike">
                        <a:effectLst/>
                        <a:latin typeface="Times New Roman"/>
                      </a:endParaRPr>
                    </a:p>
                  </a:txBody>
                  <a:tcPr marL="9526" marR="9526" marT="9525" marB="0" anchor="ctr"/>
                </a:tc>
                <a:tc>
                  <a:txBody>
                    <a:bodyPr/>
                    <a:lstStyle/>
                    <a:p>
                      <a:pPr algn="l"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0,1677</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0,2413</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0,2806</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0,3031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0,3164</a:t>
                      </a:r>
                      <a:endParaRPr lang="pt-BR" sz="1000" b="0" i="0" u="none" strike="noStrike" dirty="0">
                        <a:effectLst/>
                        <a:latin typeface="Times New Roman"/>
                      </a:endParaRPr>
                    </a:p>
                  </a:txBody>
                  <a:tcPr marL="9526" marR="9526" marT="9525" marB="0" anchor="ctr"/>
                </a:tc>
                <a:tc>
                  <a:txBody>
                    <a:bodyPr/>
                    <a:lstStyle/>
                    <a:p>
                      <a:pPr algn="ctr" fontAlgn="ctr"/>
                      <a:r>
                        <a:rPr lang="pt-BR" sz="1000" u="none" strike="noStrike">
                          <a:effectLst/>
                        </a:rPr>
                        <a:t>0,3244</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0,3291</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a:effectLst/>
                        </a:rPr>
                        <a:t>3</a:t>
                      </a:r>
                      <a:endParaRPr lang="pt-BR" sz="1000" b="0" i="0" u="none" strike="noStrike">
                        <a:effectLst/>
                        <a:latin typeface="Times New Roman"/>
                      </a:endParaRPr>
                    </a:p>
                  </a:txBody>
                  <a:tcPr marL="9526" marR="9526" marT="9525" marB="0" anchor="ctr"/>
                </a:tc>
                <a:tc>
                  <a:txBody>
                    <a:bodyPr/>
                    <a:lstStyle/>
                    <a:p>
                      <a:pPr algn="l"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0,0875</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0,1401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0,1743</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0,1976</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0,2141</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a:effectLst/>
                        </a:rPr>
                        <a:t>4</a:t>
                      </a:r>
                      <a:endParaRPr lang="pt-BR" sz="1000" b="0" i="0" u="none" strike="noStrike">
                        <a:effectLst/>
                        <a:latin typeface="Times New Roman"/>
                      </a:endParaRPr>
                    </a:p>
                  </a:txBody>
                  <a:tcPr marL="9526" marR="9526" marT="9525" marB="0" anchor="ctr"/>
                </a:tc>
                <a:tc>
                  <a:txBody>
                    <a:bodyPr/>
                    <a:lstStyle/>
                    <a:p>
                      <a:pPr algn="l"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a:t>
                      </a:r>
                      <a:endParaRPr lang="pt-BR" sz="1000" b="0" i="0" u="none" strike="noStrike" dirty="0">
                        <a:effectLst/>
                        <a:latin typeface="Times New Roman"/>
                      </a:endParaRPr>
                    </a:p>
                  </a:txBody>
                  <a:tcPr marL="9526" marR="9526" marT="9525" marB="0" anchor="ctr"/>
                </a:tc>
                <a:tc>
                  <a:txBody>
                    <a:bodyPr/>
                    <a:lstStyle/>
                    <a:p>
                      <a:pPr algn="ctr" fontAlgn="ctr"/>
                      <a:r>
                        <a:rPr lang="pt-BR" sz="1000" u="none" strike="noStrike">
                          <a:effectLst/>
                        </a:rPr>
                        <a:t>0,0000.</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0,0561</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0,0947</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0,1224</a:t>
                      </a:r>
                      <a:endParaRPr lang="pt-BR" sz="1000" b="0" i="0" u="none" strike="noStrike">
                        <a:effectLst/>
                        <a:latin typeface="Times New Roman"/>
                      </a:endParaRPr>
                    </a:p>
                  </a:txBody>
                  <a:tcPr marL="9526" marR="9526" marT="9525" marB="0" anchor="ctr"/>
                </a:tc>
              </a:tr>
              <a:tr h="205014">
                <a:tc>
                  <a:txBody>
                    <a:bodyPr/>
                    <a:lstStyle/>
                    <a:p>
                      <a:pPr algn="ctr" fontAlgn="ctr"/>
                      <a:r>
                        <a:rPr lang="pt-BR" sz="1000" u="none" strike="noStrike" dirty="0">
                          <a:effectLst/>
                        </a:rPr>
                        <a:t>5</a:t>
                      </a:r>
                      <a:endParaRPr lang="pt-BR" sz="1000" b="0" i="0" u="none" strike="noStrike" dirty="0">
                        <a:effectLst/>
                        <a:latin typeface="Times New Roman"/>
                      </a:endParaRPr>
                    </a:p>
                  </a:txBody>
                  <a:tcPr marL="9526" marR="9526" marT="9525" marB="0" anchor="ctr"/>
                </a:tc>
                <a:tc>
                  <a:txBody>
                    <a:bodyPr/>
                    <a:lstStyle/>
                    <a:p>
                      <a:pPr algn="l"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a:effectLst/>
                        </a:rPr>
                        <a:t>-</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a:t>
                      </a:r>
                      <a:endParaRPr lang="pt-BR" sz="1000" b="0" i="0" u="none" strike="noStrike" dirty="0">
                        <a:effectLst/>
                        <a:latin typeface="Times New Roman"/>
                      </a:endParaRPr>
                    </a:p>
                  </a:txBody>
                  <a:tcPr marL="9526" marR="9526" marT="9525" marB="0" anchor="ctr"/>
                </a:tc>
                <a:tc>
                  <a:txBody>
                    <a:bodyPr/>
                    <a:lstStyle/>
                    <a:p>
                      <a:pPr algn="ctr" fontAlgn="ctr"/>
                      <a:r>
                        <a:rPr lang="pt-BR" sz="1000" u="none" strike="noStrike">
                          <a:effectLst/>
                        </a:rPr>
                        <a:t>0</a:t>
                      </a:r>
                      <a:endParaRPr lang="pt-BR" sz="1000" b="0" i="0" u="none" strike="noStrike">
                        <a:effectLst/>
                        <a:latin typeface="Times New Roman"/>
                      </a:endParaRPr>
                    </a:p>
                  </a:txBody>
                  <a:tcPr marL="9526" marR="9526" marT="9525" marB="0" anchor="ctr"/>
                </a:tc>
                <a:tc>
                  <a:txBody>
                    <a:bodyPr/>
                    <a:lstStyle/>
                    <a:p>
                      <a:pPr algn="ctr" fontAlgn="ctr"/>
                      <a:r>
                        <a:rPr lang="pt-BR" sz="1000" u="none" strike="noStrike" dirty="0">
                          <a:effectLst/>
                        </a:rPr>
                        <a:t>0,0399</a:t>
                      </a:r>
                      <a:endParaRPr lang="pt-BR" sz="1000" b="0" i="0" u="none" strike="noStrike" dirty="0">
                        <a:effectLst/>
                        <a:latin typeface="Times New Roman"/>
                      </a:endParaRPr>
                    </a:p>
                  </a:txBody>
                  <a:tcPr marL="9526" marR="9526" marT="9525" marB="0" anchor="ctr"/>
                </a:tc>
              </a:tr>
            </a:tbl>
          </a:graphicData>
        </a:graphic>
      </p:graphicFrame>
      <p:graphicFrame>
        <p:nvGraphicFramePr>
          <p:cNvPr id="11" name="Object 2"/>
          <p:cNvGraphicFramePr>
            <a:graphicFrameLocks noChangeAspect="1"/>
          </p:cNvGraphicFramePr>
          <p:nvPr/>
        </p:nvGraphicFramePr>
        <p:xfrm>
          <a:off x="4598288" y="1748705"/>
          <a:ext cx="536355" cy="261250"/>
        </p:xfrm>
        <a:graphic>
          <a:graphicData uri="http://schemas.openxmlformats.org/presentationml/2006/ole">
            <p:oleObj spid="_x0000_s45138" name="Equação" r:id="rId3" imgW="355138" imgH="177569" progId="Equation.3">
              <p:embed/>
            </p:oleObj>
          </a:graphicData>
        </a:graphic>
      </p:graphicFrame>
      <p:sp>
        <p:nvSpPr>
          <p:cNvPr id="12" name="Retângulo 11"/>
          <p:cNvSpPr/>
          <p:nvPr/>
        </p:nvSpPr>
        <p:spPr>
          <a:xfrm>
            <a:off x="3859703" y="1371862"/>
            <a:ext cx="975139" cy="369332"/>
          </a:xfrm>
          <a:prstGeom prst="rect">
            <a:avLst/>
          </a:prstGeom>
        </p:spPr>
        <p:txBody>
          <a:bodyPr wrap="none">
            <a:spAutoFit/>
          </a:bodyPr>
          <a:lstStyle/>
          <a:p>
            <a:r>
              <a:rPr lang="pt-BR" dirty="0" smtClean="0">
                <a:latin typeface="+mj-lt"/>
              </a:rPr>
              <a:t>Exemplo</a:t>
            </a:r>
            <a:endParaRPr lang="pt-BR" dirty="0">
              <a:latin typeface="+mj-lt"/>
            </a:endParaRPr>
          </a:p>
        </p:txBody>
      </p:sp>
      <p:graphicFrame>
        <p:nvGraphicFramePr>
          <p:cNvPr id="71683" name="Object 3"/>
          <p:cNvGraphicFramePr>
            <a:graphicFrameLocks noChangeAspect="1"/>
          </p:cNvGraphicFramePr>
          <p:nvPr/>
        </p:nvGraphicFramePr>
        <p:xfrm>
          <a:off x="3736702" y="1730124"/>
          <a:ext cx="496408" cy="322964"/>
        </p:xfrm>
        <a:graphic>
          <a:graphicData uri="http://schemas.openxmlformats.org/presentationml/2006/ole">
            <p:oleObj spid="_x0000_s45139" name="Equação" r:id="rId4" imgW="342751" imgH="228501" progId="Equation.3">
              <p:embed/>
            </p:oleObj>
          </a:graphicData>
        </a:graphic>
      </p:graphicFrame>
      <p:sp>
        <p:nvSpPr>
          <p:cNvPr id="15" name="Elipse 14"/>
          <p:cNvSpPr/>
          <p:nvPr/>
        </p:nvSpPr>
        <p:spPr>
          <a:xfrm>
            <a:off x="1824682" y="2484453"/>
            <a:ext cx="675502" cy="232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grpSp>
        <p:nvGrpSpPr>
          <p:cNvPr id="2" name="Grupo 47"/>
          <p:cNvGrpSpPr/>
          <p:nvPr/>
        </p:nvGrpSpPr>
        <p:grpSpPr>
          <a:xfrm>
            <a:off x="3910013" y="2765003"/>
            <a:ext cx="1704074" cy="1431282"/>
            <a:chOff x="3934727" y="3653481"/>
            <a:chExt cx="1704074" cy="1431282"/>
          </a:xfrm>
        </p:grpSpPr>
        <p:graphicFrame>
          <p:nvGraphicFramePr>
            <p:cNvPr id="71685" name="Object 5"/>
            <p:cNvGraphicFramePr>
              <a:graphicFrameLocks noChangeAspect="1"/>
            </p:cNvGraphicFramePr>
            <p:nvPr/>
          </p:nvGraphicFramePr>
          <p:xfrm>
            <a:off x="3934727" y="4797425"/>
            <a:ext cx="1438275" cy="287338"/>
          </p:xfrm>
          <a:graphic>
            <a:graphicData uri="http://schemas.openxmlformats.org/presentationml/2006/ole">
              <p:oleObj spid="_x0000_s45140" name="Equação" r:id="rId5" imgW="1117600" imgH="228600" progId="Equation.3">
                <p:embed/>
              </p:oleObj>
            </a:graphicData>
          </a:graphic>
        </p:graphicFrame>
        <p:sp>
          <p:nvSpPr>
            <p:cNvPr id="39" name="Elipse 38"/>
            <p:cNvSpPr/>
            <p:nvPr/>
          </p:nvSpPr>
          <p:spPr>
            <a:xfrm>
              <a:off x="5284574" y="3653481"/>
              <a:ext cx="354227" cy="140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40" name="Conector angulado 39"/>
            <p:cNvCxnSpPr/>
            <p:nvPr/>
          </p:nvCxnSpPr>
          <p:spPr>
            <a:xfrm rot="5400000" flipH="1" flipV="1">
              <a:off x="4464903" y="4036536"/>
              <a:ext cx="1120357" cy="49427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 name="Grupo 54"/>
          <p:cNvGrpSpPr/>
          <p:nvPr/>
        </p:nvGrpSpPr>
        <p:grpSpPr>
          <a:xfrm>
            <a:off x="2236577" y="2563178"/>
            <a:ext cx="3390643" cy="1639457"/>
            <a:chOff x="2235801" y="3435179"/>
            <a:chExt cx="3390643" cy="1639457"/>
          </a:xfrm>
        </p:grpSpPr>
        <p:grpSp>
          <p:nvGrpSpPr>
            <p:cNvPr id="4" name="Grupo 46"/>
            <p:cNvGrpSpPr/>
            <p:nvPr/>
          </p:nvGrpSpPr>
          <p:grpSpPr>
            <a:xfrm>
              <a:off x="2235801" y="3435179"/>
              <a:ext cx="3390643" cy="1639457"/>
              <a:chOff x="6025206" y="1227438"/>
              <a:chExt cx="3390643" cy="1639457"/>
            </a:xfrm>
          </p:grpSpPr>
          <p:graphicFrame>
            <p:nvGraphicFramePr>
              <p:cNvPr id="71684" name="Object 4"/>
              <p:cNvGraphicFramePr>
                <a:graphicFrameLocks noChangeAspect="1"/>
              </p:cNvGraphicFramePr>
              <p:nvPr/>
            </p:nvGraphicFramePr>
            <p:xfrm>
              <a:off x="6025206" y="2579557"/>
              <a:ext cx="1420813" cy="287338"/>
            </p:xfrm>
            <a:graphic>
              <a:graphicData uri="http://schemas.openxmlformats.org/presentationml/2006/ole">
                <p:oleObj spid="_x0000_s45141" name="Equação" r:id="rId6" imgW="1104900" imgH="228600" progId="Equation.3">
                  <p:embed/>
                </p:oleObj>
              </a:graphicData>
            </a:graphic>
          </p:graphicFrame>
          <p:sp>
            <p:nvSpPr>
              <p:cNvPr id="30" name="Elipse 29"/>
              <p:cNvSpPr/>
              <p:nvPr/>
            </p:nvSpPr>
            <p:spPr>
              <a:xfrm>
                <a:off x="9061622" y="1227438"/>
                <a:ext cx="354227" cy="140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32" name="Conector angulado 31"/>
              <p:cNvCxnSpPr/>
              <p:nvPr/>
            </p:nvCxnSpPr>
            <p:spPr>
              <a:xfrm flipV="1">
                <a:off x="7265773" y="1260390"/>
                <a:ext cx="1795848" cy="53545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4" name="Conector reto 53"/>
            <p:cNvCxnSpPr/>
            <p:nvPr/>
          </p:nvCxnSpPr>
          <p:spPr>
            <a:xfrm rot="16200000" flipH="1">
              <a:off x="3109784" y="4370172"/>
              <a:ext cx="741405" cy="2471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upo 60"/>
          <p:cNvGrpSpPr/>
          <p:nvPr/>
        </p:nvGrpSpPr>
        <p:grpSpPr>
          <a:xfrm>
            <a:off x="5272218" y="2966830"/>
            <a:ext cx="1842957" cy="1211992"/>
            <a:chOff x="5272218" y="3855308"/>
            <a:chExt cx="1842957" cy="1211992"/>
          </a:xfrm>
        </p:grpSpPr>
        <p:graphicFrame>
          <p:nvGraphicFramePr>
            <p:cNvPr id="71686" name="Object 6"/>
            <p:cNvGraphicFramePr>
              <a:graphicFrameLocks noChangeAspect="1"/>
            </p:cNvGraphicFramePr>
            <p:nvPr/>
          </p:nvGraphicFramePr>
          <p:xfrm>
            <a:off x="5673725" y="4779963"/>
            <a:ext cx="1441450" cy="287337"/>
          </p:xfrm>
          <a:graphic>
            <a:graphicData uri="http://schemas.openxmlformats.org/presentationml/2006/ole">
              <p:oleObj spid="_x0000_s45142" name="Equação" r:id="rId7" imgW="1117600" imgH="228600" progId="Equation.3">
                <p:embed/>
              </p:oleObj>
            </a:graphicData>
          </a:graphic>
        </p:graphicFrame>
        <p:sp>
          <p:nvSpPr>
            <p:cNvPr id="43" name="Elipse 42"/>
            <p:cNvSpPr/>
            <p:nvPr/>
          </p:nvSpPr>
          <p:spPr>
            <a:xfrm>
              <a:off x="5272218" y="3855308"/>
              <a:ext cx="354227" cy="140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57" name="Conector de seta reta 56"/>
            <p:cNvCxnSpPr/>
            <p:nvPr/>
          </p:nvCxnSpPr>
          <p:spPr>
            <a:xfrm rot="5400000" flipH="1" flipV="1">
              <a:off x="5123935" y="4423720"/>
              <a:ext cx="782594" cy="8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 name="Elipse 23"/>
          <p:cNvSpPr/>
          <p:nvPr/>
        </p:nvSpPr>
        <p:spPr>
          <a:xfrm>
            <a:off x="1804562" y="2714487"/>
            <a:ext cx="675502" cy="232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25" name="Elipse 24"/>
          <p:cNvSpPr/>
          <p:nvPr/>
        </p:nvSpPr>
        <p:spPr>
          <a:xfrm>
            <a:off x="1793068" y="2970399"/>
            <a:ext cx="675502" cy="232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graphicFrame>
        <p:nvGraphicFramePr>
          <p:cNvPr id="26" name="Tabela 25"/>
          <p:cNvGraphicFramePr>
            <a:graphicFrameLocks noGrp="1"/>
          </p:cNvGraphicFramePr>
          <p:nvPr/>
        </p:nvGraphicFramePr>
        <p:xfrm>
          <a:off x="373890" y="3974361"/>
          <a:ext cx="385236" cy="2246322"/>
        </p:xfrm>
        <a:graphic>
          <a:graphicData uri="http://schemas.openxmlformats.org/drawingml/2006/table">
            <a:tbl>
              <a:tblPr firstRow="1" bandRow="1">
                <a:tableStyleId>{5C22544A-7EE6-4342-B048-85BDC9FD1C3A}</a:tableStyleId>
              </a:tblPr>
              <a:tblGrid>
                <a:gridCol w="385236"/>
              </a:tblGrid>
              <a:tr h="374387">
                <a:tc>
                  <a:txBody>
                    <a:bodyPr/>
                    <a:lstStyle/>
                    <a:p>
                      <a:pPr algn="ctr"/>
                      <a:r>
                        <a:rPr lang="pt-BR" b="0" i="1" dirty="0" smtClean="0"/>
                        <a:t>x</a:t>
                      </a:r>
                      <a:r>
                        <a:rPr lang="pt-BR" b="0" i="1" baseline="-25000" dirty="0" smtClean="0"/>
                        <a:t>1</a:t>
                      </a:r>
                      <a:endParaRPr lang="pt-BR" b="0" i="1" baseline="-25000" dirty="0"/>
                    </a:p>
                  </a:txBody>
                  <a:tcPr/>
                </a:tc>
              </a:tr>
              <a:tr h="3743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0" i="1" dirty="0" smtClean="0"/>
                        <a:t>X</a:t>
                      </a:r>
                      <a:r>
                        <a:rPr lang="pt-BR" sz="1400" b="0" i="1" baseline="-25000" dirty="0" smtClean="0"/>
                        <a:t>2</a:t>
                      </a:r>
                      <a:endParaRPr lang="pt-BR" sz="1400" dirty="0"/>
                    </a:p>
                  </a:txBody>
                  <a:tcPr/>
                </a:tc>
              </a:tr>
              <a:tr h="3743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i="1" dirty="0" smtClean="0"/>
                        <a:t>x</a:t>
                      </a:r>
                      <a:r>
                        <a:rPr lang="pt-BR" b="0" i="1" baseline="-25000" dirty="0" smtClean="0"/>
                        <a:t>3</a:t>
                      </a:r>
                      <a:endParaRPr lang="pt-BR" dirty="0"/>
                    </a:p>
                  </a:txBody>
                  <a:tcPr/>
                </a:tc>
              </a:tr>
              <a:tr h="3743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i="1" dirty="0" smtClean="0"/>
                        <a:t>x</a:t>
                      </a:r>
                      <a:r>
                        <a:rPr lang="pt-BR" b="0" i="1" baseline="-25000" dirty="0" smtClean="0"/>
                        <a:t>4</a:t>
                      </a:r>
                      <a:endParaRPr lang="pt-BR" dirty="0"/>
                    </a:p>
                  </a:txBody>
                  <a:tcPr/>
                </a:tc>
              </a:tr>
              <a:tr h="3743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i="1" dirty="0" smtClean="0"/>
                        <a:t>x</a:t>
                      </a:r>
                      <a:r>
                        <a:rPr lang="pt-BR" b="0" i="1" baseline="-25000" dirty="0" smtClean="0"/>
                        <a:t>5</a:t>
                      </a:r>
                      <a:endParaRPr lang="pt-BR" dirty="0"/>
                    </a:p>
                  </a:txBody>
                  <a:tcPr/>
                </a:tc>
              </a:tr>
              <a:tr h="3743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i="1" dirty="0" smtClean="0"/>
                        <a:t>x</a:t>
                      </a:r>
                      <a:r>
                        <a:rPr lang="pt-BR" b="0" i="1" baseline="-25000" dirty="0" smtClean="0"/>
                        <a:t>6</a:t>
                      </a:r>
                      <a:endParaRPr lang="pt-BR" dirty="0"/>
                    </a:p>
                  </a:txBody>
                  <a:tcPr/>
                </a:tc>
              </a:tr>
            </a:tbl>
          </a:graphicData>
        </a:graphic>
      </p:graphicFrame>
      <p:graphicFrame>
        <p:nvGraphicFramePr>
          <p:cNvPr id="71688" name="Object 8"/>
          <p:cNvGraphicFramePr>
            <a:graphicFrameLocks noChangeAspect="1"/>
          </p:cNvGraphicFramePr>
          <p:nvPr/>
        </p:nvGraphicFramePr>
        <p:xfrm>
          <a:off x="1501775" y="4436488"/>
          <a:ext cx="901700" cy="344488"/>
        </p:xfrm>
        <a:graphic>
          <a:graphicData uri="http://schemas.openxmlformats.org/presentationml/2006/ole">
            <p:oleObj spid="_x0000_s45143" name="Equação" r:id="rId8" imgW="596900" imgH="228600" progId="Equation.3">
              <p:embed/>
            </p:oleObj>
          </a:graphicData>
        </a:graphic>
      </p:graphicFrame>
      <p:graphicFrame>
        <p:nvGraphicFramePr>
          <p:cNvPr id="71689" name="Object 9"/>
          <p:cNvGraphicFramePr>
            <a:graphicFrameLocks noChangeAspect="1"/>
          </p:cNvGraphicFramePr>
          <p:nvPr/>
        </p:nvGraphicFramePr>
        <p:xfrm>
          <a:off x="1181100" y="4885751"/>
          <a:ext cx="1725613" cy="344487"/>
        </p:xfrm>
        <a:graphic>
          <a:graphicData uri="http://schemas.openxmlformats.org/presentationml/2006/ole">
            <p:oleObj spid="_x0000_s45144" name="Equação" r:id="rId9" imgW="1143000" imgH="228600" progId="Equation.3">
              <p:embed/>
            </p:oleObj>
          </a:graphicData>
        </a:graphic>
      </p:graphicFrame>
      <p:graphicFrame>
        <p:nvGraphicFramePr>
          <p:cNvPr id="71690" name="Object 10"/>
          <p:cNvGraphicFramePr>
            <a:graphicFrameLocks noChangeAspect="1"/>
          </p:cNvGraphicFramePr>
          <p:nvPr/>
        </p:nvGraphicFramePr>
        <p:xfrm>
          <a:off x="1173163" y="5744588"/>
          <a:ext cx="1763712" cy="344488"/>
        </p:xfrm>
        <a:graphic>
          <a:graphicData uri="http://schemas.openxmlformats.org/presentationml/2006/ole">
            <p:oleObj spid="_x0000_s45145" name="Equação" r:id="rId10" imgW="1168400" imgH="228600" progId="Equation.3">
              <p:embed/>
            </p:oleObj>
          </a:graphicData>
        </a:graphic>
      </p:graphicFrame>
      <p:graphicFrame>
        <p:nvGraphicFramePr>
          <p:cNvPr id="71691" name="Object 11"/>
          <p:cNvGraphicFramePr>
            <a:graphicFrameLocks noChangeAspect="1"/>
          </p:cNvGraphicFramePr>
          <p:nvPr/>
        </p:nvGraphicFramePr>
        <p:xfrm>
          <a:off x="1181100" y="5284213"/>
          <a:ext cx="1782763" cy="344488"/>
        </p:xfrm>
        <a:graphic>
          <a:graphicData uri="http://schemas.openxmlformats.org/presentationml/2006/ole">
            <p:oleObj spid="_x0000_s45146" name="Equação" r:id="rId11" imgW="1181100" imgH="228600" progId="Equation.3">
              <p:embed/>
            </p:oleObj>
          </a:graphicData>
        </a:graphic>
      </p:graphicFrame>
      <p:graphicFrame>
        <p:nvGraphicFramePr>
          <p:cNvPr id="71692" name="Object 12"/>
          <p:cNvGraphicFramePr>
            <a:graphicFrameLocks noChangeAspect="1"/>
          </p:cNvGraphicFramePr>
          <p:nvPr/>
        </p:nvGraphicFramePr>
        <p:xfrm>
          <a:off x="3486199" y="4462669"/>
          <a:ext cx="1617662" cy="342900"/>
        </p:xfrm>
        <a:graphic>
          <a:graphicData uri="http://schemas.openxmlformats.org/presentationml/2006/ole">
            <p:oleObj spid="_x0000_s45147" name="Equação" r:id="rId12" imgW="1079500" imgH="228600" progId="Equation.3">
              <p:embed/>
            </p:oleObj>
          </a:graphicData>
        </a:graphic>
      </p:graphicFrame>
      <p:graphicFrame>
        <p:nvGraphicFramePr>
          <p:cNvPr id="71693" name="Object 13"/>
          <p:cNvGraphicFramePr>
            <a:graphicFrameLocks noChangeAspect="1"/>
          </p:cNvGraphicFramePr>
          <p:nvPr/>
        </p:nvGraphicFramePr>
        <p:xfrm>
          <a:off x="3730139" y="4876625"/>
          <a:ext cx="1104900" cy="342900"/>
        </p:xfrm>
        <a:graphic>
          <a:graphicData uri="http://schemas.openxmlformats.org/presentationml/2006/ole">
            <p:oleObj spid="_x0000_s45148" name="Equação" r:id="rId13" imgW="736600" imgH="228600" progId="Equation.3">
              <p:embed/>
            </p:oleObj>
          </a:graphicData>
        </a:graphic>
      </p:graphicFrame>
      <p:graphicFrame>
        <p:nvGraphicFramePr>
          <p:cNvPr id="71694" name="Object 14"/>
          <p:cNvGraphicFramePr>
            <a:graphicFrameLocks noChangeAspect="1"/>
          </p:cNvGraphicFramePr>
          <p:nvPr/>
        </p:nvGraphicFramePr>
        <p:xfrm>
          <a:off x="3728551" y="5316288"/>
          <a:ext cx="1123950" cy="342900"/>
        </p:xfrm>
        <a:graphic>
          <a:graphicData uri="http://schemas.openxmlformats.org/presentationml/2006/ole">
            <p:oleObj spid="_x0000_s45149" name="Equação" r:id="rId14" imgW="749300" imgH="228600" progId="Equation.3">
              <p:embed/>
            </p:oleObj>
          </a:graphicData>
        </a:graphic>
      </p:graphicFrame>
      <p:graphicFrame>
        <p:nvGraphicFramePr>
          <p:cNvPr id="71695" name="Object 15"/>
          <p:cNvGraphicFramePr>
            <a:graphicFrameLocks noChangeAspect="1"/>
          </p:cNvGraphicFramePr>
          <p:nvPr/>
        </p:nvGraphicFramePr>
        <p:xfrm>
          <a:off x="3727806" y="5744685"/>
          <a:ext cx="1123950" cy="342900"/>
        </p:xfrm>
        <a:graphic>
          <a:graphicData uri="http://schemas.openxmlformats.org/presentationml/2006/ole">
            <p:oleObj spid="_x0000_s45150" name="Equação" r:id="rId15" imgW="749300" imgH="228600" progId="Equation.3">
              <p:embed/>
            </p:oleObj>
          </a:graphicData>
        </a:graphic>
      </p:graphicFrame>
      <p:graphicFrame>
        <p:nvGraphicFramePr>
          <p:cNvPr id="71696" name="Object 16"/>
          <p:cNvGraphicFramePr>
            <a:graphicFrameLocks noChangeAspect="1"/>
          </p:cNvGraphicFramePr>
          <p:nvPr/>
        </p:nvGraphicFramePr>
        <p:xfrm>
          <a:off x="5691517" y="4244229"/>
          <a:ext cx="2616200" cy="708025"/>
        </p:xfrm>
        <a:graphic>
          <a:graphicData uri="http://schemas.openxmlformats.org/presentationml/2006/ole">
            <p:oleObj spid="_x0000_s45151" name="Equação" r:id="rId16" imgW="1739900" imgH="482600" progId="Equation.3">
              <p:embed/>
            </p:oleObj>
          </a:graphicData>
        </a:graphic>
      </p:graphicFrame>
      <p:graphicFrame>
        <p:nvGraphicFramePr>
          <p:cNvPr id="71697" name="Object 17"/>
          <p:cNvGraphicFramePr>
            <a:graphicFrameLocks noChangeAspect="1"/>
          </p:cNvGraphicFramePr>
          <p:nvPr/>
        </p:nvGraphicFramePr>
        <p:xfrm>
          <a:off x="5753885" y="4942138"/>
          <a:ext cx="1565275" cy="669925"/>
        </p:xfrm>
        <a:graphic>
          <a:graphicData uri="http://schemas.openxmlformats.org/presentationml/2006/ole">
            <p:oleObj spid="_x0000_s45152" name="Equação" r:id="rId17" imgW="1041400" imgH="457200" progId="Equation.3">
              <p:embed/>
            </p:oleObj>
          </a:graphicData>
        </a:graphic>
      </p:graphicFrame>
      <p:graphicFrame>
        <p:nvGraphicFramePr>
          <p:cNvPr id="71698" name="Object 18"/>
          <p:cNvGraphicFramePr>
            <a:graphicFrameLocks noChangeAspect="1"/>
          </p:cNvGraphicFramePr>
          <p:nvPr/>
        </p:nvGraphicFramePr>
        <p:xfrm>
          <a:off x="5745145" y="5589588"/>
          <a:ext cx="992188" cy="614362"/>
        </p:xfrm>
        <a:graphic>
          <a:graphicData uri="http://schemas.openxmlformats.org/presentationml/2006/ole">
            <p:oleObj spid="_x0000_s45153" name="Equação" r:id="rId18" imgW="660400" imgH="419100" progId="Equation.3">
              <p:embed/>
            </p:oleObj>
          </a:graphicData>
        </a:graphic>
      </p:graphicFrame>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683"/>
                                        </p:tgtEl>
                                        <p:attrNameLst>
                                          <p:attrName>style.visibility</p:attrName>
                                        </p:attrNameLst>
                                      </p:cBhvr>
                                      <p:to>
                                        <p:strVal val="visible"/>
                                      </p:to>
                                    </p:set>
                                    <p:anim calcmode="lin" valueType="num">
                                      <p:cBhvr additive="base">
                                        <p:cTn id="19" dur="500" fill="hold"/>
                                        <p:tgtEl>
                                          <p:spTgt spid="71683"/>
                                        </p:tgtEl>
                                        <p:attrNameLst>
                                          <p:attrName>ppt_x</p:attrName>
                                        </p:attrNameLst>
                                      </p:cBhvr>
                                      <p:tavLst>
                                        <p:tav tm="0">
                                          <p:val>
                                            <p:strVal val="#ppt_x"/>
                                          </p:val>
                                        </p:tav>
                                        <p:tav tm="100000">
                                          <p:val>
                                            <p:strVal val="#ppt_x"/>
                                          </p:val>
                                        </p:tav>
                                      </p:tavLst>
                                    </p:anim>
                                    <p:anim calcmode="lin" valueType="num">
                                      <p:cBhvr additive="base">
                                        <p:cTn id="20" dur="500" fill="hold"/>
                                        <p:tgtEl>
                                          <p:spTgt spid="716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ppt_x"/>
                                          </p:val>
                                        </p:tav>
                                        <p:tav tm="100000">
                                          <p:val>
                                            <p:strVal val="#ppt_x"/>
                                          </p:val>
                                        </p:tav>
                                      </p:tavLst>
                                    </p:anim>
                                    <p:anim calcmode="lin" valueType="num">
                                      <p:cBhvr additive="base">
                                        <p:cTn id="7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71688"/>
                                        </p:tgtEl>
                                        <p:attrNameLst>
                                          <p:attrName>style.visibility</p:attrName>
                                        </p:attrNameLst>
                                      </p:cBhvr>
                                      <p:to>
                                        <p:strVal val="visible"/>
                                      </p:to>
                                    </p:set>
                                    <p:anim calcmode="lin" valueType="num">
                                      <p:cBhvr additive="base">
                                        <p:cTn id="76" dur="500" fill="hold"/>
                                        <p:tgtEl>
                                          <p:spTgt spid="71688"/>
                                        </p:tgtEl>
                                        <p:attrNameLst>
                                          <p:attrName>ppt_x</p:attrName>
                                        </p:attrNameLst>
                                      </p:cBhvr>
                                      <p:tavLst>
                                        <p:tav tm="0">
                                          <p:val>
                                            <p:strVal val="#ppt_x"/>
                                          </p:val>
                                        </p:tav>
                                        <p:tav tm="100000">
                                          <p:val>
                                            <p:strVal val="#ppt_x"/>
                                          </p:val>
                                        </p:tav>
                                      </p:tavLst>
                                    </p:anim>
                                    <p:anim calcmode="lin" valueType="num">
                                      <p:cBhvr additive="base">
                                        <p:cTn id="77" dur="5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71689"/>
                                        </p:tgtEl>
                                        <p:attrNameLst>
                                          <p:attrName>style.visibility</p:attrName>
                                        </p:attrNameLst>
                                      </p:cBhvr>
                                      <p:to>
                                        <p:strVal val="visible"/>
                                      </p:to>
                                    </p:set>
                                    <p:anim calcmode="lin" valueType="num">
                                      <p:cBhvr additive="base">
                                        <p:cTn id="82" dur="500" fill="hold"/>
                                        <p:tgtEl>
                                          <p:spTgt spid="71689"/>
                                        </p:tgtEl>
                                        <p:attrNameLst>
                                          <p:attrName>ppt_x</p:attrName>
                                        </p:attrNameLst>
                                      </p:cBhvr>
                                      <p:tavLst>
                                        <p:tav tm="0">
                                          <p:val>
                                            <p:strVal val="#ppt_x"/>
                                          </p:val>
                                        </p:tav>
                                        <p:tav tm="100000">
                                          <p:val>
                                            <p:strVal val="#ppt_x"/>
                                          </p:val>
                                        </p:tav>
                                      </p:tavLst>
                                    </p:anim>
                                    <p:anim calcmode="lin" valueType="num">
                                      <p:cBhvr additive="base">
                                        <p:cTn id="83" dur="500" fill="hold"/>
                                        <p:tgtEl>
                                          <p:spTgt spid="7168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71691"/>
                                        </p:tgtEl>
                                        <p:attrNameLst>
                                          <p:attrName>style.visibility</p:attrName>
                                        </p:attrNameLst>
                                      </p:cBhvr>
                                      <p:to>
                                        <p:strVal val="visible"/>
                                      </p:to>
                                    </p:set>
                                    <p:anim calcmode="lin" valueType="num">
                                      <p:cBhvr additive="base">
                                        <p:cTn id="88" dur="500" fill="hold"/>
                                        <p:tgtEl>
                                          <p:spTgt spid="71691"/>
                                        </p:tgtEl>
                                        <p:attrNameLst>
                                          <p:attrName>ppt_x</p:attrName>
                                        </p:attrNameLst>
                                      </p:cBhvr>
                                      <p:tavLst>
                                        <p:tav tm="0">
                                          <p:val>
                                            <p:strVal val="#ppt_x"/>
                                          </p:val>
                                        </p:tav>
                                        <p:tav tm="100000">
                                          <p:val>
                                            <p:strVal val="#ppt_x"/>
                                          </p:val>
                                        </p:tav>
                                      </p:tavLst>
                                    </p:anim>
                                    <p:anim calcmode="lin" valueType="num">
                                      <p:cBhvr additive="base">
                                        <p:cTn id="89" dur="500" fill="hold"/>
                                        <p:tgtEl>
                                          <p:spTgt spid="71691"/>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71690"/>
                                        </p:tgtEl>
                                        <p:attrNameLst>
                                          <p:attrName>style.visibility</p:attrName>
                                        </p:attrNameLst>
                                      </p:cBhvr>
                                      <p:to>
                                        <p:strVal val="visible"/>
                                      </p:to>
                                    </p:set>
                                    <p:anim calcmode="lin" valueType="num">
                                      <p:cBhvr additive="base">
                                        <p:cTn id="94" dur="500" fill="hold"/>
                                        <p:tgtEl>
                                          <p:spTgt spid="71690"/>
                                        </p:tgtEl>
                                        <p:attrNameLst>
                                          <p:attrName>ppt_x</p:attrName>
                                        </p:attrNameLst>
                                      </p:cBhvr>
                                      <p:tavLst>
                                        <p:tav tm="0">
                                          <p:val>
                                            <p:strVal val="#ppt_x"/>
                                          </p:val>
                                        </p:tav>
                                        <p:tav tm="100000">
                                          <p:val>
                                            <p:strVal val="#ppt_x"/>
                                          </p:val>
                                        </p:tav>
                                      </p:tavLst>
                                    </p:anim>
                                    <p:anim calcmode="lin" valueType="num">
                                      <p:cBhvr additive="base">
                                        <p:cTn id="95"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71692"/>
                                        </p:tgtEl>
                                        <p:attrNameLst>
                                          <p:attrName>style.visibility</p:attrName>
                                        </p:attrNameLst>
                                      </p:cBhvr>
                                      <p:to>
                                        <p:strVal val="visible"/>
                                      </p:to>
                                    </p:set>
                                    <p:anim calcmode="lin" valueType="num">
                                      <p:cBhvr additive="base">
                                        <p:cTn id="100" dur="500" fill="hold"/>
                                        <p:tgtEl>
                                          <p:spTgt spid="71692"/>
                                        </p:tgtEl>
                                        <p:attrNameLst>
                                          <p:attrName>ppt_x</p:attrName>
                                        </p:attrNameLst>
                                      </p:cBhvr>
                                      <p:tavLst>
                                        <p:tav tm="0">
                                          <p:val>
                                            <p:strVal val="#ppt_x"/>
                                          </p:val>
                                        </p:tav>
                                        <p:tav tm="100000">
                                          <p:val>
                                            <p:strVal val="#ppt_x"/>
                                          </p:val>
                                        </p:tav>
                                      </p:tavLst>
                                    </p:anim>
                                    <p:anim calcmode="lin" valueType="num">
                                      <p:cBhvr additive="base">
                                        <p:cTn id="101" dur="500" fill="hold"/>
                                        <p:tgtEl>
                                          <p:spTgt spid="71692"/>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71693"/>
                                        </p:tgtEl>
                                        <p:attrNameLst>
                                          <p:attrName>style.visibility</p:attrName>
                                        </p:attrNameLst>
                                      </p:cBhvr>
                                      <p:to>
                                        <p:strVal val="visible"/>
                                      </p:to>
                                    </p:set>
                                    <p:anim calcmode="lin" valueType="num">
                                      <p:cBhvr additive="base">
                                        <p:cTn id="106" dur="500" fill="hold"/>
                                        <p:tgtEl>
                                          <p:spTgt spid="71693"/>
                                        </p:tgtEl>
                                        <p:attrNameLst>
                                          <p:attrName>ppt_x</p:attrName>
                                        </p:attrNameLst>
                                      </p:cBhvr>
                                      <p:tavLst>
                                        <p:tav tm="0">
                                          <p:val>
                                            <p:strVal val="#ppt_x"/>
                                          </p:val>
                                        </p:tav>
                                        <p:tav tm="100000">
                                          <p:val>
                                            <p:strVal val="#ppt_x"/>
                                          </p:val>
                                        </p:tav>
                                      </p:tavLst>
                                    </p:anim>
                                    <p:anim calcmode="lin" valueType="num">
                                      <p:cBhvr additive="base">
                                        <p:cTn id="107" dur="500" fill="hold"/>
                                        <p:tgtEl>
                                          <p:spTgt spid="7169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71694"/>
                                        </p:tgtEl>
                                        <p:attrNameLst>
                                          <p:attrName>style.visibility</p:attrName>
                                        </p:attrNameLst>
                                      </p:cBhvr>
                                      <p:to>
                                        <p:strVal val="visible"/>
                                      </p:to>
                                    </p:set>
                                    <p:anim calcmode="lin" valueType="num">
                                      <p:cBhvr additive="base">
                                        <p:cTn id="112" dur="500" fill="hold"/>
                                        <p:tgtEl>
                                          <p:spTgt spid="71694"/>
                                        </p:tgtEl>
                                        <p:attrNameLst>
                                          <p:attrName>ppt_x</p:attrName>
                                        </p:attrNameLst>
                                      </p:cBhvr>
                                      <p:tavLst>
                                        <p:tav tm="0">
                                          <p:val>
                                            <p:strVal val="#ppt_x"/>
                                          </p:val>
                                        </p:tav>
                                        <p:tav tm="100000">
                                          <p:val>
                                            <p:strVal val="#ppt_x"/>
                                          </p:val>
                                        </p:tav>
                                      </p:tavLst>
                                    </p:anim>
                                    <p:anim calcmode="lin" valueType="num">
                                      <p:cBhvr additive="base">
                                        <p:cTn id="113" dur="500" fill="hold"/>
                                        <p:tgtEl>
                                          <p:spTgt spid="71694"/>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71695"/>
                                        </p:tgtEl>
                                        <p:attrNameLst>
                                          <p:attrName>style.visibility</p:attrName>
                                        </p:attrNameLst>
                                      </p:cBhvr>
                                      <p:to>
                                        <p:strVal val="visible"/>
                                      </p:to>
                                    </p:set>
                                    <p:anim calcmode="lin" valueType="num">
                                      <p:cBhvr additive="base">
                                        <p:cTn id="118" dur="500" fill="hold"/>
                                        <p:tgtEl>
                                          <p:spTgt spid="71695"/>
                                        </p:tgtEl>
                                        <p:attrNameLst>
                                          <p:attrName>ppt_x</p:attrName>
                                        </p:attrNameLst>
                                      </p:cBhvr>
                                      <p:tavLst>
                                        <p:tav tm="0">
                                          <p:val>
                                            <p:strVal val="#ppt_x"/>
                                          </p:val>
                                        </p:tav>
                                        <p:tav tm="100000">
                                          <p:val>
                                            <p:strVal val="#ppt_x"/>
                                          </p:val>
                                        </p:tav>
                                      </p:tavLst>
                                    </p:anim>
                                    <p:anim calcmode="lin" valueType="num">
                                      <p:cBhvr additive="base">
                                        <p:cTn id="119" dur="500" fill="hold"/>
                                        <p:tgtEl>
                                          <p:spTgt spid="71695"/>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71696"/>
                                        </p:tgtEl>
                                        <p:attrNameLst>
                                          <p:attrName>style.visibility</p:attrName>
                                        </p:attrNameLst>
                                      </p:cBhvr>
                                      <p:to>
                                        <p:strVal val="visible"/>
                                      </p:to>
                                    </p:set>
                                    <p:anim calcmode="lin" valueType="num">
                                      <p:cBhvr additive="base">
                                        <p:cTn id="124" dur="500" fill="hold"/>
                                        <p:tgtEl>
                                          <p:spTgt spid="71696"/>
                                        </p:tgtEl>
                                        <p:attrNameLst>
                                          <p:attrName>ppt_x</p:attrName>
                                        </p:attrNameLst>
                                      </p:cBhvr>
                                      <p:tavLst>
                                        <p:tav tm="0">
                                          <p:val>
                                            <p:strVal val="#ppt_x"/>
                                          </p:val>
                                        </p:tav>
                                        <p:tav tm="100000">
                                          <p:val>
                                            <p:strVal val="#ppt_x"/>
                                          </p:val>
                                        </p:tav>
                                      </p:tavLst>
                                    </p:anim>
                                    <p:anim calcmode="lin" valueType="num">
                                      <p:cBhvr additive="base">
                                        <p:cTn id="125" dur="500" fill="hold"/>
                                        <p:tgtEl>
                                          <p:spTgt spid="71696"/>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71697"/>
                                        </p:tgtEl>
                                        <p:attrNameLst>
                                          <p:attrName>style.visibility</p:attrName>
                                        </p:attrNameLst>
                                      </p:cBhvr>
                                      <p:to>
                                        <p:strVal val="visible"/>
                                      </p:to>
                                    </p:set>
                                    <p:anim calcmode="lin" valueType="num">
                                      <p:cBhvr additive="base">
                                        <p:cTn id="130" dur="500" fill="hold"/>
                                        <p:tgtEl>
                                          <p:spTgt spid="71697"/>
                                        </p:tgtEl>
                                        <p:attrNameLst>
                                          <p:attrName>ppt_x</p:attrName>
                                        </p:attrNameLst>
                                      </p:cBhvr>
                                      <p:tavLst>
                                        <p:tav tm="0">
                                          <p:val>
                                            <p:strVal val="#ppt_x"/>
                                          </p:val>
                                        </p:tav>
                                        <p:tav tm="100000">
                                          <p:val>
                                            <p:strVal val="#ppt_x"/>
                                          </p:val>
                                        </p:tav>
                                      </p:tavLst>
                                    </p:anim>
                                    <p:anim calcmode="lin" valueType="num">
                                      <p:cBhvr additive="base">
                                        <p:cTn id="131" dur="500" fill="hold"/>
                                        <p:tgtEl>
                                          <p:spTgt spid="71697"/>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71698"/>
                                        </p:tgtEl>
                                        <p:attrNameLst>
                                          <p:attrName>style.visibility</p:attrName>
                                        </p:attrNameLst>
                                      </p:cBhvr>
                                      <p:to>
                                        <p:strVal val="visible"/>
                                      </p:to>
                                    </p:set>
                                    <p:anim calcmode="lin" valueType="num">
                                      <p:cBhvr additive="base">
                                        <p:cTn id="136" dur="500" fill="hold"/>
                                        <p:tgtEl>
                                          <p:spTgt spid="71698"/>
                                        </p:tgtEl>
                                        <p:attrNameLst>
                                          <p:attrName>ppt_x</p:attrName>
                                        </p:attrNameLst>
                                      </p:cBhvr>
                                      <p:tavLst>
                                        <p:tav tm="0">
                                          <p:val>
                                            <p:strVal val="#ppt_x"/>
                                          </p:val>
                                        </p:tav>
                                        <p:tav tm="100000">
                                          <p:val>
                                            <p:strVal val="#ppt_x"/>
                                          </p:val>
                                        </p:tav>
                                      </p:tavLst>
                                    </p:anim>
                                    <p:anim calcmode="lin" valueType="num">
                                      <p:cBhvr additive="base">
                                        <p:cTn id="137" dur="500" fill="hold"/>
                                        <p:tgtEl>
                                          <p:spTgt spid="71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2" grpId="0" build="allAtOnce"/>
      <p:bldP spid="15"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aixaDeTexto 3"/>
          <p:cNvSpPr txBox="1">
            <a:spLocks noChangeArrowheads="1"/>
          </p:cNvSpPr>
          <p:nvPr/>
        </p:nvSpPr>
        <p:spPr bwMode="auto">
          <a:xfrm>
            <a:off x="1016364" y="1508198"/>
            <a:ext cx="2735263" cy="400050"/>
          </a:xfrm>
          <a:prstGeom prst="rect">
            <a:avLst/>
          </a:prstGeom>
          <a:noFill/>
          <a:ln w="9525">
            <a:noFill/>
            <a:miter lim="800000"/>
            <a:headEnd/>
            <a:tailEnd/>
          </a:ln>
        </p:spPr>
        <p:txBody>
          <a:bodyPr>
            <a:spAutoFit/>
          </a:bodyPr>
          <a:lstStyle/>
          <a:p>
            <a:pPr algn="ctr" eaLnBrk="0" hangingPunct="0"/>
            <a:r>
              <a:rPr lang="pt-BR" sz="2000" b="0" u="none" dirty="0">
                <a:latin typeface="+mj-lt"/>
              </a:rPr>
              <a:t>Tabela de </a:t>
            </a:r>
            <a:r>
              <a:rPr lang="pt-BR" sz="2000" b="0" i="1" u="none" dirty="0" err="1" smtClean="0">
                <a:latin typeface="+mj-lt"/>
              </a:rPr>
              <a:t>W</a:t>
            </a:r>
            <a:r>
              <a:rPr lang="pt-BR" sz="2000" b="0" i="1" u="none" baseline="-25000" dirty="0" err="1" smtClean="0">
                <a:latin typeface="+mj-lt"/>
              </a:rPr>
              <a:t>crítico</a:t>
            </a:r>
            <a:endParaRPr lang="pt-BR" sz="2000" b="0" i="1" u="none" baseline="-25000" dirty="0">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xmlns="" val="1781906866"/>
              </p:ext>
            </p:extLst>
          </p:nvPr>
        </p:nvGraphicFramePr>
        <p:xfrm>
          <a:off x="258822" y="2027203"/>
          <a:ext cx="4390820" cy="3717988"/>
        </p:xfrm>
        <a:graphic>
          <a:graphicData uri="http://schemas.openxmlformats.org/drawingml/2006/table">
            <a:tbl>
              <a:tblPr>
                <a:tableStyleId>{5C22544A-7EE6-4342-B048-85BDC9FD1C3A}</a:tableStyleId>
              </a:tblPr>
              <a:tblGrid>
                <a:gridCol w="439082"/>
                <a:gridCol w="439082"/>
                <a:gridCol w="439082"/>
                <a:gridCol w="439082"/>
                <a:gridCol w="439082"/>
                <a:gridCol w="439082"/>
                <a:gridCol w="439082"/>
                <a:gridCol w="439082"/>
                <a:gridCol w="439082"/>
                <a:gridCol w="439082"/>
              </a:tblGrid>
              <a:tr h="156723">
                <a:tc rowSpan="2">
                  <a:txBody>
                    <a:bodyPr/>
                    <a:lstStyle/>
                    <a:p>
                      <a:pPr algn="ctr" fontAlgn="b"/>
                      <a:r>
                        <a:rPr lang="pt-BR" sz="900" u="none" strike="noStrike" dirty="0" smtClean="0">
                          <a:solidFill>
                            <a:schemeClr val="tx1"/>
                          </a:solidFill>
                          <a:effectLst/>
                        </a:rPr>
                        <a:t>n</a:t>
                      </a:r>
                      <a:endParaRPr lang="pt-BR" sz="900" b="1" i="1" u="none" strike="noStrike" dirty="0">
                        <a:solidFill>
                          <a:schemeClr val="tx1"/>
                        </a:solidFill>
                        <a:effectLst/>
                        <a:latin typeface="Times New Roman"/>
                      </a:endParaRPr>
                    </a:p>
                  </a:txBody>
                  <a:tcPr marL="9525" marR="9525" marT="9529" marB="0" anchor="b"/>
                </a:tc>
                <a:tc gridSpan="9">
                  <a:txBody>
                    <a:bodyPr/>
                    <a:lstStyle/>
                    <a:p>
                      <a:pPr algn="ctr" fontAlgn="t"/>
                      <a:r>
                        <a:rPr lang="pt-BR" sz="900" u="none" strike="noStrike" dirty="0">
                          <a:effectLst/>
                        </a:rPr>
                        <a:t>Nível de </a:t>
                      </a:r>
                      <a:r>
                        <a:rPr lang="pt-BR" sz="900" u="none" strike="noStrike" dirty="0" smtClean="0">
                          <a:effectLst/>
                        </a:rPr>
                        <a:t>significância </a:t>
                      </a:r>
                      <a:r>
                        <a:rPr lang="pt-BR" sz="900" u="none" strike="noStrike" dirty="0" smtClean="0">
                          <a:effectLst/>
                          <a:latin typeface="Symbol" pitchFamily="18" charset="2"/>
                        </a:rPr>
                        <a:t>a</a:t>
                      </a:r>
                      <a:endParaRPr lang="pt-BR" sz="900" b="1" i="0" u="none" strike="noStrike" dirty="0">
                        <a:solidFill>
                          <a:srgbClr val="000000"/>
                        </a:solidFill>
                        <a:effectLst/>
                        <a:latin typeface="Symbol" pitchFamily="18" charset="2"/>
                      </a:endParaRPr>
                    </a:p>
                  </a:txBody>
                  <a:tcPr marL="9525" marR="9525" marT="9529"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87435">
                <a:tc vMerge="1">
                  <a:txBody>
                    <a:bodyPr/>
                    <a:lstStyle/>
                    <a:p>
                      <a:endParaRPr lang="pt-BR"/>
                    </a:p>
                  </a:txBody>
                  <a:tcPr/>
                </a:tc>
                <a:tc>
                  <a:txBody>
                    <a:bodyPr/>
                    <a:lstStyle/>
                    <a:p>
                      <a:pPr algn="ctr" fontAlgn="t"/>
                      <a:r>
                        <a:rPr lang="pt-BR" sz="900" u="none" strike="noStrike" dirty="0">
                          <a:solidFill>
                            <a:schemeClr val="tx1"/>
                          </a:solidFill>
                          <a:effectLst/>
                        </a:rPr>
                        <a:t>0,01</a:t>
                      </a:r>
                      <a:endParaRPr lang="pt-BR" sz="900" b="1"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0,02</a:t>
                      </a:r>
                      <a:endParaRPr lang="pt-BR" sz="900" b="1"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0,05</a:t>
                      </a:r>
                      <a:endParaRPr lang="pt-BR" sz="900" b="1"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0,1</a:t>
                      </a:r>
                      <a:endParaRPr lang="pt-BR" sz="900" b="1"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0,5</a:t>
                      </a:r>
                      <a:endParaRPr lang="pt-BR" sz="900" b="1"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a:t>
                      </a:r>
                      <a:endParaRPr lang="pt-BR" sz="900" b="1"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0,95</a:t>
                      </a:r>
                      <a:endParaRPr lang="pt-BR" sz="900" b="1"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a:t>
                      </a:r>
                      <a:endParaRPr lang="pt-BR" sz="900" b="1"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0,99</a:t>
                      </a:r>
                      <a:endParaRPr lang="pt-BR" sz="900" b="1"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0,753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0,756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0,767</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0,789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0,959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0,998</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0,999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1</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1</a:t>
                      </a:r>
                      <a:endParaRPr lang="pt-BR" sz="900" b="0" i="0" u="none" strike="noStrike">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0,687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0,707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0,748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0,792</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0,935</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0,987</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0,992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0,996</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0,997</a:t>
                      </a:r>
                      <a:endParaRPr lang="pt-BR" sz="900" b="0" i="0" u="none" strike="noStrike">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0,686</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0,715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0,762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0,806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0,927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0,979</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0,986</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0,991</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0,993</a:t>
                      </a:r>
                      <a:endParaRPr lang="pt-BR" sz="900" b="0" i="0" u="none" strike="noStrike">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0,713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0,743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0,788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0,826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0,927</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0,974</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0,986</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0,989</a:t>
                      </a:r>
                      <a:endParaRPr lang="pt-BR" sz="900" b="0" i="0" u="none" strike="noStrike">
                        <a:solidFill>
                          <a:schemeClr val="tx1"/>
                        </a:solidFill>
                        <a:effectLst/>
                        <a:latin typeface="Times New Roman"/>
                      </a:endParaRPr>
                    </a:p>
                  </a:txBody>
                  <a:tcPr marL="9525" marR="9525" marT="9529" marB="0"/>
                </a:tc>
              </a:tr>
              <a:tr h="187435">
                <a:tc>
                  <a:txBody>
                    <a:bodyPr/>
                    <a:lstStyle/>
                    <a:p>
                      <a:pPr algn="ctr" fontAlgn="t"/>
                      <a:r>
                        <a:rPr lang="pt-BR" sz="900" u="none" strike="noStrike" dirty="0">
                          <a:solidFill>
                            <a:schemeClr val="tx1"/>
                          </a:solidFill>
                          <a:effectLst/>
                        </a:rPr>
                        <a:t>7</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0,73</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0,803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0,838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0,928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0,972</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0,985</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0,988</a:t>
                      </a:r>
                      <a:endParaRPr lang="pt-BR" sz="900" b="0" i="0" u="none" strike="noStrike">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0,749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0,778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0,818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0,851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0,932</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0,972</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0,984</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0,987</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0,764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0,791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0,829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0,859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0,935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0,984</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0,986</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10</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0,781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0,806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0,842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0,869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0,938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0,983</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0,986</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0,792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0,817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0,876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0,984</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0,986</a:t>
                      </a:r>
                      <a:endParaRPr lang="pt-BR" sz="900" b="0" i="0" u="none" strike="noStrike">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0,805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0,828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0,859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0,883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0,943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0,984</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0,986</a:t>
                      </a:r>
                      <a:endParaRPr lang="pt-BR" sz="900" b="0" i="0" u="none" strike="noStrike">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0,815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0,837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0,866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0,889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0,945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0,984</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0,986</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0,825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0,846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0,874</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0,895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0,945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0,986</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0,835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0,855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0,881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0,901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0,987</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0,844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0,863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0,887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0,906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0,952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0,987</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0,851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0,869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0,892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0,954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0,987</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0,858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0,874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0,897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0,914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0,956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0,988</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19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0,863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0,879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0,901</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0,917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0,957</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0,978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0,988</a:t>
                      </a:r>
                      <a:endParaRPr lang="pt-BR" sz="900" b="0" i="0" u="none" strike="noStrike" dirty="0">
                        <a:solidFill>
                          <a:schemeClr val="tx1"/>
                        </a:solidFill>
                        <a:effectLst/>
                        <a:latin typeface="Times New Roman"/>
                      </a:endParaRPr>
                    </a:p>
                  </a:txBody>
                  <a:tcPr marL="9525" marR="9525" marT="9529" marB="0"/>
                </a:tc>
              </a:tr>
              <a:tr h="187435">
                <a:tc>
                  <a:txBody>
                    <a:bodyPr/>
                    <a:lstStyle/>
                    <a:p>
                      <a:pPr algn="ctr" fontAlgn="t"/>
                      <a:r>
                        <a:rPr lang="pt-BR" sz="900" u="none" strike="noStrike">
                          <a:solidFill>
                            <a:schemeClr val="tx1"/>
                          </a:solidFill>
                          <a:effectLst/>
                        </a:rPr>
                        <a:t>20</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0,868</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0,884</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0,905</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0,92</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0,959</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0,979</a:t>
                      </a:r>
                      <a:endParaRPr lang="pt-BR" sz="900" b="0" i="0" u="none" strike="noStrike" dirty="0">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0,983</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a:solidFill>
                            <a:schemeClr val="tx1"/>
                          </a:solidFill>
                          <a:effectLst/>
                        </a:rPr>
                        <a:t>0,986</a:t>
                      </a:r>
                      <a:endParaRPr lang="pt-BR" sz="900" b="0" i="0" u="none" strike="noStrike">
                        <a:solidFill>
                          <a:schemeClr val="tx1"/>
                        </a:solidFill>
                        <a:effectLst/>
                        <a:latin typeface="Times New Roman"/>
                      </a:endParaRPr>
                    </a:p>
                  </a:txBody>
                  <a:tcPr marL="9525" marR="9525" marT="9529" marB="0"/>
                </a:tc>
                <a:tc>
                  <a:txBody>
                    <a:bodyPr/>
                    <a:lstStyle/>
                    <a:p>
                      <a:pPr algn="ctr" fontAlgn="t"/>
                      <a:r>
                        <a:rPr lang="pt-BR" sz="900" u="none" strike="noStrike" dirty="0">
                          <a:solidFill>
                            <a:schemeClr val="tx1"/>
                          </a:solidFill>
                          <a:effectLst/>
                        </a:rPr>
                        <a:t>0,988</a:t>
                      </a:r>
                      <a:endParaRPr lang="pt-BR" sz="900" b="0" i="0" u="none" strike="noStrike" dirty="0">
                        <a:solidFill>
                          <a:schemeClr val="tx1"/>
                        </a:solidFill>
                        <a:effectLst/>
                        <a:latin typeface="Times New Roman"/>
                      </a:endParaRPr>
                    </a:p>
                  </a:txBody>
                  <a:tcPr marL="9525" marR="9525" marT="9529" marB="0"/>
                </a:tc>
              </a:tr>
            </a:tbl>
          </a:graphicData>
        </a:graphic>
      </p:graphicFrame>
      <p:sp>
        <p:nvSpPr>
          <p:cNvPr id="8" name="CaixaDeTexto 7"/>
          <p:cNvSpPr txBox="1">
            <a:spLocks noChangeArrowheads="1"/>
          </p:cNvSpPr>
          <p:nvPr/>
        </p:nvSpPr>
        <p:spPr bwMode="auto">
          <a:xfrm>
            <a:off x="5500662" y="5457162"/>
            <a:ext cx="3643338" cy="708025"/>
          </a:xfrm>
          <a:prstGeom prst="rect">
            <a:avLst/>
          </a:prstGeom>
          <a:noFill/>
          <a:ln w="9525">
            <a:noFill/>
            <a:miter lim="800000"/>
            <a:headEnd/>
            <a:tailEnd/>
          </a:ln>
        </p:spPr>
        <p:txBody>
          <a:bodyPr wrap="square">
            <a:spAutoFit/>
          </a:bodyPr>
          <a:lstStyle/>
          <a:p>
            <a:pPr algn="ctr" eaLnBrk="0" hangingPunct="0"/>
            <a:r>
              <a:rPr lang="pt-BR" sz="2000" b="1" u="none" dirty="0">
                <a:latin typeface="+mj-lt"/>
              </a:rPr>
              <a:t>O dados possuem</a:t>
            </a:r>
          </a:p>
          <a:p>
            <a:pPr algn="ctr" eaLnBrk="0" hangingPunct="0"/>
            <a:r>
              <a:rPr lang="pt-BR" sz="2000" b="1" u="none" dirty="0">
                <a:latin typeface="+mj-lt"/>
              </a:rPr>
              <a:t> distribuição normal</a:t>
            </a:r>
          </a:p>
        </p:txBody>
      </p:sp>
      <p:cxnSp>
        <p:nvCxnSpPr>
          <p:cNvPr id="9" name="Conector de seta reta 8"/>
          <p:cNvCxnSpPr>
            <a:cxnSpLocks noChangeShapeType="1"/>
          </p:cNvCxnSpPr>
          <p:nvPr/>
        </p:nvCxnSpPr>
        <p:spPr bwMode="auto">
          <a:xfrm rot="16440000" flipH="1">
            <a:off x="6880148" y="5204372"/>
            <a:ext cx="576648" cy="32949"/>
          </a:xfrm>
          <a:prstGeom prst="straightConnector1">
            <a:avLst/>
          </a:prstGeom>
          <a:noFill/>
          <a:ln w="50800" algn="ctr">
            <a:solidFill>
              <a:srgbClr val="C00000"/>
            </a:solidFill>
            <a:round/>
            <a:headEnd type="none" w="sm" len="sm"/>
            <a:tailEnd type="arrow" w="med" len="med"/>
          </a:ln>
        </p:spPr>
      </p:cxnSp>
      <p:pic>
        <p:nvPicPr>
          <p:cNvPr id="3304" name="Picture 23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69073" y="4525332"/>
            <a:ext cx="2400300" cy="381000"/>
          </a:xfrm>
          <a:prstGeom prst="rect">
            <a:avLst/>
          </a:prstGeom>
          <a:noFill/>
        </p:spPr>
      </p:pic>
      <p:sp>
        <p:nvSpPr>
          <p:cNvPr id="10" name="Retângulo 9"/>
          <p:cNvSpPr/>
          <p:nvPr/>
        </p:nvSpPr>
        <p:spPr>
          <a:xfrm>
            <a:off x="2830412" y="551476"/>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11" name="Retângulo 10"/>
          <p:cNvSpPr/>
          <p:nvPr/>
        </p:nvSpPr>
        <p:spPr>
          <a:xfrm>
            <a:off x="3303650" y="1094256"/>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pic>
        <p:nvPicPr>
          <p:cNvPr id="192516" name="Picture 4"/>
          <p:cNvPicPr>
            <a:picLocks noChangeAspect="1" noChangeArrowheads="1"/>
          </p:cNvPicPr>
          <p:nvPr/>
        </p:nvPicPr>
        <p:blipFill>
          <a:blip r:embed="rId3"/>
          <a:srcRect/>
          <a:stretch>
            <a:fillRect/>
          </a:stretch>
        </p:blipFill>
        <p:spPr bwMode="auto">
          <a:xfrm>
            <a:off x="5117324" y="1525933"/>
            <a:ext cx="3644089" cy="2247901"/>
          </a:xfrm>
          <a:prstGeom prst="rect">
            <a:avLst/>
          </a:prstGeom>
          <a:noFill/>
          <a:ln w="9525">
            <a:noFill/>
            <a:miter lim="800000"/>
            <a:headEnd/>
            <a:tailEnd/>
          </a:ln>
          <a:effectLst/>
        </p:spPr>
      </p:pic>
      <p:sp>
        <p:nvSpPr>
          <p:cNvPr id="13" name="Retângulo 12"/>
          <p:cNvSpPr/>
          <p:nvPr/>
        </p:nvSpPr>
        <p:spPr>
          <a:xfrm>
            <a:off x="5768408" y="3908568"/>
            <a:ext cx="2505301" cy="369332"/>
          </a:xfrm>
          <a:prstGeom prst="rect">
            <a:avLst/>
          </a:prstGeom>
        </p:spPr>
        <p:txBody>
          <a:bodyPr wrap="none">
            <a:spAutoFit/>
          </a:bodyPr>
          <a:lstStyle/>
          <a:p>
            <a:r>
              <a:rPr lang="pt-BR" dirty="0" smtClean="0">
                <a:latin typeface="+mj-lt"/>
              </a:rPr>
              <a:t>A Hipótese H</a:t>
            </a:r>
            <a:r>
              <a:rPr lang="pt-BR" baseline="-25000" dirty="0" smtClean="0">
                <a:latin typeface="+mj-lt"/>
              </a:rPr>
              <a:t>0 </a:t>
            </a:r>
            <a:r>
              <a:rPr lang="pt-BR" dirty="0" smtClean="0">
                <a:latin typeface="+mj-lt"/>
              </a:rPr>
              <a:t>é aceita se</a:t>
            </a:r>
            <a:endParaRPr lang="pt-BR" dirty="0">
              <a:latin typeface="+mj-lt"/>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500" fill="hold"/>
                                        <p:tgtEl>
                                          <p:spTgt spid="19459"/>
                                        </p:tgtEl>
                                        <p:attrNameLst>
                                          <p:attrName>ppt_x</p:attrName>
                                        </p:attrNameLst>
                                      </p:cBhvr>
                                      <p:tavLst>
                                        <p:tav tm="0">
                                          <p:val>
                                            <p:strVal val="#ppt_x"/>
                                          </p:val>
                                        </p:tav>
                                        <p:tav tm="100000">
                                          <p:val>
                                            <p:strVal val="#ppt_x"/>
                                          </p:val>
                                        </p:tav>
                                      </p:tavLst>
                                    </p:anim>
                                    <p:anim calcmode="lin" valueType="num">
                                      <p:cBhvr additive="base">
                                        <p:cTn id="14"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2516"/>
                                        </p:tgtEl>
                                        <p:attrNameLst>
                                          <p:attrName>style.visibility</p:attrName>
                                        </p:attrNameLst>
                                      </p:cBhvr>
                                      <p:to>
                                        <p:strVal val="visible"/>
                                      </p:to>
                                    </p:set>
                                    <p:anim calcmode="lin" valueType="num">
                                      <p:cBhvr additive="base">
                                        <p:cTn id="25" dur="500" fill="hold"/>
                                        <p:tgtEl>
                                          <p:spTgt spid="192516"/>
                                        </p:tgtEl>
                                        <p:attrNameLst>
                                          <p:attrName>ppt_x</p:attrName>
                                        </p:attrNameLst>
                                      </p:cBhvr>
                                      <p:tavLst>
                                        <p:tav tm="0">
                                          <p:val>
                                            <p:strVal val="#ppt_x"/>
                                          </p:val>
                                        </p:tav>
                                        <p:tav tm="100000">
                                          <p:val>
                                            <p:strVal val="#ppt_x"/>
                                          </p:val>
                                        </p:tav>
                                      </p:tavLst>
                                    </p:anim>
                                    <p:anim calcmode="lin" valueType="num">
                                      <p:cBhvr additive="base">
                                        <p:cTn id="26" dur="500" fill="hold"/>
                                        <p:tgtEl>
                                          <p:spTgt spid="1925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04"/>
                                        </p:tgtEl>
                                        <p:attrNameLst>
                                          <p:attrName>style.visibility</p:attrName>
                                        </p:attrNameLst>
                                      </p:cBhvr>
                                      <p:to>
                                        <p:strVal val="visible"/>
                                      </p:to>
                                    </p:set>
                                    <p:anim calcmode="lin" valueType="num">
                                      <p:cBhvr additive="base">
                                        <p:cTn id="37" dur="500" fill="hold"/>
                                        <p:tgtEl>
                                          <p:spTgt spid="3304"/>
                                        </p:tgtEl>
                                        <p:attrNameLst>
                                          <p:attrName>ppt_x</p:attrName>
                                        </p:attrNameLst>
                                      </p:cBhvr>
                                      <p:tavLst>
                                        <p:tav tm="0">
                                          <p:val>
                                            <p:strVal val="#ppt_x"/>
                                          </p:val>
                                        </p:tav>
                                        <p:tav tm="100000">
                                          <p:val>
                                            <p:strVal val="#ppt_x"/>
                                          </p:val>
                                        </p:tav>
                                      </p:tavLst>
                                    </p:anim>
                                    <p:anim calcmode="lin" valueType="num">
                                      <p:cBhvr additive="base">
                                        <p:cTn id="38" dur="500" fill="hold"/>
                                        <p:tgtEl>
                                          <p:spTgt spid="330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8" grpId="0" autoUpdateAnimBg="0"/>
      <p:bldP spid="11" grpId="0" build="allAtOnce"/>
      <p:bldP spid="1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6" name="Text Box 4"/>
          <p:cNvSpPr txBox="1">
            <a:spLocks noChangeArrowheads="1"/>
          </p:cNvSpPr>
          <p:nvPr/>
        </p:nvSpPr>
        <p:spPr bwMode="auto">
          <a:xfrm>
            <a:off x="299136" y="1735186"/>
            <a:ext cx="1081088" cy="369332"/>
          </a:xfrm>
          <a:prstGeom prst="rect">
            <a:avLst/>
          </a:prstGeom>
          <a:noFill/>
          <a:ln w="12700">
            <a:noFill/>
            <a:miter lim="800000"/>
            <a:headEnd type="none" w="sm" len="sm"/>
            <a:tailEnd type="none" w="sm" len="sm"/>
          </a:ln>
        </p:spPr>
        <p:txBody>
          <a:bodyPr anchor="ctr">
            <a:spAutoFit/>
          </a:bodyPr>
          <a:lstStyle/>
          <a:p>
            <a:pPr algn="ctr" defTabSz="762000" eaLnBrk="0" hangingPunct="0">
              <a:spcBef>
                <a:spcPct val="50000"/>
              </a:spcBef>
            </a:pPr>
            <a:r>
              <a:rPr lang="pt-BR" b="0" i="1" u="none" dirty="0">
                <a:solidFill>
                  <a:srgbClr val="000066"/>
                </a:solidFill>
                <a:latin typeface="+mj-lt"/>
              </a:rPr>
              <a:t>n</a:t>
            </a:r>
            <a:r>
              <a:rPr lang="pt-BR" b="0" u="none" dirty="0">
                <a:solidFill>
                  <a:srgbClr val="000066"/>
                </a:solidFill>
                <a:latin typeface="+mj-lt"/>
              </a:rPr>
              <a:t>= 10</a:t>
            </a:r>
            <a:endParaRPr lang="pt-BR" b="0" u="none" dirty="0">
              <a:latin typeface="+mj-lt"/>
            </a:endParaRPr>
          </a:p>
        </p:txBody>
      </p:sp>
      <p:graphicFrame>
        <p:nvGraphicFramePr>
          <p:cNvPr id="23" name="Tabela 22"/>
          <p:cNvGraphicFramePr>
            <a:graphicFrameLocks noGrp="1"/>
          </p:cNvGraphicFramePr>
          <p:nvPr/>
        </p:nvGraphicFramePr>
        <p:xfrm>
          <a:off x="1692275" y="2264552"/>
          <a:ext cx="6600830" cy="2082801"/>
        </p:xfrm>
        <a:graphic>
          <a:graphicData uri="http://schemas.openxmlformats.org/drawingml/2006/table">
            <a:tbl>
              <a:tblPr>
                <a:tableStyleId>{5C22544A-7EE6-4342-B048-85BDC9FD1C3A}</a:tableStyleId>
              </a:tblPr>
              <a:tblGrid>
                <a:gridCol w="660083"/>
                <a:gridCol w="660083"/>
                <a:gridCol w="660083"/>
                <a:gridCol w="660083"/>
                <a:gridCol w="660083"/>
                <a:gridCol w="660083"/>
                <a:gridCol w="660083"/>
                <a:gridCol w="660083"/>
                <a:gridCol w="660083"/>
                <a:gridCol w="660083"/>
              </a:tblGrid>
              <a:tr h="297543">
                <a:tc rowSpan="2">
                  <a:txBody>
                    <a:bodyPr/>
                    <a:lstStyle/>
                    <a:p>
                      <a:pPr algn="ctr" fontAlgn="ctr"/>
                      <a:r>
                        <a:rPr lang="pt-BR" sz="1200" u="none" strike="noStrike" dirty="0">
                          <a:effectLst/>
                        </a:rPr>
                        <a:t>i</a:t>
                      </a:r>
                      <a:endParaRPr lang="pt-BR" sz="1200" b="0" i="0" u="none" strike="noStrike" dirty="0">
                        <a:effectLst/>
                        <a:latin typeface="Times New Roman"/>
                      </a:endParaRPr>
                    </a:p>
                  </a:txBody>
                  <a:tcPr marL="9526" marR="9526" marT="9523" marB="0" anchor="ctr"/>
                </a:tc>
                <a:tc gridSpan="9">
                  <a:txBody>
                    <a:bodyPr/>
                    <a:lstStyle/>
                    <a:p>
                      <a:pPr algn="ctr" fontAlgn="ctr"/>
                      <a:r>
                        <a:rPr lang="pt-BR" sz="1200" u="none" strike="noStrike" dirty="0">
                          <a:effectLst/>
                        </a:rPr>
                        <a:t>n</a:t>
                      </a:r>
                      <a:endParaRPr lang="pt-BR" sz="1200" b="0" i="0" u="none" strike="noStrike" dirty="0">
                        <a:effectLst/>
                        <a:latin typeface="Times New Roman"/>
                      </a:endParaRPr>
                    </a:p>
                  </a:txBody>
                  <a:tcPr marL="9526" marR="9526" marT="9523"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97543">
                <a:tc vMerge="1">
                  <a:txBody>
                    <a:bodyPr/>
                    <a:lstStyle/>
                    <a:p>
                      <a:endParaRPr lang="pt-BR"/>
                    </a:p>
                  </a:txBody>
                  <a:tcPr/>
                </a:tc>
                <a:tc>
                  <a:txBody>
                    <a:bodyPr/>
                    <a:lstStyle/>
                    <a:p>
                      <a:pPr algn="r" fontAlgn="ctr"/>
                      <a:r>
                        <a:rPr lang="pt-BR" sz="1200" u="none" strike="noStrike" dirty="0">
                          <a:effectLst/>
                        </a:rPr>
                        <a:t>2</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dirty="0">
                          <a:effectLst/>
                        </a:rPr>
                        <a:t>3</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dirty="0">
                          <a:effectLst/>
                        </a:rPr>
                        <a:t>4</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dirty="0">
                          <a:effectLst/>
                        </a:rPr>
                        <a:t>5</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a:effectLst/>
                        </a:rPr>
                        <a:t>6</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7</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8</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9</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10</a:t>
                      </a:r>
                      <a:endParaRPr lang="pt-BR" sz="1200" b="0" i="0" u="none" strike="noStrike">
                        <a:effectLst/>
                        <a:latin typeface="Times New Roman"/>
                      </a:endParaRPr>
                    </a:p>
                  </a:txBody>
                  <a:tcPr marL="9526" marR="9526" marT="9523" marB="0" anchor="ctr"/>
                </a:tc>
              </a:tr>
              <a:tr h="297543">
                <a:tc>
                  <a:txBody>
                    <a:bodyPr/>
                    <a:lstStyle/>
                    <a:p>
                      <a:pPr algn="ctr" fontAlgn="ctr"/>
                      <a:r>
                        <a:rPr lang="pt-BR" sz="1200" u="none" strike="noStrike">
                          <a:effectLst/>
                        </a:rPr>
                        <a:t>1</a:t>
                      </a:r>
                      <a:endParaRPr lang="pt-BR" sz="1200" b="0" i="0" u="none" strike="noStrike">
                        <a:effectLst/>
                        <a:latin typeface="Times New Roman"/>
                      </a:endParaRPr>
                    </a:p>
                  </a:txBody>
                  <a:tcPr marL="9526" marR="9526" marT="9523" marB="0" anchor="ctr"/>
                </a:tc>
                <a:tc>
                  <a:txBody>
                    <a:bodyPr/>
                    <a:lstStyle/>
                    <a:p>
                      <a:pPr algn="r" fontAlgn="ctr"/>
                      <a:r>
                        <a:rPr lang="pt-BR" sz="1200" u="none" strike="noStrike">
                          <a:effectLst/>
                        </a:rPr>
                        <a:t>0,7071</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0,7071</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0,6872</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0,6646</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dirty="0">
                          <a:effectLst/>
                        </a:rPr>
                        <a:t>0,6431</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a:effectLst/>
                        </a:rPr>
                        <a:t>0,6233</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0,6052</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0,5888</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0,5739</a:t>
                      </a:r>
                      <a:endParaRPr lang="pt-BR" sz="1200" b="0" i="0" u="none" strike="noStrike">
                        <a:effectLst/>
                        <a:latin typeface="Times New Roman"/>
                      </a:endParaRPr>
                    </a:p>
                  </a:txBody>
                  <a:tcPr marL="9526" marR="9526" marT="9523" marB="0" anchor="ctr"/>
                </a:tc>
              </a:tr>
              <a:tr h="297543">
                <a:tc>
                  <a:txBody>
                    <a:bodyPr/>
                    <a:lstStyle/>
                    <a:p>
                      <a:pPr algn="ctr" fontAlgn="ctr"/>
                      <a:r>
                        <a:rPr lang="pt-BR" sz="1200" u="none" strike="noStrike">
                          <a:effectLst/>
                        </a:rPr>
                        <a:t>2</a:t>
                      </a:r>
                      <a:endParaRPr lang="pt-BR" sz="1200" b="0" i="0" u="none" strike="noStrike">
                        <a:effectLst/>
                        <a:latin typeface="Times New Roman"/>
                      </a:endParaRPr>
                    </a:p>
                  </a:txBody>
                  <a:tcPr marL="9526" marR="9526" marT="9523" marB="0" anchor="ctr"/>
                </a:tc>
                <a:tc>
                  <a:txBody>
                    <a:bodyPr/>
                    <a:lstStyle/>
                    <a:p>
                      <a:pPr algn="l"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0,1677</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0,2413</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dirty="0">
                          <a:effectLst/>
                        </a:rPr>
                        <a:t>0,2806</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a:effectLst/>
                        </a:rPr>
                        <a:t>0,3031</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0,3164</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0,3244</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0,3291</a:t>
                      </a:r>
                      <a:endParaRPr lang="pt-BR" sz="1200" b="0" i="0" u="none" strike="noStrike">
                        <a:effectLst/>
                        <a:latin typeface="Times New Roman"/>
                      </a:endParaRPr>
                    </a:p>
                  </a:txBody>
                  <a:tcPr marL="9526" marR="9526" marT="9523" marB="0" anchor="ctr"/>
                </a:tc>
              </a:tr>
              <a:tr h="297543">
                <a:tc>
                  <a:txBody>
                    <a:bodyPr/>
                    <a:lstStyle/>
                    <a:p>
                      <a:pPr algn="ctr" fontAlgn="ctr"/>
                      <a:r>
                        <a:rPr lang="pt-BR" sz="1200" u="none" strike="noStrike">
                          <a:effectLst/>
                        </a:rPr>
                        <a:t>3</a:t>
                      </a:r>
                      <a:endParaRPr lang="pt-BR" sz="1200" b="0" i="0" u="none" strike="noStrike">
                        <a:effectLst/>
                        <a:latin typeface="Times New Roman"/>
                      </a:endParaRPr>
                    </a:p>
                  </a:txBody>
                  <a:tcPr marL="9526" marR="9526" marT="9523" marB="0" anchor="ctr"/>
                </a:tc>
                <a:tc>
                  <a:txBody>
                    <a:bodyPr/>
                    <a:lstStyle/>
                    <a:p>
                      <a:pPr algn="l"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0</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dirty="0">
                          <a:effectLst/>
                        </a:rPr>
                        <a:t>0,0875</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a:effectLst/>
                        </a:rPr>
                        <a:t>0,1401</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dirty="0">
                          <a:effectLst/>
                        </a:rPr>
                        <a:t>0,1743</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a:effectLst/>
                        </a:rPr>
                        <a:t>0,1976</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dirty="0">
                          <a:effectLst/>
                        </a:rPr>
                        <a:t>0,2141</a:t>
                      </a:r>
                      <a:endParaRPr lang="pt-BR" sz="1200" b="0" i="0" u="none" strike="noStrike" dirty="0">
                        <a:effectLst/>
                        <a:latin typeface="Times New Roman"/>
                      </a:endParaRPr>
                    </a:p>
                  </a:txBody>
                  <a:tcPr marL="9526" marR="9526" marT="9523" marB="0" anchor="ctr"/>
                </a:tc>
              </a:tr>
              <a:tr h="297543">
                <a:tc>
                  <a:txBody>
                    <a:bodyPr/>
                    <a:lstStyle/>
                    <a:p>
                      <a:pPr algn="ctr" fontAlgn="ctr"/>
                      <a:r>
                        <a:rPr lang="pt-BR" sz="1200" u="none" strike="noStrike">
                          <a:effectLst/>
                        </a:rPr>
                        <a:t>4</a:t>
                      </a:r>
                      <a:endParaRPr lang="pt-BR" sz="1200" b="0" i="0" u="none" strike="noStrike">
                        <a:effectLst/>
                        <a:latin typeface="Times New Roman"/>
                      </a:endParaRPr>
                    </a:p>
                  </a:txBody>
                  <a:tcPr marL="9526" marR="9526" marT="9523" marB="0" anchor="ctr"/>
                </a:tc>
                <a:tc>
                  <a:txBody>
                    <a:bodyPr/>
                    <a:lstStyle/>
                    <a:p>
                      <a:pPr algn="l"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dirty="0">
                          <a:effectLst/>
                        </a:rPr>
                        <a:t>-</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dirty="0">
                          <a:effectLst/>
                        </a:rPr>
                        <a:t>0,0000.</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dirty="0">
                          <a:effectLst/>
                        </a:rPr>
                        <a:t>0,0561</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dirty="0">
                          <a:effectLst/>
                        </a:rPr>
                        <a:t>0,0947</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a:effectLst/>
                        </a:rPr>
                        <a:t>0,1224</a:t>
                      </a:r>
                      <a:endParaRPr lang="pt-BR" sz="1200" b="0" i="0" u="none" strike="noStrike">
                        <a:effectLst/>
                        <a:latin typeface="Times New Roman"/>
                      </a:endParaRPr>
                    </a:p>
                  </a:txBody>
                  <a:tcPr marL="9526" marR="9526" marT="9523" marB="0" anchor="ctr"/>
                </a:tc>
              </a:tr>
              <a:tr h="297543">
                <a:tc>
                  <a:txBody>
                    <a:bodyPr/>
                    <a:lstStyle/>
                    <a:p>
                      <a:pPr algn="ctr" fontAlgn="ctr"/>
                      <a:r>
                        <a:rPr lang="pt-BR" sz="1200" u="none" strike="noStrike">
                          <a:effectLst/>
                        </a:rPr>
                        <a:t>5</a:t>
                      </a:r>
                      <a:endParaRPr lang="pt-BR" sz="1200" b="0" i="0" u="none" strike="noStrike">
                        <a:effectLst/>
                        <a:latin typeface="Times New Roman"/>
                      </a:endParaRPr>
                    </a:p>
                  </a:txBody>
                  <a:tcPr marL="9526" marR="9526" marT="9523" marB="0" anchor="ctr"/>
                </a:tc>
                <a:tc>
                  <a:txBody>
                    <a:bodyPr/>
                    <a:lstStyle/>
                    <a:p>
                      <a:pPr algn="l"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a:effectLst/>
                        </a:rPr>
                        <a:t>-</a:t>
                      </a:r>
                      <a:endParaRPr lang="pt-BR" sz="1200" b="0" i="0" u="none" strike="noStrike">
                        <a:effectLst/>
                        <a:latin typeface="Times New Roman"/>
                      </a:endParaRPr>
                    </a:p>
                  </a:txBody>
                  <a:tcPr marL="9526" marR="9526" marT="9523" marB="0" anchor="ctr"/>
                </a:tc>
                <a:tc>
                  <a:txBody>
                    <a:bodyPr/>
                    <a:lstStyle/>
                    <a:p>
                      <a:pPr algn="ctr" fontAlgn="ctr"/>
                      <a:r>
                        <a:rPr lang="pt-BR" sz="1200" u="none" strike="noStrike" dirty="0">
                          <a:effectLst/>
                        </a:rPr>
                        <a:t>0</a:t>
                      </a:r>
                      <a:endParaRPr lang="pt-BR" sz="1200" b="0" i="0" u="none" strike="noStrike" dirty="0">
                        <a:effectLst/>
                        <a:latin typeface="Times New Roman"/>
                      </a:endParaRPr>
                    </a:p>
                  </a:txBody>
                  <a:tcPr marL="9526" marR="9526" marT="9523" marB="0" anchor="ctr"/>
                </a:tc>
                <a:tc>
                  <a:txBody>
                    <a:bodyPr/>
                    <a:lstStyle/>
                    <a:p>
                      <a:pPr algn="ctr" fontAlgn="ctr"/>
                      <a:r>
                        <a:rPr lang="pt-BR" sz="1200" u="none" strike="noStrike" dirty="0">
                          <a:effectLst/>
                        </a:rPr>
                        <a:t>0,0399</a:t>
                      </a:r>
                      <a:endParaRPr lang="pt-BR" sz="1200" b="0" i="0" u="none" strike="noStrike" dirty="0">
                        <a:effectLst/>
                        <a:latin typeface="Times New Roman"/>
                      </a:endParaRPr>
                    </a:p>
                  </a:txBody>
                  <a:tcPr marL="9526" marR="9526" marT="9523" marB="0" anchor="ctr"/>
                </a:tc>
              </a:tr>
            </a:tbl>
          </a:graphicData>
        </a:graphic>
      </p:graphicFrame>
      <p:sp>
        <p:nvSpPr>
          <p:cNvPr id="4194" name="Rectangle 98"/>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197" name="Rectangle 101"/>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00" name="Rectangle 10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03" name="Rectangle 107"/>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06" name="Rectangle 110"/>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09" name="Rectangle 113"/>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12" name="Rectangle 116"/>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15" name="Rectangle 119"/>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18" name="Rectangle 12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21" name="Rectangle 125"/>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4220" name="Picture 12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85918" y="4668034"/>
            <a:ext cx="3071834" cy="301160"/>
          </a:xfrm>
          <a:prstGeom prst="rect">
            <a:avLst/>
          </a:prstGeom>
          <a:noFill/>
        </p:spPr>
      </p:pic>
      <p:sp>
        <p:nvSpPr>
          <p:cNvPr id="4224" name="Rectangle 128"/>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4223" name="Picture 12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57818" y="4668034"/>
            <a:ext cx="3286148" cy="331934"/>
          </a:xfrm>
          <a:prstGeom prst="rect">
            <a:avLst/>
          </a:prstGeom>
          <a:noFill/>
        </p:spPr>
      </p:pic>
      <p:sp>
        <p:nvSpPr>
          <p:cNvPr id="4227" name="Rectangle 131"/>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4226" name="Picture 13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85918" y="5239538"/>
            <a:ext cx="3214710" cy="324718"/>
          </a:xfrm>
          <a:prstGeom prst="rect">
            <a:avLst/>
          </a:prstGeom>
          <a:noFill/>
        </p:spPr>
      </p:pic>
      <p:sp>
        <p:nvSpPr>
          <p:cNvPr id="4230" name="Rectangle 13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4229" name="Picture 13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57818" y="5168100"/>
            <a:ext cx="3286148" cy="331934"/>
          </a:xfrm>
          <a:prstGeom prst="rect">
            <a:avLst/>
          </a:prstGeom>
          <a:noFill/>
        </p:spPr>
      </p:pic>
      <p:sp>
        <p:nvSpPr>
          <p:cNvPr id="4233" name="Rectangle 137"/>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4232" name="Picture 13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428992" y="5775386"/>
            <a:ext cx="3536181" cy="357190"/>
          </a:xfrm>
          <a:prstGeom prst="rect">
            <a:avLst/>
          </a:prstGeom>
          <a:noFill/>
        </p:spPr>
      </p:pic>
      <p:sp>
        <p:nvSpPr>
          <p:cNvPr id="4236" name="Rectangle 140"/>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4239" name="Rectangle 143"/>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4238" name="Picture 14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420886" y="1774600"/>
            <a:ext cx="771525" cy="381000"/>
          </a:xfrm>
          <a:prstGeom prst="rect">
            <a:avLst/>
          </a:prstGeom>
          <a:noFill/>
        </p:spPr>
      </p:pic>
      <p:sp>
        <p:nvSpPr>
          <p:cNvPr id="50" name="Retângulo 49"/>
          <p:cNvSpPr/>
          <p:nvPr/>
        </p:nvSpPr>
        <p:spPr>
          <a:xfrm>
            <a:off x="2890334" y="546352"/>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51" name="Retângulo 50"/>
          <p:cNvSpPr/>
          <p:nvPr/>
        </p:nvSpPr>
        <p:spPr>
          <a:xfrm>
            <a:off x="3303650" y="1053067"/>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sp>
        <p:nvSpPr>
          <p:cNvPr id="52" name="Retângulo 51"/>
          <p:cNvSpPr/>
          <p:nvPr/>
        </p:nvSpPr>
        <p:spPr>
          <a:xfrm>
            <a:off x="3859703" y="1403172"/>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grpSp>
        <p:nvGrpSpPr>
          <p:cNvPr id="2" name="Grupo 53"/>
          <p:cNvGrpSpPr/>
          <p:nvPr/>
        </p:nvGrpSpPr>
        <p:grpSpPr>
          <a:xfrm>
            <a:off x="7661189" y="2882084"/>
            <a:ext cx="1411405" cy="1428760"/>
            <a:chOff x="7661189" y="2882084"/>
            <a:chExt cx="1411405" cy="1428760"/>
          </a:xfrm>
        </p:grpSpPr>
        <p:grpSp>
          <p:nvGrpSpPr>
            <p:cNvPr id="3" name="Grupo 58"/>
            <p:cNvGrpSpPr/>
            <p:nvPr/>
          </p:nvGrpSpPr>
          <p:grpSpPr>
            <a:xfrm>
              <a:off x="8358213" y="2882084"/>
              <a:ext cx="714381" cy="1428760"/>
              <a:chOff x="8358213" y="2643182"/>
              <a:chExt cx="714381" cy="1428760"/>
            </a:xfrm>
          </p:grpSpPr>
          <p:pic>
            <p:nvPicPr>
              <p:cNvPr id="4202" name="Picture 10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358214" y="2643182"/>
                <a:ext cx="714380" cy="294589"/>
              </a:xfrm>
              <a:prstGeom prst="rect">
                <a:avLst/>
              </a:prstGeom>
              <a:noFill/>
            </p:spPr>
          </p:pic>
          <p:pic>
            <p:nvPicPr>
              <p:cNvPr id="4205" name="Picture 10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8358214" y="2928934"/>
                <a:ext cx="714348" cy="294576"/>
              </a:xfrm>
              <a:prstGeom prst="rect">
                <a:avLst/>
              </a:prstGeom>
              <a:noFill/>
            </p:spPr>
          </p:pic>
          <p:pic>
            <p:nvPicPr>
              <p:cNvPr id="4208" name="Picture 11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8358213" y="3214686"/>
                <a:ext cx="714381" cy="294590"/>
              </a:xfrm>
              <a:prstGeom prst="rect">
                <a:avLst/>
              </a:prstGeom>
              <a:noFill/>
            </p:spPr>
          </p:pic>
          <p:pic>
            <p:nvPicPr>
              <p:cNvPr id="4211" name="Picture 11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8358214" y="3500438"/>
                <a:ext cx="714348" cy="294576"/>
              </a:xfrm>
              <a:prstGeom prst="rect">
                <a:avLst/>
              </a:prstGeom>
              <a:noFill/>
            </p:spPr>
          </p:pic>
          <p:pic>
            <p:nvPicPr>
              <p:cNvPr id="4214" name="Picture 11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8358246" y="3777366"/>
                <a:ext cx="714348" cy="294576"/>
              </a:xfrm>
              <a:prstGeom prst="rect">
                <a:avLst/>
              </a:prstGeom>
              <a:noFill/>
            </p:spPr>
          </p:pic>
        </p:grpSp>
        <p:sp>
          <p:nvSpPr>
            <p:cNvPr id="53" name="Retângulo de cantos arredondados 52"/>
            <p:cNvSpPr/>
            <p:nvPr/>
          </p:nvSpPr>
          <p:spPr>
            <a:xfrm>
              <a:off x="7661189" y="2891481"/>
              <a:ext cx="601362" cy="14169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grpSp>
      <p:graphicFrame>
        <p:nvGraphicFramePr>
          <p:cNvPr id="55" name="Tabela 54"/>
          <p:cNvGraphicFramePr>
            <a:graphicFrameLocks noGrp="1"/>
          </p:cNvGraphicFramePr>
          <p:nvPr/>
        </p:nvGraphicFramePr>
        <p:xfrm>
          <a:off x="549215" y="2298978"/>
          <a:ext cx="609600" cy="3030855"/>
        </p:xfrm>
        <a:graphic>
          <a:graphicData uri="http://schemas.openxmlformats.org/drawingml/2006/table">
            <a:tbl>
              <a:tblPr/>
              <a:tblGrid>
                <a:gridCol w="609600"/>
              </a:tblGrid>
              <a:tr h="200025">
                <a:tc>
                  <a:txBody>
                    <a:bodyPr/>
                    <a:lstStyle/>
                    <a:p>
                      <a:pPr algn="ctr" fontAlgn="b"/>
                      <a:r>
                        <a:rPr lang="pt-BR" sz="1600" b="0" i="0" u="none" strike="noStrike" dirty="0">
                          <a:latin typeface="Calibri"/>
                        </a:rPr>
                        <a:t>x</a:t>
                      </a:r>
                      <a:r>
                        <a:rPr lang="pt-BR" sz="1600" b="0" i="0" u="none" strike="noStrike" baseline="-25000" dirty="0">
                          <a:latin typeface="Calibri"/>
                        </a:rPr>
                        <a:t>i</a:t>
                      </a:r>
                      <a:r>
                        <a:rPr lang="pt-BR" sz="1600" b="0" i="0" u="none" strike="noStrike" dirty="0">
                          <a:latin typeface="Calibri"/>
                        </a:rPr>
                        <a:t> (mm)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a:latin typeface="Calibri"/>
                        </a:rPr>
                        <a:t>2,547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dirty="0">
                          <a:latin typeface="Calibri"/>
                        </a:rPr>
                        <a:t>2,549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dirty="0">
                          <a:latin typeface="Calibri"/>
                        </a:rPr>
                        <a:t>2,553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a:latin typeface="Calibri"/>
                        </a:rPr>
                        <a:t>2,555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a:latin typeface="Calibri"/>
                        </a:rPr>
                        <a:t>2,557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a:latin typeface="Calibri"/>
                        </a:rPr>
                        <a:t>2,559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a:latin typeface="Calibri"/>
                        </a:rPr>
                        <a:t>2,561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a:latin typeface="Calibri"/>
                        </a:rPr>
                        <a:t>2,565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600" b="0" i="0" u="none" strike="noStrike">
                          <a:latin typeface="Calibri"/>
                        </a:rPr>
                        <a:t>2,567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pt-BR" sz="1600" b="0" i="0" u="none" strike="noStrike" dirty="0">
                          <a:latin typeface="Calibri"/>
                        </a:rPr>
                        <a:t>2,597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xEl>
                                              <p:pRg st="0" end="0"/>
                                            </p:txEl>
                                          </p:spTgt>
                                        </p:tgtEl>
                                        <p:attrNameLst>
                                          <p:attrName>style.visibility</p:attrName>
                                        </p:attrNameLst>
                                      </p:cBhvr>
                                      <p:to>
                                        <p:strVal val="visible"/>
                                      </p:to>
                                    </p:set>
                                    <p:anim calcmode="lin" valueType="num">
                                      <p:cBhvr additive="base">
                                        <p:cTn id="13"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61956"/>
                                        </p:tgtEl>
                                        <p:attrNameLst>
                                          <p:attrName>style.visibility</p:attrName>
                                        </p:attrNameLst>
                                      </p:cBhvr>
                                      <p:to>
                                        <p:strVal val="visible"/>
                                      </p:to>
                                    </p:set>
                                    <p:anim calcmode="lin" valueType="num">
                                      <p:cBhvr additive="base">
                                        <p:cTn id="19" dur="500" fill="hold"/>
                                        <p:tgtEl>
                                          <p:spTgt spid="1661956"/>
                                        </p:tgtEl>
                                        <p:attrNameLst>
                                          <p:attrName>ppt_x</p:attrName>
                                        </p:attrNameLst>
                                      </p:cBhvr>
                                      <p:tavLst>
                                        <p:tav tm="0">
                                          <p:val>
                                            <p:strVal val="0-#ppt_w/2"/>
                                          </p:val>
                                        </p:tav>
                                        <p:tav tm="100000">
                                          <p:val>
                                            <p:strVal val="#ppt_x"/>
                                          </p:val>
                                        </p:tav>
                                      </p:tavLst>
                                    </p:anim>
                                    <p:anim calcmode="lin" valueType="num">
                                      <p:cBhvr additive="base">
                                        <p:cTn id="20" dur="500" fill="hold"/>
                                        <p:tgtEl>
                                          <p:spTgt spid="16619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38"/>
                                        </p:tgtEl>
                                        <p:attrNameLst>
                                          <p:attrName>style.visibility</p:attrName>
                                        </p:attrNameLst>
                                      </p:cBhvr>
                                      <p:to>
                                        <p:strVal val="visible"/>
                                      </p:to>
                                    </p:set>
                                    <p:anim calcmode="lin" valueType="num">
                                      <p:cBhvr additive="base">
                                        <p:cTn id="31" dur="500" fill="hold"/>
                                        <p:tgtEl>
                                          <p:spTgt spid="4238"/>
                                        </p:tgtEl>
                                        <p:attrNameLst>
                                          <p:attrName>ppt_x</p:attrName>
                                        </p:attrNameLst>
                                      </p:cBhvr>
                                      <p:tavLst>
                                        <p:tav tm="0">
                                          <p:val>
                                            <p:strVal val="#ppt_x"/>
                                          </p:val>
                                        </p:tav>
                                        <p:tav tm="100000">
                                          <p:val>
                                            <p:strVal val="#ppt_x"/>
                                          </p:val>
                                        </p:tav>
                                      </p:tavLst>
                                    </p:anim>
                                    <p:anim calcmode="lin" valueType="num">
                                      <p:cBhvr additive="base">
                                        <p:cTn id="32" dur="500" fill="hold"/>
                                        <p:tgtEl>
                                          <p:spTgt spid="42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20"/>
                                        </p:tgtEl>
                                        <p:attrNameLst>
                                          <p:attrName>style.visibility</p:attrName>
                                        </p:attrNameLst>
                                      </p:cBhvr>
                                      <p:to>
                                        <p:strVal val="visible"/>
                                      </p:to>
                                    </p:set>
                                    <p:anim calcmode="lin" valueType="num">
                                      <p:cBhvr additive="base">
                                        <p:cTn id="43" dur="500" fill="hold"/>
                                        <p:tgtEl>
                                          <p:spTgt spid="4220"/>
                                        </p:tgtEl>
                                        <p:attrNameLst>
                                          <p:attrName>ppt_x</p:attrName>
                                        </p:attrNameLst>
                                      </p:cBhvr>
                                      <p:tavLst>
                                        <p:tav tm="0">
                                          <p:val>
                                            <p:strVal val="#ppt_x"/>
                                          </p:val>
                                        </p:tav>
                                        <p:tav tm="100000">
                                          <p:val>
                                            <p:strVal val="#ppt_x"/>
                                          </p:val>
                                        </p:tav>
                                      </p:tavLst>
                                    </p:anim>
                                    <p:anim calcmode="lin" valueType="num">
                                      <p:cBhvr additive="base">
                                        <p:cTn id="44" dur="500" fill="hold"/>
                                        <p:tgtEl>
                                          <p:spTgt spid="42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223"/>
                                        </p:tgtEl>
                                        <p:attrNameLst>
                                          <p:attrName>style.visibility</p:attrName>
                                        </p:attrNameLst>
                                      </p:cBhvr>
                                      <p:to>
                                        <p:strVal val="visible"/>
                                      </p:to>
                                    </p:set>
                                    <p:anim calcmode="lin" valueType="num">
                                      <p:cBhvr additive="base">
                                        <p:cTn id="49" dur="500" fill="hold"/>
                                        <p:tgtEl>
                                          <p:spTgt spid="4223"/>
                                        </p:tgtEl>
                                        <p:attrNameLst>
                                          <p:attrName>ppt_x</p:attrName>
                                        </p:attrNameLst>
                                      </p:cBhvr>
                                      <p:tavLst>
                                        <p:tav tm="0">
                                          <p:val>
                                            <p:strVal val="#ppt_x"/>
                                          </p:val>
                                        </p:tav>
                                        <p:tav tm="100000">
                                          <p:val>
                                            <p:strVal val="#ppt_x"/>
                                          </p:val>
                                        </p:tav>
                                      </p:tavLst>
                                    </p:anim>
                                    <p:anim calcmode="lin" valueType="num">
                                      <p:cBhvr additive="base">
                                        <p:cTn id="50" dur="500" fill="hold"/>
                                        <p:tgtEl>
                                          <p:spTgt spid="42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226"/>
                                        </p:tgtEl>
                                        <p:attrNameLst>
                                          <p:attrName>style.visibility</p:attrName>
                                        </p:attrNameLst>
                                      </p:cBhvr>
                                      <p:to>
                                        <p:strVal val="visible"/>
                                      </p:to>
                                    </p:set>
                                    <p:anim calcmode="lin" valueType="num">
                                      <p:cBhvr additive="base">
                                        <p:cTn id="55" dur="500" fill="hold"/>
                                        <p:tgtEl>
                                          <p:spTgt spid="4226"/>
                                        </p:tgtEl>
                                        <p:attrNameLst>
                                          <p:attrName>ppt_x</p:attrName>
                                        </p:attrNameLst>
                                      </p:cBhvr>
                                      <p:tavLst>
                                        <p:tav tm="0">
                                          <p:val>
                                            <p:strVal val="#ppt_x"/>
                                          </p:val>
                                        </p:tav>
                                        <p:tav tm="100000">
                                          <p:val>
                                            <p:strVal val="#ppt_x"/>
                                          </p:val>
                                        </p:tav>
                                      </p:tavLst>
                                    </p:anim>
                                    <p:anim calcmode="lin" valueType="num">
                                      <p:cBhvr additive="base">
                                        <p:cTn id="56" dur="500" fill="hold"/>
                                        <p:tgtEl>
                                          <p:spTgt spid="42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229"/>
                                        </p:tgtEl>
                                        <p:attrNameLst>
                                          <p:attrName>style.visibility</p:attrName>
                                        </p:attrNameLst>
                                      </p:cBhvr>
                                      <p:to>
                                        <p:strVal val="visible"/>
                                      </p:to>
                                    </p:set>
                                    <p:anim calcmode="lin" valueType="num">
                                      <p:cBhvr additive="base">
                                        <p:cTn id="61" dur="500" fill="hold"/>
                                        <p:tgtEl>
                                          <p:spTgt spid="4229"/>
                                        </p:tgtEl>
                                        <p:attrNameLst>
                                          <p:attrName>ppt_x</p:attrName>
                                        </p:attrNameLst>
                                      </p:cBhvr>
                                      <p:tavLst>
                                        <p:tav tm="0">
                                          <p:val>
                                            <p:strVal val="#ppt_x"/>
                                          </p:val>
                                        </p:tav>
                                        <p:tav tm="100000">
                                          <p:val>
                                            <p:strVal val="#ppt_x"/>
                                          </p:val>
                                        </p:tav>
                                      </p:tavLst>
                                    </p:anim>
                                    <p:anim calcmode="lin" valueType="num">
                                      <p:cBhvr additive="base">
                                        <p:cTn id="62" dur="500" fill="hold"/>
                                        <p:tgtEl>
                                          <p:spTgt spid="42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232"/>
                                        </p:tgtEl>
                                        <p:attrNameLst>
                                          <p:attrName>style.visibility</p:attrName>
                                        </p:attrNameLst>
                                      </p:cBhvr>
                                      <p:to>
                                        <p:strVal val="visible"/>
                                      </p:to>
                                    </p:set>
                                    <p:anim calcmode="lin" valueType="num">
                                      <p:cBhvr additive="base">
                                        <p:cTn id="67" dur="500" fill="hold"/>
                                        <p:tgtEl>
                                          <p:spTgt spid="4232"/>
                                        </p:tgtEl>
                                        <p:attrNameLst>
                                          <p:attrName>ppt_x</p:attrName>
                                        </p:attrNameLst>
                                      </p:cBhvr>
                                      <p:tavLst>
                                        <p:tav tm="0">
                                          <p:val>
                                            <p:strVal val="#ppt_x"/>
                                          </p:val>
                                        </p:tav>
                                        <p:tav tm="100000">
                                          <p:val>
                                            <p:strVal val="#ppt_x"/>
                                          </p:val>
                                        </p:tav>
                                      </p:tavLst>
                                    </p:anim>
                                    <p:anim calcmode="lin" valueType="num">
                                      <p:cBhvr additive="base">
                                        <p:cTn id="68" dur="500" fill="hold"/>
                                        <p:tgtEl>
                                          <p:spTgt spid="42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1956" grpId="0" autoUpdateAnimBg="0"/>
      <p:bldP spid="51" grpId="0" build="allAtOnce"/>
      <p:bldP spid="5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6" name="Rectangle 26"/>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5149" name="Rectangle 29"/>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5152" name="Rectangle 3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5155" name="Rectangle 35"/>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54" name="Picture 3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0034" y="1736246"/>
            <a:ext cx="1552575" cy="381000"/>
          </a:xfrm>
          <a:prstGeom prst="rect">
            <a:avLst/>
          </a:prstGeom>
          <a:noFill/>
        </p:spPr>
      </p:pic>
      <p:sp>
        <p:nvSpPr>
          <p:cNvPr id="5158" name="Rectangle 38"/>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57" name="Picture 3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2318818"/>
            <a:ext cx="3752846" cy="330647"/>
          </a:xfrm>
          <a:prstGeom prst="rect">
            <a:avLst/>
          </a:prstGeom>
          <a:noFill/>
        </p:spPr>
      </p:pic>
      <p:sp>
        <p:nvSpPr>
          <p:cNvPr id="5161" name="Rectangle 41"/>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60" name="Picture 4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2890322"/>
            <a:ext cx="3786182" cy="341868"/>
          </a:xfrm>
          <a:prstGeom prst="rect">
            <a:avLst/>
          </a:prstGeom>
          <a:noFill/>
        </p:spPr>
      </p:pic>
      <p:sp>
        <p:nvSpPr>
          <p:cNvPr id="5164" name="Rectangle 4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63" name="Picture 4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 y="3533265"/>
            <a:ext cx="3857620" cy="348318"/>
          </a:xfrm>
          <a:prstGeom prst="rect">
            <a:avLst/>
          </a:prstGeom>
          <a:noFill/>
        </p:spPr>
      </p:pic>
      <p:sp>
        <p:nvSpPr>
          <p:cNvPr id="5167" name="Rectangle 47"/>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66" name="Picture 4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4104768"/>
            <a:ext cx="3857652" cy="348321"/>
          </a:xfrm>
          <a:prstGeom prst="rect">
            <a:avLst/>
          </a:prstGeom>
          <a:noFill/>
        </p:spPr>
      </p:pic>
      <p:sp>
        <p:nvSpPr>
          <p:cNvPr id="5170" name="Rectangle 50"/>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69" name="Picture 4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4676272"/>
            <a:ext cx="3786214" cy="341870"/>
          </a:xfrm>
          <a:prstGeom prst="rect">
            <a:avLst/>
          </a:prstGeom>
          <a:noFill/>
        </p:spPr>
      </p:pic>
      <p:sp>
        <p:nvSpPr>
          <p:cNvPr id="5173" name="Rectangle 53"/>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72" name="Picture 5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868144" y="1749378"/>
            <a:ext cx="1971675" cy="419100"/>
          </a:xfrm>
          <a:prstGeom prst="rect">
            <a:avLst/>
          </a:prstGeom>
          <a:noFill/>
        </p:spPr>
      </p:pic>
      <p:sp>
        <p:nvSpPr>
          <p:cNvPr id="5176" name="Rectangle 56"/>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5179" name="Rectangle 59"/>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78" name="Picture 58"/>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286248" y="2390256"/>
            <a:ext cx="4572032" cy="277404"/>
          </a:xfrm>
          <a:prstGeom prst="rect">
            <a:avLst/>
          </a:prstGeom>
          <a:noFill/>
        </p:spPr>
      </p:pic>
      <p:sp>
        <p:nvSpPr>
          <p:cNvPr id="5182" name="Rectangle 6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81" name="Picture 6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86248" y="2890322"/>
            <a:ext cx="4540282" cy="285752"/>
          </a:xfrm>
          <a:prstGeom prst="rect">
            <a:avLst/>
          </a:prstGeom>
          <a:noFill/>
        </p:spPr>
      </p:pic>
      <p:sp>
        <p:nvSpPr>
          <p:cNvPr id="5185" name="Rectangle 65"/>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sp>
        <p:nvSpPr>
          <p:cNvPr id="5188" name="Rectangle 68"/>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87" name="Picture 67"/>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357686" y="3533264"/>
            <a:ext cx="4550865" cy="285752"/>
          </a:xfrm>
          <a:prstGeom prst="rect">
            <a:avLst/>
          </a:prstGeom>
          <a:noFill/>
        </p:spPr>
      </p:pic>
      <p:sp>
        <p:nvSpPr>
          <p:cNvPr id="5191" name="Rectangle 71"/>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90" name="Picture 70"/>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357686" y="4104768"/>
            <a:ext cx="4550863" cy="285752"/>
          </a:xfrm>
          <a:prstGeom prst="rect">
            <a:avLst/>
          </a:prstGeom>
          <a:noFill/>
        </p:spPr>
      </p:pic>
      <p:sp>
        <p:nvSpPr>
          <p:cNvPr id="5194" name="Rectangle 7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pt-BR"/>
          </a:p>
        </p:txBody>
      </p:sp>
      <p:pic>
        <p:nvPicPr>
          <p:cNvPr id="5193" name="Picture 7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429124" y="4676272"/>
            <a:ext cx="4550865" cy="285752"/>
          </a:xfrm>
          <a:prstGeom prst="rect">
            <a:avLst/>
          </a:prstGeom>
          <a:noFill/>
        </p:spPr>
      </p:pic>
      <p:sp>
        <p:nvSpPr>
          <p:cNvPr id="49" name="Retângulo 48"/>
          <p:cNvSpPr/>
          <p:nvPr/>
        </p:nvSpPr>
        <p:spPr>
          <a:xfrm>
            <a:off x="2951181" y="516970"/>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50" name="Retângulo 49"/>
          <p:cNvSpPr/>
          <p:nvPr/>
        </p:nvSpPr>
        <p:spPr>
          <a:xfrm>
            <a:off x="3303650" y="1053067"/>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sp>
        <p:nvSpPr>
          <p:cNvPr id="51" name="Retângulo 50"/>
          <p:cNvSpPr/>
          <p:nvPr/>
        </p:nvSpPr>
        <p:spPr>
          <a:xfrm>
            <a:off x="3859703" y="1403172"/>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graphicFrame>
        <p:nvGraphicFramePr>
          <p:cNvPr id="192513" name="Object 1"/>
          <p:cNvGraphicFramePr>
            <a:graphicFrameLocks noChangeAspect="1"/>
          </p:cNvGraphicFramePr>
          <p:nvPr/>
        </p:nvGraphicFramePr>
        <p:xfrm>
          <a:off x="2967547" y="5294253"/>
          <a:ext cx="4192588" cy="800100"/>
        </p:xfrm>
        <a:graphic>
          <a:graphicData uri="http://schemas.openxmlformats.org/presentationml/2006/ole">
            <p:oleObj spid="_x0000_s46087" name="Equação" r:id="rId15" imgW="2463800" imgH="4826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
                                            <p:txEl>
                                              <p:pRg st="0" end="0"/>
                                            </p:txEl>
                                          </p:spTgt>
                                        </p:tgtEl>
                                        <p:attrNameLst>
                                          <p:attrName>style.visibility</p:attrName>
                                        </p:attrNameLst>
                                      </p:cBhvr>
                                      <p:to>
                                        <p:strVal val="visible"/>
                                      </p:to>
                                    </p:set>
                                    <p:anim calcmode="lin" valueType="num">
                                      <p:cBhvr additive="base">
                                        <p:cTn id="13"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54"/>
                                        </p:tgtEl>
                                        <p:attrNameLst>
                                          <p:attrName>style.visibility</p:attrName>
                                        </p:attrNameLst>
                                      </p:cBhvr>
                                      <p:to>
                                        <p:strVal val="visible"/>
                                      </p:to>
                                    </p:set>
                                    <p:anim calcmode="lin" valueType="num">
                                      <p:cBhvr additive="base">
                                        <p:cTn id="19" dur="500" fill="hold"/>
                                        <p:tgtEl>
                                          <p:spTgt spid="5154"/>
                                        </p:tgtEl>
                                        <p:attrNameLst>
                                          <p:attrName>ppt_x</p:attrName>
                                        </p:attrNameLst>
                                      </p:cBhvr>
                                      <p:tavLst>
                                        <p:tav tm="0">
                                          <p:val>
                                            <p:strVal val="#ppt_x"/>
                                          </p:val>
                                        </p:tav>
                                        <p:tav tm="100000">
                                          <p:val>
                                            <p:strVal val="#ppt_x"/>
                                          </p:val>
                                        </p:tav>
                                      </p:tavLst>
                                    </p:anim>
                                    <p:anim calcmode="lin" valueType="num">
                                      <p:cBhvr additive="base">
                                        <p:cTn id="20" dur="500" fill="hold"/>
                                        <p:tgtEl>
                                          <p:spTgt spid="51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57"/>
                                        </p:tgtEl>
                                        <p:attrNameLst>
                                          <p:attrName>style.visibility</p:attrName>
                                        </p:attrNameLst>
                                      </p:cBhvr>
                                      <p:to>
                                        <p:strVal val="visible"/>
                                      </p:to>
                                    </p:set>
                                    <p:anim calcmode="lin" valueType="num">
                                      <p:cBhvr additive="base">
                                        <p:cTn id="25" dur="500" fill="hold"/>
                                        <p:tgtEl>
                                          <p:spTgt spid="5157"/>
                                        </p:tgtEl>
                                        <p:attrNameLst>
                                          <p:attrName>ppt_x</p:attrName>
                                        </p:attrNameLst>
                                      </p:cBhvr>
                                      <p:tavLst>
                                        <p:tav tm="0">
                                          <p:val>
                                            <p:strVal val="#ppt_x"/>
                                          </p:val>
                                        </p:tav>
                                        <p:tav tm="100000">
                                          <p:val>
                                            <p:strVal val="#ppt_x"/>
                                          </p:val>
                                        </p:tav>
                                      </p:tavLst>
                                    </p:anim>
                                    <p:anim calcmode="lin" valueType="num">
                                      <p:cBhvr additive="base">
                                        <p:cTn id="26" dur="500" fill="hold"/>
                                        <p:tgtEl>
                                          <p:spTgt spid="51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60"/>
                                        </p:tgtEl>
                                        <p:attrNameLst>
                                          <p:attrName>style.visibility</p:attrName>
                                        </p:attrNameLst>
                                      </p:cBhvr>
                                      <p:to>
                                        <p:strVal val="visible"/>
                                      </p:to>
                                    </p:set>
                                    <p:anim calcmode="lin" valueType="num">
                                      <p:cBhvr additive="base">
                                        <p:cTn id="31" dur="500" fill="hold"/>
                                        <p:tgtEl>
                                          <p:spTgt spid="5160"/>
                                        </p:tgtEl>
                                        <p:attrNameLst>
                                          <p:attrName>ppt_x</p:attrName>
                                        </p:attrNameLst>
                                      </p:cBhvr>
                                      <p:tavLst>
                                        <p:tav tm="0">
                                          <p:val>
                                            <p:strVal val="#ppt_x"/>
                                          </p:val>
                                        </p:tav>
                                        <p:tav tm="100000">
                                          <p:val>
                                            <p:strVal val="#ppt_x"/>
                                          </p:val>
                                        </p:tav>
                                      </p:tavLst>
                                    </p:anim>
                                    <p:anim calcmode="lin" valueType="num">
                                      <p:cBhvr additive="base">
                                        <p:cTn id="32" dur="500" fill="hold"/>
                                        <p:tgtEl>
                                          <p:spTgt spid="516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63"/>
                                        </p:tgtEl>
                                        <p:attrNameLst>
                                          <p:attrName>style.visibility</p:attrName>
                                        </p:attrNameLst>
                                      </p:cBhvr>
                                      <p:to>
                                        <p:strVal val="visible"/>
                                      </p:to>
                                    </p:set>
                                    <p:anim calcmode="lin" valueType="num">
                                      <p:cBhvr additive="base">
                                        <p:cTn id="37" dur="500" fill="hold"/>
                                        <p:tgtEl>
                                          <p:spTgt spid="5163"/>
                                        </p:tgtEl>
                                        <p:attrNameLst>
                                          <p:attrName>ppt_x</p:attrName>
                                        </p:attrNameLst>
                                      </p:cBhvr>
                                      <p:tavLst>
                                        <p:tav tm="0">
                                          <p:val>
                                            <p:strVal val="#ppt_x"/>
                                          </p:val>
                                        </p:tav>
                                        <p:tav tm="100000">
                                          <p:val>
                                            <p:strVal val="#ppt_x"/>
                                          </p:val>
                                        </p:tav>
                                      </p:tavLst>
                                    </p:anim>
                                    <p:anim calcmode="lin" valueType="num">
                                      <p:cBhvr additive="base">
                                        <p:cTn id="38" dur="500" fill="hold"/>
                                        <p:tgtEl>
                                          <p:spTgt spid="516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66"/>
                                        </p:tgtEl>
                                        <p:attrNameLst>
                                          <p:attrName>style.visibility</p:attrName>
                                        </p:attrNameLst>
                                      </p:cBhvr>
                                      <p:to>
                                        <p:strVal val="visible"/>
                                      </p:to>
                                    </p:set>
                                    <p:anim calcmode="lin" valueType="num">
                                      <p:cBhvr additive="base">
                                        <p:cTn id="43" dur="500" fill="hold"/>
                                        <p:tgtEl>
                                          <p:spTgt spid="5166"/>
                                        </p:tgtEl>
                                        <p:attrNameLst>
                                          <p:attrName>ppt_x</p:attrName>
                                        </p:attrNameLst>
                                      </p:cBhvr>
                                      <p:tavLst>
                                        <p:tav tm="0">
                                          <p:val>
                                            <p:strVal val="#ppt_x"/>
                                          </p:val>
                                        </p:tav>
                                        <p:tav tm="100000">
                                          <p:val>
                                            <p:strVal val="#ppt_x"/>
                                          </p:val>
                                        </p:tav>
                                      </p:tavLst>
                                    </p:anim>
                                    <p:anim calcmode="lin" valueType="num">
                                      <p:cBhvr additive="base">
                                        <p:cTn id="44" dur="500" fill="hold"/>
                                        <p:tgtEl>
                                          <p:spTgt spid="516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69"/>
                                        </p:tgtEl>
                                        <p:attrNameLst>
                                          <p:attrName>style.visibility</p:attrName>
                                        </p:attrNameLst>
                                      </p:cBhvr>
                                      <p:to>
                                        <p:strVal val="visible"/>
                                      </p:to>
                                    </p:set>
                                    <p:anim calcmode="lin" valueType="num">
                                      <p:cBhvr additive="base">
                                        <p:cTn id="49" dur="500" fill="hold"/>
                                        <p:tgtEl>
                                          <p:spTgt spid="5169"/>
                                        </p:tgtEl>
                                        <p:attrNameLst>
                                          <p:attrName>ppt_x</p:attrName>
                                        </p:attrNameLst>
                                      </p:cBhvr>
                                      <p:tavLst>
                                        <p:tav tm="0">
                                          <p:val>
                                            <p:strVal val="#ppt_x"/>
                                          </p:val>
                                        </p:tav>
                                        <p:tav tm="100000">
                                          <p:val>
                                            <p:strVal val="#ppt_x"/>
                                          </p:val>
                                        </p:tav>
                                      </p:tavLst>
                                    </p:anim>
                                    <p:anim calcmode="lin" valueType="num">
                                      <p:cBhvr additive="base">
                                        <p:cTn id="50" dur="500" fill="hold"/>
                                        <p:tgtEl>
                                          <p:spTgt spid="516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172"/>
                                        </p:tgtEl>
                                        <p:attrNameLst>
                                          <p:attrName>style.visibility</p:attrName>
                                        </p:attrNameLst>
                                      </p:cBhvr>
                                      <p:to>
                                        <p:strVal val="visible"/>
                                      </p:to>
                                    </p:set>
                                    <p:anim calcmode="lin" valueType="num">
                                      <p:cBhvr additive="base">
                                        <p:cTn id="55" dur="500" fill="hold"/>
                                        <p:tgtEl>
                                          <p:spTgt spid="5172"/>
                                        </p:tgtEl>
                                        <p:attrNameLst>
                                          <p:attrName>ppt_x</p:attrName>
                                        </p:attrNameLst>
                                      </p:cBhvr>
                                      <p:tavLst>
                                        <p:tav tm="0">
                                          <p:val>
                                            <p:strVal val="#ppt_x"/>
                                          </p:val>
                                        </p:tav>
                                        <p:tav tm="100000">
                                          <p:val>
                                            <p:strVal val="#ppt_x"/>
                                          </p:val>
                                        </p:tav>
                                      </p:tavLst>
                                    </p:anim>
                                    <p:anim calcmode="lin" valueType="num">
                                      <p:cBhvr additive="base">
                                        <p:cTn id="56" dur="500" fill="hold"/>
                                        <p:tgtEl>
                                          <p:spTgt spid="517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178"/>
                                        </p:tgtEl>
                                        <p:attrNameLst>
                                          <p:attrName>style.visibility</p:attrName>
                                        </p:attrNameLst>
                                      </p:cBhvr>
                                      <p:to>
                                        <p:strVal val="visible"/>
                                      </p:to>
                                    </p:set>
                                    <p:anim calcmode="lin" valueType="num">
                                      <p:cBhvr additive="base">
                                        <p:cTn id="61" dur="500" fill="hold"/>
                                        <p:tgtEl>
                                          <p:spTgt spid="5178"/>
                                        </p:tgtEl>
                                        <p:attrNameLst>
                                          <p:attrName>ppt_x</p:attrName>
                                        </p:attrNameLst>
                                      </p:cBhvr>
                                      <p:tavLst>
                                        <p:tav tm="0">
                                          <p:val>
                                            <p:strVal val="#ppt_x"/>
                                          </p:val>
                                        </p:tav>
                                        <p:tav tm="100000">
                                          <p:val>
                                            <p:strVal val="#ppt_x"/>
                                          </p:val>
                                        </p:tav>
                                      </p:tavLst>
                                    </p:anim>
                                    <p:anim calcmode="lin" valueType="num">
                                      <p:cBhvr additive="base">
                                        <p:cTn id="62" dur="500" fill="hold"/>
                                        <p:tgtEl>
                                          <p:spTgt spid="517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181"/>
                                        </p:tgtEl>
                                        <p:attrNameLst>
                                          <p:attrName>style.visibility</p:attrName>
                                        </p:attrNameLst>
                                      </p:cBhvr>
                                      <p:to>
                                        <p:strVal val="visible"/>
                                      </p:to>
                                    </p:set>
                                    <p:anim calcmode="lin" valueType="num">
                                      <p:cBhvr additive="base">
                                        <p:cTn id="67" dur="500" fill="hold"/>
                                        <p:tgtEl>
                                          <p:spTgt spid="5181"/>
                                        </p:tgtEl>
                                        <p:attrNameLst>
                                          <p:attrName>ppt_x</p:attrName>
                                        </p:attrNameLst>
                                      </p:cBhvr>
                                      <p:tavLst>
                                        <p:tav tm="0">
                                          <p:val>
                                            <p:strVal val="#ppt_x"/>
                                          </p:val>
                                        </p:tav>
                                        <p:tav tm="100000">
                                          <p:val>
                                            <p:strVal val="#ppt_x"/>
                                          </p:val>
                                        </p:tav>
                                      </p:tavLst>
                                    </p:anim>
                                    <p:anim calcmode="lin" valueType="num">
                                      <p:cBhvr additive="base">
                                        <p:cTn id="68" dur="500" fill="hold"/>
                                        <p:tgtEl>
                                          <p:spTgt spid="518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187"/>
                                        </p:tgtEl>
                                        <p:attrNameLst>
                                          <p:attrName>style.visibility</p:attrName>
                                        </p:attrNameLst>
                                      </p:cBhvr>
                                      <p:to>
                                        <p:strVal val="visible"/>
                                      </p:to>
                                    </p:set>
                                    <p:anim calcmode="lin" valueType="num">
                                      <p:cBhvr additive="base">
                                        <p:cTn id="73" dur="500" fill="hold"/>
                                        <p:tgtEl>
                                          <p:spTgt spid="5187"/>
                                        </p:tgtEl>
                                        <p:attrNameLst>
                                          <p:attrName>ppt_x</p:attrName>
                                        </p:attrNameLst>
                                      </p:cBhvr>
                                      <p:tavLst>
                                        <p:tav tm="0">
                                          <p:val>
                                            <p:strVal val="#ppt_x"/>
                                          </p:val>
                                        </p:tav>
                                        <p:tav tm="100000">
                                          <p:val>
                                            <p:strVal val="#ppt_x"/>
                                          </p:val>
                                        </p:tav>
                                      </p:tavLst>
                                    </p:anim>
                                    <p:anim calcmode="lin" valueType="num">
                                      <p:cBhvr additive="base">
                                        <p:cTn id="74" dur="500" fill="hold"/>
                                        <p:tgtEl>
                                          <p:spTgt spid="518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190"/>
                                        </p:tgtEl>
                                        <p:attrNameLst>
                                          <p:attrName>style.visibility</p:attrName>
                                        </p:attrNameLst>
                                      </p:cBhvr>
                                      <p:to>
                                        <p:strVal val="visible"/>
                                      </p:to>
                                    </p:set>
                                    <p:anim calcmode="lin" valueType="num">
                                      <p:cBhvr additive="base">
                                        <p:cTn id="79" dur="500" fill="hold"/>
                                        <p:tgtEl>
                                          <p:spTgt spid="5190"/>
                                        </p:tgtEl>
                                        <p:attrNameLst>
                                          <p:attrName>ppt_x</p:attrName>
                                        </p:attrNameLst>
                                      </p:cBhvr>
                                      <p:tavLst>
                                        <p:tav tm="0">
                                          <p:val>
                                            <p:strVal val="#ppt_x"/>
                                          </p:val>
                                        </p:tav>
                                        <p:tav tm="100000">
                                          <p:val>
                                            <p:strVal val="#ppt_x"/>
                                          </p:val>
                                        </p:tav>
                                      </p:tavLst>
                                    </p:anim>
                                    <p:anim calcmode="lin" valueType="num">
                                      <p:cBhvr additive="base">
                                        <p:cTn id="80" dur="500" fill="hold"/>
                                        <p:tgtEl>
                                          <p:spTgt spid="519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193"/>
                                        </p:tgtEl>
                                        <p:attrNameLst>
                                          <p:attrName>style.visibility</p:attrName>
                                        </p:attrNameLst>
                                      </p:cBhvr>
                                      <p:to>
                                        <p:strVal val="visible"/>
                                      </p:to>
                                    </p:set>
                                    <p:anim calcmode="lin" valueType="num">
                                      <p:cBhvr additive="base">
                                        <p:cTn id="85" dur="500" fill="hold"/>
                                        <p:tgtEl>
                                          <p:spTgt spid="5193"/>
                                        </p:tgtEl>
                                        <p:attrNameLst>
                                          <p:attrName>ppt_x</p:attrName>
                                        </p:attrNameLst>
                                      </p:cBhvr>
                                      <p:tavLst>
                                        <p:tav tm="0">
                                          <p:val>
                                            <p:strVal val="#ppt_x"/>
                                          </p:val>
                                        </p:tav>
                                        <p:tav tm="100000">
                                          <p:val>
                                            <p:strVal val="#ppt_x"/>
                                          </p:val>
                                        </p:tav>
                                      </p:tavLst>
                                    </p:anim>
                                    <p:anim calcmode="lin" valueType="num">
                                      <p:cBhvr additive="base">
                                        <p:cTn id="86" dur="500" fill="hold"/>
                                        <p:tgtEl>
                                          <p:spTgt spid="519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2513"/>
                                        </p:tgtEl>
                                        <p:attrNameLst>
                                          <p:attrName>style.visibility</p:attrName>
                                        </p:attrNameLst>
                                      </p:cBhvr>
                                      <p:to>
                                        <p:strVal val="visible"/>
                                      </p:to>
                                    </p:set>
                                    <p:anim calcmode="lin" valueType="num">
                                      <p:cBhvr additive="base">
                                        <p:cTn id="91" dur="500" fill="hold"/>
                                        <p:tgtEl>
                                          <p:spTgt spid="192513"/>
                                        </p:tgtEl>
                                        <p:attrNameLst>
                                          <p:attrName>ppt_x</p:attrName>
                                        </p:attrNameLst>
                                      </p:cBhvr>
                                      <p:tavLst>
                                        <p:tav tm="0">
                                          <p:val>
                                            <p:strVal val="#ppt_x"/>
                                          </p:val>
                                        </p:tav>
                                        <p:tav tm="100000">
                                          <p:val>
                                            <p:strVal val="#ppt_x"/>
                                          </p:val>
                                        </p:tav>
                                      </p:tavLst>
                                    </p:anim>
                                    <p:anim calcmode="lin" valueType="num">
                                      <p:cBhvr additive="base">
                                        <p:cTn id="92" dur="500" fill="hold"/>
                                        <p:tgtEl>
                                          <p:spTgt spid="192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allAtOnce"/>
      <p:bldP spid="51"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4003" name="Object 10"/>
          <p:cNvGraphicFramePr>
            <a:graphicFrameLocks noChangeAspect="1"/>
          </p:cNvGraphicFramePr>
          <p:nvPr>
            <p:extLst>
              <p:ext uri="{D42A27DB-BD31-4B8C-83A1-F6EECF244321}">
                <p14:modId xmlns:p14="http://schemas.microsoft.com/office/powerpoint/2010/main" xmlns="" val="701733895"/>
              </p:ext>
            </p:extLst>
          </p:nvPr>
        </p:nvGraphicFramePr>
        <p:xfrm>
          <a:off x="665210" y="1996985"/>
          <a:ext cx="2892408" cy="3282382"/>
        </p:xfrm>
        <a:graphic>
          <a:graphicData uri="http://schemas.openxmlformats.org/presentationml/2006/ole">
            <p:oleObj spid="_x0000_s47126" name="Worksheet" r:id="rId3" imgW="1895511" imgH="2142997" progId="Excel.Sheet.8">
              <p:embed/>
            </p:oleObj>
          </a:graphicData>
        </a:graphic>
      </p:graphicFrame>
      <p:sp>
        <p:nvSpPr>
          <p:cNvPr id="6" name="Retângulo 5"/>
          <p:cNvSpPr/>
          <p:nvPr/>
        </p:nvSpPr>
        <p:spPr>
          <a:xfrm>
            <a:off x="2637703" y="531409"/>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7" name="Retângulo 6"/>
          <p:cNvSpPr/>
          <p:nvPr/>
        </p:nvSpPr>
        <p:spPr>
          <a:xfrm>
            <a:off x="3237768" y="970689"/>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sp>
        <p:nvSpPr>
          <p:cNvPr id="8" name="Retângulo 7"/>
          <p:cNvSpPr/>
          <p:nvPr/>
        </p:nvSpPr>
        <p:spPr>
          <a:xfrm>
            <a:off x="4161214" y="1516737"/>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graphicFrame>
        <p:nvGraphicFramePr>
          <p:cNvPr id="3075" name="Object 3"/>
          <p:cNvGraphicFramePr>
            <a:graphicFrameLocks noChangeAspect="1"/>
          </p:cNvGraphicFramePr>
          <p:nvPr/>
        </p:nvGraphicFramePr>
        <p:xfrm>
          <a:off x="4075508" y="2035817"/>
          <a:ext cx="3026732" cy="759143"/>
        </p:xfrm>
        <a:graphic>
          <a:graphicData uri="http://schemas.openxmlformats.org/presentationml/2006/ole">
            <p:oleObj spid="_x0000_s47127" name="Equação" r:id="rId4" imgW="1778000" imgH="457200" progId="Equation.3">
              <p:embed/>
            </p:oleObj>
          </a:graphicData>
        </a:graphic>
      </p:graphicFrame>
      <p:graphicFrame>
        <p:nvGraphicFramePr>
          <p:cNvPr id="3076" name="Object 4"/>
          <p:cNvGraphicFramePr>
            <a:graphicFrameLocks noChangeAspect="1"/>
          </p:cNvGraphicFramePr>
          <p:nvPr/>
        </p:nvGraphicFramePr>
        <p:xfrm>
          <a:off x="4278701" y="4384952"/>
          <a:ext cx="3474795" cy="719064"/>
        </p:xfrm>
        <a:graphic>
          <a:graphicData uri="http://schemas.openxmlformats.org/presentationml/2006/ole">
            <p:oleObj spid="_x0000_s47128" name="Equação" r:id="rId5" imgW="2094591" imgH="444307" progId="Equation.3">
              <p:embed/>
            </p:oleObj>
          </a:graphicData>
        </a:graphic>
      </p:graphicFrame>
      <p:graphicFrame>
        <p:nvGraphicFramePr>
          <p:cNvPr id="3078" name="Object 6"/>
          <p:cNvGraphicFramePr>
            <a:graphicFrameLocks noChangeAspect="1"/>
          </p:cNvGraphicFramePr>
          <p:nvPr/>
        </p:nvGraphicFramePr>
        <p:xfrm>
          <a:off x="4122799" y="3060220"/>
          <a:ext cx="4192587" cy="800100"/>
        </p:xfrm>
        <a:graphic>
          <a:graphicData uri="http://schemas.openxmlformats.org/presentationml/2006/ole">
            <p:oleObj spid="_x0000_s47129" name="Equação" r:id="rId6" imgW="2463800" imgH="482600" progId="Equation.3">
              <p:embed/>
            </p:oleObj>
          </a:graphicData>
        </a:graphic>
      </p:graphicFrame>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64003"/>
                                        </p:tgtEl>
                                        <p:attrNameLst>
                                          <p:attrName>style.visibility</p:attrName>
                                        </p:attrNameLst>
                                      </p:cBhvr>
                                      <p:to>
                                        <p:strVal val="visible"/>
                                      </p:to>
                                    </p:set>
                                    <p:anim calcmode="lin" valueType="num">
                                      <p:cBhvr additive="base">
                                        <p:cTn id="19" dur="500" fill="hold"/>
                                        <p:tgtEl>
                                          <p:spTgt spid="1664003"/>
                                        </p:tgtEl>
                                        <p:attrNameLst>
                                          <p:attrName>ppt_x</p:attrName>
                                        </p:attrNameLst>
                                      </p:cBhvr>
                                      <p:tavLst>
                                        <p:tav tm="0">
                                          <p:val>
                                            <p:strVal val="0-#ppt_w/2"/>
                                          </p:val>
                                        </p:tav>
                                        <p:tav tm="100000">
                                          <p:val>
                                            <p:strVal val="#ppt_x"/>
                                          </p:val>
                                        </p:tav>
                                      </p:tavLst>
                                    </p:anim>
                                    <p:anim calcmode="lin" valueType="num">
                                      <p:cBhvr additive="base">
                                        <p:cTn id="20" dur="500" fill="hold"/>
                                        <p:tgtEl>
                                          <p:spTgt spid="16640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 calcmode="lin" valueType="num">
                                      <p:cBhvr additive="base">
                                        <p:cTn id="37" dur="500" fill="hold"/>
                                        <p:tgtEl>
                                          <p:spTgt spid="3076"/>
                                        </p:tgtEl>
                                        <p:attrNameLst>
                                          <p:attrName>ppt_x</p:attrName>
                                        </p:attrNameLst>
                                      </p:cBhvr>
                                      <p:tavLst>
                                        <p:tav tm="0">
                                          <p:val>
                                            <p:strVal val="#ppt_x"/>
                                          </p:val>
                                        </p:tav>
                                        <p:tav tm="100000">
                                          <p:val>
                                            <p:strVal val="#ppt_x"/>
                                          </p:val>
                                        </p:tav>
                                      </p:tavLst>
                                    </p:anim>
                                    <p:anim calcmode="lin" valueType="num">
                                      <p:cBhvr additive="base">
                                        <p:cTn id="3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aixaDeTexto 3"/>
          <p:cNvSpPr txBox="1">
            <a:spLocks noChangeArrowheads="1"/>
          </p:cNvSpPr>
          <p:nvPr/>
        </p:nvSpPr>
        <p:spPr bwMode="auto">
          <a:xfrm>
            <a:off x="6797927" y="3864459"/>
            <a:ext cx="2138963" cy="338554"/>
          </a:xfrm>
          <a:prstGeom prst="rect">
            <a:avLst/>
          </a:prstGeom>
          <a:noFill/>
          <a:ln>
            <a:noFill/>
          </a:ln>
          <a:extLst/>
        </p:spPr>
        <p:txBody>
          <a:bodyPr wrap="square">
            <a:spAutoFit/>
          </a:bodyPr>
          <a:lstStyle>
            <a:lvl1pPr>
              <a:defRPr sz="2400" b="1" u="sng">
                <a:solidFill>
                  <a:schemeClr val="tx1"/>
                </a:solidFill>
                <a:latin typeface="Times New Roman" pitchFamily="18" charset="0"/>
              </a:defRPr>
            </a:lvl1pPr>
            <a:lvl2pPr marL="742950" indent="-285750">
              <a:defRPr sz="2400" b="1" u="sng">
                <a:solidFill>
                  <a:schemeClr val="tx1"/>
                </a:solidFill>
                <a:latin typeface="Times New Roman" pitchFamily="18" charset="0"/>
              </a:defRPr>
            </a:lvl2pPr>
            <a:lvl3pPr marL="1143000" indent="-228600">
              <a:defRPr sz="2400" b="1" u="sng">
                <a:solidFill>
                  <a:schemeClr val="tx1"/>
                </a:solidFill>
                <a:latin typeface="Times New Roman" pitchFamily="18" charset="0"/>
              </a:defRPr>
            </a:lvl3pPr>
            <a:lvl4pPr marL="1600200" indent="-228600">
              <a:defRPr sz="2400" b="1" u="sng">
                <a:solidFill>
                  <a:schemeClr val="tx1"/>
                </a:solidFill>
                <a:latin typeface="Times New Roman" pitchFamily="18" charset="0"/>
              </a:defRPr>
            </a:lvl4pPr>
            <a:lvl5pPr marL="2057400" indent="-228600">
              <a:defRPr sz="2400" b="1" u="sng">
                <a:solidFill>
                  <a:schemeClr val="tx1"/>
                </a:solidFill>
                <a:latin typeface="Times New Roman" pitchFamily="18" charset="0"/>
              </a:defRPr>
            </a:lvl5pPr>
            <a:lvl6pPr marL="2514600" indent="-228600" algn="ctr" eaLnBrk="0" fontAlgn="base" hangingPunct="0">
              <a:spcBef>
                <a:spcPct val="0"/>
              </a:spcBef>
              <a:spcAft>
                <a:spcPct val="0"/>
              </a:spcAft>
              <a:defRPr sz="2400" b="1" u="sng">
                <a:solidFill>
                  <a:schemeClr val="tx1"/>
                </a:solidFill>
                <a:latin typeface="Times New Roman" pitchFamily="18" charset="0"/>
              </a:defRPr>
            </a:lvl6pPr>
            <a:lvl7pPr marL="2971800" indent="-228600" algn="ctr" eaLnBrk="0" fontAlgn="base" hangingPunct="0">
              <a:spcBef>
                <a:spcPct val="0"/>
              </a:spcBef>
              <a:spcAft>
                <a:spcPct val="0"/>
              </a:spcAft>
              <a:defRPr sz="2400" b="1" u="sng">
                <a:solidFill>
                  <a:schemeClr val="tx1"/>
                </a:solidFill>
                <a:latin typeface="Times New Roman" pitchFamily="18" charset="0"/>
              </a:defRPr>
            </a:lvl7pPr>
            <a:lvl8pPr marL="3429000" indent="-228600" algn="ctr" eaLnBrk="0" fontAlgn="base" hangingPunct="0">
              <a:spcBef>
                <a:spcPct val="0"/>
              </a:spcBef>
              <a:spcAft>
                <a:spcPct val="0"/>
              </a:spcAft>
              <a:defRPr sz="2400" b="1" u="sng">
                <a:solidFill>
                  <a:schemeClr val="tx1"/>
                </a:solidFill>
                <a:latin typeface="Times New Roman" pitchFamily="18" charset="0"/>
              </a:defRPr>
            </a:lvl8pPr>
            <a:lvl9pPr marL="3886200" indent="-228600" algn="ctr" eaLnBrk="0" fontAlgn="base" hangingPunct="0">
              <a:spcBef>
                <a:spcPct val="0"/>
              </a:spcBef>
              <a:spcAft>
                <a:spcPct val="0"/>
              </a:spcAft>
              <a:defRPr sz="2400" b="1" u="sng">
                <a:solidFill>
                  <a:schemeClr val="tx1"/>
                </a:solidFill>
                <a:latin typeface="Times New Roman" pitchFamily="18" charset="0"/>
              </a:defRPr>
            </a:lvl9pPr>
          </a:lstStyle>
          <a:p>
            <a:pPr algn="ctr" eaLnBrk="0" hangingPunct="0">
              <a:defRPr/>
            </a:pPr>
            <a:r>
              <a:rPr lang="pt-BR" sz="1600" b="0" i="1" u="none" dirty="0" err="1" smtClean="0">
                <a:latin typeface="+mj-lt"/>
                <a:cs typeface="+mn-cs"/>
              </a:rPr>
              <a:t>W</a:t>
            </a:r>
            <a:r>
              <a:rPr lang="pt-BR" sz="1600" b="0" i="1" u="none" baseline="-25000" dirty="0" err="1" smtClean="0">
                <a:latin typeface="+mj-lt"/>
                <a:cs typeface="+mn-cs"/>
              </a:rPr>
              <a:t>crítico</a:t>
            </a:r>
            <a:r>
              <a:rPr lang="pt-BR" sz="1600" b="0" i="1" u="none" baseline="-25000" dirty="0" smtClean="0">
                <a:latin typeface="+mj-lt"/>
                <a:cs typeface="+mn-cs"/>
              </a:rPr>
              <a:t> </a:t>
            </a:r>
            <a:r>
              <a:rPr lang="pt-BR" sz="1600" b="0" i="1" u="none" dirty="0" smtClean="0">
                <a:latin typeface="+mj-lt"/>
                <a:cs typeface="+mn-cs"/>
              </a:rPr>
              <a:t>=0,842</a:t>
            </a:r>
          </a:p>
        </p:txBody>
      </p:sp>
      <p:graphicFrame>
        <p:nvGraphicFramePr>
          <p:cNvPr id="3" name="Tabela 2"/>
          <p:cNvGraphicFramePr>
            <a:graphicFrameLocks noGrp="1"/>
          </p:cNvGraphicFramePr>
          <p:nvPr/>
        </p:nvGraphicFramePr>
        <p:xfrm>
          <a:off x="43130" y="2096166"/>
          <a:ext cx="5115440" cy="3993700"/>
        </p:xfrm>
        <a:graphic>
          <a:graphicData uri="http://schemas.openxmlformats.org/drawingml/2006/table">
            <a:tbl>
              <a:tblPr>
                <a:tableStyleId>{5C22544A-7EE6-4342-B048-85BDC9FD1C3A}</a:tableStyleId>
              </a:tblPr>
              <a:tblGrid>
                <a:gridCol w="511544"/>
                <a:gridCol w="511544"/>
                <a:gridCol w="511544"/>
                <a:gridCol w="511544"/>
                <a:gridCol w="511544"/>
                <a:gridCol w="511544"/>
                <a:gridCol w="511544"/>
                <a:gridCol w="511544"/>
                <a:gridCol w="511544"/>
                <a:gridCol w="511544"/>
              </a:tblGrid>
              <a:tr h="199685">
                <a:tc rowSpan="2">
                  <a:txBody>
                    <a:bodyPr/>
                    <a:lstStyle/>
                    <a:p>
                      <a:pPr algn="ctr" fontAlgn="b"/>
                      <a:r>
                        <a:rPr lang="pt-BR" sz="1000" u="none" strike="noStrike" dirty="0" smtClean="0">
                          <a:effectLst/>
                          <a:latin typeface="+mn-lt"/>
                        </a:rPr>
                        <a:t>n</a:t>
                      </a:r>
                      <a:endParaRPr lang="pt-BR" sz="1000" b="1" i="1" u="none" strike="noStrike" dirty="0">
                        <a:solidFill>
                          <a:srgbClr val="000000"/>
                        </a:solidFill>
                        <a:effectLst/>
                        <a:latin typeface="+mn-lt"/>
                      </a:endParaRPr>
                    </a:p>
                  </a:txBody>
                  <a:tcPr marL="9525" marR="9525" marT="9528" marB="0" anchor="b"/>
                </a:tc>
                <a:tc gridSpan="9">
                  <a:txBody>
                    <a:bodyPr/>
                    <a:lstStyle/>
                    <a:p>
                      <a:pPr algn="ctr" fontAlgn="t"/>
                      <a:r>
                        <a:rPr lang="pt-BR" sz="1000" u="none" strike="noStrike" dirty="0">
                          <a:effectLst/>
                          <a:latin typeface="+mn-lt"/>
                        </a:rPr>
                        <a:t>Nível de </a:t>
                      </a:r>
                      <a:r>
                        <a:rPr lang="pt-BR" sz="1000" u="none" strike="noStrike" dirty="0" smtClean="0">
                          <a:effectLst/>
                          <a:latin typeface="+mn-lt"/>
                        </a:rPr>
                        <a:t>significância a</a:t>
                      </a:r>
                      <a:endParaRPr lang="pt-BR" sz="1000" b="1" i="0" u="none" strike="noStrike" dirty="0">
                        <a:solidFill>
                          <a:srgbClr val="000000"/>
                        </a:solidFill>
                        <a:effectLst/>
                        <a:latin typeface="+mn-lt"/>
                      </a:endParaRPr>
                    </a:p>
                  </a:txBody>
                  <a:tcPr marL="9525" marR="9525" marT="9528"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99685">
                <a:tc vMerge="1">
                  <a:txBody>
                    <a:bodyPr/>
                    <a:lstStyle/>
                    <a:p>
                      <a:endParaRPr lang="pt-BR"/>
                    </a:p>
                  </a:txBody>
                  <a:tcPr/>
                </a:tc>
                <a:tc>
                  <a:txBody>
                    <a:bodyPr/>
                    <a:lstStyle/>
                    <a:p>
                      <a:pPr algn="ctr" fontAlgn="t"/>
                      <a:r>
                        <a:rPr lang="pt-BR" sz="1000" u="none" strike="noStrike">
                          <a:effectLst/>
                          <a:latin typeface="+mn-lt"/>
                        </a:rPr>
                        <a:t>0,01</a:t>
                      </a:r>
                      <a:endParaRPr lang="pt-BR" sz="1000" b="1"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0,02</a:t>
                      </a:r>
                      <a:endParaRPr lang="pt-BR" sz="1000" b="1"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0,05</a:t>
                      </a:r>
                      <a:endParaRPr lang="pt-BR" sz="1000" b="1"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0,1</a:t>
                      </a:r>
                      <a:endParaRPr lang="pt-BR" sz="1000" b="1"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0,5</a:t>
                      </a:r>
                      <a:endParaRPr lang="pt-BR" sz="1000" b="1"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a:t>
                      </a:r>
                      <a:endParaRPr lang="pt-BR" sz="1000" b="1"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0,95</a:t>
                      </a:r>
                      <a:endParaRPr lang="pt-BR" sz="1000" b="1"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a:t>
                      </a:r>
                      <a:endParaRPr lang="pt-BR" sz="1000" b="1"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0,99</a:t>
                      </a:r>
                      <a:endParaRPr lang="pt-BR" sz="1000" b="1" i="0" u="none" strike="noStrike" dirty="0">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0,753</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0,756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0,767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0,789</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0,959</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0,998</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0,999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1</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0,687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0,707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0,748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0,792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0,935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0,987</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0,992</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0,996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0,997</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0,686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0,715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0,762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0,806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0,927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0,986</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0,991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0,993</a:t>
                      </a:r>
                      <a:endParaRPr lang="pt-BR" sz="1000" b="0" i="0" u="none" strike="noStrike" dirty="0">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0,713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0,743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0,788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0,826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0,927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0,981</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0,989</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dirty="0">
                          <a:effectLst/>
                          <a:latin typeface="+mn-lt"/>
                        </a:rPr>
                        <a:t>7</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0,73</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0,803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0,838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0,928</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0,972</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0,979</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0,985</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0,988</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0,749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0,778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0,818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0,851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0,932</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0,984</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0,987</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0,764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0,791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0,829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0,859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0,935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0,984</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10</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0,781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0,806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0,842</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0,869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0,938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0,983</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0,792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0,817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0,876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0,984</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0,805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0,828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0,859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0,883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0,943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0,984</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0,815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0,837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0,866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0,889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0,945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0,984</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0,825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0,846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0,874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0,895</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0,945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0,984</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0,835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0,855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0,881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0,901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0,984</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0,987</a:t>
                      </a:r>
                      <a:endParaRPr lang="pt-BR" sz="1000" b="0" i="0" u="none" strike="noStrike">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0,844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0,863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0,887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0,906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0,952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0,985</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0,987</a:t>
                      </a:r>
                      <a:endParaRPr lang="pt-BR" sz="1000" b="0" i="0" u="none" strike="noStrike" dirty="0">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0,851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0,869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0,892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0,954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0,987</a:t>
                      </a:r>
                      <a:endParaRPr lang="pt-BR" sz="1000" b="0" i="0" u="none" strike="noStrike" dirty="0">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0,858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0,874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0,897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0,914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0,956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0,988</a:t>
                      </a:r>
                      <a:endParaRPr lang="pt-BR" sz="1000" b="0" i="0" u="none" strike="noStrike" dirty="0">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19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0,863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0,879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0,901</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0,917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0,957</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0,978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0,988</a:t>
                      </a:r>
                      <a:endParaRPr lang="pt-BR" sz="1000" b="0" i="0" u="none" strike="noStrike" dirty="0">
                        <a:solidFill>
                          <a:srgbClr val="000000"/>
                        </a:solidFill>
                        <a:effectLst/>
                        <a:latin typeface="+mn-lt"/>
                      </a:endParaRPr>
                    </a:p>
                  </a:txBody>
                  <a:tcPr marL="9525" marR="9525" marT="9528" marB="0"/>
                </a:tc>
              </a:tr>
              <a:tr h="199685">
                <a:tc>
                  <a:txBody>
                    <a:bodyPr/>
                    <a:lstStyle/>
                    <a:p>
                      <a:pPr algn="ctr" fontAlgn="t"/>
                      <a:r>
                        <a:rPr lang="pt-BR" sz="1000" u="none" strike="noStrike">
                          <a:effectLst/>
                          <a:latin typeface="+mn-lt"/>
                        </a:rPr>
                        <a:t>20</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0,868</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0,884</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0,905</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0,92</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0,959</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0,979</a:t>
                      </a:r>
                      <a:endParaRPr lang="pt-BR" sz="1000" b="0" i="0" u="none" strike="noStrike" dirty="0">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0,983</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a:effectLst/>
                          <a:latin typeface="+mn-lt"/>
                        </a:rPr>
                        <a:t>0,986</a:t>
                      </a:r>
                      <a:endParaRPr lang="pt-BR" sz="1000" b="0" i="0" u="none" strike="noStrike">
                        <a:solidFill>
                          <a:srgbClr val="000000"/>
                        </a:solidFill>
                        <a:effectLst/>
                        <a:latin typeface="+mn-lt"/>
                      </a:endParaRPr>
                    </a:p>
                  </a:txBody>
                  <a:tcPr marL="9525" marR="9525" marT="9528" marB="0"/>
                </a:tc>
                <a:tc>
                  <a:txBody>
                    <a:bodyPr/>
                    <a:lstStyle/>
                    <a:p>
                      <a:pPr algn="ctr" fontAlgn="t"/>
                      <a:r>
                        <a:rPr lang="pt-BR" sz="1000" u="none" strike="noStrike" dirty="0">
                          <a:effectLst/>
                          <a:latin typeface="+mn-lt"/>
                        </a:rPr>
                        <a:t>0,988</a:t>
                      </a:r>
                      <a:endParaRPr lang="pt-BR" sz="1000" b="0" i="0" u="none" strike="noStrike" dirty="0">
                        <a:solidFill>
                          <a:srgbClr val="000000"/>
                        </a:solidFill>
                        <a:effectLst/>
                        <a:latin typeface="+mn-lt"/>
                      </a:endParaRPr>
                    </a:p>
                  </a:txBody>
                  <a:tcPr marL="9525" marR="9525" marT="9528" marB="0"/>
                </a:tc>
              </a:tr>
            </a:tbl>
          </a:graphicData>
        </a:graphic>
      </p:graphicFrame>
      <p:sp>
        <p:nvSpPr>
          <p:cNvPr id="4" name="Rectangle 7"/>
          <p:cNvSpPr>
            <a:spLocks noChangeArrowheads="1"/>
          </p:cNvSpPr>
          <p:nvPr/>
        </p:nvSpPr>
        <p:spPr bwMode="auto">
          <a:xfrm>
            <a:off x="183431" y="3887434"/>
            <a:ext cx="1817897" cy="235938"/>
          </a:xfrm>
          <a:prstGeom prst="rect">
            <a:avLst/>
          </a:prstGeom>
          <a:solidFill>
            <a:srgbClr val="FFFFCC">
              <a:alpha val="50195"/>
            </a:srgbClr>
          </a:solidFill>
          <a:ln w="9525">
            <a:noFill/>
            <a:miter lim="800000"/>
            <a:headEnd/>
            <a:tailEnd/>
          </a:ln>
        </p:spPr>
        <p:txBody>
          <a:bodyPr wrap="none" anchor="ctr"/>
          <a:lstStyle/>
          <a:p>
            <a:pPr algn="ctr" eaLnBrk="0" hangingPunct="0"/>
            <a:endParaRPr lang="pt-BR">
              <a:latin typeface="+mj-lt"/>
            </a:endParaRPr>
          </a:p>
        </p:txBody>
      </p:sp>
      <p:sp>
        <p:nvSpPr>
          <p:cNvPr id="5" name="Rectangle 8"/>
          <p:cNvSpPr>
            <a:spLocks noChangeArrowheads="1"/>
          </p:cNvSpPr>
          <p:nvPr/>
        </p:nvSpPr>
        <p:spPr bwMode="auto">
          <a:xfrm>
            <a:off x="1646052" y="2327823"/>
            <a:ext cx="407029" cy="1743794"/>
          </a:xfrm>
          <a:prstGeom prst="rect">
            <a:avLst/>
          </a:prstGeom>
          <a:solidFill>
            <a:srgbClr val="FFFFCC">
              <a:alpha val="50195"/>
            </a:srgbClr>
          </a:solidFill>
          <a:ln w="9525">
            <a:noFill/>
            <a:miter lim="800000"/>
            <a:headEnd/>
            <a:tailEnd/>
          </a:ln>
        </p:spPr>
        <p:txBody>
          <a:bodyPr wrap="none" anchor="ctr"/>
          <a:lstStyle/>
          <a:p>
            <a:pPr algn="ctr" eaLnBrk="0" hangingPunct="0"/>
            <a:endParaRPr lang="pt-BR">
              <a:latin typeface="+mj-lt"/>
            </a:endParaRPr>
          </a:p>
        </p:txBody>
      </p:sp>
      <p:sp>
        <p:nvSpPr>
          <p:cNvPr id="6" name="Oval 16"/>
          <p:cNvSpPr>
            <a:spLocks noChangeArrowheads="1"/>
          </p:cNvSpPr>
          <p:nvPr/>
        </p:nvSpPr>
        <p:spPr bwMode="auto">
          <a:xfrm>
            <a:off x="1548603" y="3860006"/>
            <a:ext cx="457200" cy="250825"/>
          </a:xfrm>
          <a:prstGeom prst="ellipse">
            <a:avLst/>
          </a:prstGeom>
          <a:noFill/>
          <a:ln w="34925">
            <a:solidFill>
              <a:srgbClr val="FF6600"/>
            </a:solidFill>
            <a:round/>
            <a:headEnd/>
            <a:tailEnd/>
          </a:ln>
        </p:spPr>
        <p:txBody>
          <a:bodyPr wrap="none" anchor="ctr"/>
          <a:lstStyle/>
          <a:p>
            <a:pPr algn="ctr" eaLnBrk="0" hangingPunct="0"/>
            <a:endParaRPr lang="pt-BR">
              <a:latin typeface="+mj-lt"/>
            </a:endParaRPr>
          </a:p>
        </p:txBody>
      </p:sp>
      <p:sp>
        <p:nvSpPr>
          <p:cNvPr id="7" name="Retângulo 6"/>
          <p:cNvSpPr/>
          <p:nvPr/>
        </p:nvSpPr>
        <p:spPr>
          <a:xfrm>
            <a:off x="2701015" y="572694"/>
            <a:ext cx="315823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NORMALIDADE</a:t>
            </a:r>
            <a:endParaRPr lang="pt-BR" altLang="pt-BR" b="1" dirty="0">
              <a:solidFill>
                <a:schemeClr val="accent1"/>
              </a:solidFill>
              <a:latin typeface="+mj-lt"/>
            </a:endParaRPr>
          </a:p>
        </p:txBody>
      </p:sp>
      <p:sp>
        <p:nvSpPr>
          <p:cNvPr id="8" name="Retângulo 7"/>
          <p:cNvSpPr/>
          <p:nvPr/>
        </p:nvSpPr>
        <p:spPr>
          <a:xfrm>
            <a:off x="3237768" y="1022445"/>
            <a:ext cx="1858266" cy="369332"/>
          </a:xfrm>
          <a:prstGeom prst="rect">
            <a:avLst/>
          </a:prstGeom>
        </p:spPr>
        <p:txBody>
          <a:bodyPr wrap="none">
            <a:spAutoFit/>
          </a:bodyPr>
          <a:lstStyle/>
          <a:p>
            <a:r>
              <a:rPr lang="pt-BR" b="1" dirty="0" smtClean="0">
                <a:latin typeface="+mj-lt"/>
              </a:rPr>
              <a:t>Teste </a:t>
            </a:r>
            <a:r>
              <a:rPr lang="pt-BR" b="1" dirty="0" err="1" smtClean="0">
                <a:latin typeface="+mj-lt"/>
              </a:rPr>
              <a:t>Shapiro-Wilk</a:t>
            </a:r>
            <a:endParaRPr lang="pt-BR" b="1" dirty="0">
              <a:latin typeface="+mj-lt"/>
            </a:endParaRPr>
          </a:p>
        </p:txBody>
      </p:sp>
      <p:sp>
        <p:nvSpPr>
          <p:cNvPr id="9" name="Retângulo 8"/>
          <p:cNvSpPr/>
          <p:nvPr/>
        </p:nvSpPr>
        <p:spPr>
          <a:xfrm>
            <a:off x="3603253" y="1521895"/>
            <a:ext cx="905504" cy="338554"/>
          </a:xfrm>
          <a:prstGeom prst="rect">
            <a:avLst/>
          </a:prstGeom>
        </p:spPr>
        <p:txBody>
          <a:bodyPr wrap="none">
            <a:spAutoFit/>
          </a:bodyPr>
          <a:lstStyle/>
          <a:p>
            <a:r>
              <a:rPr lang="pt-BR" sz="1600" dirty="0" smtClean="0">
                <a:latin typeface="+mj-lt"/>
              </a:rPr>
              <a:t>Exercício</a:t>
            </a:r>
            <a:endParaRPr lang="pt-BR" sz="1600" dirty="0">
              <a:latin typeface="+mj-lt"/>
            </a:endParaRPr>
          </a:p>
        </p:txBody>
      </p:sp>
      <p:sp>
        <p:nvSpPr>
          <p:cNvPr id="10" name="CaixaDeTexto 3"/>
          <p:cNvSpPr txBox="1">
            <a:spLocks noChangeArrowheads="1"/>
          </p:cNvSpPr>
          <p:nvPr/>
        </p:nvSpPr>
        <p:spPr bwMode="auto">
          <a:xfrm>
            <a:off x="6885588" y="4621500"/>
            <a:ext cx="2138963" cy="338554"/>
          </a:xfrm>
          <a:prstGeom prst="rect">
            <a:avLst/>
          </a:prstGeom>
          <a:noFill/>
          <a:ln>
            <a:noFill/>
          </a:ln>
          <a:extLst/>
        </p:spPr>
        <p:txBody>
          <a:bodyPr wrap="square">
            <a:spAutoFit/>
          </a:bodyPr>
          <a:lstStyle>
            <a:lvl1pPr>
              <a:defRPr sz="2400" b="1" u="sng">
                <a:solidFill>
                  <a:schemeClr val="tx1"/>
                </a:solidFill>
                <a:latin typeface="Times New Roman" pitchFamily="18" charset="0"/>
              </a:defRPr>
            </a:lvl1pPr>
            <a:lvl2pPr marL="742950" indent="-285750">
              <a:defRPr sz="2400" b="1" u="sng">
                <a:solidFill>
                  <a:schemeClr val="tx1"/>
                </a:solidFill>
                <a:latin typeface="Times New Roman" pitchFamily="18" charset="0"/>
              </a:defRPr>
            </a:lvl2pPr>
            <a:lvl3pPr marL="1143000" indent="-228600">
              <a:defRPr sz="2400" b="1" u="sng">
                <a:solidFill>
                  <a:schemeClr val="tx1"/>
                </a:solidFill>
                <a:latin typeface="Times New Roman" pitchFamily="18" charset="0"/>
              </a:defRPr>
            </a:lvl3pPr>
            <a:lvl4pPr marL="1600200" indent="-228600">
              <a:defRPr sz="2400" b="1" u="sng">
                <a:solidFill>
                  <a:schemeClr val="tx1"/>
                </a:solidFill>
                <a:latin typeface="Times New Roman" pitchFamily="18" charset="0"/>
              </a:defRPr>
            </a:lvl4pPr>
            <a:lvl5pPr marL="2057400" indent="-228600">
              <a:defRPr sz="2400" b="1" u="sng">
                <a:solidFill>
                  <a:schemeClr val="tx1"/>
                </a:solidFill>
                <a:latin typeface="Times New Roman" pitchFamily="18" charset="0"/>
              </a:defRPr>
            </a:lvl5pPr>
            <a:lvl6pPr marL="2514600" indent="-228600" algn="ctr" eaLnBrk="0" fontAlgn="base" hangingPunct="0">
              <a:spcBef>
                <a:spcPct val="0"/>
              </a:spcBef>
              <a:spcAft>
                <a:spcPct val="0"/>
              </a:spcAft>
              <a:defRPr sz="2400" b="1" u="sng">
                <a:solidFill>
                  <a:schemeClr val="tx1"/>
                </a:solidFill>
                <a:latin typeface="Times New Roman" pitchFamily="18" charset="0"/>
              </a:defRPr>
            </a:lvl6pPr>
            <a:lvl7pPr marL="2971800" indent="-228600" algn="ctr" eaLnBrk="0" fontAlgn="base" hangingPunct="0">
              <a:spcBef>
                <a:spcPct val="0"/>
              </a:spcBef>
              <a:spcAft>
                <a:spcPct val="0"/>
              </a:spcAft>
              <a:defRPr sz="2400" b="1" u="sng">
                <a:solidFill>
                  <a:schemeClr val="tx1"/>
                </a:solidFill>
                <a:latin typeface="Times New Roman" pitchFamily="18" charset="0"/>
              </a:defRPr>
            </a:lvl7pPr>
            <a:lvl8pPr marL="3429000" indent="-228600" algn="ctr" eaLnBrk="0" fontAlgn="base" hangingPunct="0">
              <a:spcBef>
                <a:spcPct val="0"/>
              </a:spcBef>
              <a:spcAft>
                <a:spcPct val="0"/>
              </a:spcAft>
              <a:defRPr sz="2400" b="1" u="sng">
                <a:solidFill>
                  <a:schemeClr val="tx1"/>
                </a:solidFill>
                <a:latin typeface="Times New Roman" pitchFamily="18" charset="0"/>
              </a:defRPr>
            </a:lvl8pPr>
            <a:lvl9pPr marL="3886200" indent="-228600" algn="ctr" eaLnBrk="0" fontAlgn="base" hangingPunct="0">
              <a:spcBef>
                <a:spcPct val="0"/>
              </a:spcBef>
              <a:spcAft>
                <a:spcPct val="0"/>
              </a:spcAft>
              <a:defRPr sz="2400" b="1" u="sng">
                <a:solidFill>
                  <a:schemeClr val="tx1"/>
                </a:solidFill>
                <a:latin typeface="Times New Roman" pitchFamily="18" charset="0"/>
              </a:defRPr>
            </a:lvl9pPr>
          </a:lstStyle>
          <a:p>
            <a:pPr algn="ctr" eaLnBrk="0" hangingPunct="0">
              <a:defRPr/>
            </a:pPr>
            <a:r>
              <a:rPr lang="pt-BR" sz="1600" b="0" i="1" u="none" dirty="0" err="1" smtClean="0">
                <a:latin typeface="+mj-lt"/>
              </a:rPr>
              <a:t>W</a:t>
            </a:r>
            <a:r>
              <a:rPr lang="pt-BR" sz="1600" b="0" i="1" u="none" baseline="-25000" dirty="0" err="1" smtClean="0">
                <a:latin typeface="+mj-lt"/>
              </a:rPr>
              <a:t>calculado</a:t>
            </a:r>
            <a:r>
              <a:rPr lang="pt-BR" sz="1600" b="0" i="1" u="none" baseline="-25000" dirty="0" smtClean="0">
                <a:latin typeface="+mj-lt"/>
              </a:rPr>
              <a:t> </a:t>
            </a:r>
            <a:r>
              <a:rPr lang="pt-BR" sz="1600" b="0" i="1" u="none" dirty="0" smtClean="0">
                <a:latin typeface="+mj-lt"/>
              </a:rPr>
              <a:t>&lt;</a:t>
            </a:r>
            <a:r>
              <a:rPr lang="pt-BR" sz="1600" b="0" i="1" u="none" dirty="0" err="1" smtClean="0">
                <a:latin typeface="+mj-lt"/>
                <a:cs typeface="+mn-cs"/>
              </a:rPr>
              <a:t>W</a:t>
            </a:r>
            <a:r>
              <a:rPr lang="pt-BR" sz="1600" b="0" i="1" u="none" baseline="-25000" dirty="0" err="1" smtClean="0">
                <a:latin typeface="+mj-lt"/>
                <a:cs typeface="+mn-cs"/>
              </a:rPr>
              <a:t>crítico</a:t>
            </a:r>
            <a:endParaRPr lang="pt-BR" sz="1600" b="0" i="1" u="none" dirty="0" smtClean="0">
              <a:latin typeface="+mj-lt"/>
              <a:cs typeface="+mn-cs"/>
            </a:endParaRPr>
          </a:p>
        </p:txBody>
      </p:sp>
      <p:sp>
        <p:nvSpPr>
          <p:cNvPr id="11" name="CaixaDeTexto 3"/>
          <p:cNvSpPr txBox="1">
            <a:spLocks noChangeArrowheads="1"/>
          </p:cNvSpPr>
          <p:nvPr/>
        </p:nvSpPr>
        <p:spPr bwMode="auto">
          <a:xfrm>
            <a:off x="6856755" y="4214653"/>
            <a:ext cx="2138963" cy="338554"/>
          </a:xfrm>
          <a:prstGeom prst="rect">
            <a:avLst/>
          </a:prstGeom>
          <a:noFill/>
          <a:ln>
            <a:noFill/>
          </a:ln>
          <a:extLst/>
        </p:spPr>
        <p:txBody>
          <a:bodyPr wrap="square">
            <a:spAutoFit/>
          </a:bodyPr>
          <a:lstStyle>
            <a:lvl1pPr>
              <a:defRPr sz="2400" b="1" u="sng">
                <a:solidFill>
                  <a:schemeClr val="tx1"/>
                </a:solidFill>
                <a:latin typeface="Times New Roman" pitchFamily="18" charset="0"/>
              </a:defRPr>
            </a:lvl1pPr>
            <a:lvl2pPr marL="742950" indent="-285750">
              <a:defRPr sz="2400" b="1" u="sng">
                <a:solidFill>
                  <a:schemeClr val="tx1"/>
                </a:solidFill>
                <a:latin typeface="Times New Roman" pitchFamily="18" charset="0"/>
              </a:defRPr>
            </a:lvl2pPr>
            <a:lvl3pPr marL="1143000" indent="-228600">
              <a:defRPr sz="2400" b="1" u="sng">
                <a:solidFill>
                  <a:schemeClr val="tx1"/>
                </a:solidFill>
                <a:latin typeface="Times New Roman" pitchFamily="18" charset="0"/>
              </a:defRPr>
            </a:lvl3pPr>
            <a:lvl4pPr marL="1600200" indent="-228600">
              <a:defRPr sz="2400" b="1" u="sng">
                <a:solidFill>
                  <a:schemeClr val="tx1"/>
                </a:solidFill>
                <a:latin typeface="Times New Roman" pitchFamily="18" charset="0"/>
              </a:defRPr>
            </a:lvl4pPr>
            <a:lvl5pPr marL="2057400" indent="-228600">
              <a:defRPr sz="2400" b="1" u="sng">
                <a:solidFill>
                  <a:schemeClr val="tx1"/>
                </a:solidFill>
                <a:latin typeface="Times New Roman" pitchFamily="18" charset="0"/>
              </a:defRPr>
            </a:lvl5pPr>
            <a:lvl6pPr marL="2514600" indent="-228600" algn="ctr" eaLnBrk="0" fontAlgn="base" hangingPunct="0">
              <a:spcBef>
                <a:spcPct val="0"/>
              </a:spcBef>
              <a:spcAft>
                <a:spcPct val="0"/>
              </a:spcAft>
              <a:defRPr sz="2400" b="1" u="sng">
                <a:solidFill>
                  <a:schemeClr val="tx1"/>
                </a:solidFill>
                <a:latin typeface="Times New Roman" pitchFamily="18" charset="0"/>
              </a:defRPr>
            </a:lvl6pPr>
            <a:lvl7pPr marL="2971800" indent="-228600" algn="ctr" eaLnBrk="0" fontAlgn="base" hangingPunct="0">
              <a:spcBef>
                <a:spcPct val="0"/>
              </a:spcBef>
              <a:spcAft>
                <a:spcPct val="0"/>
              </a:spcAft>
              <a:defRPr sz="2400" b="1" u="sng">
                <a:solidFill>
                  <a:schemeClr val="tx1"/>
                </a:solidFill>
                <a:latin typeface="Times New Roman" pitchFamily="18" charset="0"/>
              </a:defRPr>
            </a:lvl7pPr>
            <a:lvl8pPr marL="3429000" indent="-228600" algn="ctr" eaLnBrk="0" fontAlgn="base" hangingPunct="0">
              <a:spcBef>
                <a:spcPct val="0"/>
              </a:spcBef>
              <a:spcAft>
                <a:spcPct val="0"/>
              </a:spcAft>
              <a:defRPr sz="2400" b="1" u="sng">
                <a:solidFill>
                  <a:schemeClr val="tx1"/>
                </a:solidFill>
                <a:latin typeface="Times New Roman" pitchFamily="18" charset="0"/>
              </a:defRPr>
            </a:lvl8pPr>
            <a:lvl9pPr marL="3886200" indent="-228600" algn="ctr" eaLnBrk="0" fontAlgn="base" hangingPunct="0">
              <a:spcBef>
                <a:spcPct val="0"/>
              </a:spcBef>
              <a:spcAft>
                <a:spcPct val="0"/>
              </a:spcAft>
              <a:defRPr sz="2400" b="1" u="sng">
                <a:solidFill>
                  <a:schemeClr val="tx1"/>
                </a:solidFill>
                <a:latin typeface="Times New Roman" pitchFamily="18" charset="0"/>
              </a:defRPr>
            </a:lvl9pPr>
          </a:lstStyle>
          <a:p>
            <a:pPr algn="ctr" eaLnBrk="0" hangingPunct="0">
              <a:defRPr/>
            </a:pPr>
            <a:r>
              <a:rPr lang="pt-BR" sz="1600" b="0" i="1" u="none" dirty="0" err="1" smtClean="0">
                <a:latin typeface="+mj-lt"/>
                <a:cs typeface="+mn-cs"/>
              </a:rPr>
              <a:t>W</a:t>
            </a:r>
            <a:r>
              <a:rPr lang="pt-BR" sz="1600" b="0" i="1" u="none" baseline="-25000" dirty="0" err="1" smtClean="0">
                <a:latin typeface="+mj-lt"/>
                <a:cs typeface="+mn-cs"/>
              </a:rPr>
              <a:t>calculado</a:t>
            </a:r>
            <a:r>
              <a:rPr lang="pt-BR" sz="1600" b="0" i="1" u="none" dirty="0" smtClean="0">
                <a:latin typeface="+mj-lt"/>
                <a:cs typeface="+mn-cs"/>
              </a:rPr>
              <a:t>=0,799</a:t>
            </a:r>
          </a:p>
        </p:txBody>
      </p:sp>
      <p:sp>
        <p:nvSpPr>
          <p:cNvPr id="12" name="CaixaDeTexto 3"/>
          <p:cNvSpPr txBox="1">
            <a:spLocks noChangeArrowheads="1"/>
          </p:cNvSpPr>
          <p:nvPr/>
        </p:nvSpPr>
        <p:spPr bwMode="auto">
          <a:xfrm>
            <a:off x="5460523" y="5221936"/>
            <a:ext cx="3649750" cy="584775"/>
          </a:xfrm>
          <a:prstGeom prst="rect">
            <a:avLst/>
          </a:prstGeom>
          <a:noFill/>
          <a:ln>
            <a:solidFill>
              <a:srgbClr val="FF0000"/>
            </a:solidFill>
          </a:ln>
          <a:extLst/>
        </p:spPr>
        <p:txBody>
          <a:bodyPr wrap="square">
            <a:spAutoFit/>
          </a:bodyPr>
          <a:lstStyle>
            <a:lvl1pPr>
              <a:defRPr sz="2400" b="1" u="sng">
                <a:solidFill>
                  <a:schemeClr val="tx1"/>
                </a:solidFill>
                <a:latin typeface="Times New Roman" pitchFamily="18" charset="0"/>
              </a:defRPr>
            </a:lvl1pPr>
            <a:lvl2pPr marL="742950" indent="-285750">
              <a:defRPr sz="2400" b="1" u="sng">
                <a:solidFill>
                  <a:schemeClr val="tx1"/>
                </a:solidFill>
                <a:latin typeface="Times New Roman" pitchFamily="18" charset="0"/>
              </a:defRPr>
            </a:lvl2pPr>
            <a:lvl3pPr marL="1143000" indent="-228600">
              <a:defRPr sz="2400" b="1" u="sng">
                <a:solidFill>
                  <a:schemeClr val="tx1"/>
                </a:solidFill>
                <a:latin typeface="Times New Roman" pitchFamily="18" charset="0"/>
              </a:defRPr>
            </a:lvl3pPr>
            <a:lvl4pPr marL="1600200" indent="-228600">
              <a:defRPr sz="2400" b="1" u="sng">
                <a:solidFill>
                  <a:schemeClr val="tx1"/>
                </a:solidFill>
                <a:latin typeface="Times New Roman" pitchFamily="18" charset="0"/>
              </a:defRPr>
            </a:lvl4pPr>
            <a:lvl5pPr marL="2057400" indent="-228600">
              <a:defRPr sz="2400" b="1" u="sng">
                <a:solidFill>
                  <a:schemeClr val="tx1"/>
                </a:solidFill>
                <a:latin typeface="Times New Roman" pitchFamily="18" charset="0"/>
              </a:defRPr>
            </a:lvl5pPr>
            <a:lvl6pPr marL="2514600" indent="-228600" algn="ctr" eaLnBrk="0" fontAlgn="base" hangingPunct="0">
              <a:spcBef>
                <a:spcPct val="0"/>
              </a:spcBef>
              <a:spcAft>
                <a:spcPct val="0"/>
              </a:spcAft>
              <a:defRPr sz="2400" b="1" u="sng">
                <a:solidFill>
                  <a:schemeClr val="tx1"/>
                </a:solidFill>
                <a:latin typeface="Times New Roman" pitchFamily="18" charset="0"/>
              </a:defRPr>
            </a:lvl6pPr>
            <a:lvl7pPr marL="2971800" indent="-228600" algn="ctr" eaLnBrk="0" fontAlgn="base" hangingPunct="0">
              <a:spcBef>
                <a:spcPct val="0"/>
              </a:spcBef>
              <a:spcAft>
                <a:spcPct val="0"/>
              </a:spcAft>
              <a:defRPr sz="2400" b="1" u="sng">
                <a:solidFill>
                  <a:schemeClr val="tx1"/>
                </a:solidFill>
                <a:latin typeface="Times New Roman" pitchFamily="18" charset="0"/>
              </a:defRPr>
            </a:lvl7pPr>
            <a:lvl8pPr marL="3429000" indent="-228600" algn="ctr" eaLnBrk="0" fontAlgn="base" hangingPunct="0">
              <a:spcBef>
                <a:spcPct val="0"/>
              </a:spcBef>
              <a:spcAft>
                <a:spcPct val="0"/>
              </a:spcAft>
              <a:defRPr sz="2400" b="1" u="sng">
                <a:solidFill>
                  <a:schemeClr val="tx1"/>
                </a:solidFill>
                <a:latin typeface="Times New Roman" pitchFamily="18" charset="0"/>
              </a:defRPr>
            </a:lvl8pPr>
            <a:lvl9pPr marL="3886200" indent="-228600" algn="ctr" eaLnBrk="0" fontAlgn="base" hangingPunct="0">
              <a:spcBef>
                <a:spcPct val="0"/>
              </a:spcBef>
              <a:spcAft>
                <a:spcPct val="0"/>
              </a:spcAft>
              <a:defRPr sz="2400" b="1" u="sng">
                <a:solidFill>
                  <a:schemeClr val="tx1"/>
                </a:solidFill>
                <a:latin typeface="Times New Roman" pitchFamily="18" charset="0"/>
              </a:defRPr>
            </a:lvl9pPr>
          </a:lstStyle>
          <a:p>
            <a:pPr algn="just" eaLnBrk="0" hangingPunct="0">
              <a:defRPr/>
            </a:pPr>
            <a:r>
              <a:rPr lang="pt-BR" sz="1600" i="1" u="none" dirty="0" smtClean="0">
                <a:latin typeface="+mj-lt"/>
              </a:rPr>
              <a:t>Os dados não seguem a distribuição normal porque </a:t>
            </a:r>
            <a:r>
              <a:rPr lang="pt-BR" sz="1600" i="1" u="none" dirty="0" err="1" smtClean="0">
                <a:latin typeface="+mj-lt"/>
              </a:rPr>
              <a:t>W</a:t>
            </a:r>
            <a:r>
              <a:rPr lang="pt-BR" sz="1600" i="1" u="none" baseline="-25000" dirty="0" err="1" smtClean="0">
                <a:latin typeface="+mj-lt"/>
              </a:rPr>
              <a:t>calculado</a:t>
            </a:r>
            <a:r>
              <a:rPr lang="pt-BR" sz="1600" i="1" u="none" dirty="0" smtClean="0">
                <a:latin typeface="+mj-lt"/>
              </a:rPr>
              <a:t>&lt;</a:t>
            </a:r>
            <a:r>
              <a:rPr lang="pt-BR" sz="1600" i="1" u="none" dirty="0" err="1" smtClean="0">
                <a:latin typeface="+mj-lt"/>
                <a:cs typeface="+mn-cs"/>
              </a:rPr>
              <a:t>W</a:t>
            </a:r>
            <a:r>
              <a:rPr lang="pt-BR" sz="1600" i="1" u="none" baseline="-25000" dirty="0" err="1" smtClean="0">
                <a:latin typeface="+mj-lt"/>
                <a:cs typeface="+mn-cs"/>
              </a:rPr>
              <a:t>crítico</a:t>
            </a:r>
            <a:r>
              <a:rPr lang="pt-BR" sz="1600" i="1" u="none" baseline="-25000" dirty="0" smtClean="0">
                <a:latin typeface="+mj-lt"/>
                <a:cs typeface="+mn-cs"/>
              </a:rPr>
              <a:t> </a:t>
            </a:r>
            <a:r>
              <a:rPr lang="pt-BR" sz="1600" i="1" u="none" dirty="0" smtClean="0">
                <a:latin typeface="+mj-lt"/>
                <a:cs typeface="+mn-cs"/>
              </a:rPr>
              <a:t>.</a:t>
            </a:r>
            <a:r>
              <a:rPr lang="pt-BR" sz="1600" i="1" u="none" baseline="-25000" dirty="0" smtClean="0">
                <a:latin typeface="+mj-lt"/>
                <a:cs typeface="+mn-cs"/>
              </a:rPr>
              <a:t>   </a:t>
            </a:r>
            <a:endParaRPr lang="pt-BR" sz="1600" i="1" u="none" dirty="0" smtClean="0">
              <a:latin typeface="+mj-lt"/>
              <a:cs typeface="+mn-cs"/>
            </a:endParaRPr>
          </a:p>
        </p:txBody>
      </p:sp>
      <p:pic>
        <p:nvPicPr>
          <p:cNvPr id="194561" name="Picture 1"/>
          <p:cNvPicPr>
            <a:picLocks noChangeAspect="1" noChangeArrowheads="1"/>
          </p:cNvPicPr>
          <p:nvPr/>
        </p:nvPicPr>
        <p:blipFill>
          <a:blip r:embed="rId2"/>
          <a:srcRect/>
          <a:stretch>
            <a:fillRect/>
          </a:stretch>
        </p:blipFill>
        <p:spPr bwMode="auto">
          <a:xfrm>
            <a:off x="5245548" y="1416621"/>
            <a:ext cx="3881200" cy="2448014"/>
          </a:xfrm>
          <a:prstGeom prst="rect">
            <a:avLst/>
          </a:prstGeom>
          <a:noFill/>
          <a:ln w="9525">
            <a:noFill/>
            <a:miter lim="800000"/>
            <a:headEnd/>
            <a:tailEnd/>
          </a:ln>
          <a:effectLst/>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4561"/>
                                        </p:tgtEl>
                                        <p:attrNameLst>
                                          <p:attrName>style.visibility</p:attrName>
                                        </p:attrNameLst>
                                      </p:cBhvr>
                                      <p:to>
                                        <p:strVal val="visible"/>
                                      </p:to>
                                    </p:set>
                                    <p:anim calcmode="lin" valueType="num">
                                      <p:cBhvr additive="base">
                                        <p:cTn id="42" dur="500" fill="hold"/>
                                        <p:tgtEl>
                                          <p:spTgt spid="194561"/>
                                        </p:tgtEl>
                                        <p:attrNameLst>
                                          <p:attrName>ppt_x</p:attrName>
                                        </p:attrNameLst>
                                      </p:cBhvr>
                                      <p:tavLst>
                                        <p:tav tm="0">
                                          <p:val>
                                            <p:strVal val="#ppt_x"/>
                                          </p:val>
                                        </p:tav>
                                        <p:tav tm="100000">
                                          <p:val>
                                            <p:strVal val="#ppt_x"/>
                                          </p:val>
                                        </p:tav>
                                      </p:tavLst>
                                    </p:anim>
                                    <p:anim calcmode="lin" valueType="num">
                                      <p:cBhvr additive="base">
                                        <p:cTn id="43" dur="500" fill="hold"/>
                                        <p:tgtEl>
                                          <p:spTgt spid="19456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459">
                                            <p:txEl>
                                              <p:pRg st="0" end="0"/>
                                            </p:txEl>
                                          </p:spTgt>
                                        </p:tgtEl>
                                        <p:attrNameLst>
                                          <p:attrName>style.visibility</p:attrName>
                                        </p:attrNameLst>
                                      </p:cBhvr>
                                      <p:to>
                                        <p:strVal val="visible"/>
                                      </p:to>
                                    </p:set>
                                    <p:anim calcmode="lin" valueType="num">
                                      <p:cBhvr additive="base">
                                        <p:cTn id="48"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 calcmode="lin" valueType="num">
                                      <p:cBhvr additive="base">
                                        <p:cTn id="5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anim calcmode="lin" valueType="num">
                                      <p:cBhvr additive="base">
                                        <p:cTn id="6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2">
                                            <p:bg/>
                                          </p:spTgt>
                                        </p:tgtEl>
                                        <p:attrNameLst>
                                          <p:attrName>style.visibility</p:attrName>
                                        </p:attrNameLst>
                                      </p:cBhvr>
                                      <p:to>
                                        <p:strVal val="visible"/>
                                      </p:to>
                                    </p:set>
                                    <p:animEffect transition="in" filter="wipe(down)">
                                      <p:cBhvr>
                                        <p:cTn id="66" dur="500"/>
                                        <p:tgtEl>
                                          <p:spTgt spid="12">
                                            <p:bg/>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2">
                                            <p:txEl>
                                              <p:pRg st="0" end="0"/>
                                            </p:txEl>
                                          </p:spTgt>
                                        </p:tgtEl>
                                        <p:attrNameLst>
                                          <p:attrName>style.visibility</p:attrName>
                                        </p:attrNameLst>
                                      </p:cBhvr>
                                      <p:to>
                                        <p:strVal val="visible"/>
                                      </p:to>
                                    </p:set>
                                    <p:animEffect transition="in" filter="wipe(down)">
                                      <p:cBhvr>
                                        <p:cTn id="6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p:bldP spid="4" grpId="0" animBg="1"/>
      <p:bldP spid="5" grpId="0" animBg="1"/>
      <p:bldP spid="6" grpId="0" animBg="1"/>
      <p:bldP spid="8" grpId="0" build="allAtOnce"/>
      <p:bldP spid="9" grpId="0" build="allAtOnce"/>
      <p:bldP spid="10" grpId="0" build="allAtOnce"/>
      <p:bldP spid="11" grpId="0" build="allAtOnce"/>
      <p:bldP spid="12"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6"/>
          <p:cNvSpPr>
            <a:spLocks noGrp="1" noChangeArrowheads="1"/>
          </p:cNvSpPr>
          <p:nvPr>
            <p:ph type="body" idx="4294967295"/>
          </p:nvPr>
        </p:nvSpPr>
        <p:spPr bwMode="auto">
          <a:xfrm>
            <a:off x="641022" y="3845122"/>
            <a:ext cx="8502977" cy="1163466"/>
          </a:xfrm>
          <a:prstGeom prst="rect">
            <a:avLst/>
          </a:prstGeom>
          <a:noFill/>
          <a:ln>
            <a:miter lim="800000"/>
            <a:headEnd/>
            <a:tailEnd/>
          </a:ln>
        </p:spPr>
        <p:txBody>
          <a:bodyPr>
            <a:noAutofit/>
          </a:bodyPr>
          <a:lstStyle/>
          <a:p>
            <a:r>
              <a:rPr lang="pt-BR" sz="1800" b="1" dirty="0" smtClean="0">
                <a:latin typeface="+mj-lt"/>
                <a:cs typeface="Arial" charset="0"/>
              </a:rPr>
              <a:t>Necessidade de um sistema de gestão da qualidade implantando no laboratório;</a:t>
            </a:r>
          </a:p>
          <a:p>
            <a:pPr>
              <a:buNone/>
            </a:pPr>
            <a:endParaRPr lang="pt-BR" sz="1800" b="1" dirty="0" smtClean="0">
              <a:latin typeface="+mj-lt"/>
              <a:cs typeface="Arial" charset="0"/>
            </a:endParaRPr>
          </a:p>
          <a:p>
            <a:r>
              <a:rPr lang="pt-BR" sz="1800" b="1" dirty="0" smtClean="0">
                <a:latin typeface="+mj-lt"/>
                <a:cs typeface="Arial" charset="0"/>
              </a:rPr>
              <a:t>Confiabilidade Metrológica: </a:t>
            </a:r>
            <a:r>
              <a:rPr lang="pt-BR" sz="1800" dirty="0" smtClean="0">
                <a:latin typeface="+mj-lt"/>
                <a:cs typeface="Arial" charset="0"/>
              </a:rPr>
              <a:t>Requer procedimentos, rotinas e métodos apropriados e que o processo deve ser contínuo, sem interrupção) ;</a:t>
            </a:r>
          </a:p>
          <a:p>
            <a:pPr>
              <a:buNone/>
            </a:pPr>
            <a:endParaRPr lang="pt-BR" sz="1800" dirty="0" smtClean="0">
              <a:latin typeface="+mj-lt"/>
              <a:cs typeface="Arial" charset="0"/>
            </a:endParaRPr>
          </a:p>
          <a:p>
            <a:r>
              <a:rPr lang="pt-BR" sz="1800" b="1" dirty="0" smtClean="0">
                <a:latin typeface="+mj-lt"/>
                <a:cs typeface="Arial" charset="0"/>
              </a:rPr>
              <a:t>Resultados de medições declarados com suas respectivas incertezas.</a:t>
            </a:r>
          </a:p>
        </p:txBody>
      </p:sp>
      <p:pic>
        <p:nvPicPr>
          <p:cNvPr id="2" name="Imagem 1"/>
          <p:cNvPicPr>
            <a:picLocks noChangeAspect="1"/>
          </p:cNvPicPr>
          <p:nvPr/>
        </p:nvPicPr>
        <p:blipFill>
          <a:blip r:embed="rId3" cstate="print"/>
          <a:srcRect/>
          <a:stretch>
            <a:fillRect/>
          </a:stretch>
        </p:blipFill>
        <p:spPr bwMode="auto">
          <a:xfrm>
            <a:off x="3750288" y="1746423"/>
            <a:ext cx="1605259" cy="1977080"/>
          </a:xfrm>
          <a:prstGeom prst="rect">
            <a:avLst/>
          </a:prstGeom>
          <a:noFill/>
          <a:ln w="9525">
            <a:noFill/>
            <a:miter lim="800000"/>
            <a:headEnd/>
            <a:tailEnd/>
          </a:ln>
        </p:spPr>
      </p:pic>
      <p:sp>
        <p:nvSpPr>
          <p:cNvPr id="5" name="Retângulo 4"/>
          <p:cNvSpPr/>
          <p:nvPr/>
        </p:nvSpPr>
        <p:spPr>
          <a:xfrm>
            <a:off x="0" y="5437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MOTIVAÇÃO</a:t>
            </a:r>
            <a:endParaRPr lang="pt-BR" b="1" dirty="0">
              <a:solidFill>
                <a:schemeClr val="accent1"/>
              </a:solidFill>
              <a:latin typeface="+mj-lt"/>
            </a:endParaRPr>
          </a:p>
        </p:txBody>
      </p:sp>
      <p:sp>
        <p:nvSpPr>
          <p:cNvPr id="6" name="Retângulo 5"/>
          <p:cNvSpPr/>
          <p:nvPr/>
        </p:nvSpPr>
        <p:spPr>
          <a:xfrm>
            <a:off x="0" y="1023201"/>
            <a:ext cx="9144000" cy="707886"/>
          </a:xfrm>
          <a:prstGeom prst="rect">
            <a:avLst/>
          </a:prstGeom>
        </p:spPr>
        <p:txBody>
          <a:bodyPr wrap="square">
            <a:spAutoFit/>
          </a:bodyPr>
          <a:lstStyle/>
          <a:p>
            <a:pPr algn="ctr">
              <a:buFontTx/>
              <a:buNone/>
            </a:pPr>
            <a:r>
              <a:rPr lang="pt-BR" sz="2000" b="1" dirty="0" smtClean="0">
                <a:latin typeface="+mj-lt"/>
                <a:cs typeface="Arial" charset="0"/>
              </a:rPr>
              <a:t>ABNT NBR ISO/IEC 17025:2017</a:t>
            </a:r>
          </a:p>
          <a:p>
            <a:pPr algn="ctr">
              <a:buFontTx/>
              <a:buNone/>
            </a:pPr>
            <a:r>
              <a:rPr lang="pt-BR" sz="2000" dirty="0" smtClean="0">
                <a:latin typeface="+mj-lt"/>
                <a:cs typeface="Arial" charset="0"/>
              </a:rPr>
              <a:t>Requisitos gerais para a competência de laboratórios de ensaio e calibração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2"/>
          <p:cNvSpPr txBox="1">
            <a:spLocks noChangeArrowheads="1"/>
          </p:cNvSpPr>
          <p:nvPr/>
        </p:nvSpPr>
        <p:spPr bwMode="auto">
          <a:xfrm>
            <a:off x="22225" y="1037749"/>
            <a:ext cx="9121775" cy="708025"/>
          </a:xfrm>
          <a:prstGeom prst="rect">
            <a:avLst/>
          </a:prstGeom>
          <a:noFill/>
          <a:ln w="9525">
            <a:noFill/>
            <a:miter lim="800000"/>
            <a:headEnd/>
            <a:tailEnd/>
          </a:ln>
        </p:spPr>
        <p:txBody>
          <a:bodyPr>
            <a:spAutoFit/>
          </a:bodyPr>
          <a:lstStyle/>
          <a:p>
            <a:pPr algn="just" eaLnBrk="0" hangingPunct="0"/>
            <a:r>
              <a:rPr lang="pt-BR" sz="2000" b="0" u="none" dirty="0">
                <a:latin typeface="+mj-lt"/>
              </a:rPr>
              <a:t>Nas distribuições formadas pelos dados, quase sempre há uma tendência central destes dados. </a:t>
            </a:r>
          </a:p>
        </p:txBody>
      </p:sp>
      <p:sp>
        <p:nvSpPr>
          <p:cNvPr id="5" name="Text Box 5"/>
          <p:cNvSpPr txBox="1">
            <a:spLocks noChangeArrowheads="1"/>
          </p:cNvSpPr>
          <p:nvPr/>
        </p:nvSpPr>
        <p:spPr bwMode="auto">
          <a:xfrm>
            <a:off x="0" y="1798671"/>
            <a:ext cx="9144000" cy="400050"/>
          </a:xfrm>
          <a:prstGeom prst="rect">
            <a:avLst/>
          </a:prstGeom>
          <a:noFill/>
          <a:ln w="12699">
            <a:noFill/>
            <a:miter lim="800000"/>
            <a:headEnd/>
            <a:tailEnd/>
          </a:ln>
        </p:spPr>
        <p:txBody>
          <a:bodyPr anchor="ctr">
            <a:spAutoFit/>
          </a:bodyPr>
          <a:lstStyle/>
          <a:p>
            <a:pPr algn="just" defTabSz="762000" eaLnBrk="0" hangingPunct="0">
              <a:buFontTx/>
              <a:buChar char="•"/>
            </a:pPr>
            <a:r>
              <a:rPr lang="pt-BR" sz="2000" b="1" u="none" dirty="0">
                <a:latin typeface="+mj-lt"/>
              </a:rPr>
              <a:t>MODA</a:t>
            </a:r>
            <a:r>
              <a:rPr lang="pt-BR" sz="2000" u="none" dirty="0">
                <a:latin typeface="+mj-lt"/>
              </a:rPr>
              <a:t> </a:t>
            </a:r>
            <a:r>
              <a:rPr lang="pt-BR" sz="2000" b="0" u="none" dirty="0">
                <a:latin typeface="+mj-lt"/>
              </a:rPr>
              <a:t>de um conjunto de dados é  valor que ocorre com mais </a:t>
            </a:r>
            <a:r>
              <a:rPr lang="pt-BR" sz="2000" b="0" u="none" dirty="0" err="1" smtClean="0">
                <a:latin typeface="+mj-lt"/>
              </a:rPr>
              <a:t>frequencia</a:t>
            </a:r>
            <a:r>
              <a:rPr lang="pt-BR" sz="2000" b="0" u="none" dirty="0" smtClean="0">
                <a:latin typeface="+mj-lt"/>
              </a:rPr>
              <a:t>.</a:t>
            </a:r>
            <a:endParaRPr lang="pt-BR" sz="2000" u="none" dirty="0">
              <a:latin typeface="+mj-lt"/>
            </a:endParaRPr>
          </a:p>
        </p:txBody>
      </p:sp>
      <p:sp>
        <p:nvSpPr>
          <p:cNvPr id="6" name="Text Box 4"/>
          <p:cNvSpPr txBox="1">
            <a:spLocks noChangeArrowheads="1"/>
          </p:cNvSpPr>
          <p:nvPr/>
        </p:nvSpPr>
        <p:spPr bwMode="auto">
          <a:xfrm>
            <a:off x="69850" y="2722618"/>
            <a:ext cx="9004300" cy="708025"/>
          </a:xfrm>
          <a:prstGeom prst="rect">
            <a:avLst/>
          </a:prstGeom>
          <a:noFill/>
          <a:ln w="12699">
            <a:noFill/>
            <a:miter lim="800000"/>
            <a:headEnd/>
            <a:tailEnd/>
          </a:ln>
        </p:spPr>
        <p:txBody>
          <a:bodyPr anchor="ctr">
            <a:spAutoFit/>
          </a:bodyPr>
          <a:lstStyle/>
          <a:p>
            <a:pPr algn="just" defTabSz="762000" eaLnBrk="0" hangingPunct="0">
              <a:buFontTx/>
              <a:buChar char="•"/>
            </a:pPr>
            <a:r>
              <a:rPr lang="pt-BR" sz="2000" b="1" u="none" dirty="0">
                <a:latin typeface="+mj-lt"/>
              </a:rPr>
              <a:t>MEDIANA</a:t>
            </a:r>
            <a:r>
              <a:rPr lang="pt-BR" sz="2000" u="none" dirty="0">
                <a:latin typeface="+mj-lt"/>
              </a:rPr>
              <a:t> </a:t>
            </a:r>
            <a:r>
              <a:rPr lang="pt-BR" sz="2000" b="0" u="none" dirty="0">
                <a:latin typeface="+mj-lt"/>
              </a:rPr>
              <a:t>de um conjunto de valores é o valor do meio desse conjunto, quando os valores estão dispostos em ordem crescente (ou decrescente).   </a:t>
            </a:r>
            <a:r>
              <a:rPr lang="pt-BR" sz="2000" u="none" dirty="0">
                <a:latin typeface="+mj-lt"/>
              </a:rPr>
              <a:t> </a:t>
            </a:r>
          </a:p>
        </p:txBody>
      </p:sp>
      <p:sp>
        <p:nvSpPr>
          <p:cNvPr id="7" name="Text Box 6"/>
          <p:cNvSpPr txBox="1">
            <a:spLocks noChangeArrowheads="1"/>
          </p:cNvSpPr>
          <p:nvPr/>
        </p:nvSpPr>
        <p:spPr bwMode="auto">
          <a:xfrm>
            <a:off x="107950" y="3474689"/>
            <a:ext cx="8135938" cy="400050"/>
          </a:xfrm>
          <a:prstGeom prst="rect">
            <a:avLst/>
          </a:prstGeom>
          <a:noFill/>
          <a:ln w="12699">
            <a:noFill/>
            <a:miter lim="800000"/>
            <a:headEnd/>
            <a:tailEnd/>
          </a:ln>
        </p:spPr>
        <p:txBody>
          <a:bodyPr anchor="ctr">
            <a:spAutoFit/>
          </a:bodyPr>
          <a:lstStyle/>
          <a:p>
            <a:pPr defTabSz="762000" eaLnBrk="0" hangingPunct="0"/>
            <a:r>
              <a:rPr lang="pt-BR" sz="2000" b="0" u="none" dirty="0">
                <a:latin typeface="+mj-lt"/>
              </a:rPr>
              <a:t> Exemplo - o conjunto 3;4;5; </a:t>
            </a:r>
            <a:r>
              <a:rPr lang="pt-BR" sz="2000" b="0" u="none" dirty="0">
                <a:solidFill>
                  <a:srgbClr val="FF0000"/>
                </a:solidFill>
                <a:latin typeface="+mj-lt"/>
              </a:rPr>
              <a:t>6</a:t>
            </a:r>
            <a:r>
              <a:rPr lang="pt-BR" sz="2000" b="0" u="none" dirty="0">
                <a:latin typeface="+mj-lt"/>
              </a:rPr>
              <a:t>;8;9;10 tem mediana 6.</a:t>
            </a:r>
          </a:p>
        </p:txBody>
      </p:sp>
      <p:sp>
        <p:nvSpPr>
          <p:cNvPr id="9" name="Text Box 7"/>
          <p:cNvSpPr txBox="1">
            <a:spLocks noChangeArrowheads="1"/>
          </p:cNvSpPr>
          <p:nvPr/>
        </p:nvSpPr>
        <p:spPr bwMode="auto">
          <a:xfrm>
            <a:off x="69850" y="2250280"/>
            <a:ext cx="9074150" cy="400050"/>
          </a:xfrm>
          <a:prstGeom prst="rect">
            <a:avLst/>
          </a:prstGeom>
          <a:noFill/>
          <a:ln w="12699">
            <a:noFill/>
            <a:miter lim="800000"/>
            <a:headEnd/>
            <a:tailEnd/>
          </a:ln>
        </p:spPr>
        <p:txBody>
          <a:bodyPr anchor="ctr">
            <a:spAutoFit/>
          </a:bodyPr>
          <a:lstStyle/>
          <a:p>
            <a:pPr algn="just" defTabSz="762000" eaLnBrk="0" hangingPunct="0"/>
            <a:r>
              <a:rPr lang="pt-BR" sz="2000" b="0" u="none" dirty="0">
                <a:latin typeface="+mj-lt"/>
              </a:rPr>
              <a:t>Exemplo - o conjunto 2;2;5;7;</a:t>
            </a:r>
            <a:r>
              <a:rPr lang="pt-BR" sz="2000" b="0" u="none" dirty="0">
                <a:solidFill>
                  <a:srgbClr val="FF0000"/>
                </a:solidFill>
                <a:latin typeface="+mj-lt"/>
              </a:rPr>
              <a:t>9;9;9</a:t>
            </a:r>
            <a:r>
              <a:rPr lang="pt-BR" sz="2000" b="0" u="none" dirty="0">
                <a:latin typeface="+mj-lt"/>
              </a:rPr>
              <a:t>;10;10;11;12;18 tem moda 9.</a:t>
            </a:r>
            <a:endParaRPr lang="pt-BR" sz="2000" u="none" dirty="0">
              <a:latin typeface="+mj-lt"/>
            </a:endParaRPr>
          </a:p>
        </p:txBody>
      </p:sp>
      <p:sp>
        <p:nvSpPr>
          <p:cNvPr id="8" name="Retângulo 7"/>
          <p:cNvSpPr/>
          <p:nvPr/>
        </p:nvSpPr>
        <p:spPr>
          <a:xfrm>
            <a:off x="2511234" y="538188"/>
            <a:ext cx="4094839"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MEDIDAS DE TENDÊNCIA CENTRAL</a:t>
            </a:r>
            <a:endParaRPr lang="pt-BR" altLang="pt-BR" b="1" dirty="0">
              <a:solidFill>
                <a:schemeClr val="accent1"/>
              </a:solidFill>
              <a:latin typeface="+mj-lt"/>
            </a:endParaRPr>
          </a:p>
        </p:txBody>
      </p:sp>
      <p:sp>
        <p:nvSpPr>
          <p:cNvPr id="10" name="Text Box 4"/>
          <p:cNvSpPr txBox="1">
            <a:spLocks noChangeArrowheads="1"/>
          </p:cNvSpPr>
          <p:nvPr/>
        </p:nvSpPr>
        <p:spPr bwMode="auto">
          <a:xfrm>
            <a:off x="103519" y="4013846"/>
            <a:ext cx="1328468" cy="400110"/>
          </a:xfrm>
          <a:prstGeom prst="rect">
            <a:avLst/>
          </a:prstGeom>
          <a:noFill/>
          <a:ln w="12699">
            <a:noFill/>
            <a:miter lim="800000"/>
            <a:headEnd/>
            <a:tailEnd/>
          </a:ln>
        </p:spPr>
        <p:txBody>
          <a:bodyPr wrap="square" anchor="ctr">
            <a:spAutoFit/>
          </a:bodyPr>
          <a:lstStyle/>
          <a:p>
            <a:pPr defTabSz="762000" eaLnBrk="0" hangingPunct="0">
              <a:buFontTx/>
              <a:buChar char="•"/>
            </a:pPr>
            <a:r>
              <a:rPr lang="pt-BR" sz="2000" b="1" dirty="0">
                <a:latin typeface="+mj-lt"/>
              </a:rPr>
              <a:t>MÉDIA</a:t>
            </a:r>
          </a:p>
        </p:txBody>
      </p:sp>
      <p:sp>
        <p:nvSpPr>
          <p:cNvPr id="11" name="Text Box 5"/>
          <p:cNvSpPr txBox="1">
            <a:spLocks noChangeArrowheads="1"/>
          </p:cNvSpPr>
          <p:nvPr/>
        </p:nvSpPr>
        <p:spPr bwMode="auto">
          <a:xfrm>
            <a:off x="873161" y="4657817"/>
            <a:ext cx="1277657" cy="400110"/>
          </a:xfrm>
          <a:prstGeom prst="rect">
            <a:avLst/>
          </a:prstGeom>
          <a:noFill/>
          <a:ln w="12699">
            <a:noFill/>
            <a:miter lim="800000"/>
            <a:headEnd/>
            <a:tailEnd/>
          </a:ln>
        </p:spPr>
        <p:txBody>
          <a:bodyPr wrap="none" anchor="ctr">
            <a:spAutoFit/>
          </a:bodyPr>
          <a:lstStyle/>
          <a:p>
            <a:pPr algn="ctr" defTabSz="762000" eaLnBrk="0" hangingPunct="0">
              <a:spcBef>
                <a:spcPct val="50000"/>
              </a:spcBef>
            </a:pPr>
            <a:r>
              <a:rPr lang="pt-BR" sz="2000" u="none" dirty="0">
                <a:latin typeface="+mj-lt"/>
              </a:rPr>
              <a:t>Aritmética</a:t>
            </a:r>
            <a:endParaRPr lang="pt-BR" sz="2000" b="0" u="none" dirty="0">
              <a:latin typeface="+mj-lt"/>
            </a:endParaRPr>
          </a:p>
        </p:txBody>
      </p:sp>
      <p:sp>
        <p:nvSpPr>
          <p:cNvPr id="12" name="Text Box 6"/>
          <p:cNvSpPr txBox="1">
            <a:spLocks noChangeArrowheads="1"/>
          </p:cNvSpPr>
          <p:nvPr/>
        </p:nvSpPr>
        <p:spPr bwMode="auto">
          <a:xfrm>
            <a:off x="2933292" y="4628983"/>
            <a:ext cx="1310808" cy="400110"/>
          </a:xfrm>
          <a:prstGeom prst="rect">
            <a:avLst/>
          </a:prstGeom>
          <a:noFill/>
          <a:ln w="12699">
            <a:noFill/>
            <a:miter lim="800000"/>
            <a:headEnd/>
            <a:tailEnd/>
          </a:ln>
        </p:spPr>
        <p:txBody>
          <a:bodyPr wrap="none" anchor="ctr">
            <a:spAutoFit/>
          </a:bodyPr>
          <a:lstStyle/>
          <a:p>
            <a:pPr algn="ctr" defTabSz="762000" eaLnBrk="0" hangingPunct="0">
              <a:spcBef>
                <a:spcPct val="50000"/>
              </a:spcBef>
            </a:pPr>
            <a:r>
              <a:rPr lang="pt-BR" sz="2000" u="none" dirty="0">
                <a:latin typeface="+mj-lt"/>
              </a:rPr>
              <a:t>Ponderada</a:t>
            </a:r>
            <a:endParaRPr lang="pt-BR" sz="2000" b="0" u="none" dirty="0">
              <a:latin typeface="+mj-lt"/>
            </a:endParaRPr>
          </a:p>
        </p:txBody>
      </p:sp>
      <p:sp>
        <p:nvSpPr>
          <p:cNvPr id="13" name="Text Box 7"/>
          <p:cNvSpPr txBox="1">
            <a:spLocks noChangeArrowheads="1"/>
          </p:cNvSpPr>
          <p:nvPr/>
        </p:nvSpPr>
        <p:spPr bwMode="auto">
          <a:xfrm>
            <a:off x="4592000" y="4626925"/>
            <a:ext cx="1779374" cy="400050"/>
          </a:xfrm>
          <a:prstGeom prst="rect">
            <a:avLst/>
          </a:prstGeom>
          <a:noFill/>
          <a:ln w="12699">
            <a:noFill/>
            <a:miter lim="800000"/>
            <a:headEnd/>
            <a:tailEnd/>
          </a:ln>
        </p:spPr>
        <p:txBody>
          <a:bodyPr wrap="square" anchor="ctr">
            <a:spAutoFit/>
          </a:bodyPr>
          <a:lstStyle/>
          <a:p>
            <a:pPr algn="ctr" defTabSz="762000" eaLnBrk="0" hangingPunct="0">
              <a:spcBef>
                <a:spcPct val="50000"/>
              </a:spcBef>
            </a:pPr>
            <a:r>
              <a:rPr lang="pt-BR" sz="2000" u="none" dirty="0">
                <a:latin typeface="+mj-lt"/>
              </a:rPr>
              <a:t>Geométrica</a:t>
            </a:r>
            <a:endParaRPr lang="pt-BR" sz="2000" b="0" u="none" dirty="0">
              <a:latin typeface="+mj-lt"/>
            </a:endParaRPr>
          </a:p>
        </p:txBody>
      </p:sp>
      <p:sp>
        <p:nvSpPr>
          <p:cNvPr id="14" name="Text Box 8"/>
          <p:cNvSpPr txBox="1">
            <a:spLocks noChangeArrowheads="1"/>
          </p:cNvSpPr>
          <p:nvPr/>
        </p:nvSpPr>
        <p:spPr bwMode="auto">
          <a:xfrm>
            <a:off x="6990786" y="4579556"/>
            <a:ext cx="1322285" cy="400110"/>
          </a:xfrm>
          <a:prstGeom prst="rect">
            <a:avLst/>
          </a:prstGeom>
          <a:noFill/>
          <a:ln w="12699">
            <a:noFill/>
            <a:miter lim="800000"/>
            <a:headEnd/>
            <a:tailEnd/>
          </a:ln>
        </p:spPr>
        <p:txBody>
          <a:bodyPr wrap="none" anchor="ctr">
            <a:spAutoFit/>
          </a:bodyPr>
          <a:lstStyle/>
          <a:p>
            <a:pPr defTabSz="762000" eaLnBrk="0" hangingPunct="0">
              <a:spcBef>
                <a:spcPct val="50000"/>
              </a:spcBef>
            </a:pPr>
            <a:r>
              <a:rPr lang="pt-BR" sz="2000" u="none" dirty="0">
                <a:latin typeface="+mj-lt"/>
              </a:rPr>
              <a:t>Harmônica</a:t>
            </a:r>
            <a:endParaRPr lang="pt-BR" sz="2000" b="0" u="none" dirty="0">
              <a:latin typeface="+mj-lt"/>
            </a:endParaRPr>
          </a:p>
        </p:txBody>
      </p:sp>
      <p:graphicFrame>
        <p:nvGraphicFramePr>
          <p:cNvPr id="76801" name="Object 1"/>
          <p:cNvGraphicFramePr>
            <a:graphicFrameLocks noChangeAspect="1"/>
          </p:cNvGraphicFramePr>
          <p:nvPr/>
        </p:nvGraphicFramePr>
        <p:xfrm>
          <a:off x="1029121" y="5175842"/>
          <a:ext cx="1138537" cy="741373"/>
        </p:xfrm>
        <a:graphic>
          <a:graphicData uri="http://schemas.openxmlformats.org/presentationml/2006/ole">
            <p:oleObj spid="_x0000_s48150" name="Equação" r:id="rId3" imgW="914760" imgH="469440" progId="Equation.3">
              <p:embed/>
            </p:oleObj>
          </a:graphicData>
        </a:graphic>
      </p:graphicFrame>
      <p:graphicFrame>
        <p:nvGraphicFramePr>
          <p:cNvPr id="76802" name="Object 2"/>
          <p:cNvGraphicFramePr>
            <a:graphicFrameLocks noChangeAspect="1"/>
          </p:cNvGraphicFramePr>
          <p:nvPr/>
        </p:nvGraphicFramePr>
        <p:xfrm>
          <a:off x="3025169" y="4979041"/>
          <a:ext cx="1104900" cy="1232677"/>
        </p:xfrm>
        <a:graphic>
          <a:graphicData uri="http://schemas.openxmlformats.org/presentationml/2006/ole">
            <p:oleObj spid="_x0000_s48151" name="Equação" r:id="rId4" imgW="1067400" imgH="1116360" progId="Equation.3">
              <p:embed/>
            </p:oleObj>
          </a:graphicData>
        </a:graphic>
      </p:graphicFrame>
      <p:graphicFrame>
        <p:nvGraphicFramePr>
          <p:cNvPr id="76803" name="Object 3"/>
          <p:cNvGraphicFramePr>
            <a:graphicFrameLocks noChangeAspect="1"/>
          </p:cNvGraphicFramePr>
          <p:nvPr/>
        </p:nvGraphicFramePr>
        <p:xfrm>
          <a:off x="4630773" y="5246518"/>
          <a:ext cx="1908126" cy="405027"/>
        </p:xfrm>
        <a:graphic>
          <a:graphicData uri="http://schemas.openxmlformats.org/presentationml/2006/ole">
            <p:oleObj spid="_x0000_s48152" name="Equação" r:id="rId5" imgW="1639080" imgH="152280" progId="Equation.3">
              <p:embed/>
            </p:oleObj>
          </a:graphicData>
        </a:graphic>
      </p:graphicFrame>
      <p:graphicFrame>
        <p:nvGraphicFramePr>
          <p:cNvPr id="76804" name="Object 4"/>
          <p:cNvGraphicFramePr>
            <a:graphicFrameLocks noChangeAspect="1"/>
          </p:cNvGraphicFramePr>
          <p:nvPr/>
        </p:nvGraphicFramePr>
        <p:xfrm>
          <a:off x="7083615" y="5074896"/>
          <a:ext cx="1039994" cy="984422"/>
        </p:xfrm>
        <a:graphic>
          <a:graphicData uri="http://schemas.openxmlformats.org/presentationml/2006/ole">
            <p:oleObj spid="_x0000_s48153" name="Equação" r:id="rId6" imgW="927720" imgH="7992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6801"/>
                                        </p:tgtEl>
                                        <p:attrNameLst>
                                          <p:attrName>style.visibility</p:attrName>
                                        </p:attrNameLst>
                                      </p:cBhvr>
                                      <p:to>
                                        <p:strVal val="visible"/>
                                      </p:to>
                                    </p:set>
                                    <p:anim calcmode="lin" valueType="num">
                                      <p:cBhvr additive="base">
                                        <p:cTn id="49" dur="500" fill="hold"/>
                                        <p:tgtEl>
                                          <p:spTgt spid="76801"/>
                                        </p:tgtEl>
                                        <p:attrNameLst>
                                          <p:attrName>ppt_x</p:attrName>
                                        </p:attrNameLst>
                                      </p:cBhvr>
                                      <p:tavLst>
                                        <p:tav tm="0">
                                          <p:val>
                                            <p:strVal val="0-#ppt_w/2"/>
                                          </p:val>
                                        </p:tav>
                                        <p:tav tm="100000">
                                          <p:val>
                                            <p:strVal val="#ppt_x"/>
                                          </p:val>
                                        </p:tav>
                                      </p:tavLst>
                                    </p:anim>
                                    <p:anim calcmode="lin" valueType="num">
                                      <p:cBhvr additive="base">
                                        <p:cTn id="50" dur="500" fill="hold"/>
                                        <p:tgtEl>
                                          <p:spTgt spid="7680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76802"/>
                                        </p:tgtEl>
                                        <p:attrNameLst>
                                          <p:attrName>style.visibility</p:attrName>
                                        </p:attrNameLst>
                                      </p:cBhvr>
                                      <p:to>
                                        <p:strVal val="visible"/>
                                      </p:to>
                                    </p:set>
                                    <p:anim calcmode="lin" valueType="num">
                                      <p:cBhvr additive="base">
                                        <p:cTn id="61" dur="500" fill="hold"/>
                                        <p:tgtEl>
                                          <p:spTgt spid="76802"/>
                                        </p:tgtEl>
                                        <p:attrNameLst>
                                          <p:attrName>ppt_x</p:attrName>
                                        </p:attrNameLst>
                                      </p:cBhvr>
                                      <p:tavLst>
                                        <p:tav tm="0">
                                          <p:val>
                                            <p:strVal val="0-#ppt_w/2"/>
                                          </p:val>
                                        </p:tav>
                                        <p:tav tm="100000">
                                          <p:val>
                                            <p:strVal val="#ppt_x"/>
                                          </p:val>
                                        </p:tav>
                                      </p:tavLst>
                                    </p:anim>
                                    <p:anim calcmode="lin" valueType="num">
                                      <p:cBhvr additive="base">
                                        <p:cTn id="62" dur="500" fill="hold"/>
                                        <p:tgtEl>
                                          <p:spTgt spid="7680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76803"/>
                                        </p:tgtEl>
                                        <p:attrNameLst>
                                          <p:attrName>style.visibility</p:attrName>
                                        </p:attrNameLst>
                                      </p:cBhvr>
                                      <p:to>
                                        <p:strVal val="visible"/>
                                      </p:to>
                                    </p:set>
                                    <p:anim calcmode="lin" valueType="num">
                                      <p:cBhvr additive="base">
                                        <p:cTn id="73" dur="500" fill="hold"/>
                                        <p:tgtEl>
                                          <p:spTgt spid="76803"/>
                                        </p:tgtEl>
                                        <p:attrNameLst>
                                          <p:attrName>ppt_x</p:attrName>
                                        </p:attrNameLst>
                                      </p:cBhvr>
                                      <p:tavLst>
                                        <p:tav tm="0">
                                          <p:val>
                                            <p:strVal val="0-#ppt_w/2"/>
                                          </p:val>
                                        </p:tav>
                                        <p:tav tm="100000">
                                          <p:val>
                                            <p:strVal val="#ppt_x"/>
                                          </p:val>
                                        </p:tav>
                                      </p:tavLst>
                                    </p:anim>
                                    <p:anim calcmode="lin" valueType="num">
                                      <p:cBhvr additive="base">
                                        <p:cTn id="74" dur="5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0-#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76804"/>
                                        </p:tgtEl>
                                        <p:attrNameLst>
                                          <p:attrName>style.visibility</p:attrName>
                                        </p:attrNameLst>
                                      </p:cBhvr>
                                      <p:to>
                                        <p:strVal val="visible"/>
                                      </p:to>
                                    </p:set>
                                    <p:anim calcmode="lin" valueType="num">
                                      <p:cBhvr additive="base">
                                        <p:cTn id="85" dur="500" fill="hold"/>
                                        <p:tgtEl>
                                          <p:spTgt spid="76804"/>
                                        </p:tgtEl>
                                        <p:attrNameLst>
                                          <p:attrName>ppt_x</p:attrName>
                                        </p:attrNameLst>
                                      </p:cBhvr>
                                      <p:tavLst>
                                        <p:tav tm="0">
                                          <p:val>
                                            <p:strVal val="0-#ppt_w/2"/>
                                          </p:val>
                                        </p:tav>
                                        <p:tav tm="100000">
                                          <p:val>
                                            <p:strVal val="#ppt_x"/>
                                          </p:val>
                                        </p:tav>
                                      </p:tavLst>
                                    </p:anim>
                                    <p:anim calcmode="lin" valueType="num">
                                      <p:cBhvr additive="base">
                                        <p:cTn id="86" dur="500" fill="hold"/>
                                        <p:tgtEl>
                                          <p:spTgt spid="76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5" grpId="0" autoUpdateAnimBg="0"/>
      <p:bldP spid="6" grpId="0" autoUpdateAnimBg="0"/>
      <p:bldP spid="7" grpId="0" autoUpdateAnimBg="0"/>
      <p:bldP spid="9" grpId="0" autoUpdateAnimBg="0"/>
      <p:bldP spid="10" grpId="0" autoUpdateAnimBg="0"/>
      <p:bldP spid="11" grpId="0" autoUpdateAnimBg="0"/>
      <p:bldP spid="12" grpId="0" autoUpdateAnimBg="0"/>
      <p:bldP spid="13" grpId="0" autoUpdateAnimBg="0"/>
      <p:bldP spid="1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732944" y="1047938"/>
            <a:ext cx="3541233" cy="691347"/>
            <a:chOff x="2872596" y="1050806"/>
            <a:chExt cx="3541233" cy="691347"/>
          </a:xfrm>
        </p:grpSpPr>
        <p:pic>
          <p:nvPicPr>
            <p:cNvPr id="21" name="Picture 2"/>
            <p:cNvPicPr>
              <a:picLocks noChangeAspect="1" noChangeArrowheads="1"/>
            </p:cNvPicPr>
            <p:nvPr/>
          </p:nvPicPr>
          <p:blipFill>
            <a:blip r:embed="rId2"/>
            <a:srcRect/>
            <a:stretch>
              <a:fillRect/>
            </a:stretch>
          </p:blipFill>
          <p:spPr bwMode="auto">
            <a:xfrm>
              <a:off x="2872596" y="1050806"/>
              <a:ext cx="3541233" cy="691347"/>
            </a:xfrm>
            <a:prstGeom prst="rect">
              <a:avLst/>
            </a:prstGeom>
            <a:noFill/>
            <a:ln w="9525">
              <a:noFill/>
              <a:miter lim="800000"/>
              <a:headEnd/>
              <a:tailEnd/>
            </a:ln>
            <a:effectLst/>
          </p:spPr>
        </p:pic>
        <p:sp>
          <p:nvSpPr>
            <p:cNvPr id="23" name="Elipse 22"/>
            <p:cNvSpPr/>
            <p:nvPr/>
          </p:nvSpPr>
          <p:spPr>
            <a:xfrm>
              <a:off x="5891842" y="1069675"/>
              <a:ext cx="448574" cy="655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9458" name="CaixaDeTexto 2"/>
          <p:cNvSpPr txBox="1">
            <a:spLocks noChangeArrowheads="1"/>
          </p:cNvSpPr>
          <p:nvPr/>
        </p:nvSpPr>
        <p:spPr bwMode="auto">
          <a:xfrm>
            <a:off x="-12700" y="1671769"/>
            <a:ext cx="9121775" cy="1016000"/>
          </a:xfrm>
          <a:prstGeom prst="rect">
            <a:avLst/>
          </a:prstGeom>
          <a:noFill/>
          <a:ln w="9525">
            <a:noFill/>
            <a:miter lim="800000"/>
            <a:headEnd/>
            <a:tailEnd/>
          </a:ln>
        </p:spPr>
        <p:txBody>
          <a:bodyPr>
            <a:spAutoFit/>
          </a:bodyPr>
          <a:lstStyle/>
          <a:p>
            <a:pPr algn="just" eaLnBrk="0" hangingPunct="0"/>
            <a:r>
              <a:rPr lang="pt-BR" sz="2000" b="0" u="none" dirty="0">
                <a:latin typeface="+mj-lt"/>
              </a:rPr>
              <a:t>A medida </a:t>
            </a:r>
            <a:r>
              <a:rPr lang="pt-BR" sz="2000" b="0" u="none" dirty="0" smtClean="0">
                <a:latin typeface="+mj-lt"/>
              </a:rPr>
              <a:t>de tendência central  isolada </a:t>
            </a:r>
            <a:r>
              <a:rPr lang="pt-BR" sz="2000" b="0" u="none" dirty="0">
                <a:latin typeface="+mj-lt"/>
              </a:rPr>
              <a:t>não dá uma descrição adequada dos dados experimentais. Deve-se considerar também a variabilidade, dispersão ou espalhamento dos dados. </a:t>
            </a:r>
          </a:p>
        </p:txBody>
      </p:sp>
      <p:sp>
        <p:nvSpPr>
          <p:cNvPr id="4" name="CaixaDeTexto 2"/>
          <p:cNvSpPr txBox="1">
            <a:spLocks noChangeArrowheads="1"/>
          </p:cNvSpPr>
          <p:nvPr/>
        </p:nvSpPr>
        <p:spPr bwMode="auto">
          <a:xfrm>
            <a:off x="22225" y="3470317"/>
            <a:ext cx="9121775" cy="338554"/>
          </a:xfrm>
          <a:prstGeom prst="rect">
            <a:avLst/>
          </a:prstGeom>
          <a:noFill/>
          <a:ln w="9525">
            <a:noFill/>
            <a:miter lim="800000"/>
            <a:headEnd/>
            <a:tailEnd/>
          </a:ln>
        </p:spPr>
        <p:txBody>
          <a:bodyPr>
            <a:spAutoFit/>
          </a:bodyPr>
          <a:lstStyle/>
          <a:p>
            <a:pPr algn="just" eaLnBrk="0" hangingPunct="0"/>
            <a:r>
              <a:rPr lang="pt-BR" sz="1600" b="1" u="none" dirty="0">
                <a:latin typeface="+mj-lt"/>
              </a:rPr>
              <a:t>A dispersão dos dados experimentais pode ser avaliada por:</a:t>
            </a:r>
          </a:p>
        </p:txBody>
      </p:sp>
      <p:sp>
        <p:nvSpPr>
          <p:cNvPr id="6" name="CaixaDeTexto 2"/>
          <p:cNvSpPr txBox="1">
            <a:spLocks noChangeArrowheads="1"/>
          </p:cNvSpPr>
          <p:nvPr/>
        </p:nvSpPr>
        <p:spPr bwMode="auto">
          <a:xfrm>
            <a:off x="145793" y="3824933"/>
            <a:ext cx="9121775" cy="2308324"/>
          </a:xfrm>
          <a:prstGeom prst="rect">
            <a:avLst/>
          </a:prstGeom>
          <a:noFill/>
          <a:ln>
            <a:noFill/>
          </a:ln>
          <a:extLst/>
        </p:spPr>
        <p:txBody>
          <a:bodyPr>
            <a:spAutoFit/>
          </a:bodyPr>
          <a:lstStyle>
            <a:lvl1pPr>
              <a:defRPr sz="2400" b="1" i="1" u="sng">
                <a:solidFill>
                  <a:srgbClr val="000066"/>
                </a:solidFill>
                <a:latin typeface="Arial" charset="0"/>
              </a:defRPr>
            </a:lvl1pPr>
            <a:lvl2pPr marL="742950" indent="-285750">
              <a:defRPr sz="2400" b="1" i="1" u="sng">
                <a:solidFill>
                  <a:srgbClr val="000066"/>
                </a:solidFill>
                <a:latin typeface="Arial" charset="0"/>
              </a:defRPr>
            </a:lvl2pPr>
            <a:lvl3pPr marL="1143000" indent="-228600">
              <a:defRPr sz="2400" b="1" i="1" u="sng">
                <a:solidFill>
                  <a:srgbClr val="000066"/>
                </a:solidFill>
                <a:latin typeface="Arial" charset="0"/>
              </a:defRPr>
            </a:lvl3pPr>
            <a:lvl4pPr marL="1600200" indent="-228600">
              <a:defRPr sz="2400" b="1" i="1" u="sng">
                <a:solidFill>
                  <a:srgbClr val="000066"/>
                </a:solidFill>
                <a:latin typeface="Arial" charset="0"/>
              </a:defRPr>
            </a:lvl4pPr>
            <a:lvl5pPr marL="2057400" indent="-228600">
              <a:defRPr sz="2400" b="1" i="1" u="sng">
                <a:solidFill>
                  <a:srgbClr val="000066"/>
                </a:solidFill>
                <a:latin typeface="Arial" charset="0"/>
              </a:defRPr>
            </a:lvl5pPr>
            <a:lvl6pPr marL="2514600" indent="-228600" algn="ctr" eaLnBrk="0" fontAlgn="base" hangingPunct="0">
              <a:spcBef>
                <a:spcPct val="50000"/>
              </a:spcBef>
              <a:spcAft>
                <a:spcPct val="0"/>
              </a:spcAft>
              <a:defRPr sz="2400" b="1" i="1" u="sng">
                <a:solidFill>
                  <a:srgbClr val="000066"/>
                </a:solidFill>
                <a:latin typeface="Arial" charset="0"/>
              </a:defRPr>
            </a:lvl6pPr>
            <a:lvl7pPr marL="2971800" indent="-228600" algn="ctr" eaLnBrk="0" fontAlgn="base" hangingPunct="0">
              <a:spcBef>
                <a:spcPct val="50000"/>
              </a:spcBef>
              <a:spcAft>
                <a:spcPct val="0"/>
              </a:spcAft>
              <a:defRPr sz="2400" b="1" i="1" u="sng">
                <a:solidFill>
                  <a:srgbClr val="000066"/>
                </a:solidFill>
                <a:latin typeface="Arial" charset="0"/>
              </a:defRPr>
            </a:lvl7pPr>
            <a:lvl8pPr marL="3429000" indent="-228600" algn="ctr" eaLnBrk="0" fontAlgn="base" hangingPunct="0">
              <a:spcBef>
                <a:spcPct val="50000"/>
              </a:spcBef>
              <a:spcAft>
                <a:spcPct val="0"/>
              </a:spcAft>
              <a:defRPr sz="2400" b="1" i="1" u="sng">
                <a:solidFill>
                  <a:srgbClr val="000066"/>
                </a:solidFill>
                <a:latin typeface="Arial" charset="0"/>
              </a:defRPr>
            </a:lvl8pPr>
            <a:lvl9pPr marL="3886200" indent="-228600" algn="ctr" eaLnBrk="0" fontAlgn="base" hangingPunct="0">
              <a:spcBef>
                <a:spcPct val="50000"/>
              </a:spcBef>
              <a:spcAft>
                <a:spcPct val="0"/>
              </a:spcAft>
              <a:defRPr sz="2400" b="1" i="1" u="sng">
                <a:solidFill>
                  <a:srgbClr val="000066"/>
                </a:solidFill>
                <a:latin typeface="Arial" charset="0"/>
              </a:defRPr>
            </a:lvl9pPr>
          </a:lstStyle>
          <a:p>
            <a:pPr marL="342900" indent="-342900" algn="just" eaLnBrk="0" hangingPunct="0">
              <a:buFont typeface="Arial" pitchFamily="34" charset="0"/>
              <a:buChar char="•"/>
              <a:defRPr/>
            </a:pPr>
            <a:r>
              <a:rPr lang="pt-BR" sz="1600" i="0" u="none" dirty="0" smtClean="0">
                <a:solidFill>
                  <a:schemeClr val="tx1"/>
                </a:solidFill>
                <a:latin typeface="+mj-lt"/>
                <a:cs typeface="+mn-cs"/>
              </a:rPr>
              <a:t>Amplitude;</a:t>
            </a:r>
          </a:p>
          <a:p>
            <a:pPr marL="342900" indent="-342900" algn="just" eaLnBrk="0" hangingPunct="0">
              <a:buFont typeface="Arial" pitchFamily="34" charset="0"/>
              <a:buChar char="•"/>
              <a:defRPr/>
            </a:pPr>
            <a:r>
              <a:rPr lang="pt-BR" sz="1600" i="0" u="none" dirty="0" smtClean="0">
                <a:solidFill>
                  <a:schemeClr val="tx1"/>
                </a:solidFill>
                <a:latin typeface="+mj-lt"/>
                <a:cs typeface="+mn-cs"/>
              </a:rPr>
              <a:t>Desvio-Padrão;</a:t>
            </a:r>
          </a:p>
          <a:p>
            <a:pPr marL="342900" indent="-342900" algn="just" eaLnBrk="0" hangingPunct="0">
              <a:buFont typeface="Arial" pitchFamily="34" charset="0"/>
              <a:buChar char="•"/>
              <a:defRPr/>
            </a:pPr>
            <a:r>
              <a:rPr lang="pt-BR" sz="1600" i="0" u="none" dirty="0" smtClean="0">
                <a:solidFill>
                  <a:schemeClr val="tx1"/>
                </a:solidFill>
                <a:latin typeface="+mj-lt"/>
                <a:cs typeface="+mn-cs"/>
              </a:rPr>
              <a:t>Variância;</a:t>
            </a:r>
          </a:p>
          <a:p>
            <a:pPr marL="342900" indent="-342900" algn="just" eaLnBrk="0" hangingPunct="0">
              <a:buFont typeface="Arial" pitchFamily="34" charset="0"/>
              <a:buChar char="•"/>
              <a:defRPr/>
            </a:pPr>
            <a:r>
              <a:rPr lang="pt-BR" sz="1600" i="0" u="none" dirty="0" smtClean="0">
                <a:solidFill>
                  <a:schemeClr val="tx1"/>
                </a:solidFill>
                <a:latin typeface="+mj-lt"/>
                <a:cs typeface="+mn-cs"/>
              </a:rPr>
              <a:t>Desvio-Padrão relativo;</a:t>
            </a:r>
          </a:p>
          <a:p>
            <a:pPr marL="342900" indent="-342900" algn="just" eaLnBrk="0" hangingPunct="0">
              <a:buFont typeface="Arial" pitchFamily="34" charset="0"/>
              <a:buChar char="•"/>
              <a:defRPr/>
            </a:pPr>
            <a:r>
              <a:rPr lang="pt-BR" sz="1600" i="0" u="none" dirty="0" smtClean="0">
                <a:solidFill>
                  <a:schemeClr val="tx1"/>
                </a:solidFill>
                <a:latin typeface="+mj-lt"/>
                <a:cs typeface="+mn-cs"/>
              </a:rPr>
              <a:t>Coeficiente de variação;</a:t>
            </a:r>
          </a:p>
          <a:p>
            <a:pPr marL="342900" indent="-342900" algn="just" eaLnBrk="0" hangingPunct="0">
              <a:buFont typeface="Arial" pitchFamily="34" charset="0"/>
              <a:buChar char="•"/>
              <a:defRPr/>
            </a:pPr>
            <a:r>
              <a:rPr lang="pt-BR" sz="1600" i="0" u="none" dirty="0" smtClean="0">
                <a:solidFill>
                  <a:schemeClr val="tx1"/>
                </a:solidFill>
                <a:latin typeface="+mj-lt"/>
                <a:cs typeface="+mn-cs"/>
              </a:rPr>
              <a:t>Desvio absoluto da média;</a:t>
            </a:r>
          </a:p>
          <a:p>
            <a:pPr marL="342900" indent="-342900" algn="just" eaLnBrk="0" hangingPunct="0">
              <a:buFont typeface="Arial" pitchFamily="34" charset="0"/>
              <a:buChar char="•"/>
              <a:defRPr/>
            </a:pPr>
            <a:r>
              <a:rPr lang="pt-BR" sz="1600" i="0" u="none" dirty="0" smtClean="0">
                <a:solidFill>
                  <a:schemeClr val="tx1"/>
                </a:solidFill>
                <a:latin typeface="+mj-lt"/>
                <a:cs typeface="+mn-cs"/>
              </a:rPr>
              <a:t>Desvio absoluto da mediana ( </a:t>
            </a:r>
            <a:r>
              <a:rPr lang="pt-BR" sz="1600" i="0" u="none" dirty="0" err="1" smtClean="0">
                <a:solidFill>
                  <a:schemeClr val="tx1"/>
                </a:solidFill>
                <a:latin typeface="+mj-lt"/>
                <a:cs typeface="+mn-cs"/>
              </a:rPr>
              <a:t>median</a:t>
            </a:r>
            <a:r>
              <a:rPr lang="pt-BR" sz="1600" i="0" u="none" dirty="0" smtClean="0">
                <a:solidFill>
                  <a:schemeClr val="tx1"/>
                </a:solidFill>
                <a:latin typeface="+mj-lt"/>
                <a:cs typeface="+mn-cs"/>
              </a:rPr>
              <a:t> </a:t>
            </a:r>
            <a:r>
              <a:rPr lang="pt-BR" sz="1600" i="0" u="none" dirty="0" err="1" smtClean="0">
                <a:solidFill>
                  <a:schemeClr val="tx1"/>
                </a:solidFill>
                <a:latin typeface="+mj-lt"/>
                <a:cs typeface="+mn-cs"/>
              </a:rPr>
              <a:t>absolute</a:t>
            </a:r>
            <a:r>
              <a:rPr lang="pt-BR" sz="1600" i="0" u="none" dirty="0" smtClean="0">
                <a:solidFill>
                  <a:schemeClr val="tx1"/>
                </a:solidFill>
                <a:latin typeface="+mj-lt"/>
                <a:cs typeface="+mn-cs"/>
              </a:rPr>
              <a:t> </a:t>
            </a:r>
            <a:r>
              <a:rPr lang="pt-BR" sz="1600" i="0" u="none" dirty="0" err="1" smtClean="0">
                <a:solidFill>
                  <a:schemeClr val="tx1"/>
                </a:solidFill>
                <a:latin typeface="+mj-lt"/>
                <a:cs typeface="+mn-cs"/>
              </a:rPr>
              <a:t>deviation</a:t>
            </a:r>
            <a:r>
              <a:rPr lang="pt-BR" sz="1600" i="0" u="none" dirty="0" smtClean="0">
                <a:solidFill>
                  <a:schemeClr val="tx1"/>
                </a:solidFill>
                <a:latin typeface="+mj-lt"/>
                <a:cs typeface="+mn-cs"/>
              </a:rPr>
              <a:t> - </a:t>
            </a:r>
            <a:r>
              <a:rPr lang="pt-BR" sz="1600" u="none" dirty="0" smtClean="0">
                <a:solidFill>
                  <a:schemeClr val="tx1"/>
                </a:solidFill>
                <a:latin typeface="+mj-lt"/>
                <a:cs typeface="+mn-cs"/>
              </a:rPr>
              <a:t>MAD</a:t>
            </a:r>
            <a:r>
              <a:rPr lang="pt-BR" sz="1600" i="0" u="none" dirty="0" smtClean="0">
                <a:solidFill>
                  <a:schemeClr val="tx1"/>
                </a:solidFill>
                <a:latin typeface="+mj-lt"/>
                <a:cs typeface="+mn-cs"/>
              </a:rPr>
              <a:t>);</a:t>
            </a:r>
          </a:p>
          <a:p>
            <a:pPr marL="342900" indent="-342900" algn="just" eaLnBrk="0" hangingPunct="0">
              <a:buFont typeface="Arial" pitchFamily="34" charset="0"/>
              <a:buChar char="•"/>
              <a:defRPr/>
            </a:pPr>
            <a:r>
              <a:rPr lang="pt-BR" sz="1600" i="0" u="none" dirty="0" smtClean="0">
                <a:solidFill>
                  <a:schemeClr val="tx1"/>
                </a:solidFill>
                <a:latin typeface="+mj-lt"/>
                <a:cs typeface="+mn-cs"/>
              </a:rPr>
              <a:t>Gráfico box-</a:t>
            </a:r>
            <a:r>
              <a:rPr lang="pt-BR" sz="1600" i="0" u="none" dirty="0" err="1" smtClean="0">
                <a:solidFill>
                  <a:schemeClr val="tx1"/>
                </a:solidFill>
                <a:latin typeface="+mj-lt"/>
                <a:cs typeface="+mn-cs"/>
              </a:rPr>
              <a:t>plot</a:t>
            </a:r>
            <a:r>
              <a:rPr lang="pt-BR" sz="1600" i="0" u="none" dirty="0" smtClean="0">
                <a:solidFill>
                  <a:schemeClr val="tx1"/>
                </a:solidFill>
                <a:latin typeface="+mj-lt"/>
                <a:cs typeface="+mn-cs"/>
              </a:rPr>
              <a:t>;</a:t>
            </a:r>
          </a:p>
          <a:p>
            <a:pPr marL="342900" indent="-342900" algn="just" eaLnBrk="0" hangingPunct="0">
              <a:buFont typeface="Arial" pitchFamily="34" charset="0"/>
              <a:buChar char="•"/>
              <a:defRPr/>
            </a:pPr>
            <a:r>
              <a:rPr lang="pt-BR" sz="1600" i="0" u="none" dirty="0" smtClean="0">
                <a:solidFill>
                  <a:schemeClr val="tx1"/>
                </a:solidFill>
                <a:latin typeface="+mj-lt"/>
                <a:cs typeface="+mn-cs"/>
              </a:rPr>
              <a:t>Teorema </a:t>
            </a:r>
            <a:r>
              <a:rPr lang="pt-BR" sz="1600" i="0" u="none" dirty="0" err="1" smtClean="0">
                <a:solidFill>
                  <a:schemeClr val="tx1"/>
                </a:solidFill>
                <a:latin typeface="+mj-lt"/>
                <a:cs typeface="+mn-cs"/>
              </a:rPr>
              <a:t>Tchebychev</a:t>
            </a:r>
            <a:r>
              <a:rPr lang="pt-BR" sz="1600" i="0" u="none" dirty="0" smtClean="0">
                <a:solidFill>
                  <a:schemeClr val="tx1"/>
                </a:solidFill>
                <a:latin typeface="+mj-lt"/>
                <a:cs typeface="+mn-cs"/>
              </a:rPr>
              <a:t> </a:t>
            </a:r>
            <a:r>
              <a:rPr lang="pt-BR" sz="1600" i="0" u="none" dirty="0" err="1" smtClean="0">
                <a:solidFill>
                  <a:schemeClr val="tx1"/>
                </a:solidFill>
                <a:latin typeface="+mj-lt"/>
                <a:cs typeface="+mn-cs"/>
              </a:rPr>
              <a:t>Pafnouti</a:t>
            </a:r>
            <a:r>
              <a:rPr lang="pt-BR" sz="1600" i="0" u="none" dirty="0" smtClean="0">
                <a:solidFill>
                  <a:schemeClr val="tx1"/>
                </a:solidFill>
                <a:latin typeface="+mj-lt"/>
                <a:cs typeface="+mn-cs"/>
              </a:rPr>
              <a:t>.</a:t>
            </a:r>
          </a:p>
        </p:txBody>
      </p:sp>
      <p:sp>
        <p:nvSpPr>
          <p:cNvPr id="5" name="Retângulo 4"/>
          <p:cNvSpPr/>
          <p:nvPr/>
        </p:nvSpPr>
        <p:spPr>
          <a:xfrm>
            <a:off x="3037292" y="513696"/>
            <a:ext cx="2964273"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MEDIDAS DE DISPERSÃO</a:t>
            </a:r>
            <a:endParaRPr lang="pt-BR" altLang="pt-BR" b="1" dirty="0">
              <a:solidFill>
                <a:schemeClr val="accent1"/>
              </a:solidFill>
              <a:latin typeface="+mj-lt"/>
            </a:endParaRPr>
          </a:p>
        </p:txBody>
      </p:sp>
      <p:grpSp>
        <p:nvGrpSpPr>
          <p:cNvPr id="2" name="Group 17"/>
          <p:cNvGrpSpPr>
            <a:grpSpLocks/>
          </p:cNvGrpSpPr>
          <p:nvPr/>
        </p:nvGrpSpPr>
        <p:grpSpPr bwMode="auto">
          <a:xfrm>
            <a:off x="3591697" y="2310777"/>
            <a:ext cx="1540476" cy="1202450"/>
            <a:chOff x="624" y="1632"/>
            <a:chExt cx="1680" cy="1208"/>
          </a:xfrm>
        </p:grpSpPr>
        <p:sp>
          <p:nvSpPr>
            <p:cNvPr id="8" name="Oval 3"/>
            <p:cNvSpPr>
              <a:spLocks noChangeArrowheads="1"/>
            </p:cNvSpPr>
            <p:nvPr/>
          </p:nvSpPr>
          <p:spPr bwMode="auto">
            <a:xfrm>
              <a:off x="624" y="1632"/>
              <a:ext cx="1355" cy="1200"/>
            </a:xfrm>
            <a:prstGeom prst="ellipse">
              <a:avLst/>
            </a:prstGeom>
            <a:noFill/>
            <a:ln w="12700">
              <a:solidFill>
                <a:srgbClr val="000066"/>
              </a:solidFill>
              <a:round/>
              <a:headEnd type="none" w="sm" len="sm"/>
              <a:tailEnd type="none" w="sm" len="sm"/>
            </a:ln>
          </p:spPr>
          <p:txBody>
            <a:bodyPr wrap="none" anchor="ctr"/>
            <a:lstStyle/>
            <a:p>
              <a:pPr algn="ctr" eaLnBrk="0" hangingPunct="0"/>
              <a:endParaRPr lang="pt-BR" sz="2000">
                <a:latin typeface="+mj-lt"/>
              </a:endParaRPr>
            </a:p>
          </p:txBody>
        </p:sp>
        <p:sp>
          <p:nvSpPr>
            <p:cNvPr id="9" name="Text Box 7"/>
            <p:cNvSpPr txBox="1">
              <a:spLocks noChangeArrowheads="1"/>
            </p:cNvSpPr>
            <p:nvPr/>
          </p:nvSpPr>
          <p:spPr bwMode="auto">
            <a:xfrm>
              <a:off x="949" y="1776"/>
              <a:ext cx="1355" cy="866"/>
            </a:xfrm>
            <a:prstGeom prst="rect">
              <a:avLst/>
            </a:prstGeom>
            <a:noFill/>
            <a:ln w="12699">
              <a:noFill/>
              <a:miter lim="800000"/>
              <a:headEnd type="none" w="sm" len="sm"/>
              <a:tailEnd type="none" w="sm" len="sm"/>
            </a:ln>
          </p:spPr>
          <p:txBody>
            <a:bodyPr>
              <a:spAutoFit/>
            </a:bodyPr>
            <a:lstStyle/>
            <a:p>
              <a:pPr defTabSz="762000" eaLnBrk="0" hangingPunct="0">
                <a:spcBef>
                  <a:spcPct val="50000"/>
                </a:spcBef>
              </a:pPr>
              <a:r>
                <a:rPr lang="pt-BR" sz="2000" b="0" u="none">
                  <a:latin typeface="+mj-lt"/>
                </a:rPr>
                <a:t>.. ....  ..</a:t>
              </a:r>
            </a:p>
            <a:p>
              <a:pPr defTabSz="762000" eaLnBrk="0" hangingPunct="0">
                <a:spcBef>
                  <a:spcPct val="50000"/>
                </a:spcBef>
              </a:pPr>
              <a:r>
                <a:rPr lang="pt-BR" sz="2000" b="0" u="none">
                  <a:latin typeface="+mj-lt"/>
                </a:rPr>
                <a:t>::. :::: .</a:t>
              </a:r>
            </a:p>
          </p:txBody>
        </p:sp>
        <p:sp>
          <p:nvSpPr>
            <p:cNvPr id="11" name="Text Box 9"/>
            <p:cNvSpPr txBox="1">
              <a:spLocks noChangeArrowheads="1"/>
            </p:cNvSpPr>
            <p:nvPr/>
          </p:nvSpPr>
          <p:spPr bwMode="auto">
            <a:xfrm>
              <a:off x="895" y="1959"/>
              <a:ext cx="1084" cy="866"/>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r>
                <a:rPr lang="pt-BR" sz="2000" b="0" u="none">
                  <a:latin typeface="+mj-lt"/>
                </a:rPr>
                <a:t>.. ....  ..</a:t>
              </a:r>
            </a:p>
            <a:p>
              <a:pPr defTabSz="762000" eaLnBrk="0" hangingPunct="0">
                <a:spcBef>
                  <a:spcPct val="50000"/>
                </a:spcBef>
              </a:pPr>
              <a:r>
                <a:rPr lang="pt-BR" sz="2000" b="0" u="none">
                  <a:latin typeface="+mj-lt"/>
                </a:rPr>
                <a:t>::. ::::</a:t>
              </a:r>
            </a:p>
          </p:txBody>
        </p:sp>
        <p:sp>
          <p:nvSpPr>
            <p:cNvPr id="12" name="Text Box 14"/>
            <p:cNvSpPr txBox="1">
              <a:spLocks noChangeArrowheads="1"/>
            </p:cNvSpPr>
            <p:nvPr/>
          </p:nvSpPr>
          <p:spPr bwMode="auto">
            <a:xfrm>
              <a:off x="768" y="1632"/>
              <a:ext cx="1084" cy="866"/>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r>
                <a:rPr lang="pt-BR" sz="2000" b="0" u="none">
                  <a:latin typeface="+mj-lt"/>
                </a:rPr>
                <a:t>.. ....  ..</a:t>
              </a:r>
            </a:p>
            <a:p>
              <a:pPr defTabSz="762000" eaLnBrk="0" hangingPunct="0">
                <a:spcBef>
                  <a:spcPct val="50000"/>
                </a:spcBef>
              </a:pPr>
              <a:r>
                <a:rPr lang="pt-BR" sz="2000" b="0" u="none">
                  <a:latin typeface="+mj-lt"/>
                </a:rPr>
                <a:t>::. ::::</a:t>
              </a:r>
            </a:p>
          </p:txBody>
        </p:sp>
        <p:sp>
          <p:nvSpPr>
            <p:cNvPr id="13" name="Text Box 15"/>
            <p:cNvSpPr txBox="1">
              <a:spLocks noChangeArrowheads="1"/>
            </p:cNvSpPr>
            <p:nvPr/>
          </p:nvSpPr>
          <p:spPr bwMode="auto">
            <a:xfrm>
              <a:off x="1020" y="1974"/>
              <a:ext cx="1084" cy="866"/>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r>
                <a:rPr lang="pt-BR" sz="2000" b="0" u="none" dirty="0">
                  <a:latin typeface="+mj-lt"/>
                </a:rPr>
                <a:t>.. ....  ..</a:t>
              </a:r>
            </a:p>
            <a:p>
              <a:pPr defTabSz="762000" eaLnBrk="0" hangingPunct="0">
                <a:spcBef>
                  <a:spcPct val="50000"/>
                </a:spcBef>
              </a:pPr>
              <a:r>
                <a:rPr lang="pt-BR" sz="2000" b="0" u="none" dirty="0">
                  <a:latin typeface="+mj-lt"/>
                </a:rPr>
                <a:t>::. ::::</a:t>
              </a:r>
            </a:p>
          </p:txBody>
        </p:sp>
        <p:sp>
          <p:nvSpPr>
            <p:cNvPr id="14" name="Text Box 16"/>
            <p:cNvSpPr txBox="1">
              <a:spLocks noChangeArrowheads="1"/>
            </p:cNvSpPr>
            <p:nvPr/>
          </p:nvSpPr>
          <p:spPr bwMode="auto">
            <a:xfrm>
              <a:off x="737" y="1878"/>
              <a:ext cx="1084" cy="866"/>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r>
                <a:rPr lang="pt-BR" sz="2000" b="0" u="none" dirty="0">
                  <a:latin typeface="+mj-lt"/>
                </a:rPr>
                <a:t>.. ....  ..</a:t>
              </a:r>
            </a:p>
            <a:p>
              <a:pPr defTabSz="762000" eaLnBrk="0" hangingPunct="0">
                <a:spcBef>
                  <a:spcPct val="50000"/>
                </a:spcBef>
              </a:pPr>
              <a:r>
                <a:rPr lang="pt-BR" sz="2000" b="0" u="none" dirty="0">
                  <a:latin typeface="+mj-lt"/>
                </a:rPr>
                <a:t>::. ::::</a:t>
              </a:r>
            </a:p>
          </p:txBody>
        </p:sp>
      </p:grpSp>
      <p:grpSp>
        <p:nvGrpSpPr>
          <p:cNvPr id="18" name="Grupo 17"/>
          <p:cNvGrpSpPr/>
          <p:nvPr/>
        </p:nvGrpSpPr>
        <p:grpSpPr>
          <a:xfrm>
            <a:off x="1061136" y="1050806"/>
            <a:ext cx="3541233" cy="691347"/>
            <a:chOff x="2872596" y="1050806"/>
            <a:chExt cx="3541233" cy="691347"/>
          </a:xfrm>
        </p:grpSpPr>
        <p:pic>
          <p:nvPicPr>
            <p:cNvPr id="102402" name="Picture 2"/>
            <p:cNvPicPr>
              <a:picLocks noChangeAspect="1" noChangeArrowheads="1"/>
            </p:cNvPicPr>
            <p:nvPr/>
          </p:nvPicPr>
          <p:blipFill>
            <a:blip r:embed="rId2"/>
            <a:srcRect/>
            <a:stretch>
              <a:fillRect/>
            </a:stretch>
          </p:blipFill>
          <p:spPr bwMode="auto">
            <a:xfrm>
              <a:off x="2872596" y="1050806"/>
              <a:ext cx="3541233" cy="691347"/>
            </a:xfrm>
            <a:prstGeom prst="rect">
              <a:avLst/>
            </a:prstGeom>
            <a:noFill/>
            <a:ln w="9525">
              <a:noFill/>
              <a:miter lim="800000"/>
              <a:headEnd/>
              <a:tailEnd/>
            </a:ln>
            <a:effectLst/>
          </p:spPr>
        </p:pic>
        <p:sp>
          <p:nvSpPr>
            <p:cNvPr id="16" name="Retângulo 15"/>
            <p:cNvSpPr/>
            <p:nvPr/>
          </p:nvSpPr>
          <p:spPr>
            <a:xfrm>
              <a:off x="3407434" y="1095553"/>
              <a:ext cx="2475781" cy="612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5891842" y="1069675"/>
              <a:ext cx="448574" cy="655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9" name="Retângulo 18"/>
          <p:cNvSpPr/>
          <p:nvPr/>
        </p:nvSpPr>
        <p:spPr>
          <a:xfrm>
            <a:off x="5276491" y="1049546"/>
            <a:ext cx="2475781" cy="6124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xEl>
                                              <p:pRg st="0" end="0"/>
                                            </p:txEl>
                                          </p:spTgt>
                                        </p:tgtEl>
                                        <p:attrNameLst>
                                          <p:attrName>style.visibility</p:attrName>
                                        </p:attrNameLst>
                                      </p:cBhvr>
                                      <p:to>
                                        <p:strVal val="visible"/>
                                      </p:to>
                                    </p:set>
                                    <p:anim calcmode="lin" valueType="num">
                                      <p:cBhvr additive="base">
                                        <p:cTn id="25"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 calcmode="lin" valueType="num">
                                      <p:cBhvr additive="base">
                                        <p:cTn id="7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7" end="7"/>
                                            </p:txEl>
                                          </p:spTgt>
                                        </p:tgtEl>
                                        <p:attrNameLst>
                                          <p:attrName>style.visibility</p:attrName>
                                        </p:attrNameLst>
                                      </p:cBhvr>
                                      <p:to>
                                        <p:strVal val="visible"/>
                                      </p:to>
                                    </p:set>
                                    <p:anim calcmode="lin" valueType="num">
                                      <p:cBhvr additive="base">
                                        <p:cTn id="8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8" end="8"/>
                                            </p:txEl>
                                          </p:spTgt>
                                        </p:tgtEl>
                                        <p:attrNameLst>
                                          <p:attrName>style.visibility</p:attrName>
                                        </p:attrNameLst>
                                      </p:cBhvr>
                                      <p:to>
                                        <p:strVal val="visible"/>
                                      </p:to>
                                    </p:set>
                                    <p:anim calcmode="lin" valueType="num">
                                      <p:cBhvr additive="base">
                                        <p:cTn id="9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4" grpId="0" build="p"/>
      <p:bldP spid="6" grpId="0" build="p"/>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890" name="Text Box 18"/>
          <p:cNvSpPr txBox="1">
            <a:spLocks noChangeArrowheads="1"/>
          </p:cNvSpPr>
          <p:nvPr/>
        </p:nvSpPr>
        <p:spPr bwMode="auto">
          <a:xfrm>
            <a:off x="617194" y="1705233"/>
            <a:ext cx="1705876" cy="400110"/>
          </a:xfrm>
          <a:prstGeom prst="rect">
            <a:avLst/>
          </a:prstGeom>
          <a:noFill/>
          <a:ln w="12699">
            <a:noFill/>
            <a:miter lim="800000"/>
            <a:headEnd/>
            <a:tailEnd/>
          </a:ln>
        </p:spPr>
        <p:txBody>
          <a:bodyPr wrap="square" anchor="ctr">
            <a:spAutoFit/>
          </a:bodyPr>
          <a:lstStyle/>
          <a:p>
            <a:pPr defTabSz="762000" eaLnBrk="0" hangingPunct="0">
              <a:spcBef>
                <a:spcPct val="50000"/>
              </a:spcBef>
              <a:buFontTx/>
              <a:buChar char="•"/>
            </a:pPr>
            <a:r>
              <a:rPr lang="pt-BR" sz="2000" b="1" u="none" dirty="0" smtClean="0">
                <a:latin typeface="+mj-lt"/>
              </a:rPr>
              <a:t>Amplitude</a:t>
            </a:r>
            <a:endParaRPr lang="pt-BR" sz="2000" b="1" u="none" dirty="0">
              <a:latin typeface="+mj-lt"/>
            </a:endParaRPr>
          </a:p>
        </p:txBody>
      </p:sp>
      <p:sp>
        <p:nvSpPr>
          <p:cNvPr id="1871891" name="Text Box 19"/>
          <p:cNvSpPr txBox="1">
            <a:spLocks noChangeArrowheads="1"/>
          </p:cNvSpPr>
          <p:nvPr/>
        </p:nvSpPr>
        <p:spPr bwMode="auto">
          <a:xfrm>
            <a:off x="558843" y="2816397"/>
            <a:ext cx="2912849" cy="400110"/>
          </a:xfrm>
          <a:prstGeom prst="rect">
            <a:avLst/>
          </a:prstGeom>
          <a:noFill/>
          <a:ln w="12699">
            <a:noFill/>
            <a:miter lim="800000"/>
            <a:headEnd/>
            <a:tailEnd/>
          </a:ln>
        </p:spPr>
        <p:txBody>
          <a:bodyPr wrap="none" anchor="ctr">
            <a:spAutoFit/>
          </a:bodyPr>
          <a:lstStyle/>
          <a:p>
            <a:pPr defTabSz="762000" eaLnBrk="0" hangingPunct="0">
              <a:spcBef>
                <a:spcPct val="50000"/>
              </a:spcBef>
              <a:buFontTx/>
              <a:buChar char="•"/>
            </a:pPr>
            <a:r>
              <a:rPr lang="pt-BR" sz="2000" b="1" u="none" dirty="0">
                <a:latin typeface="+mj-lt"/>
              </a:rPr>
              <a:t>Desvio absoluto da média</a:t>
            </a:r>
          </a:p>
        </p:txBody>
      </p:sp>
      <p:sp>
        <p:nvSpPr>
          <p:cNvPr id="1871892" name="Text Box 20"/>
          <p:cNvSpPr txBox="1">
            <a:spLocks noChangeArrowheads="1"/>
          </p:cNvSpPr>
          <p:nvPr/>
        </p:nvSpPr>
        <p:spPr bwMode="auto">
          <a:xfrm>
            <a:off x="346890" y="5434785"/>
            <a:ext cx="4192158" cy="400050"/>
          </a:xfrm>
          <a:prstGeom prst="rect">
            <a:avLst/>
          </a:prstGeom>
          <a:noFill/>
          <a:ln w="12699">
            <a:noFill/>
            <a:miter lim="800000"/>
            <a:headEnd/>
            <a:tailEnd/>
          </a:ln>
        </p:spPr>
        <p:txBody>
          <a:bodyPr wrap="square" anchor="ctr">
            <a:spAutoFit/>
          </a:bodyPr>
          <a:lstStyle/>
          <a:p>
            <a:pPr defTabSz="762000" eaLnBrk="0" hangingPunct="0">
              <a:spcBef>
                <a:spcPct val="50000"/>
              </a:spcBef>
              <a:buFontTx/>
              <a:buChar char="•"/>
            </a:pPr>
            <a:r>
              <a:rPr lang="pt-BR" sz="2000" b="1" u="none" dirty="0">
                <a:latin typeface="+mj-lt"/>
              </a:rPr>
              <a:t>Coeficiente de variação</a:t>
            </a:r>
          </a:p>
        </p:txBody>
      </p:sp>
      <p:sp>
        <p:nvSpPr>
          <p:cNvPr id="1871893" name="Text Box 21"/>
          <p:cNvSpPr txBox="1">
            <a:spLocks noChangeArrowheads="1"/>
          </p:cNvSpPr>
          <p:nvPr/>
        </p:nvSpPr>
        <p:spPr bwMode="auto">
          <a:xfrm>
            <a:off x="377825" y="4133850"/>
            <a:ext cx="3518672" cy="400050"/>
          </a:xfrm>
          <a:prstGeom prst="rect">
            <a:avLst/>
          </a:prstGeom>
          <a:noFill/>
          <a:ln w="12699">
            <a:noFill/>
            <a:miter lim="800000"/>
            <a:headEnd/>
            <a:tailEnd/>
          </a:ln>
        </p:spPr>
        <p:txBody>
          <a:bodyPr wrap="square" anchor="ctr">
            <a:spAutoFit/>
          </a:bodyPr>
          <a:lstStyle/>
          <a:p>
            <a:pPr defTabSz="762000" eaLnBrk="0" hangingPunct="0">
              <a:spcBef>
                <a:spcPct val="50000"/>
              </a:spcBef>
              <a:buFontTx/>
              <a:buChar char="•"/>
            </a:pPr>
            <a:r>
              <a:rPr lang="pt-BR" sz="2000" b="1" u="none" dirty="0">
                <a:latin typeface="+mj-lt"/>
              </a:rPr>
              <a:t>  Variância e Desvio padrão</a:t>
            </a:r>
          </a:p>
        </p:txBody>
      </p:sp>
      <p:graphicFrame>
        <p:nvGraphicFramePr>
          <p:cNvPr id="1871894" name="Object 18"/>
          <p:cNvGraphicFramePr>
            <a:graphicFrameLocks noChangeAspect="1"/>
          </p:cNvGraphicFramePr>
          <p:nvPr/>
        </p:nvGraphicFramePr>
        <p:xfrm>
          <a:off x="3924476" y="2524375"/>
          <a:ext cx="1592262" cy="915988"/>
        </p:xfrm>
        <a:graphic>
          <a:graphicData uri="http://schemas.openxmlformats.org/presentationml/2006/ole">
            <p:oleObj spid="_x0000_s49179" name="Equação" r:id="rId3" imgW="837836" imgH="482391" progId="Equation.3">
              <p:embed/>
            </p:oleObj>
          </a:graphicData>
        </a:graphic>
      </p:graphicFrame>
      <p:graphicFrame>
        <p:nvGraphicFramePr>
          <p:cNvPr id="1871895" name="Object 19"/>
          <p:cNvGraphicFramePr>
            <a:graphicFrameLocks noChangeAspect="1"/>
          </p:cNvGraphicFramePr>
          <p:nvPr/>
        </p:nvGraphicFramePr>
        <p:xfrm>
          <a:off x="3731739" y="3951288"/>
          <a:ext cx="2557463" cy="819150"/>
        </p:xfrm>
        <a:graphic>
          <a:graphicData uri="http://schemas.openxmlformats.org/presentationml/2006/ole">
            <p:oleObj spid="_x0000_s49180" name="Equação" r:id="rId4" imgW="1346200" imgH="431800" progId="Equation.3">
              <p:embed/>
            </p:oleObj>
          </a:graphicData>
        </a:graphic>
      </p:graphicFrame>
      <p:graphicFrame>
        <p:nvGraphicFramePr>
          <p:cNvPr id="1871896" name="Object 20"/>
          <p:cNvGraphicFramePr>
            <a:graphicFrameLocks noChangeAspect="1"/>
          </p:cNvGraphicFramePr>
          <p:nvPr/>
        </p:nvGraphicFramePr>
        <p:xfrm>
          <a:off x="6415588" y="3848675"/>
          <a:ext cx="2605087" cy="915987"/>
        </p:xfrm>
        <a:graphic>
          <a:graphicData uri="http://schemas.openxmlformats.org/presentationml/2006/ole">
            <p:oleObj spid="_x0000_s49181" name="Equação" r:id="rId5" imgW="1371600" imgH="482600" progId="Equation.3">
              <p:embed/>
            </p:oleObj>
          </a:graphicData>
        </a:graphic>
      </p:graphicFrame>
      <p:graphicFrame>
        <p:nvGraphicFramePr>
          <p:cNvPr id="1871897" name="Object 21"/>
          <p:cNvGraphicFramePr>
            <a:graphicFrameLocks noChangeAspect="1"/>
          </p:cNvGraphicFramePr>
          <p:nvPr/>
        </p:nvGraphicFramePr>
        <p:xfrm>
          <a:off x="3899076" y="5279968"/>
          <a:ext cx="2001837" cy="771525"/>
        </p:xfrm>
        <a:graphic>
          <a:graphicData uri="http://schemas.openxmlformats.org/presentationml/2006/ole">
            <p:oleObj spid="_x0000_s49182" name="Equação" r:id="rId6" imgW="1053643" imgH="406224" progId="Equation.3">
              <p:embed/>
            </p:oleObj>
          </a:graphicData>
        </a:graphic>
      </p:graphicFrame>
      <p:sp>
        <p:nvSpPr>
          <p:cNvPr id="18" name="Retângulo 17"/>
          <p:cNvSpPr/>
          <p:nvPr/>
        </p:nvSpPr>
        <p:spPr>
          <a:xfrm>
            <a:off x="3078113" y="587174"/>
            <a:ext cx="2964273"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MEDIDAS DE DISPERSÃO</a:t>
            </a:r>
            <a:endParaRPr lang="pt-BR" altLang="pt-BR" b="1" dirty="0">
              <a:solidFill>
                <a:schemeClr val="accent1"/>
              </a:solidFill>
              <a:latin typeface="+mj-lt"/>
            </a:endParaRPr>
          </a:p>
        </p:txBody>
      </p:sp>
      <p:graphicFrame>
        <p:nvGraphicFramePr>
          <p:cNvPr id="5126" name="Object 6"/>
          <p:cNvGraphicFramePr>
            <a:graphicFrameLocks noChangeAspect="1"/>
          </p:cNvGraphicFramePr>
          <p:nvPr/>
        </p:nvGraphicFramePr>
        <p:xfrm>
          <a:off x="3891138" y="1677931"/>
          <a:ext cx="1712913" cy="434975"/>
        </p:xfrm>
        <a:graphic>
          <a:graphicData uri="http://schemas.openxmlformats.org/presentationml/2006/ole">
            <p:oleObj spid="_x0000_s49183" name="Equação" r:id="rId7" imgW="901309" imgH="228501" progId="Equation.3">
              <p:embed/>
            </p:oleObj>
          </a:graphicData>
        </a:graphic>
      </p:graphicFrame>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1890"/>
                                        </p:tgtEl>
                                        <p:attrNameLst>
                                          <p:attrName>style.visibility</p:attrName>
                                        </p:attrNameLst>
                                      </p:cBhvr>
                                      <p:to>
                                        <p:strVal val="visible"/>
                                      </p:to>
                                    </p:set>
                                    <p:anim calcmode="lin" valueType="num">
                                      <p:cBhvr additive="base">
                                        <p:cTn id="7" dur="500" fill="hold"/>
                                        <p:tgtEl>
                                          <p:spTgt spid="1871890"/>
                                        </p:tgtEl>
                                        <p:attrNameLst>
                                          <p:attrName>ppt_x</p:attrName>
                                        </p:attrNameLst>
                                      </p:cBhvr>
                                      <p:tavLst>
                                        <p:tav tm="0">
                                          <p:val>
                                            <p:strVal val="0-#ppt_w/2"/>
                                          </p:val>
                                        </p:tav>
                                        <p:tav tm="100000">
                                          <p:val>
                                            <p:strVal val="#ppt_x"/>
                                          </p:val>
                                        </p:tav>
                                      </p:tavLst>
                                    </p:anim>
                                    <p:anim calcmode="lin" valueType="num">
                                      <p:cBhvr additive="base">
                                        <p:cTn id="8" dur="500" fill="hold"/>
                                        <p:tgtEl>
                                          <p:spTgt spid="1871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0-#ppt_w/2"/>
                                          </p:val>
                                        </p:tav>
                                        <p:tav tm="100000">
                                          <p:val>
                                            <p:strVal val="#ppt_x"/>
                                          </p:val>
                                        </p:tav>
                                      </p:tavLst>
                                    </p:anim>
                                    <p:anim calcmode="lin" valueType="num">
                                      <p:cBhvr additive="base">
                                        <p:cTn id="14"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71891"/>
                                        </p:tgtEl>
                                        <p:attrNameLst>
                                          <p:attrName>style.visibility</p:attrName>
                                        </p:attrNameLst>
                                      </p:cBhvr>
                                      <p:to>
                                        <p:strVal val="visible"/>
                                      </p:to>
                                    </p:set>
                                    <p:anim calcmode="lin" valueType="num">
                                      <p:cBhvr additive="base">
                                        <p:cTn id="19" dur="500" fill="hold"/>
                                        <p:tgtEl>
                                          <p:spTgt spid="1871891"/>
                                        </p:tgtEl>
                                        <p:attrNameLst>
                                          <p:attrName>ppt_x</p:attrName>
                                        </p:attrNameLst>
                                      </p:cBhvr>
                                      <p:tavLst>
                                        <p:tav tm="0">
                                          <p:val>
                                            <p:strVal val="0-#ppt_w/2"/>
                                          </p:val>
                                        </p:tav>
                                        <p:tav tm="100000">
                                          <p:val>
                                            <p:strVal val="#ppt_x"/>
                                          </p:val>
                                        </p:tav>
                                      </p:tavLst>
                                    </p:anim>
                                    <p:anim calcmode="lin" valueType="num">
                                      <p:cBhvr additive="base">
                                        <p:cTn id="20" dur="500" fill="hold"/>
                                        <p:tgtEl>
                                          <p:spTgt spid="18718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71894"/>
                                        </p:tgtEl>
                                        <p:attrNameLst>
                                          <p:attrName>style.visibility</p:attrName>
                                        </p:attrNameLst>
                                      </p:cBhvr>
                                      <p:to>
                                        <p:strVal val="visible"/>
                                      </p:to>
                                    </p:set>
                                    <p:anim calcmode="lin" valueType="num">
                                      <p:cBhvr additive="base">
                                        <p:cTn id="25" dur="500" fill="hold"/>
                                        <p:tgtEl>
                                          <p:spTgt spid="1871894"/>
                                        </p:tgtEl>
                                        <p:attrNameLst>
                                          <p:attrName>ppt_x</p:attrName>
                                        </p:attrNameLst>
                                      </p:cBhvr>
                                      <p:tavLst>
                                        <p:tav tm="0">
                                          <p:val>
                                            <p:strVal val="0-#ppt_w/2"/>
                                          </p:val>
                                        </p:tav>
                                        <p:tav tm="100000">
                                          <p:val>
                                            <p:strVal val="#ppt_x"/>
                                          </p:val>
                                        </p:tav>
                                      </p:tavLst>
                                    </p:anim>
                                    <p:anim calcmode="lin" valueType="num">
                                      <p:cBhvr additive="base">
                                        <p:cTn id="26" dur="500" fill="hold"/>
                                        <p:tgtEl>
                                          <p:spTgt spid="18718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71893"/>
                                        </p:tgtEl>
                                        <p:attrNameLst>
                                          <p:attrName>style.visibility</p:attrName>
                                        </p:attrNameLst>
                                      </p:cBhvr>
                                      <p:to>
                                        <p:strVal val="visible"/>
                                      </p:to>
                                    </p:set>
                                    <p:anim calcmode="lin" valueType="num">
                                      <p:cBhvr additive="base">
                                        <p:cTn id="31" dur="500" fill="hold"/>
                                        <p:tgtEl>
                                          <p:spTgt spid="1871893"/>
                                        </p:tgtEl>
                                        <p:attrNameLst>
                                          <p:attrName>ppt_x</p:attrName>
                                        </p:attrNameLst>
                                      </p:cBhvr>
                                      <p:tavLst>
                                        <p:tav tm="0">
                                          <p:val>
                                            <p:strVal val="0-#ppt_w/2"/>
                                          </p:val>
                                        </p:tav>
                                        <p:tav tm="100000">
                                          <p:val>
                                            <p:strVal val="#ppt_x"/>
                                          </p:val>
                                        </p:tav>
                                      </p:tavLst>
                                    </p:anim>
                                    <p:anim calcmode="lin" valueType="num">
                                      <p:cBhvr additive="base">
                                        <p:cTn id="32" dur="500" fill="hold"/>
                                        <p:tgtEl>
                                          <p:spTgt spid="187189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71895"/>
                                        </p:tgtEl>
                                        <p:attrNameLst>
                                          <p:attrName>style.visibility</p:attrName>
                                        </p:attrNameLst>
                                      </p:cBhvr>
                                      <p:to>
                                        <p:strVal val="visible"/>
                                      </p:to>
                                    </p:set>
                                    <p:anim calcmode="lin" valueType="num">
                                      <p:cBhvr additive="base">
                                        <p:cTn id="37" dur="500" fill="hold"/>
                                        <p:tgtEl>
                                          <p:spTgt spid="1871895"/>
                                        </p:tgtEl>
                                        <p:attrNameLst>
                                          <p:attrName>ppt_x</p:attrName>
                                        </p:attrNameLst>
                                      </p:cBhvr>
                                      <p:tavLst>
                                        <p:tav tm="0">
                                          <p:val>
                                            <p:strVal val="0-#ppt_w/2"/>
                                          </p:val>
                                        </p:tav>
                                        <p:tav tm="100000">
                                          <p:val>
                                            <p:strVal val="#ppt_x"/>
                                          </p:val>
                                        </p:tav>
                                      </p:tavLst>
                                    </p:anim>
                                    <p:anim calcmode="lin" valueType="num">
                                      <p:cBhvr additive="base">
                                        <p:cTn id="38" dur="500" fill="hold"/>
                                        <p:tgtEl>
                                          <p:spTgt spid="187189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871896"/>
                                        </p:tgtEl>
                                        <p:attrNameLst>
                                          <p:attrName>style.visibility</p:attrName>
                                        </p:attrNameLst>
                                      </p:cBhvr>
                                      <p:to>
                                        <p:strVal val="visible"/>
                                      </p:to>
                                    </p:set>
                                    <p:anim calcmode="lin" valueType="num">
                                      <p:cBhvr additive="base">
                                        <p:cTn id="43" dur="500" fill="hold"/>
                                        <p:tgtEl>
                                          <p:spTgt spid="1871896"/>
                                        </p:tgtEl>
                                        <p:attrNameLst>
                                          <p:attrName>ppt_x</p:attrName>
                                        </p:attrNameLst>
                                      </p:cBhvr>
                                      <p:tavLst>
                                        <p:tav tm="0">
                                          <p:val>
                                            <p:strVal val="0-#ppt_w/2"/>
                                          </p:val>
                                        </p:tav>
                                        <p:tav tm="100000">
                                          <p:val>
                                            <p:strVal val="#ppt_x"/>
                                          </p:val>
                                        </p:tav>
                                      </p:tavLst>
                                    </p:anim>
                                    <p:anim calcmode="lin" valueType="num">
                                      <p:cBhvr additive="base">
                                        <p:cTn id="44" dur="500" fill="hold"/>
                                        <p:tgtEl>
                                          <p:spTgt spid="187189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71892"/>
                                        </p:tgtEl>
                                        <p:attrNameLst>
                                          <p:attrName>style.visibility</p:attrName>
                                        </p:attrNameLst>
                                      </p:cBhvr>
                                      <p:to>
                                        <p:strVal val="visible"/>
                                      </p:to>
                                    </p:set>
                                    <p:anim calcmode="lin" valueType="num">
                                      <p:cBhvr additive="base">
                                        <p:cTn id="49" dur="500" fill="hold"/>
                                        <p:tgtEl>
                                          <p:spTgt spid="1871892"/>
                                        </p:tgtEl>
                                        <p:attrNameLst>
                                          <p:attrName>ppt_x</p:attrName>
                                        </p:attrNameLst>
                                      </p:cBhvr>
                                      <p:tavLst>
                                        <p:tav tm="0">
                                          <p:val>
                                            <p:strVal val="0-#ppt_w/2"/>
                                          </p:val>
                                        </p:tav>
                                        <p:tav tm="100000">
                                          <p:val>
                                            <p:strVal val="#ppt_x"/>
                                          </p:val>
                                        </p:tav>
                                      </p:tavLst>
                                    </p:anim>
                                    <p:anim calcmode="lin" valueType="num">
                                      <p:cBhvr additive="base">
                                        <p:cTn id="50" dur="500" fill="hold"/>
                                        <p:tgtEl>
                                          <p:spTgt spid="187189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871897"/>
                                        </p:tgtEl>
                                        <p:attrNameLst>
                                          <p:attrName>style.visibility</p:attrName>
                                        </p:attrNameLst>
                                      </p:cBhvr>
                                      <p:to>
                                        <p:strVal val="visible"/>
                                      </p:to>
                                    </p:set>
                                    <p:anim calcmode="lin" valueType="num">
                                      <p:cBhvr additive="base">
                                        <p:cTn id="55" dur="500" fill="hold"/>
                                        <p:tgtEl>
                                          <p:spTgt spid="1871897"/>
                                        </p:tgtEl>
                                        <p:attrNameLst>
                                          <p:attrName>ppt_x</p:attrName>
                                        </p:attrNameLst>
                                      </p:cBhvr>
                                      <p:tavLst>
                                        <p:tav tm="0">
                                          <p:val>
                                            <p:strVal val="0-#ppt_w/2"/>
                                          </p:val>
                                        </p:tav>
                                        <p:tav tm="100000">
                                          <p:val>
                                            <p:strVal val="#ppt_x"/>
                                          </p:val>
                                        </p:tav>
                                      </p:tavLst>
                                    </p:anim>
                                    <p:anim calcmode="lin" valueType="num">
                                      <p:cBhvr additive="base">
                                        <p:cTn id="56" dur="500" fill="hold"/>
                                        <p:tgtEl>
                                          <p:spTgt spid="18718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890" grpId="0" autoUpdateAnimBg="0"/>
      <p:bldP spid="1871891" grpId="0" autoUpdateAnimBg="0"/>
      <p:bldP spid="1871892" grpId="0" autoUpdateAnimBg="0"/>
      <p:bldP spid="187189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2"/>
          <p:cNvSpPr txBox="1">
            <a:spLocks noChangeArrowheads="1"/>
          </p:cNvSpPr>
          <p:nvPr/>
        </p:nvSpPr>
        <p:spPr bwMode="auto">
          <a:xfrm>
            <a:off x="22225" y="1033331"/>
            <a:ext cx="9121775" cy="923330"/>
          </a:xfrm>
          <a:prstGeom prst="rect">
            <a:avLst/>
          </a:prstGeom>
          <a:noFill/>
          <a:ln w="9525">
            <a:noFill/>
            <a:miter lim="800000"/>
            <a:headEnd/>
            <a:tailEnd/>
          </a:ln>
        </p:spPr>
        <p:txBody>
          <a:bodyPr>
            <a:spAutoFit/>
          </a:bodyPr>
          <a:lstStyle/>
          <a:p>
            <a:pPr algn="just" eaLnBrk="0" hangingPunct="0"/>
            <a:r>
              <a:rPr lang="pt-BR" dirty="0" smtClean="0">
                <a:latin typeface="+mj-lt"/>
              </a:rPr>
              <a:t>Uma boa aproximação de s e, portanto, uma estimativa de s podem ser obtidas dividindo a amplitude por uma constante </a:t>
            </a:r>
            <a:r>
              <a:rPr lang="pt-BR" dirty="0" err="1" smtClean="0">
                <a:latin typeface="+mj-lt"/>
              </a:rPr>
              <a:t>d</a:t>
            </a:r>
            <a:r>
              <a:rPr lang="pt-BR" baseline="-25000" dirty="0" err="1" smtClean="0">
                <a:latin typeface="+mj-lt"/>
              </a:rPr>
              <a:t>n</a:t>
            </a:r>
            <a:r>
              <a:rPr lang="pt-BR" dirty="0" smtClean="0">
                <a:latin typeface="+mj-lt"/>
              </a:rPr>
              <a:t> ou d</a:t>
            </a:r>
            <a:r>
              <a:rPr lang="pt-BR" baseline="-25000" dirty="0" smtClean="0">
                <a:latin typeface="+mj-lt"/>
              </a:rPr>
              <a:t>2</a:t>
            </a:r>
            <a:r>
              <a:rPr lang="pt-BR" dirty="0" smtClean="0">
                <a:latin typeface="+mj-lt"/>
              </a:rPr>
              <a:t> (os símbolos habituais no processo estatístico e na literatura de controle de qualidade).</a:t>
            </a:r>
            <a:endParaRPr lang="pt-BR" b="0" u="none" dirty="0">
              <a:latin typeface="+mj-lt"/>
            </a:endParaRPr>
          </a:p>
        </p:txBody>
      </p:sp>
      <p:sp>
        <p:nvSpPr>
          <p:cNvPr id="4" name="Retângulo 3"/>
          <p:cNvSpPr/>
          <p:nvPr/>
        </p:nvSpPr>
        <p:spPr>
          <a:xfrm>
            <a:off x="2808692" y="547615"/>
            <a:ext cx="2964273"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MEDIDAS DE DISPERSÃO</a:t>
            </a:r>
            <a:endParaRPr lang="pt-BR" altLang="pt-BR" b="1" dirty="0">
              <a:solidFill>
                <a:schemeClr val="accent1"/>
              </a:solidFill>
              <a:latin typeface="+mj-lt"/>
            </a:endParaRPr>
          </a:p>
        </p:txBody>
      </p:sp>
      <p:grpSp>
        <p:nvGrpSpPr>
          <p:cNvPr id="2" name="Grupo 7"/>
          <p:cNvGrpSpPr/>
          <p:nvPr/>
        </p:nvGrpSpPr>
        <p:grpSpPr>
          <a:xfrm>
            <a:off x="435891" y="2085348"/>
            <a:ext cx="6181469" cy="2324507"/>
            <a:chOff x="1583202" y="2154359"/>
            <a:chExt cx="6181469" cy="2324507"/>
          </a:xfrm>
        </p:grpSpPr>
        <p:pic>
          <p:nvPicPr>
            <p:cNvPr id="683009" name="Picture 1"/>
            <p:cNvPicPr>
              <a:picLocks noChangeAspect="1" noChangeArrowheads="1"/>
            </p:cNvPicPr>
            <p:nvPr/>
          </p:nvPicPr>
          <p:blipFill>
            <a:blip r:embed="rId3"/>
            <a:srcRect/>
            <a:stretch>
              <a:fillRect/>
            </a:stretch>
          </p:blipFill>
          <p:spPr bwMode="auto">
            <a:xfrm>
              <a:off x="1583202" y="2154359"/>
              <a:ext cx="6181469" cy="2176101"/>
            </a:xfrm>
            <a:prstGeom prst="rect">
              <a:avLst/>
            </a:prstGeom>
            <a:noFill/>
            <a:ln w="9525">
              <a:noFill/>
              <a:miter lim="800000"/>
              <a:headEnd/>
              <a:tailEnd/>
            </a:ln>
            <a:effectLst/>
          </p:spPr>
        </p:pic>
        <p:sp>
          <p:nvSpPr>
            <p:cNvPr id="7" name="Retângulo 6"/>
            <p:cNvSpPr/>
            <p:nvPr/>
          </p:nvSpPr>
          <p:spPr>
            <a:xfrm>
              <a:off x="6987188" y="4201867"/>
              <a:ext cx="689612" cy="276999"/>
            </a:xfrm>
            <a:prstGeom prst="rect">
              <a:avLst/>
            </a:prstGeom>
          </p:spPr>
          <p:txBody>
            <a:bodyPr wrap="none">
              <a:spAutoFit/>
            </a:bodyPr>
            <a:lstStyle/>
            <a:p>
              <a:r>
                <a:rPr lang="pt-BR" sz="1200" dirty="0" err="1" smtClean="0">
                  <a:latin typeface="+mj-lt"/>
                </a:rPr>
                <a:t>Massart</a:t>
              </a:r>
              <a:endParaRPr lang="pt-BR" sz="1200" dirty="0">
                <a:latin typeface="+mj-lt"/>
              </a:endParaRPr>
            </a:p>
          </p:txBody>
        </p:sp>
      </p:grpSp>
      <p:graphicFrame>
        <p:nvGraphicFramePr>
          <p:cNvPr id="9" name="Object 13"/>
          <p:cNvGraphicFramePr>
            <a:graphicFrameLocks noChangeAspect="1"/>
          </p:cNvGraphicFramePr>
          <p:nvPr/>
        </p:nvGraphicFramePr>
        <p:xfrm>
          <a:off x="6877859" y="2759494"/>
          <a:ext cx="1165225" cy="647700"/>
        </p:xfrm>
        <a:graphic>
          <a:graphicData uri="http://schemas.openxmlformats.org/presentationml/2006/ole">
            <p:oleObj spid="_x0000_s50183" name="Equação" r:id="rId4" imgW="761669" imgH="431613" progId="Equation.3">
              <p:embed/>
            </p:oleObj>
          </a:graphicData>
        </a:graphic>
      </p:graphicFrame>
      <p:sp>
        <p:nvSpPr>
          <p:cNvPr id="10" name="Retângulo 9"/>
          <p:cNvSpPr/>
          <p:nvPr/>
        </p:nvSpPr>
        <p:spPr>
          <a:xfrm>
            <a:off x="0" y="4776022"/>
            <a:ext cx="9143999" cy="923330"/>
          </a:xfrm>
          <a:prstGeom prst="rect">
            <a:avLst/>
          </a:prstGeom>
        </p:spPr>
        <p:txBody>
          <a:bodyPr wrap="square">
            <a:spAutoFit/>
          </a:bodyPr>
          <a:lstStyle/>
          <a:p>
            <a:pPr algn="just"/>
            <a:r>
              <a:rPr lang="pt-BR" dirty="0" smtClean="0">
                <a:latin typeface="+mj-lt"/>
              </a:rPr>
              <a:t>Os seguintes resultados foram obtidos em ordem cronológica: 2,3; 2,8; 2,2; 2,9; 2,7; 2,4. A amplitude é 0,7 e s estimado a partir da amplitude R, portanto, 0,7/2,67 = 0,26. A estimativa com de s eq. (tradicional) teria produzido s = 0,29.</a:t>
            </a:r>
            <a:endParaRPr lang="pt-BR"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allAtOnce"/>
      <p:bldP spid="10"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nvSpPr>
        <p:spPr bwMode="auto">
          <a:xfrm>
            <a:off x="98854" y="4665705"/>
            <a:ext cx="9144000" cy="1514475"/>
          </a:xfrm>
          <a:prstGeom prst="rect">
            <a:avLst/>
          </a:prstGeom>
          <a:noFill/>
          <a:ln>
            <a:noFill/>
          </a:ln>
          <a:extLst/>
        </p:spPr>
        <p:txBody>
          <a:bodyPr/>
          <a:lstStyle/>
          <a:p>
            <a:pPr marL="342900" indent="-342900" eaLnBrk="0" hangingPunct="0">
              <a:spcBef>
                <a:spcPct val="20000"/>
              </a:spcBef>
              <a:buFontTx/>
              <a:buChar char="•"/>
              <a:defRPr/>
            </a:pPr>
            <a:r>
              <a:rPr lang="pt-BR" sz="2000" b="0" u="none" dirty="0" smtClean="0">
                <a:latin typeface="+mj-lt"/>
                <a:cs typeface="+mn-cs"/>
              </a:rPr>
              <a:t>x: </a:t>
            </a:r>
            <a:r>
              <a:rPr lang="pt-BR" sz="2000" b="0" u="none" dirty="0">
                <a:latin typeface="+mj-lt"/>
                <a:cs typeface="+mn-cs"/>
              </a:rPr>
              <a:t>valores da variável aleatória (- ∞&lt; </a:t>
            </a:r>
            <a:r>
              <a:rPr lang="pt-BR" sz="2000" b="0" u="none" dirty="0" smtClean="0">
                <a:latin typeface="+mj-lt"/>
                <a:cs typeface="+mn-cs"/>
              </a:rPr>
              <a:t>x </a:t>
            </a:r>
            <a:r>
              <a:rPr lang="pt-BR" sz="2000" b="0" u="none" dirty="0">
                <a:latin typeface="+mj-lt"/>
                <a:cs typeface="+mn-cs"/>
              </a:rPr>
              <a:t>+ ∞)</a:t>
            </a:r>
          </a:p>
          <a:p>
            <a:pPr marL="342900" indent="-342900" eaLnBrk="0" hangingPunct="0">
              <a:spcBef>
                <a:spcPct val="20000"/>
              </a:spcBef>
              <a:buFontTx/>
              <a:buChar char="•"/>
              <a:defRPr/>
            </a:pPr>
            <a:r>
              <a:rPr lang="pt-BR" sz="2000" b="0" i="1" u="none" dirty="0" smtClean="0">
                <a:latin typeface="+mj-lt"/>
                <a:cs typeface="+mn-cs"/>
              </a:rPr>
              <a:t>f</a:t>
            </a:r>
            <a:r>
              <a:rPr lang="pt-BR" sz="2000" b="0" u="none" dirty="0" smtClean="0">
                <a:latin typeface="+mj-lt"/>
                <a:cs typeface="+mn-cs"/>
              </a:rPr>
              <a:t>(x):</a:t>
            </a:r>
            <a:r>
              <a:rPr lang="pt-BR" sz="2000" b="0" u="none" dirty="0">
                <a:latin typeface="+mj-lt"/>
                <a:cs typeface="+mn-cs"/>
              </a:rPr>
              <a:t>função densidade probabilidade da variável aleatória </a:t>
            </a:r>
            <a:r>
              <a:rPr lang="pt-BR" sz="2000" b="0" u="none" dirty="0" smtClean="0">
                <a:latin typeface="+mj-lt"/>
                <a:cs typeface="+mn-cs"/>
              </a:rPr>
              <a:t>x</a:t>
            </a:r>
            <a:endParaRPr lang="pt-BR" sz="2000" b="0" u="none" dirty="0">
              <a:latin typeface="+mj-lt"/>
              <a:cs typeface="+mn-cs"/>
            </a:endParaRPr>
          </a:p>
          <a:p>
            <a:pPr marL="342900" indent="-342900" algn="just" eaLnBrk="0" hangingPunct="0">
              <a:spcBef>
                <a:spcPct val="20000"/>
              </a:spcBef>
              <a:defRPr/>
            </a:pPr>
            <a:r>
              <a:rPr lang="en-US" sz="2000" b="0" u="none" dirty="0">
                <a:latin typeface="+mj-lt"/>
                <a:cs typeface="+mn-cs"/>
              </a:rPr>
              <a:t> </a:t>
            </a:r>
            <a:r>
              <a:rPr lang="en-US" sz="2000" b="0" u="none" dirty="0" smtClean="0">
                <a:latin typeface="+mj-lt"/>
                <a:cs typeface="+mn-cs"/>
              </a:rPr>
              <a:t>      </a:t>
            </a:r>
            <a:r>
              <a:rPr lang="en-US" sz="2000" b="0" u="none" dirty="0" smtClean="0">
                <a:latin typeface="+mj-lt"/>
                <a:cs typeface="+mn-cs"/>
                <a:sym typeface="Symbol"/>
              </a:rPr>
              <a:t></a:t>
            </a:r>
            <a:r>
              <a:rPr lang="en-US" sz="2000" b="0" u="none" dirty="0" smtClean="0">
                <a:latin typeface="+mj-lt"/>
                <a:cs typeface="+mn-cs"/>
              </a:rPr>
              <a:t>: </a:t>
            </a:r>
            <a:r>
              <a:rPr lang="en-US" sz="2000" b="0" u="none" dirty="0" err="1">
                <a:latin typeface="+mj-lt"/>
                <a:cs typeface="+mn-cs"/>
              </a:rPr>
              <a:t>média</a:t>
            </a:r>
            <a:r>
              <a:rPr lang="en-US" sz="2000" b="0" u="none" dirty="0">
                <a:latin typeface="+mj-lt"/>
                <a:cs typeface="+mn-cs"/>
              </a:rPr>
              <a:t> da </a:t>
            </a:r>
            <a:r>
              <a:rPr lang="en-US" sz="2000" b="0" u="none" dirty="0" err="1">
                <a:latin typeface="+mj-lt"/>
                <a:cs typeface="+mn-cs"/>
              </a:rPr>
              <a:t>população</a:t>
            </a:r>
            <a:r>
              <a:rPr lang="en-US" sz="2000" b="0" u="none" dirty="0">
                <a:latin typeface="+mj-lt"/>
                <a:cs typeface="+mn-cs"/>
              </a:rPr>
              <a:t>;</a:t>
            </a:r>
          </a:p>
          <a:p>
            <a:pPr marL="342900" indent="-342900" algn="just" eaLnBrk="0" hangingPunct="0">
              <a:spcBef>
                <a:spcPct val="20000"/>
              </a:spcBef>
              <a:defRPr/>
            </a:pPr>
            <a:r>
              <a:rPr lang="en-US" sz="2000" b="0" u="none" dirty="0">
                <a:latin typeface="+mj-lt"/>
                <a:cs typeface="+mn-cs"/>
              </a:rPr>
              <a:t> </a:t>
            </a:r>
            <a:r>
              <a:rPr lang="en-US" sz="2000" b="0" u="none" dirty="0" smtClean="0">
                <a:latin typeface="+mj-lt"/>
                <a:cs typeface="+mn-cs"/>
              </a:rPr>
              <a:t>      </a:t>
            </a:r>
            <a:r>
              <a:rPr lang="en-US" sz="2000" b="0" u="none" dirty="0" smtClean="0">
                <a:latin typeface="+mj-lt"/>
                <a:cs typeface="+mn-cs"/>
                <a:sym typeface="Symbol"/>
              </a:rPr>
              <a:t></a:t>
            </a:r>
            <a:r>
              <a:rPr lang="en-US" sz="2000" b="0" u="none" dirty="0" smtClean="0">
                <a:latin typeface="+mj-lt"/>
                <a:cs typeface="+mn-cs"/>
              </a:rPr>
              <a:t>: </a:t>
            </a:r>
            <a:r>
              <a:rPr lang="en-US" sz="2000" b="0" u="none" dirty="0" err="1">
                <a:latin typeface="+mj-lt"/>
                <a:cs typeface="+mn-cs"/>
              </a:rPr>
              <a:t>desvio</a:t>
            </a:r>
            <a:r>
              <a:rPr lang="en-US" sz="2000" b="0" u="none" dirty="0">
                <a:latin typeface="+mj-lt"/>
                <a:cs typeface="+mn-cs"/>
              </a:rPr>
              <a:t>- </a:t>
            </a:r>
            <a:r>
              <a:rPr lang="en-US" sz="2000" b="0" u="none" dirty="0" err="1">
                <a:latin typeface="+mj-lt"/>
                <a:cs typeface="+mn-cs"/>
              </a:rPr>
              <a:t>padrão</a:t>
            </a:r>
            <a:r>
              <a:rPr lang="en-US" sz="2000" b="0" u="none" dirty="0">
                <a:latin typeface="+mj-lt"/>
                <a:cs typeface="+mn-cs"/>
              </a:rPr>
              <a:t> da </a:t>
            </a:r>
            <a:r>
              <a:rPr lang="en-US" sz="2000" b="0" u="none" dirty="0" err="1">
                <a:latin typeface="+mj-lt"/>
                <a:cs typeface="+mn-cs"/>
              </a:rPr>
              <a:t>população</a:t>
            </a:r>
            <a:r>
              <a:rPr lang="en-US" sz="2000" b="0" u="none" dirty="0">
                <a:latin typeface="+mj-lt"/>
                <a:cs typeface="+mn-cs"/>
              </a:rPr>
              <a:t>.</a:t>
            </a:r>
            <a:endParaRPr lang="pt-BR" sz="2000" b="0" u="none" dirty="0">
              <a:latin typeface="+mj-lt"/>
              <a:cs typeface="+mn-cs"/>
            </a:endParaRPr>
          </a:p>
        </p:txBody>
      </p:sp>
      <p:sp>
        <p:nvSpPr>
          <p:cNvPr id="10" name="Retângulo 9"/>
          <p:cNvSpPr/>
          <p:nvPr/>
        </p:nvSpPr>
        <p:spPr>
          <a:xfrm>
            <a:off x="3004635" y="547615"/>
            <a:ext cx="2900858"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dirty="0" smtClean="0">
                <a:solidFill>
                  <a:schemeClr val="accent1"/>
                </a:solidFill>
                <a:latin typeface="+mj-lt"/>
                <a:ea typeface="+mj-ea"/>
                <a:cs typeface="+mj-cs"/>
              </a:rPr>
              <a:t>NORMAL</a:t>
            </a:r>
            <a:endParaRPr lang="pt-BR" altLang="pt-BR" b="1" dirty="0">
              <a:solidFill>
                <a:schemeClr val="accent1"/>
              </a:solidFill>
              <a:latin typeface="+mj-lt"/>
            </a:endParaRPr>
          </a:p>
        </p:txBody>
      </p:sp>
      <p:pic>
        <p:nvPicPr>
          <p:cNvPr id="6148" name="Picture 4"/>
          <p:cNvPicPr>
            <a:picLocks noChangeAspect="1" noChangeArrowheads="1"/>
          </p:cNvPicPr>
          <p:nvPr/>
        </p:nvPicPr>
        <p:blipFill>
          <a:blip r:embed="rId3"/>
          <a:srcRect/>
          <a:stretch>
            <a:fillRect/>
          </a:stretch>
        </p:blipFill>
        <p:spPr bwMode="auto">
          <a:xfrm>
            <a:off x="552675" y="1681291"/>
            <a:ext cx="4272895" cy="2693001"/>
          </a:xfrm>
          <a:prstGeom prst="rect">
            <a:avLst/>
          </a:prstGeom>
          <a:noFill/>
          <a:ln w="9525">
            <a:noFill/>
            <a:miter lim="800000"/>
            <a:headEnd/>
            <a:tailEnd/>
          </a:ln>
          <a:effectLst/>
        </p:spPr>
      </p:pic>
      <p:grpSp>
        <p:nvGrpSpPr>
          <p:cNvPr id="2" name="Grupo 16"/>
          <p:cNvGrpSpPr/>
          <p:nvPr/>
        </p:nvGrpSpPr>
        <p:grpSpPr>
          <a:xfrm>
            <a:off x="2135661" y="1646238"/>
            <a:ext cx="6424139" cy="1887793"/>
            <a:chOff x="2135661" y="1646238"/>
            <a:chExt cx="6424139" cy="1887793"/>
          </a:xfrm>
        </p:grpSpPr>
        <p:graphicFrame>
          <p:nvGraphicFramePr>
            <p:cNvPr id="3" name="Object 6"/>
            <p:cNvGraphicFramePr>
              <a:graphicFrameLocks noChangeAspect="1"/>
            </p:cNvGraphicFramePr>
            <p:nvPr/>
          </p:nvGraphicFramePr>
          <p:xfrm>
            <a:off x="5559425" y="1646238"/>
            <a:ext cx="3000375" cy="1033462"/>
          </p:xfrm>
          <a:graphic>
            <a:graphicData uri="http://schemas.openxmlformats.org/presentationml/2006/ole">
              <p:oleObj spid="_x0000_s51207" name="Equação" r:id="rId4" imgW="1651000" imgH="457200" progId="Equation.3">
                <p:embed/>
              </p:oleObj>
            </a:graphicData>
          </a:graphic>
        </p:graphicFrame>
        <p:cxnSp>
          <p:nvCxnSpPr>
            <p:cNvPr id="11" name="Conector de seta reta 10"/>
            <p:cNvCxnSpPr>
              <a:cxnSpLocks noChangeShapeType="1"/>
            </p:cNvCxnSpPr>
            <p:nvPr/>
          </p:nvCxnSpPr>
          <p:spPr bwMode="auto">
            <a:xfrm rot="10800000" flipV="1">
              <a:off x="2891481" y="2578442"/>
              <a:ext cx="2438402" cy="955589"/>
            </a:xfrm>
            <a:prstGeom prst="straightConnector1">
              <a:avLst/>
            </a:prstGeom>
            <a:noFill/>
            <a:ln w="12700" algn="ctr">
              <a:solidFill>
                <a:srgbClr val="FF0000"/>
              </a:solidFill>
              <a:round/>
              <a:headEnd type="none" w="sm" len="sm"/>
              <a:tailEnd type="arrow" w="med" len="med"/>
            </a:ln>
          </p:spPr>
        </p:cxnSp>
        <p:cxnSp>
          <p:nvCxnSpPr>
            <p:cNvPr id="12" name="Conector de seta reta 11"/>
            <p:cNvCxnSpPr>
              <a:cxnSpLocks noChangeShapeType="1"/>
            </p:cNvCxnSpPr>
            <p:nvPr/>
          </p:nvCxnSpPr>
          <p:spPr bwMode="auto">
            <a:xfrm rot="10800000" flipV="1">
              <a:off x="2135661" y="2529016"/>
              <a:ext cx="3194220" cy="848542"/>
            </a:xfrm>
            <a:prstGeom prst="straightConnector1">
              <a:avLst/>
            </a:prstGeom>
            <a:noFill/>
            <a:ln w="12700" algn="ctr">
              <a:solidFill>
                <a:schemeClr val="accent6">
                  <a:lumMod val="75000"/>
                </a:schemeClr>
              </a:solidFill>
              <a:round/>
              <a:headEnd type="none" w="sm" len="sm"/>
              <a:tailEnd type="arrow" w="med" len="med"/>
            </a:ln>
          </p:spPr>
        </p:cxnSp>
        <p:cxnSp>
          <p:nvCxnSpPr>
            <p:cNvPr id="15" name="Conector de seta reta 14"/>
            <p:cNvCxnSpPr>
              <a:cxnSpLocks noChangeShapeType="1"/>
            </p:cNvCxnSpPr>
            <p:nvPr/>
          </p:nvCxnSpPr>
          <p:spPr bwMode="auto">
            <a:xfrm rot="10800000" flipV="1">
              <a:off x="2866768" y="2393092"/>
              <a:ext cx="2458996" cy="556054"/>
            </a:xfrm>
            <a:prstGeom prst="straightConnector1">
              <a:avLst/>
            </a:prstGeom>
            <a:noFill/>
            <a:ln w="12700" algn="ctr">
              <a:solidFill>
                <a:schemeClr val="tx2"/>
              </a:solidFill>
              <a:round/>
              <a:headEnd type="none" w="sm" len="sm"/>
              <a:tailEnd type="arrow" w="med" len="med"/>
            </a:ln>
          </p:spPr>
        </p:cxn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6"/>
          <p:cNvSpPr>
            <a:spLocks noGrp="1" noChangeArrowheads="1"/>
          </p:cNvSpPr>
          <p:nvPr>
            <p:ph type="body" idx="4294967295"/>
          </p:nvPr>
        </p:nvSpPr>
        <p:spPr bwMode="auto">
          <a:xfrm>
            <a:off x="344488" y="3889674"/>
            <a:ext cx="2958885" cy="360363"/>
          </a:xfrm>
          <a:prstGeom prst="rect">
            <a:avLst/>
          </a:prstGeom>
          <a:extLst/>
        </p:spPr>
        <p:txBody>
          <a:bodyPr/>
          <a:lstStyle/>
          <a:p>
            <a:pPr algn="just">
              <a:buFontTx/>
              <a:buNone/>
              <a:defRPr/>
            </a:pPr>
            <a:r>
              <a:rPr lang="pt-BR" sz="1600" b="1" dirty="0" smtClean="0">
                <a:latin typeface="+mj-lt"/>
                <a:cs typeface="Times New Roman" pitchFamily="18" charset="0"/>
              </a:rPr>
              <a:t>Distribuição </a:t>
            </a:r>
            <a:r>
              <a:rPr lang="pt-BR" sz="1600" b="1" dirty="0">
                <a:latin typeface="+mj-lt"/>
                <a:cs typeface="Times New Roman" pitchFamily="18" charset="0"/>
              </a:rPr>
              <a:t>normal </a:t>
            </a:r>
            <a:r>
              <a:rPr lang="pt-BR" sz="1600" b="1" dirty="0" smtClean="0">
                <a:latin typeface="+mj-lt"/>
                <a:cs typeface="Times New Roman" pitchFamily="18" charset="0"/>
              </a:rPr>
              <a:t>padronizada</a:t>
            </a:r>
            <a:endParaRPr lang="pt-BR" sz="1600" b="1" dirty="0">
              <a:latin typeface="+mj-lt"/>
              <a:cs typeface="Times New Roman" pitchFamily="18" charset="0"/>
            </a:endParaRPr>
          </a:p>
        </p:txBody>
      </p:sp>
      <p:sp>
        <p:nvSpPr>
          <p:cNvPr id="13317" name="Rectangle 2"/>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sp>
        <p:nvSpPr>
          <p:cNvPr id="13318" name="Rectangle 4"/>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cxnSp>
        <p:nvCxnSpPr>
          <p:cNvPr id="12" name="Conector de seta reta 11"/>
          <p:cNvCxnSpPr>
            <a:cxnSpLocks noChangeShapeType="1"/>
          </p:cNvCxnSpPr>
          <p:nvPr/>
        </p:nvCxnSpPr>
        <p:spPr bwMode="auto">
          <a:xfrm rot="5160000">
            <a:off x="1236809" y="3452502"/>
            <a:ext cx="1005453" cy="80262"/>
          </a:xfrm>
          <a:prstGeom prst="straightConnector1">
            <a:avLst/>
          </a:prstGeom>
          <a:noFill/>
          <a:ln w="50800" algn="ctr">
            <a:solidFill>
              <a:schemeClr val="tx1"/>
            </a:solidFill>
            <a:round/>
            <a:headEnd type="none" w="sm" len="sm"/>
            <a:tailEnd type="arrow" w="med" len="med"/>
          </a:ln>
        </p:spPr>
      </p:cxnSp>
      <p:sp>
        <p:nvSpPr>
          <p:cNvPr id="14" name="Retângulo 13"/>
          <p:cNvSpPr/>
          <p:nvPr/>
        </p:nvSpPr>
        <p:spPr>
          <a:xfrm>
            <a:off x="2013078" y="505236"/>
            <a:ext cx="4579138"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dirty="0" smtClean="0">
                <a:solidFill>
                  <a:schemeClr val="accent1"/>
                </a:solidFill>
                <a:latin typeface="+mj-lt"/>
                <a:ea typeface="+mj-ea"/>
                <a:cs typeface="+mj-cs"/>
              </a:rPr>
              <a:t>NORMAL PADRONIZADA</a:t>
            </a:r>
            <a:endParaRPr lang="pt-BR" altLang="pt-BR" b="1" dirty="0">
              <a:solidFill>
                <a:schemeClr val="accent1"/>
              </a:solidFill>
              <a:latin typeface="+mj-lt"/>
            </a:endParaRPr>
          </a:p>
        </p:txBody>
      </p:sp>
      <p:pic>
        <p:nvPicPr>
          <p:cNvPr id="15" name="Picture 4"/>
          <p:cNvPicPr>
            <a:picLocks noChangeAspect="1" noChangeArrowheads="1"/>
          </p:cNvPicPr>
          <p:nvPr/>
        </p:nvPicPr>
        <p:blipFill>
          <a:blip r:embed="rId4"/>
          <a:srcRect/>
          <a:stretch>
            <a:fillRect/>
          </a:stretch>
        </p:blipFill>
        <p:spPr bwMode="auto">
          <a:xfrm>
            <a:off x="107093" y="1063454"/>
            <a:ext cx="3023286" cy="1905433"/>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a:srcRect/>
          <a:stretch>
            <a:fillRect/>
          </a:stretch>
        </p:blipFill>
        <p:spPr bwMode="auto">
          <a:xfrm>
            <a:off x="387016" y="4215921"/>
            <a:ext cx="2886104" cy="1917227"/>
          </a:xfrm>
          <a:prstGeom prst="rect">
            <a:avLst/>
          </a:prstGeom>
          <a:noFill/>
          <a:ln w="9525">
            <a:noFill/>
            <a:miter lim="800000"/>
            <a:headEnd/>
            <a:tailEnd/>
          </a:ln>
          <a:effectLst/>
        </p:spPr>
      </p:pic>
      <p:grpSp>
        <p:nvGrpSpPr>
          <p:cNvPr id="17" name="Grupo 16"/>
          <p:cNvGrpSpPr/>
          <p:nvPr/>
        </p:nvGrpSpPr>
        <p:grpSpPr>
          <a:xfrm>
            <a:off x="2130725" y="1035170"/>
            <a:ext cx="6305909" cy="5331124"/>
            <a:chOff x="2130725" y="1035170"/>
            <a:chExt cx="6305909" cy="5331124"/>
          </a:xfrm>
        </p:grpSpPr>
        <p:sp>
          <p:nvSpPr>
            <p:cNvPr id="16" name="Retângulo 15"/>
            <p:cNvSpPr/>
            <p:nvPr/>
          </p:nvSpPr>
          <p:spPr>
            <a:xfrm>
              <a:off x="4364966" y="1035170"/>
              <a:ext cx="4071668" cy="53311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245767" name="Object 6"/>
            <p:cNvGraphicFramePr>
              <a:graphicFrameLocks noChangeAspect="1"/>
            </p:cNvGraphicFramePr>
            <p:nvPr/>
          </p:nvGraphicFramePr>
          <p:xfrm>
            <a:off x="2258861" y="3028901"/>
            <a:ext cx="1454150" cy="873125"/>
          </p:xfrm>
          <a:graphic>
            <a:graphicData uri="http://schemas.openxmlformats.org/presentationml/2006/ole">
              <p:oleObj spid="_x0000_s52231" name="Equation" r:id="rId6" imgW="647419" imgH="393529" progId="">
                <p:embed/>
              </p:oleObj>
            </a:graphicData>
          </a:graphic>
        </p:graphicFrame>
        <p:pic>
          <p:nvPicPr>
            <p:cNvPr id="2" name="Picture 3"/>
            <p:cNvPicPr>
              <a:picLocks noChangeAspect="1" noChangeArrowheads="1"/>
            </p:cNvPicPr>
            <p:nvPr/>
          </p:nvPicPr>
          <p:blipFill>
            <a:blip r:embed="rId7"/>
            <a:srcRect/>
            <a:stretch>
              <a:fillRect/>
            </a:stretch>
          </p:blipFill>
          <p:spPr bwMode="auto">
            <a:xfrm>
              <a:off x="4423464" y="1164570"/>
              <a:ext cx="3995912" cy="5046450"/>
            </a:xfrm>
            <a:prstGeom prst="rect">
              <a:avLst/>
            </a:prstGeom>
            <a:noFill/>
            <a:ln w="9525">
              <a:noFill/>
              <a:miter lim="800000"/>
              <a:headEnd/>
              <a:tailEnd/>
            </a:ln>
            <a:effectLst/>
          </p:spPr>
        </p:pic>
        <p:sp>
          <p:nvSpPr>
            <p:cNvPr id="11" name="Elipse 10"/>
            <p:cNvSpPr/>
            <p:nvPr/>
          </p:nvSpPr>
          <p:spPr>
            <a:xfrm>
              <a:off x="2130725" y="3045125"/>
              <a:ext cx="1759788" cy="7936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63">
                                            <p:txEl>
                                              <p:pRg st="0" end="0"/>
                                            </p:txEl>
                                          </p:spTgt>
                                        </p:tgtEl>
                                        <p:attrNameLst>
                                          <p:attrName>style.visibility</p:attrName>
                                        </p:attrNameLst>
                                      </p:cBhvr>
                                      <p:to>
                                        <p:strVal val="visible"/>
                                      </p:to>
                                    </p:set>
                                    <p:anim calcmode="lin" valueType="num">
                                      <p:cBhvr additive="base">
                                        <p:cTn id="25"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gtEl>
                                        <p:attrNameLst>
                                          <p:attrName>style.visibility</p:attrName>
                                        </p:attrNameLst>
                                      </p:cBhvr>
                                      <p:to>
                                        <p:strVal val="visible"/>
                                      </p:to>
                                    </p:set>
                                    <p:anim calcmode="lin" valueType="num">
                                      <p:cBhvr additive="base">
                                        <p:cTn id="31" dur="500" fill="hold"/>
                                        <p:tgtEl>
                                          <p:spTgt spid="7171"/>
                                        </p:tgtEl>
                                        <p:attrNameLst>
                                          <p:attrName>ppt_x</p:attrName>
                                        </p:attrNameLst>
                                      </p:cBhvr>
                                      <p:tavLst>
                                        <p:tav tm="0">
                                          <p:val>
                                            <p:strVal val="#ppt_x"/>
                                          </p:val>
                                        </p:tav>
                                        <p:tav tm="100000">
                                          <p:val>
                                            <p:strVal val="#ppt_x"/>
                                          </p:val>
                                        </p:tav>
                                      </p:tavLst>
                                    </p:anim>
                                    <p:anim calcmode="lin" valueType="num">
                                      <p:cBhvr additive="base">
                                        <p:cTn id="32"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0690" name="Object 18"/>
          <p:cNvGraphicFramePr>
            <a:graphicFrameLocks noChangeAspect="1"/>
          </p:cNvGraphicFramePr>
          <p:nvPr/>
        </p:nvGraphicFramePr>
        <p:xfrm>
          <a:off x="2390775" y="4045970"/>
          <a:ext cx="4502150" cy="1982788"/>
        </p:xfrm>
        <a:graphic>
          <a:graphicData uri="http://schemas.openxmlformats.org/presentationml/2006/ole">
            <p:oleObj spid="_x0000_s53270" name="Planilha" r:id="rId3" imgW="10197720" imgH="7214400" progId="Excel.Sheet.8">
              <p:embed/>
            </p:oleObj>
          </a:graphicData>
        </a:graphic>
      </p:graphicFrame>
      <p:graphicFrame>
        <p:nvGraphicFramePr>
          <p:cNvPr id="1650691" name="Object 19"/>
          <p:cNvGraphicFramePr>
            <a:graphicFrameLocks noChangeAspect="1"/>
          </p:cNvGraphicFramePr>
          <p:nvPr/>
        </p:nvGraphicFramePr>
        <p:xfrm>
          <a:off x="352425" y="1683770"/>
          <a:ext cx="4219575" cy="1858963"/>
        </p:xfrm>
        <a:graphic>
          <a:graphicData uri="http://schemas.openxmlformats.org/presentationml/2006/ole">
            <p:oleObj spid="_x0000_s53271" name="Planilha" r:id="rId4" imgW="10197720" imgH="7214400" progId="Excel.Sheet.8">
              <p:embed/>
            </p:oleObj>
          </a:graphicData>
        </a:graphic>
      </p:graphicFrame>
      <p:sp>
        <p:nvSpPr>
          <p:cNvPr id="1650692" name="Line 4"/>
          <p:cNvSpPr>
            <a:spLocks noChangeShapeType="1"/>
          </p:cNvSpPr>
          <p:nvPr/>
        </p:nvSpPr>
        <p:spPr bwMode="auto">
          <a:xfrm flipV="1">
            <a:off x="2462213" y="1759970"/>
            <a:ext cx="0" cy="1752600"/>
          </a:xfrm>
          <a:prstGeom prst="line">
            <a:avLst/>
          </a:prstGeom>
          <a:noFill/>
          <a:ln w="12700">
            <a:solidFill>
              <a:schemeClr val="tx1"/>
            </a:solidFill>
            <a:round/>
            <a:headEnd type="none" w="sm" len="sm"/>
            <a:tailEnd type="none" w="sm" len="sm"/>
          </a:ln>
        </p:spPr>
        <p:txBody>
          <a:bodyPr wrap="none" anchor="ctr"/>
          <a:lstStyle/>
          <a:p>
            <a:endParaRPr lang="pt-BR">
              <a:latin typeface="+mj-lt"/>
            </a:endParaRPr>
          </a:p>
        </p:txBody>
      </p:sp>
      <p:sp>
        <p:nvSpPr>
          <p:cNvPr id="1650693" name="Text Box 5"/>
          <p:cNvSpPr txBox="1">
            <a:spLocks noChangeAspect="1" noChangeArrowheads="1"/>
          </p:cNvSpPr>
          <p:nvPr/>
        </p:nvSpPr>
        <p:spPr bwMode="auto">
          <a:xfrm>
            <a:off x="4641850" y="6103370"/>
            <a:ext cx="206375" cy="71438"/>
          </a:xfrm>
          <a:prstGeom prst="rect">
            <a:avLst/>
          </a:prstGeom>
          <a:noFill/>
          <a:ln w="12700">
            <a:noFill/>
            <a:miter lim="800000"/>
            <a:headEnd type="none" w="sm" len="sm"/>
            <a:tailEnd type="none" w="sm" len="sm"/>
          </a:ln>
        </p:spPr>
        <p:txBody>
          <a:bodyPr wrap="none" anchor="ctr"/>
          <a:lstStyle/>
          <a:p>
            <a:pPr algn="ctr" defTabSz="762000" eaLnBrk="0" hangingPunct="0">
              <a:spcBef>
                <a:spcPct val="50000"/>
              </a:spcBef>
            </a:pPr>
            <a:r>
              <a:rPr lang="pt-BR" sz="1000" b="0" u="none">
                <a:latin typeface="+mj-lt"/>
              </a:rPr>
              <a:t>0</a:t>
            </a:r>
          </a:p>
        </p:txBody>
      </p:sp>
      <p:sp>
        <p:nvSpPr>
          <p:cNvPr id="1650694" name="Text Box 6"/>
          <p:cNvSpPr txBox="1">
            <a:spLocks noChangeAspect="1" noChangeArrowheads="1"/>
          </p:cNvSpPr>
          <p:nvPr/>
        </p:nvSpPr>
        <p:spPr bwMode="auto">
          <a:xfrm>
            <a:off x="5064125" y="6103370"/>
            <a:ext cx="204788" cy="71438"/>
          </a:xfrm>
          <a:prstGeom prst="rect">
            <a:avLst/>
          </a:prstGeom>
          <a:noFill/>
          <a:ln w="12700">
            <a:noFill/>
            <a:miter lim="800000"/>
            <a:headEnd type="none" w="sm" len="sm"/>
            <a:tailEnd type="none" w="sm" len="sm"/>
          </a:ln>
        </p:spPr>
        <p:txBody>
          <a:bodyPr wrap="none" anchor="ctr"/>
          <a:lstStyle/>
          <a:p>
            <a:pPr algn="ctr" defTabSz="762000" eaLnBrk="0" hangingPunct="0">
              <a:spcBef>
                <a:spcPct val="50000"/>
              </a:spcBef>
            </a:pPr>
            <a:r>
              <a:rPr lang="pt-BR" sz="1000" b="0" u="none">
                <a:latin typeface="+mj-lt"/>
              </a:rPr>
              <a:t>1</a:t>
            </a:r>
          </a:p>
        </p:txBody>
      </p:sp>
      <p:sp>
        <p:nvSpPr>
          <p:cNvPr id="1650695" name="Text Box 7"/>
          <p:cNvSpPr txBox="1">
            <a:spLocks noChangeAspect="1" noChangeArrowheads="1"/>
          </p:cNvSpPr>
          <p:nvPr/>
        </p:nvSpPr>
        <p:spPr bwMode="auto">
          <a:xfrm>
            <a:off x="5486400" y="6103370"/>
            <a:ext cx="204788" cy="71438"/>
          </a:xfrm>
          <a:prstGeom prst="rect">
            <a:avLst/>
          </a:prstGeom>
          <a:noFill/>
          <a:ln w="12700">
            <a:noFill/>
            <a:miter lim="800000"/>
            <a:headEnd type="none" w="sm" len="sm"/>
            <a:tailEnd type="none" w="sm" len="sm"/>
          </a:ln>
        </p:spPr>
        <p:txBody>
          <a:bodyPr wrap="none" anchor="ctr"/>
          <a:lstStyle/>
          <a:p>
            <a:pPr algn="ctr" defTabSz="762000" eaLnBrk="0" hangingPunct="0">
              <a:spcBef>
                <a:spcPct val="50000"/>
              </a:spcBef>
            </a:pPr>
            <a:r>
              <a:rPr lang="pt-BR" sz="1000" b="0" u="none">
                <a:latin typeface="+mj-lt"/>
              </a:rPr>
              <a:t>2</a:t>
            </a:r>
          </a:p>
        </p:txBody>
      </p:sp>
      <p:sp>
        <p:nvSpPr>
          <p:cNvPr id="1650696" name="Text Box 8"/>
          <p:cNvSpPr txBox="1">
            <a:spLocks noChangeAspect="1" noChangeArrowheads="1"/>
          </p:cNvSpPr>
          <p:nvPr/>
        </p:nvSpPr>
        <p:spPr bwMode="auto">
          <a:xfrm>
            <a:off x="5908675" y="6103370"/>
            <a:ext cx="204788" cy="71438"/>
          </a:xfrm>
          <a:prstGeom prst="rect">
            <a:avLst/>
          </a:prstGeom>
          <a:noFill/>
          <a:ln w="12700">
            <a:noFill/>
            <a:miter lim="800000"/>
            <a:headEnd type="none" w="sm" len="sm"/>
            <a:tailEnd type="none" w="sm" len="sm"/>
          </a:ln>
        </p:spPr>
        <p:txBody>
          <a:bodyPr wrap="none" anchor="ctr"/>
          <a:lstStyle/>
          <a:p>
            <a:pPr algn="ctr" defTabSz="762000" eaLnBrk="0" hangingPunct="0">
              <a:spcBef>
                <a:spcPct val="50000"/>
              </a:spcBef>
            </a:pPr>
            <a:r>
              <a:rPr lang="pt-BR" sz="1000" b="0" u="none">
                <a:latin typeface="+mj-lt"/>
              </a:rPr>
              <a:t>3</a:t>
            </a:r>
          </a:p>
        </p:txBody>
      </p:sp>
      <p:sp>
        <p:nvSpPr>
          <p:cNvPr id="1650697" name="Text Box 9"/>
          <p:cNvSpPr txBox="1">
            <a:spLocks noChangeAspect="1" noChangeArrowheads="1"/>
          </p:cNvSpPr>
          <p:nvPr/>
        </p:nvSpPr>
        <p:spPr bwMode="auto">
          <a:xfrm>
            <a:off x="4079875" y="6103370"/>
            <a:ext cx="268288" cy="71438"/>
          </a:xfrm>
          <a:prstGeom prst="rect">
            <a:avLst/>
          </a:prstGeom>
          <a:noFill/>
          <a:ln w="12700">
            <a:noFill/>
            <a:miter lim="800000"/>
            <a:headEnd type="none" w="sm" len="sm"/>
            <a:tailEnd type="none" w="sm" len="sm"/>
          </a:ln>
        </p:spPr>
        <p:txBody>
          <a:bodyPr wrap="none" anchor="ctr"/>
          <a:lstStyle/>
          <a:p>
            <a:pPr algn="ctr" defTabSz="762000" eaLnBrk="0" hangingPunct="0">
              <a:spcBef>
                <a:spcPct val="50000"/>
              </a:spcBef>
            </a:pPr>
            <a:r>
              <a:rPr lang="pt-BR" sz="1000" b="0" u="none" dirty="0">
                <a:latin typeface="+mj-lt"/>
              </a:rPr>
              <a:t>-1</a:t>
            </a:r>
          </a:p>
        </p:txBody>
      </p:sp>
      <p:sp>
        <p:nvSpPr>
          <p:cNvPr id="1650698" name="Text Box 10"/>
          <p:cNvSpPr txBox="1">
            <a:spLocks noChangeAspect="1" noChangeArrowheads="1"/>
          </p:cNvSpPr>
          <p:nvPr/>
        </p:nvSpPr>
        <p:spPr bwMode="auto">
          <a:xfrm>
            <a:off x="3657600" y="6103370"/>
            <a:ext cx="268288" cy="71438"/>
          </a:xfrm>
          <a:prstGeom prst="rect">
            <a:avLst/>
          </a:prstGeom>
          <a:noFill/>
          <a:ln w="12700">
            <a:noFill/>
            <a:miter lim="800000"/>
            <a:headEnd type="none" w="sm" len="sm"/>
            <a:tailEnd type="none" w="sm" len="sm"/>
          </a:ln>
        </p:spPr>
        <p:txBody>
          <a:bodyPr wrap="none" anchor="ctr"/>
          <a:lstStyle/>
          <a:p>
            <a:pPr algn="ctr" defTabSz="762000" eaLnBrk="0" hangingPunct="0">
              <a:spcBef>
                <a:spcPct val="50000"/>
              </a:spcBef>
            </a:pPr>
            <a:r>
              <a:rPr lang="pt-BR" sz="1000" b="0" u="none" dirty="0">
                <a:latin typeface="+mj-lt"/>
              </a:rPr>
              <a:t>-2</a:t>
            </a:r>
          </a:p>
        </p:txBody>
      </p:sp>
      <p:sp>
        <p:nvSpPr>
          <p:cNvPr id="1650699" name="Text Box 11"/>
          <p:cNvSpPr txBox="1">
            <a:spLocks noChangeAspect="1" noChangeArrowheads="1"/>
          </p:cNvSpPr>
          <p:nvPr/>
        </p:nvSpPr>
        <p:spPr bwMode="auto">
          <a:xfrm>
            <a:off x="3235325" y="6103370"/>
            <a:ext cx="268288" cy="71438"/>
          </a:xfrm>
          <a:prstGeom prst="rect">
            <a:avLst/>
          </a:prstGeom>
          <a:noFill/>
          <a:ln w="12700">
            <a:noFill/>
            <a:miter lim="800000"/>
            <a:headEnd type="none" w="sm" len="sm"/>
            <a:tailEnd type="none" w="sm" len="sm"/>
          </a:ln>
        </p:spPr>
        <p:txBody>
          <a:bodyPr wrap="none" anchor="ctr"/>
          <a:lstStyle/>
          <a:p>
            <a:pPr algn="ctr" defTabSz="762000" eaLnBrk="0" hangingPunct="0">
              <a:spcBef>
                <a:spcPct val="50000"/>
              </a:spcBef>
            </a:pPr>
            <a:r>
              <a:rPr lang="pt-BR" sz="1000" b="0" u="none" dirty="0">
                <a:latin typeface="+mj-lt"/>
              </a:rPr>
              <a:t>-3</a:t>
            </a:r>
          </a:p>
        </p:txBody>
      </p:sp>
      <p:sp>
        <p:nvSpPr>
          <p:cNvPr id="1650700" name="Line 12"/>
          <p:cNvSpPr>
            <a:spLocks noChangeShapeType="1"/>
          </p:cNvSpPr>
          <p:nvPr/>
        </p:nvSpPr>
        <p:spPr bwMode="auto">
          <a:xfrm flipV="1">
            <a:off x="5978525" y="5874770"/>
            <a:ext cx="0" cy="152400"/>
          </a:xfrm>
          <a:prstGeom prst="line">
            <a:avLst/>
          </a:prstGeom>
          <a:noFill/>
          <a:ln w="12700">
            <a:solidFill>
              <a:schemeClr val="bg1"/>
            </a:solidFill>
            <a:round/>
            <a:headEnd type="none" w="sm" len="sm"/>
            <a:tailEnd type="none" w="sm" len="sm"/>
          </a:ln>
        </p:spPr>
        <p:txBody>
          <a:bodyPr wrap="none" anchor="ctr"/>
          <a:lstStyle/>
          <a:p>
            <a:endParaRPr lang="pt-BR" sz="1000">
              <a:latin typeface="+mj-lt"/>
            </a:endParaRPr>
          </a:p>
        </p:txBody>
      </p:sp>
      <p:sp>
        <p:nvSpPr>
          <p:cNvPr id="1650701" name="Line 13"/>
          <p:cNvSpPr>
            <a:spLocks noChangeShapeType="1"/>
          </p:cNvSpPr>
          <p:nvPr/>
        </p:nvSpPr>
        <p:spPr bwMode="auto">
          <a:xfrm flipV="1">
            <a:off x="5486400" y="5188970"/>
            <a:ext cx="0" cy="838200"/>
          </a:xfrm>
          <a:prstGeom prst="line">
            <a:avLst/>
          </a:prstGeom>
          <a:noFill/>
          <a:ln w="12700">
            <a:solidFill>
              <a:schemeClr val="tx1"/>
            </a:solidFill>
            <a:round/>
            <a:headEnd type="none" w="sm" len="sm"/>
            <a:tailEnd type="none" w="sm" len="sm"/>
          </a:ln>
        </p:spPr>
        <p:txBody>
          <a:bodyPr wrap="none" anchor="ctr"/>
          <a:lstStyle/>
          <a:p>
            <a:endParaRPr lang="pt-BR" sz="1000">
              <a:latin typeface="+mj-lt"/>
            </a:endParaRPr>
          </a:p>
        </p:txBody>
      </p:sp>
      <p:sp>
        <p:nvSpPr>
          <p:cNvPr id="1650702" name="Line 14"/>
          <p:cNvSpPr>
            <a:spLocks noChangeShapeType="1"/>
          </p:cNvSpPr>
          <p:nvPr/>
        </p:nvSpPr>
        <p:spPr bwMode="auto">
          <a:xfrm flipV="1">
            <a:off x="5064125" y="4426970"/>
            <a:ext cx="0" cy="1600200"/>
          </a:xfrm>
          <a:prstGeom prst="line">
            <a:avLst/>
          </a:prstGeom>
          <a:noFill/>
          <a:ln w="12700">
            <a:solidFill>
              <a:schemeClr val="tx1"/>
            </a:solidFill>
            <a:round/>
            <a:headEnd type="none" w="sm" len="sm"/>
            <a:tailEnd type="none" w="sm" len="sm"/>
          </a:ln>
        </p:spPr>
        <p:txBody>
          <a:bodyPr wrap="none" anchor="ctr"/>
          <a:lstStyle/>
          <a:p>
            <a:endParaRPr lang="pt-BR">
              <a:latin typeface="+mj-lt"/>
            </a:endParaRPr>
          </a:p>
        </p:txBody>
      </p:sp>
      <p:sp>
        <p:nvSpPr>
          <p:cNvPr id="1650703" name="Line 15"/>
          <p:cNvSpPr>
            <a:spLocks noChangeShapeType="1"/>
          </p:cNvSpPr>
          <p:nvPr/>
        </p:nvSpPr>
        <p:spPr bwMode="auto">
          <a:xfrm flipV="1">
            <a:off x="4641850" y="4198370"/>
            <a:ext cx="0" cy="1828800"/>
          </a:xfrm>
          <a:prstGeom prst="line">
            <a:avLst/>
          </a:prstGeom>
          <a:noFill/>
          <a:ln w="12700">
            <a:solidFill>
              <a:schemeClr val="tx1"/>
            </a:solidFill>
            <a:round/>
            <a:headEnd type="none" w="sm" len="sm"/>
            <a:tailEnd type="none" w="sm" len="sm"/>
          </a:ln>
        </p:spPr>
        <p:txBody>
          <a:bodyPr wrap="none" anchor="ctr"/>
          <a:lstStyle/>
          <a:p>
            <a:endParaRPr lang="pt-BR">
              <a:latin typeface="+mj-lt"/>
            </a:endParaRPr>
          </a:p>
        </p:txBody>
      </p:sp>
      <p:sp>
        <p:nvSpPr>
          <p:cNvPr id="1650704" name="Text Box 16"/>
          <p:cNvSpPr txBox="1">
            <a:spLocks noChangeArrowheads="1"/>
          </p:cNvSpPr>
          <p:nvPr/>
        </p:nvSpPr>
        <p:spPr bwMode="auto">
          <a:xfrm>
            <a:off x="4548188" y="5036570"/>
            <a:ext cx="579437" cy="246063"/>
          </a:xfrm>
          <a:prstGeom prst="rect">
            <a:avLst/>
          </a:prstGeom>
          <a:noFill/>
          <a:ln w="12700">
            <a:noFill/>
            <a:miter lim="800000"/>
            <a:headEnd type="none" w="sm" len="sm"/>
            <a:tailEnd type="none" w="sm" len="sm"/>
          </a:ln>
        </p:spPr>
        <p:txBody>
          <a:bodyPr wrap="none" anchor="ctr">
            <a:spAutoFit/>
          </a:bodyPr>
          <a:lstStyle/>
          <a:p>
            <a:pPr algn="ctr" defTabSz="762000" eaLnBrk="0" hangingPunct="0">
              <a:spcBef>
                <a:spcPct val="50000"/>
              </a:spcBef>
            </a:pPr>
            <a:r>
              <a:rPr lang="pt-BR" sz="1000" b="0" u="none">
                <a:latin typeface="+mj-lt"/>
              </a:rPr>
              <a:t>34,13%</a:t>
            </a:r>
          </a:p>
        </p:txBody>
      </p:sp>
      <p:sp>
        <p:nvSpPr>
          <p:cNvPr id="1650705" name="Text Box 17"/>
          <p:cNvSpPr txBox="1">
            <a:spLocks noChangeArrowheads="1"/>
          </p:cNvSpPr>
          <p:nvPr/>
        </p:nvSpPr>
        <p:spPr bwMode="auto">
          <a:xfrm>
            <a:off x="4970463" y="5265170"/>
            <a:ext cx="579437" cy="246063"/>
          </a:xfrm>
          <a:prstGeom prst="rect">
            <a:avLst/>
          </a:prstGeom>
          <a:noFill/>
          <a:ln w="12700">
            <a:noFill/>
            <a:miter lim="800000"/>
            <a:headEnd type="none" w="sm" len="sm"/>
            <a:tailEnd type="none" w="sm" len="sm"/>
          </a:ln>
        </p:spPr>
        <p:txBody>
          <a:bodyPr wrap="none" anchor="ctr">
            <a:spAutoFit/>
          </a:bodyPr>
          <a:lstStyle/>
          <a:p>
            <a:pPr algn="ctr" defTabSz="762000" eaLnBrk="0" hangingPunct="0">
              <a:spcBef>
                <a:spcPct val="50000"/>
              </a:spcBef>
            </a:pPr>
            <a:r>
              <a:rPr lang="pt-BR" sz="1000" b="0" u="none">
                <a:latin typeface="+mj-lt"/>
              </a:rPr>
              <a:t>13,59%</a:t>
            </a:r>
          </a:p>
        </p:txBody>
      </p:sp>
      <p:sp>
        <p:nvSpPr>
          <p:cNvPr id="1650706" name="Text Box 18"/>
          <p:cNvSpPr txBox="1">
            <a:spLocks noChangeArrowheads="1"/>
          </p:cNvSpPr>
          <p:nvPr/>
        </p:nvSpPr>
        <p:spPr bwMode="auto">
          <a:xfrm>
            <a:off x="5394325" y="5722370"/>
            <a:ext cx="515938" cy="246063"/>
          </a:xfrm>
          <a:prstGeom prst="rect">
            <a:avLst/>
          </a:prstGeom>
          <a:noFill/>
          <a:ln w="12700">
            <a:noFill/>
            <a:miter lim="800000"/>
            <a:headEnd type="none" w="sm" len="sm"/>
            <a:tailEnd type="none" w="sm" len="sm"/>
          </a:ln>
        </p:spPr>
        <p:txBody>
          <a:bodyPr wrap="none" anchor="ctr">
            <a:spAutoFit/>
          </a:bodyPr>
          <a:lstStyle/>
          <a:p>
            <a:pPr algn="ctr" defTabSz="762000" eaLnBrk="0" hangingPunct="0">
              <a:spcBef>
                <a:spcPct val="50000"/>
              </a:spcBef>
            </a:pPr>
            <a:r>
              <a:rPr lang="pt-BR" sz="1000" b="0" u="none">
                <a:latin typeface="+mj-lt"/>
              </a:rPr>
              <a:t>2,14%</a:t>
            </a:r>
          </a:p>
        </p:txBody>
      </p:sp>
      <p:sp>
        <p:nvSpPr>
          <p:cNvPr id="1650707" name="Text Box 19"/>
          <p:cNvSpPr txBox="1">
            <a:spLocks noChangeArrowheads="1"/>
          </p:cNvSpPr>
          <p:nvPr/>
        </p:nvSpPr>
        <p:spPr bwMode="auto">
          <a:xfrm>
            <a:off x="2798763" y="3055370"/>
            <a:ext cx="420687" cy="246063"/>
          </a:xfrm>
          <a:prstGeom prst="rect">
            <a:avLst/>
          </a:prstGeom>
          <a:noFill/>
          <a:ln w="12700">
            <a:noFill/>
            <a:miter lim="800000"/>
            <a:headEnd type="none" w="sm" len="sm"/>
            <a:tailEnd type="none" w="sm" len="sm"/>
          </a:ln>
        </p:spPr>
        <p:txBody>
          <a:bodyPr wrap="none" anchor="ctr">
            <a:spAutoFit/>
          </a:bodyPr>
          <a:lstStyle/>
          <a:p>
            <a:pPr algn="ctr" defTabSz="762000" eaLnBrk="0" hangingPunct="0">
              <a:spcBef>
                <a:spcPct val="50000"/>
              </a:spcBef>
            </a:pPr>
            <a:r>
              <a:rPr lang="pt-BR" sz="1000" b="0" u="none">
                <a:latin typeface="+mj-lt"/>
              </a:rPr>
              <a:t>50%</a:t>
            </a:r>
          </a:p>
        </p:txBody>
      </p:sp>
      <p:sp>
        <p:nvSpPr>
          <p:cNvPr id="1650708" name="Text Box 20"/>
          <p:cNvSpPr txBox="1">
            <a:spLocks noChangeArrowheads="1"/>
          </p:cNvSpPr>
          <p:nvPr/>
        </p:nvSpPr>
        <p:spPr bwMode="auto">
          <a:xfrm>
            <a:off x="1741488" y="3055370"/>
            <a:ext cx="419100" cy="246063"/>
          </a:xfrm>
          <a:prstGeom prst="rect">
            <a:avLst/>
          </a:prstGeom>
          <a:noFill/>
          <a:ln w="12700">
            <a:noFill/>
            <a:miter lim="800000"/>
            <a:headEnd type="none" w="sm" len="sm"/>
            <a:tailEnd type="none" w="sm" len="sm"/>
          </a:ln>
        </p:spPr>
        <p:txBody>
          <a:bodyPr wrap="none" anchor="ctr">
            <a:spAutoFit/>
          </a:bodyPr>
          <a:lstStyle/>
          <a:p>
            <a:pPr algn="ctr" defTabSz="762000" eaLnBrk="0" hangingPunct="0">
              <a:spcBef>
                <a:spcPct val="50000"/>
              </a:spcBef>
            </a:pPr>
            <a:r>
              <a:rPr lang="pt-BR" sz="1000" b="0" u="none">
                <a:latin typeface="+mj-lt"/>
              </a:rPr>
              <a:t>50%</a:t>
            </a:r>
          </a:p>
        </p:txBody>
      </p:sp>
      <p:sp>
        <p:nvSpPr>
          <p:cNvPr id="1650709" name="Text Box 21"/>
          <p:cNvSpPr txBox="1">
            <a:spLocks noChangeArrowheads="1"/>
          </p:cNvSpPr>
          <p:nvPr/>
        </p:nvSpPr>
        <p:spPr bwMode="auto">
          <a:xfrm>
            <a:off x="422103" y="1186034"/>
            <a:ext cx="7774545" cy="400050"/>
          </a:xfrm>
          <a:prstGeom prst="rect">
            <a:avLst/>
          </a:prstGeom>
          <a:noFill/>
          <a:ln w="12700">
            <a:noFill/>
            <a:miter lim="800000"/>
            <a:headEnd type="none" w="sm" len="sm"/>
            <a:tailEnd type="none" w="sm" len="sm"/>
          </a:ln>
        </p:spPr>
        <p:txBody>
          <a:bodyPr wrap="square" anchor="ctr">
            <a:spAutoFit/>
          </a:bodyPr>
          <a:lstStyle/>
          <a:p>
            <a:pPr algn="ctr" defTabSz="762000" eaLnBrk="0" hangingPunct="0"/>
            <a:r>
              <a:rPr lang="pt-BR" sz="2000" b="1" u="none" dirty="0">
                <a:latin typeface="+mj-lt"/>
              </a:rPr>
              <a:t>ALGUMAS PROPRIEDADES DA DISTRIBUIÇÃO NORMAL PADRONIZADA</a:t>
            </a:r>
          </a:p>
        </p:txBody>
      </p:sp>
      <p:graphicFrame>
        <p:nvGraphicFramePr>
          <p:cNvPr id="1650710" name="Object 20"/>
          <p:cNvGraphicFramePr>
            <a:graphicFrameLocks noChangeAspect="1"/>
          </p:cNvGraphicFramePr>
          <p:nvPr/>
        </p:nvGraphicFramePr>
        <p:xfrm>
          <a:off x="4641850" y="1683770"/>
          <a:ext cx="4221163" cy="1858963"/>
        </p:xfrm>
        <a:graphic>
          <a:graphicData uri="http://schemas.openxmlformats.org/presentationml/2006/ole">
            <p:oleObj spid="_x0000_s53272" name="Planilha" r:id="rId5" imgW="10197720" imgH="7214400" progId="Excel.Sheet.8">
              <p:embed/>
            </p:oleObj>
          </a:graphicData>
        </a:graphic>
      </p:graphicFrame>
      <p:sp>
        <p:nvSpPr>
          <p:cNvPr id="1650711" name="Line 23"/>
          <p:cNvSpPr>
            <a:spLocks noChangeShapeType="1"/>
          </p:cNvSpPr>
          <p:nvPr/>
        </p:nvSpPr>
        <p:spPr bwMode="auto">
          <a:xfrm>
            <a:off x="7245350" y="2217170"/>
            <a:ext cx="0" cy="1295400"/>
          </a:xfrm>
          <a:prstGeom prst="line">
            <a:avLst/>
          </a:prstGeom>
          <a:noFill/>
          <a:ln w="12700">
            <a:solidFill>
              <a:srgbClr val="000066"/>
            </a:solidFill>
            <a:round/>
            <a:headEnd type="none" w="sm" len="sm"/>
            <a:tailEnd type="none" w="sm" len="sm"/>
          </a:ln>
        </p:spPr>
        <p:txBody>
          <a:bodyPr wrap="none" anchor="ctr"/>
          <a:lstStyle/>
          <a:p>
            <a:endParaRPr lang="pt-BR">
              <a:latin typeface="+mj-lt"/>
            </a:endParaRPr>
          </a:p>
        </p:txBody>
      </p:sp>
      <p:graphicFrame>
        <p:nvGraphicFramePr>
          <p:cNvPr id="1650712" name="Object 21"/>
          <p:cNvGraphicFramePr>
            <a:graphicFrameLocks noChangeAspect="1"/>
          </p:cNvGraphicFramePr>
          <p:nvPr/>
        </p:nvGraphicFramePr>
        <p:xfrm>
          <a:off x="7173913" y="2140970"/>
          <a:ext cx="209550" cy="227013"/>
        </p:xfrm>
        <a:graphic>
          <a:graphicData uri="http://schemas.openxmlformats.org/presentationml/2006/ole">
            <p:oleObj spid="_x0000_s53273" name="Equação" r:id="rId6" imgW="114102" imgH="114102" progId="Equation.3">
              <p:embed/>
            </p:oleObj>
          </a:graphicData>
        </a:graphic>
      </p:graphicFrame>
      <p:sp>
        <p:nvSpPr>
          <p:cNvPr id="1650713" name="Line 25"/>
          <p:cNvSpPr>
            <a:spLocks noChangeShapeType="1"/>
          </p:cNvSpPr>
          <p:nvPr/>
        </p:nvSpPr>
        <p:spPr bwMode="auto">
          <a:xfrm flipH="1">
            <a:off x="7315200" y="1912370"/>
            <a:ext cx="422275" cy="304800"/>
          </a:xfrm>
          <a:prstGeom prst="line">
            <a:avLst/>
          </a:prstGeom>
          <a:noFill/>
          <a:ln w="12700">
            <a:solidFill>
              <a:srgbClr val="000066"/>
            </a:solidFill>
            <a:round/>
            <a:headEnd type="none" w="sm" len="sm"/>
            <a:tailEnd type="triangle" w="sm" len="sm"/>
          </a:ln>
        </p:spPr>
        <p:txBody>
          <a:bodyPr wrap="none" anchor="ctr"/>
          <a:lstStyle/>
          <a:p>
            <a:endParaRPr lang="pt-BR">
              <a:latin typeface="+mj-lt"/>
            </a:endParaRPr>
          </a:p>
        </p:txBody>
      </p:sp>
      <p:sp>
        <p:nvSpPr>
          <p:cNvPr id="1650714" name="Text Box 26"/>
          <p:cNvSpPr txBox="1">
            <a:spLocks noChangeArrowheads="1"/>
          </p:cNvSpPr>
          <p:nvPr/>
        </p:nvSpPr>
        <p:spPr bwMode="auto">
          <a:xfrm>
            <a:off x="7697788" y="1531370"/>
            <a:ext cx="588623" cy="307777"/>
          </a:xfrm>
          <a:prstGeom prst="rect">
            <a:avLst/>
          </a:prstGeom>
          <a:noFill/>
          <a:ln w="12700">
            <a:noFill/>
            <a:miter lim="800000"/>
            <a:headEnd type="none" w="sm" len="sm"/>
            <a:tailEnd type="none" w="sm" len="sm"/>
          </a:ln>
        </p:spPr>
        <p:txBody>
          <a:bodyPr wrap="none">
            <a:spAutoFit/>
          </a:bodyPr>
          <a:lstStyle/>
          <a:p>
            <a:pPr algn="ctr" defTabSz="762000" eaLnBrk="0" hangingPunct="0"/>
            <a:r>
              <a:rPr lang="pt-BR" sz="1400" b="0" u="none" dirty="0">
                <a:latin typeface="+mj-lt"/>
              </a:rPr>
              <a:t>p=0%</a:t>
            </a:r>
          </a:p>
        </p:txBody>
      </p:sp>
      <p:sp>
        <p:nvSpPr>
          <p:cNvPr id="27" name="Retângulo 26"/>
          <p:cNvSpPr/>
          <p:nvPr/>
        </p:nvSpPr>
        <p:spPr>
          <a:xfrm>
            <a:off x="2180379" y="513473"/>
            <a:ext cx="4579138"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dirty="0" smtClean="0">
                <a:solidFill>
                  <a:schemeClr val="accent1"/>
                </a:solidFill>
                <a:latin typeface="+mj-lt"/>
                <a:ea typeface="+mj-ea"/>
                <a:cs typeface="+mj-cs"/>
              </a:rPr>
              <a:t>NORMAL PADRONIZADA</a:t>
            </a:r>
            <a:endParaRPr lang="pt-BR" altLang="pt-BR" b="1"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0709"/>
                                        </p:tgtEl>
                                        <p:attrNameLst>
                                          <p:attrName>style.visibility</p:attrName>
                                        </p:attrNameLst>
                                      </p:cBhvr>
                                      <p:to>
                                        <p:strVal val="visible"/>
                                      </p:to>
                                    </p:set>
                                    <p:anim calcmode="lin" valueType="num">
                                      <p:cBhvr additive="base">
                                        <p:cTn id="7" dur="500" fill="hold"/>
                                        <p:tgtEl>
                                          <p:spTgt spid="1650709"/>
                                        </p:tgtEl>
                                        <p:attrNameLst>
                                          <p:attrName>ppt_x</p:attrName>
                                        </p:attrNameLst>
                                      </p:cBhvr>
                                      <p:tavLst>
                                        <p:tav tm="0">
                                          <p:val>
                                            <p:strVal val="0-#ppt_w/2"/>
                                          </p:val>
                                        </p:tav>
                                        <p:tav tm="100000">
                                          <p:val>
                                            <p:strVal val="#ppt_x"/>
                                          </p:val>
                                        </p:tav>
                                      </p:tavLst>
                                    </p:anim>
                                    <p:anim calcmode="lin" valueType="num">
                                      <p:cBhvr additive="base">
                                        <p:cTn id="8" dur="500" fill="hold"/>
                                        <p:tgtEl>
                                          <p:spTgt spid="16507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4" fill="hold" nodeType="clickEffect">
                                  <p:stCondLst>
                                    <p:cond delay="0"/>
                                  </p:stCondLst>
                                  <p:childTnLst>
                                    <p:set>
                                      <p:cBhvr>
                                        <p:cTn id="12" dur="1" fill="hold">
                                          <p:stCondLst>
                                            <p:cond delay="0"/>
                                          </p:stCondLst>
                                        </p:cTn>
                                        <p:tgtEl>
                                          <p:spTgt spid="1650691"/>
                                        </p:tgtEl>
                                        <p:attrNameLst>
                                          <p:attrName>style.visibility</p:attrName>
                                        </p:attrNameLst>
                                      </p:cBhvr>
                                      <p:to>
                                        <p:strVal val="visible"/>
                                      </p:to>
                                    </p:set>
                                    <p:anim calcmode="lin" valueType="num">
                                      <p:cBhvr>
                                        <p:cTn id="13" dur="500" fill="hold"/>
                                        <p:tgtEl>
                                          <p:spTgt spid="1650691"/>
                                        </p:tgtEl>
                                        <p:attrNameLst>
                                          <p:attrName>ppt_x</p:attrName>
                                        </p:attrNameLst>
                                      </p:cBhvr>
                                      <p:tavLst>
                                        <p:tav tm="0">
                                          <p:val>
                                            <p:strVal val="#ppt_x"/>
                                          </p:val>
                                        </p:tav>
                                        <p:tav tm="100000">
                                          <p:val>
                                            <p:strVal val="#ppt_x"/>
                                          </p:val>
                                        </p:tav>
                                      </p:tavLst>
                                    </p:anim>
                                    <p:anim calcmode="lin" valueType="num">
                                      <p:cBhvr>
                                        <p:cTn id="14" dur="500" fill="hold"/>
                                        <p:tgtEl>
                                          <p:spTgt spid="1650691"/>
                                        </p:tgtEl>
                                        <p:attrNameLst>
                                          <p:attrName>ppt_y</p:attrName>
                                        </p:attrNameLst>
                                      </p:cBhvr>
                                      <p:tavLst>
                                        <p:tav tm="0">
                                          <p:val>
                                            <p:strVal val="#ppt_y+#ppt_h/2"/>
                                          </p:val>
                                        </p:tav>
                                        <p:tav tm="100000">
                                          <p:val>
                                            <p:strVal val="#ppt_y"/>
                                          </p:val>
                                        </p:tav>
                                      </p:tavLst>
                                    </p:anim>
                                    <p:anim calcmode="lin" valueType="num">
                                      <p:cBhvr>
                                        <p:cTn id="15" dur="500" fill="hold"/>
                                        <p:tgtEl>
                                          <p:spTgt spid="1650691"/>
                                        </p:tgtEl>
                                        <p:attrNameLst>
                                          <p:attrName>ppt_w</p:attrName>
                                        </p:attrNameLst>
                                      </p:cBhvr>
                                      <p:tavLst>
                                        <p:tav tm="0">
                                          <p:val>
                                            <p:strVal val="#ppt_w"/>
                                          </p:val>
                                        </p:tav>
                                        <p:tav tm="100000">
                                          <p:val>
                                            <p:strVal val="#ppt_w"/>
                                          </p:val>
                                        </p:tav>
                                      </p:tavLst>
                                    </p:anim>
                                    <p:anim calcmode="lin" valueType="num">
                                      <p:cBhvr>
                                        <p:cTn id="16" dur="500" fill="hold"/>
                                        <p:tgtEl>
                                          <p:spTgt spid="1650691"/>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17" presetClass="entr" presetSubtype="4" fill="hold" grpId="0" nodeType="afterEffect">
                                  <p:stCondLst>
                                    <p:cond delay="0"/>
                                  </p:stCondLst>
                                  <p:childTnLst>
                                    <p:set>
                                      <p:cBhvr>
                                        <p:cTn id="19" dur="1" fill="hold">
                                          <p:stCondLst>
                                            <p:cond delay="0"/>
                                          </p:stCondLst>
                                        </p:cTn>
                                        <p:tgtEl>
                                          <p:spTgt spid="1650692"/>
                                        </p:tgtEl>
                                        <p:attrNameLst>
                                          <p:attrName>style.visibility</p:attrName>
                                        </p:attrNameLst>
                                      </p:cBhvr>
                                      <p:to>
                                        <p:strVal val="visible"/>
                                      </p:to>
                                    </p:set>
                                    <p:anim calcmode="lin" valueType="num">
                                      <p:cBhvr>
                                        <p:cTn id="20" dur="500" fill="hold"/>
                                        <p:tgtEl>
                                          <p:spTgt spid="1650692"/>
                                        </p:tgtEl>
                                        <p:attrNameLst>
                                          <p:attrName>ppt_x</p:attrName>
                                        </p:attrNameLst>
                                      </p:cBhvr>
                                      <p:tavLst>
                                        <p:tav tm="0">
                                          <p:val>
                                            <p:strVal val="#ppt_x"/>
                                          </p:val>
                                        </p:tav>
                                        <p:tav tm="100000">
                                          <p:val>
                                            <p:strVal val="#ppt_x"/>
                                          </p:val>
                                        </p:tav>
                                      </p:tavLst>
                                    </p:anim>
                                    <p:anim calcmode="lin" valueType="num">
                                      <p:cBhvr>
                                        <p:cTn id="21" dur="500" fill="hold"/>
                                        <p:tgtEl>
                                          <p:spTgt spid="1650692"/>
                                        </p:tgtEl>
                                        <p:attrNameLst>
                                          <p:attrName>ppt_y</p:attrName>
                                        </p:attrNameLst>
                                      </p:cBhvr>
                                      <p:tavLst>
                                        <p:tav tm="0">
                                          <p:val>
                                            <p:strVal val="#ppt_y+#ppt_h/2"/>
                                          </p:val>
                                        </p:tav>
                                        <p:tav tm="100000">
                                          <p:val>
                                            <p:strVal val="#ppt_y"/>
                                          </p:val>
                                        </p:tav>
                                      </p:tavLst>
                                    </p:anim>
                                    <p:anim calcmode="lin" valueType="num">
                                      <p:cBhvr>
                                        <p:cTn id="22" dur="500" fill="hold"/>
                                        <p:tgtEl>
                                          <p:spTgt spid="1650692"/>
                                        </p:tgtEl>
                                        <p:attrNameLst>
                                          <p:attrName>ppt_w</p:attrName>
                                        </p:attrNameLst>
                                      </p:cBhvr>
                                      <p:tavLst>
                                        <p:tav tm="0">
                                          <p:val>
                                            <p:strVal val="#ppt_w"/>
                                          </p:val>
                                        </p:tav>
                                        <p:tav tm="100000">
                                          <p:val>
                                            <p:strVal val="#ppt_w"/>
                                          </p:val>
                                        </p:tav>
                                      </p:tavLst>
                                    </p:anim>
                                    <p:anim calcmode="lin" valueType="num">
                                      <p:cBhvr>
                                        <p:cTn id="23" dur="500" fill="hold"/>
                                        <p:tgtEl>
                                          <p:spTgt spid="1650692"/>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1650708"/>
                                        </p:tgtEl>
                                        <p:attrNameLst>
                                          <p:attrName>style.visibility</p:attrName>
                                        </p:attrNameLst>
                                      </p:cBhvr>
                                      <p:to>
                                        <p:strVal val="visible"/>
                                      </p:to>
                                    </p:set>
                                    <p:anim calcmode="lin" valueType="num">
                                      <p:cBhvr additive="base">
                                        <p:cTn id="27" dur="500" fill="hold"/>
                                        <p:tgtEl>
                                          <p:spTgt spid="1650708"/>
                                        </p:tgtEl>
                                        <p:attrNameLst>
                                          <p:attrName>ppt_x</p:attrName>
                                        </p:attrNameLst>
                                      </p:cBhvr>
                                      <p:tavLst>
                                        <p:tav tm="0">
                                          <p:val>
                                            <p:strVal val="0-#ppt_w/2"/>
                                          </p:val>
                                        </p:tav>
                                        <p:tav tm="100000">
                                          <p:val>
                                            <p:strVal val="#ppt_x"/>
                                          </p:val>
                                        </p:tav>
                                      </p:tavLst>
                                    </p:anim>
                                    <p:anim calcmode="lin" valueType="num">
                                      <p:cBhvr additive="base">
                                        <p:cTn id="28" dur="500" fill="hold"/>
                                        <p:tgtEl>
                                          <p:spTgt spid="165070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650707"/>
                                        </p:tgtEl>
                                        <p:attrNameLst>
                                          <p:attrName>style.visibility</p:attrName>
                                        </p:attrNameLst>
                                      </p:cBhvr>
                                      <p:to>
                                        <p:strVal val="visible"/>
                                      </p:to>
                                    </p:set>
                                    <p:anim calcmode="lin" valueType="num">
                                      <p:cBhvr additive="base">
                                        <p:cTn id="32" dur="500" fill="hold"/>
                                        <p:tgtEl>
                                          <p:spTgt spid="1650707"/>
                                        </p:tgtEl>
                                        <p:attrNameLst>
                                          <p:attrName>ppt_x</p:attrName>
                                        </p:attrNameLst>
                                      </p:cBhvr>
                                      <p:tavLst>
                                        <p:tav tm="0">
                                          <p:val>
                                            <p:strVal val="0-#ppt_w/2"/>
                                          </p:val>
                                        </p:tav>
                                        <p:tav tm="100000">
                                          <p:val>
                                            <p:strVal val="#ppt_x"/>
                                          </p:val>
                                        </p:tav>
                                      </p:tavLst>
                                    </p:anim>
                                    <p:anim calcmode="lin" valueType="num">
                                      <p:cBhvr additive="base">
                                        <p:cTn id="33" dur="500" fill="hold"/>
                                        <p:tgtEl>
                                          <p:spTgt spid="1650707"/>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4" fill="hold" nodeType="clickEffect">
                                  <p:stCondLst>
                                    <p:cond delay="0"/>
                                  </p:stCondLst>
                                  <p:childTnLst>
                                    <p:set>
                                      <p:cBhvr>
                                        <p:cTn id="37" dur="1" fill="hold">
                                          <p:stCondLst>
                                            <p:cond delay="0"/>
                                          </p:stCondLst>
                                        </p:cTn>
                                        <p:tgtEl>
                                          <p:spTgt spid="1650710"/>
                                        </p:tgtEl>
                                        <p:attrNameLst>
                                          <p:attrName>style.visibility</p:attrName>
                                        </p:attrNameLst>
                                      </p:cBhvr>
                                      <p:to>
                                        <p:strVal val="visible"/>
                                      </p:to>
                                    </p:set>
                                    <p:anim calcmode="lin" valueType="num">
                                      <p:cBhvr>
                                        <p:cTn id="38" dur="500" fill="hold"/>
                                        <p:tgtEl>
                                          <p:spTgt spid="1650710"/>
                                        </p:tgtEl>
                                        <p:attrNameLst>
                                          <p:attrName>ppt_x</p:attrName>
                                        </p:attrNameLst>
                                      </p:cBhvr>
                                      <p:tavLst>
                                        <p:tav tm="0">
                                          <p:val>
                                            <p:strVal val="#ppt_x"/>
                                          </p:val>
                                        </p:tav>
                                        <p:tav tm="100000">
                                          <p:val>
                                            <p:strVal val="#ppt_x"/>
                                          </p:val>
                                        </p:tav>
                                      </p:tavLst>
                                    </p:anim>
                                    <p:anim calcmode="lin" valueType="num">
                                      <p:cBhvr>
                                        <p:cTn id="39" dur="500" fill="hold"/>
                                        <p:tgtEl>
                                          <p:spTgt spid="1650710"/>
                                        </p:tgtEl>
                                        <p:attrNameLst>
                                          <p:attrName>ppt_y</p:attrName>
                                        </p:attrNameLst>
                                      </p:cBhvr>
                                      <p:tavLst>
                                        <p:tav tm="0">
                                          <p:val>
                                            <p:strVal val="#ppt_y+#ppt_h/2"/>
                                          </p:val>
                                        </p:tav>
                                        <p:tav tm="100000">
                                          <p:val>
                                            <p:strVal val="#ppt_y"/>
                                          </p:val>
                                        </p:tav>
                                      </p:tavLst>
                                    </p:anim>
                                    <p:anim calcmode="lin" valueType="num">
                                      <p:cBhvr>
                                        <p:cTn id="40" dur="500" fill="hold"/>
                                        <p:tgtEl>
                                          <p:spTgt spid="1650710"/>
                                        </p:tgtEl>
                                        <p:attrNameLst>
                                          <p:attrName>ppt_w</p:attrName>
                                        </p:attrNameLst>
                                      </p:cBhvr>
                                      <p:tavLst>
                                        <p:tav tm="0">
                                          <p:val>
                                            <p:strVal val="#ppt_w"/>
                                          </p:val>
                                        </p:tav>
                                        <p:tav tm="100000">
                                          <p:val>
                                            <p:strVal val="#ppt_w"/>
                                          </p:val>
                                        </p:tav>
                                      </p:tavLst>
                                    </p:anim>
                                    <p:anim calcmode="lin" valueType="num">
                                      <p:cBhvr>
                                        <p:cTn id="41" dur="500" fill="hold"/>
                                        <p:tgtEl>
                                          <p:spTgt spid="165071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500"/>
                            </p:stCondLst>
                            <p:childTnLst>
                              <p:par>
                                <p:cTn id="43" presetID="17" presetClass="entr" presetSubtype="4" fill="hold" grpId="0" nodeType="afterEffect">
                                  <p:stCondLst>
                                    <p:cond delay="0"/>
                                  </p:stCondLst>
                                  <p:childTnLst>
                                    <p:set>
                                      <p:cBhvr>
                                        <p:cTn id="44" dur="1" fill="hold">
                                          <p:stCondLst>
                                            <p:cond delay="0"/>
                                          </p:stCondLst>
                                        </p:cTn>
                                        <p:tgtEl>
                                          <p:spTgt spid="1650711"/>
                                        </p:tgtEl>
                                        <p:attrNameLst>
                                          <p:attrName>style.visibility</p:attrName>
                                        </p:attrNameLst>
                                      </p:cBhvr>
                                      <p:to>
                                        <p:strVal val="visible"/>
                                      </p:to>
                                    </p:set>
                                    <p:anim calcmode="lin" valueType="num">
                                      <p:cBhvr>
                                        <p:cTn id="45" dur="500" fill="hold"/>
                                        <p:tgtEl>
                                          <p:spTgt spid="1650711"/>
                                        </p:tgtEl>
                                        <p:attrNameLst>
                                          <p:attrName>ppt_x</p:attrName>
                                        </p:attrNameLst>
                                      </p:cBhvr>
                                      <p:tavLst>
                                        <p:tav tm="0">
                                          <p:val>
                                            <p:strVal val="#ppt_x"/>
                                          </p:val>
                                        </p:tav>
                                        <p:tav tm="100000">
                                          <p:val>
                                            <p:strVal val="#ppt_x"/>
                                          </p:val>
                                        </p:tav>
                                      </p:tavLst>
                                    </p:anim>
                                    <p:anim calcmode="lin" valueType="num">
                                      <p:cBhvr>
                                        <p:cTn id="46" dur="500" fill="hold"/>
                                        <p:tgtEl>
                                          <p:spTgt spid="1650711"/>
                                        </p:tgtEl>
                                        <p:attrNameLst>
                                          <p:attrName>ppt_y</p:attrName>
                                        </p:attrNameLst>
                                      </p:cBhvr>
                                      <p:tavLst>
                                        <p:tav tm="0">
                                          <p:val>
                                            <p:strVal val="#ppt_y+#ppt_h/2"/>
                                          </p:val>
                                        </p:tav>
                                        <p:tav tm="100000">
                                          <p:val>
                                            <p:strVal val="#ppt_y"/>
                                          </p:val>
                                        </p:tav>
                                      </p:tavLst>
                                    </p:anim>
                                    <p:anim calcmode="lin" valueType="num">
                                      <p:cBhvr>
                                        <p:cTn id="47" dur="500" fill="hold"/>
                                        <p:tgtEl>
                                          <p:spTgt spid="1650711"/>
                                        </p:tgtEl>
                                        <p:attrNameLst>
                                          <p:attrName>ppt_w</p:attrName>
                                        </p:attrNameLst>
                                      </p:cBhvr>
                                      <p:tavLst>
                                        <p:tav tm="0">
                                          <p:val>
                                            <p:strVal val="#ppt_w"/>
                                          </p:val>
                                        </p:tav>
                                        <p:tav tm="100000">
                                          <p:val>
                                            <p:strVal val="#ppt_w"/>
                                          </p:val>
                                        </p:tav>
                                      </p:tavLst>
                                    </p:anim>
                                    <p:anim calcmode="lin" valueType="num">
                                      <p:cBhvr>
                                        <p:cTn id="48" dur="500" fill="hold"/>
                                        <p:tgtEl>
                                          <p:spTgt spid="1650711"/>
                                        </p:tgtEl>
                                        <p:attrNameLst>
                                          <p:attrName>ppt_h</p:attrName>
                                        </p:attrNameLst>
                                      </p:cBhvr>
                                      <p:tavLst>
                                        <p:tav tm="0">
                                          <p:val>
                                            <p:fltVal val="0"/>
                                          </p:val>
                                        </p:tav>
                                        <p:tav tm="100000">
                                          <p:val>
                                            <p:strVal val="#ppt_h"/>
                                          </p:val>
                                        </p:tav>
                                      </p:tavLst>
                                    </p:anim>
                                  </p:childTnLst>
                                </p:cTn>
                              </p:par>
                            </p:childTnLst>
                          </p:cTn>
                        </p:par>
                        <p:par>
                          <p:cTn id="49" fill="hold" nodeType="afterGroup">
                            <p:stCondLst>
                              <p:cond delay="1000"/>
                            </p:stCondLst>
                            <p:childTnLst>
                              <p:par>
                                <p:cTn id="50" presetID="23" presetClass="entr" presetSubtype="32" fill="hold" nodeType="afterEffect">
                                  <p:stCondLst>
                                    <p:cond delay="0"/>
                                  </p:stCondLst>
                                  <p:childTnLst>
                                    <p:set>
                                      <p:cBhvr>
                                        <p:cTn id="51" dur="1" fill="hold">
                                          <p:stCondLst>
                                            <p:cond delay="0"/>
                                          </p:stCondLst>
                                        </p:cTn>
                                        <p:tgtEl>
                                          <p:spTgt spid="1650712"/>
                                        </p:tgtEl>
                                        <p:attrNameLst>
                                          <p:attrName>style.visibility</p:attrName>
                                        </p:attrNameLst>
                                      </p:cBhvr>
                                      <p:to>
                                        <p:strVal val="visible"/>
                                      </p:to>
                                    </p:set>
                                    <p:anim calcmode="lin" valueType="num">
                                      <p:cBhvr>
                                        <p:cTn id="52" dur="500" fill="hold"/>
                                        <p:tgtEl>
                                          <p:spTgt spid="1650712"/>
                                        </p:tgtEl>
                                        <p:attrNameLst>
                                          <p:attrName>ppt_w</p:attrName>
                                        </p:attrNameLst>
                                      </p:cBhvr>
                                      <p:tavLst>
                                        <p:tav tm="0">
                                          <p:val>
                                            <p:strVal val="4*#ppt_w"/>
                                          </p:val>
                                        </p:tav>
                                        <p:tav tm="100000">
                                          <p:val>
                                            <p:strVal val="#ppt_w"/>
                                          </p:val>
                                        </p:tav>
                                      </p:tavLst>
                                    </p:anim>
                                    <p:anim calcmode="lin" valueType="num">
                                      <p:cBhvr>
                                        <p:cTn id="53" dur="500" fill="hold"/>
                                        <p:tgtEl>
                                          <p:spTgt spid="1650712"/>
                                        </p:tgtEl>
                                        <p:attrNameLst>
                                          <p:attrName>ppt_h</p:attrName>
                                        </p:attrNameLst>
                                      </p:cBhvr>
                                      <p:tavLst>
                                        <p:tav tm="0">
                                          <p:val>
                                            <p:strVal val="4*#ppt_h"/>
                                          </p:val>
                                        </p:tav>
                                        <p:tav tm="100000">
                                          <p:val>
                                            <p:strVal val="#ppt_h"/>
                                          </p:val>
                                        </p:tav>
                                      </p:tavLst>
                                    </p:anim>
                                  </p:childTnLst>
                                </p:cTn>
                              </p:par>
                            </p:childTnLst>
                          </p:cTn>
                        </p:par>
                        <p:par>
                          <p:cTn id="54" fill="hold" nodeType="afterGroup">
                            <p:stCondLst>
                              <p:cond delay="1500"/>
                            </p:stCondLst>
                            <p:childTnLst>
                              <p:par>
                                <p:cTn id="55" presetID="2" presetClass="entr" presetSubtype="2" fill="hold" grpId="0" nodeType="afterEffect">
                                  <p:stCondLst>
                                    <p:cond delay="0"/>
                                  </p:stCondLst>
                                  <p:childTnLst>
                                    <p:set>
                                      <p:cBhvr>
                                        <p:cTn id="56" dur="1" fill="hold">
                                          <p:stCondLst>
                                            <p:cond delay="0"/>
                                          </p:stCondLst>
                                        </p:cTn>
                                        <p:tgtEl>
                                          <p:spTgt spid="1650713"/>
                                        </p:tgtEl>
                                        <p:attrNameLst>
                                          <p:attrName>style.visibility</p:attrName>
                                        </p:attrNameLst>
                                      </p:cBhvr>
                                      <p:to>
                                        <p:strVal val="visible"/>
                                      </p:to>
                                    </p:set>
                                    <p:anim calcmode="lin" valueType="num">
                                      <p:cBhvr additive="base">
                                        <p:cTn id="57" dur="500" fill="hold"/>
                                        <p:tgtEl>
                                          <p:spTgt spid="1650713"/>
                                        </p:tgtEl>
                                        <p:attrNameLst>
                                          <p:attrName>ppt_x</p:attrName>
                                        </p:attrNameLst>
                                      </p:cBhvr>
                                      <p:tavLst>
                                        <p:tav tm="0">
                                          <p:val>
                                            <p:strVal val="1+#ppt_w/2"/>
                                          </p:val>
                                        </p:tav>
                                        <p:tav tm="100000">
                                          <p:val>
                                            <p:strVal val="#ppt_x"/>
                                          </p:val>
                                        </p:tav>
                                      </p:tavLst>
                                    </p:anim>
                                    <p:anim calcmode="lin" valueType="num">
                                      <p:cBhvr additive="base">
                                        <p:cTn id="58" dur="500" fill="hold"/>
                                        <p:tgtEl>
                                          <p:spTgt spid="1650713"/>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2000"/>
                            </p:stCondLst>
                            <p:childTnLst>
                              <p:par>
                                <p:cTn id="60" presetID="2" presetClass="entr" presetSubtype="2" fill="hold" grpId="0" nodeType="afterEffect">
                                  <p:stCondLst>
                                    <p:cond delay="0"/>
                                  </p:stCondLst>
                                  <p:childTnLst>
                                    <p:set>
                                      <p:cBhvr>
                                        <p:cTn id="61" dur="1" fill="hold">
                                          <p:stCondLst>
                                            <p:cond delay="0"/>
                                          </p:stCondLst>
                                        </p:cTn>
                                        <p:tgtEl>
                                          <p:spTgt spid="1650714"/>
                                        </p:tgtEl>
                                        <p:attrNameLst>
                                          <p:attrName>style.visibility</p:attrName>
                                        </p:attrNameLst>
                                      </p:cBhvr>
                                      <p:to>
                                        <p:strVal val="visible"/>
                                      </p:to>
                                    </p:set>
                                    <p:anim calcmode="lin" valueType="num">
                                      <p:cBhvr additive="base">
                                        <p:cTn id="62" dur="500" fill="hold"/>
                                        <p:tgtEl>
                                          <p:spTgt spid="1650714"/>
                                        </p:tgtEl>
                                        <p:attrNameLst>
                                          <p:attrName>ppt_x</p:attrName>
                                        </p:attrNameLst>
                                      </p:cBhvr>
                                      <p:tavLst>
                                        <p:tav tm="0">
                                          <p:val>
                                            <p:strVal val="1+#ppt_w/2"/>
                                          </p:val>
                                        </p:tav>
                                        <p:tav tm="100000">
                                          <p:val>
                                            <p:strVal val="#ppt_x"/>
                                          </p:val>
                                        </p:tav>
                                      </p:tavLst>
                                    </p:anim>
                                    <p:anim calcmode="lin" valueType="num">
                                      <p:cBhvr additive="base">
                                        <p:cTn id="63" dur="500" fill="hold"/>
                                        <p:tgtEl>
                                          <p:spTgt spid="165071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10" fill="hold" nodeType="clickEffect">
                                  <p:stCondLst>
                                    <p:cond delay="0"/>
                                  </p:stCondLst>
                                  <p:childTnLst>
                                    <p:set>
                                      <p:cBhvr>
                                        <p:cTn id="67" dur="1" fill="hold">
                                          <p:stCondLst>
                                            <p:cond delay="0"/>
                                          </p:stCondLst>
                                        </p:cTn>
                                        <p:tgtEl>
                                          <p:spTgt spid="1650690"/>
                                        </p:tgtEl>
                                        <p:attrNameLst>
                                          <p:attrName>style.visibility</p:attrName>
                                        </p:attrNameLst>
                                      </p:cBhvr>
                                      <p:to>
                                        <p:strVal val="visible"/>
                                      </p:to>
                                    </p:set>
                                    <p:anim calcmode="lin" valueType="num">
                                      <p:cBhvr>
                                        <p:cTn id="68" dur="500" fill="hold"/>
                                        <p:tgtEl>
                                          <p:spTgt spid="1650690"/>
                                        </p:tgtEl>
                                        <p:attrNameLst>
                                          <p:attrName>ppt_w</p:attrName>
                                        </p:attrNameLst>
                                      </p:cBhvr>
                                      <p:tavLst>
                                        <p:tav tm="0">
                                          <p:val>
                                            <p:fltVal val="0"/>
                                          </p:val>
                                        </p:tav>
                                        <p:tav tm="100000">
                                          <p:val>
                                            <p:strVal val="#ppt_w"/>
                                          </p:val>
                                        </p:tav>
                                      </p:tavLst>
                                    </p:anim>
                                    <p:anim calcmode="lin" valueType="num">
                                      <p:cBhvr>
                                        <p:cTn id="69" dur="500" fill="hold"/>
                                        <p:tgtEl>
                                          <p:spTgt spid="1650690"/>
                                        </p:tgtEl>
                                        <p:attrNameLst>
                                          <p:attrName>ppt_h</p:attrName>
                                        </p:attrNameLst>
                                      </p:cBhvr>
                                      <p:tavLst>
                                        <p:tav tm="0">
                                          <p:val>
                                            <p:strVal val="#ppt_h"/>
                                          </p:val>
                                        </p:tav>
                                        <p:tav tm="100000">
                                          <p:val>
                                            <p:strVal val="#ppt_h"/>
                                          </p:val>
                                        </p:tav>
                                      </p:tavLst>
                                    </p:anim>
                                  </p:childTnLst>
                                </p:cTn>
                              </p:par>
                            </p:childTnLst>
                          </p:cTn>
                        </p:par>
                        <p:par>
                          <p:cTn id="70" fill="hold" nodeType="afterGroup">
                            <p:stCondLst>
                              <p:cond delay="500"/>
                            </p:stCondLst>
                            <p:childTnLst>
                              <p:par>
                                <p:cTn id="71" presetID="2" presetClass="entr" presetSubtype="8" fill="hold" grpId="0" nodeType="afterEffect">
                                  <p:stCondLst>
                                    <p:cond delay="0"/>
                                  </p:stCondLst>
                                  <p:childTnLst>
                                    <p:set>
                                      <p:cBhvr>
                                        <p:cTn id="72" dur="1" fill="hold">
                                          <p:stCondLst>
                                            <p:cond delay="0"/>
                                          </p:stCondLst>
                                        </p:cTn>
                                        <p:tgtEl>
                                          <p:spTgt spid="1650693"/>
                                        </p:tgtEl>
                                        <p:attrNameLst>
                                          <p:attrName>style.visibility</p:attrName>
                                        </p:attrNameLst>
                                      </p:cBhvr>
                                      <p:to>
                                        <p:strVal val="visible"/>
                                      </p:to>
                                    </p:set>
                                    <p:anim calcmode="lin" valueType="num">
                                      <p:cBhvr additive="base">
                                        <p:cTn id="73" dur="500" fill="hold"/>
                                        <p:tgtEl>
                                          <p:spTgt spid="1650693"/>
                                        </p:tgtEl>
                                        <p:attrNameLst>
                                          <p:attrName>ppt_x</p:attrName>
                                        </p:attrNameLst>
                                      </p:cBhvr>
                                      <p:tavLst>
                                        <p:tav tm="0">
                                          <p:val>
                                            <p:strVal val="0-#ppt_w/2"/>
                                          </p:val>
                                        </p:tav>
                                        <p:tav tm="100000">
                                          <p:val>
                                            <p:strVal val="#ppt_x"/>
                                          </p:val>
                                        </p:tav>
                                      </p:tavLst>
                                    </p:anim>
                                    <p:anim calcmode="lin" valueType="num">
                                      <p:cBhvr additive="base">
                                        <p:cTn id="74" dur="500" fill="hold"/>
                                        <p:tgtEl>
                                          <p:spTgt spid="1650693"/>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1000"/>
                            </p:stCondLst>
                            <p:childTnLst>
                              <p:par>
                                <p:cTn id="76" presetID="2" presetClass="entr" presetSubtype="8" fill="hold" grpId="0" nodeType="afterEffect">
                                  <p:stCondLst>
                                    <p:cond delay="0"/>
                                  </p:stCondLst>
                                  <p:childTnLst>
                                    <p:set>
                                      <p:cBhvr>
                                        <p:cTn id="77" dur="1" fill="hold">
                                          <p:stCondLst>
                                            <p:cond delay="0"/>
                                          </p:stCondLst>
                                        </p:cTn>
                                        <p:tgtEl>
                                          <p:spTgt spid="1650694"/>
                                        </p:tgtEl>
                                        <p:attrNameLst>
                                          <p:attrName>style.visibility</p:attrName>
                                        </p:attrNameLst>
                                      </p:cBhvr>
                                      <p:to>
                                        <p:strVal val="visible"/>
                                      </p:to>
                                    </p:set>
                                    <p:anim calcmode="lin" valueType="num">
                                      <p:cBhvr additive="base">
                                        <p:cTn id="78" dur="500" fill="hold"/>
                                        <p:tgtEl>
                                          <p:spTgt spid="1650694"/>
                                        </p:tgtEl>
                                        <p:attrNameLst>
                                          <p:attrName>ppt_x</p:attrName>
                                        </p:attrNameLst>
                                      </p:cBhvr>
                                      <p:tavLst>
                                        <p:tav tm="0">
                                          <p:val>
                                            <p:strVal val="0-#ppt_w/2"/>
                                          </p:val>
                                        </p:tav>
                                        <p:tav tm="100000">
                                          <p:val>
                                            <p:strVal val="#ppt_x"/>
                                          </p:val>
                                        </p:tav>
                                      </p:tavLst>
                                    </p:anim>
                                    <p:anim calcmode="lin" valueType="num">
                                      <p:cBhvr additive="base">
                                        <p:cTn id="79" dur="500" fill="hold"/>
                                        <p:tgtEl>
                                          <p:spTgt spid="1650694"/>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1500"/>
                            </p:stCondLst>
                            <p:childTnLst>
                              <p:par>
                                <p:cTn id="81" presetID="2" presetClass="entr" presetSubtype="8" fill="hold" grpId="0" nodeType="afterEffect">
                                  <p:stCondLst>
                                    <p:cond delay="0"/>
                                  </p:stCondLst>
                                  <p:childTnLst>
                                    <p:set>
                                      <p:cBhvr>
                                        <p:cTn id="82" dur="1" fill="hold">
                                          <p:stCondLst>
                                            <p:cond delay="0"/>
                                          </p:stCondLst>
                                        </p:cTn>
                                        <p:tgtEl>
                                          <p:spTgt spid="1650695"/>
                                        </p:tgtEl>
                                        <p:attrNameLst>
                                          <p:attrName>style.visibility</p:attrName>
                                        </p:attrNameLst>
                                      </p:cBhvr>
                                      <p:to>
                                        <p:strVal val="visible"/>
                                      </p:to>
                                    </p:set>
                                    <p:anim calcmode="lin" valueType="num">
                                      <p:cBhvr additive="base">
                                        <p:cTn id="83" dur="500" fill="hold"/>
                                        <p:tgtEl>
                                          <p:spTgt spid="1650695"/>
                                        </p:tgtEl>
                                        <p:attrNameLst>
                                          <p:attrName>ppt_x</p:attrName>
                                        </p:attrNameLst>
                                      </p:cBhvr>
                                      <p:tavLst>
                                        <p:tav tm="0">
                                          <p:val>
                                            <p:strVal val="0-#ppt_w/2"/>
                                          </p:val>
                                        </p:tav>
                                        <p:tav tm="100000">
                                          <p:val>
                                            <p:strVal val="#ppt_x"/>
                                          </p:val>
                                        </p:tav>
                                      </p:tavLst>
                                    </p:anim>
                                    <p:anim calcmode="lin" valueType="num">
                                      <p:cBhvr additive="base">
                                        <p:cTn id="84" dur="500" fill="hold"/>
                                        <p:tgtEl>
                                          <p:spTgt spid="1650695"/>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2000"/>
                            </p:stCondLst>
                            <p:childTnLst>
                              <p:par>
                                <p:cTn id="86" presetID="2" presetClass="entr" presetSubtype="8" fill="hold" grpId="0" nodeType="afterEffect">
                                  <p:stCondLst>
                                    <p:cond delay="0"/>
                                  </p:stCondLst>
                                  <p:childTnLst>
                                    <p:set>
                                      <p:cBhvr>
                                        <p:cTn id="87" dur="1" fill="hold">
                                          <p:stCondLst>
                                            <p:cond delay="0"/>
                                          </p:stCondLst>
                                        </p:cTn>
                                        <p:tgtEl>
                                          <p:spTgt spid="1650696"/>
                                        </p:tgtEl>
                                        <p:attrNameLst>
                                          <p:attrName>style.visibility</p:attrName>
                                        </p:attrNameLst>
                                      </p:cBhvr>
                                      <p:to>
                                        <p:strVal val="visible"/>
                                      </p:to>
                                    </p:set>
                                    <p:anim calcmode="lin" valueType="num">
                                      <p:cBhvr additive="base">
                                        <p:cTn id="88" dur="500" fill="hold"/>
                                        <p:tgtEl>
                                          <p:spTgt spid="1650696"/>
                                        </p:tgtEl>
                                        <p:attrNameLst>
                                          <p:attrName>ppt_x</p:attrName>
                                        </p:attrNameLst>
                                      </p:cBhvr>
                                      <p:tavLst>
                                        <p:tav tm="0">
                                          <p:val>
                                            <p:strVal val="0-#ppt_w/2"/>
                                          </p:val>
                                        </p:tav>
                                        <p:tav tm="100000">
                                          <p:val>
                                            <p:strVal val="#ppt_x"/>
                                          </p:val>
                                        </p:tav>
                                      </p:tavLst>
                                    </p:anim>
                                    <p:anim calcmode="lin" valueType="num">
                                      <p:cBhvr additive="base">
                                        <p:cTn id="89" dur="500" fill="hold"/>
                                        <p:tgtEl>
                                          <p:spTgt spid="1650696"/>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2500"/>
                            </p:stCondLst>
                            <p:childTnLst>
                              <p:par>
                                <p:cTn id="91" presetID="2" presetClass="entr" presetSubtype="8" fill="hold" grpId="0" nodeType="afterEffect">
                                  <p:stCondLst>
                                    <p:cond delay="0"/>
                                  </p:stCondLst>
                                  <p:childTnLst>
                                    <p:set>
                                      <p:cBhvr>
                                        <p:cTn id="92" dur="1" fill="hold">
                                          <p:stCondLst>
                                            <p:cond delay="0"/>
                                          </p:stCondLst>
                                        </p:cTn>
                                        <p:tgtEl>
                                          <p:spTgt spid="1650697"/>
                                        </p:tgtEl>
                                        <p:attrNameLst>
                                          <p:attrName>style.visibility</p:attrName>
                                        </p:attrNameLst>
                                      </p:cBhvr>
                                      <p:to>
                                        <p:strVal val="visible"/>
                                      </p:to>
                                    </p:set>
                                    <p:anim calcmode="lin" valueType="num">
                                      <p:cBhvr additive="base">
                                        <p:cTn id="93" dur="500" fill="hold"/>
                                        <p:tgtEl>
                                          <p:spTgt spid="1650697"/>
                                        </p:tgtEl>
                                        <p:attrNameLst>
                                          <p:attrName>ppt_x</p:attrName>
                                        </p:attrNameLst>
                                      </p:cBhvr>
                                      <p:tavLst>
                                        <p:tav tm="0">
                                          <p:val>
                                            <p:strVal val="0-#ppt_w/2"/>
                                          </p:val>
                                        </p:tav>
                                        <p:tav tm="100000">
                                          <p:val>
                                            <p:strVal val="#ppt_x"/>
                                          </p:val>
                                        </p:tav>
                                      </p:tavLst>
                                    </p:anim>
                                    <p:anim calcmode="lin" valueType="num">
                                      <p:cBhvr additive="base">
                                        <p:cTn id="94" dur="500" fill="hold"/>
                                        <p:tgtEl>
                                          <p:spTgt spid="1650697"/>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3000"/>
                            </p:stCondLst>
                            <p:childTnLst>
                              <p:par>
                                <p:cTn id="96" presetID="2" presetClass="entr" presetSubtype="8" fill="hold" grpId="0" nodeType="afterEffect">
                                  <p:stCondLst>
                                    <p:cond delay="0"/>
                                  </p:stCondLst>
                                  <p:childTnLst>
                                    <p:set>
                                      <p:cBhvr>
                                        <p:cTn id="97" dur="1" fill="hold">
                                          <p:stCondLst>
                                            <p:cond delay="0"/>
                                          </p:stCondLst>
                                        </p:cTn>
                                        <p:tgtEl>
                                          <p:spTgt spid="1650698"/>
                                        </p:tgtEl>
                                        <p:attrNameLst>
                                          <p:attrName>style.visibility</p:attrName>
                                        </p:attrNameLst>
                                      </p:cBhvr>
                                      <p:to>
                                        <p:strVal val="visible"/>
                                      </p:to>
                                    </p:set>
                                    <p:anim calcmode="lin" valueType="num">
                                      <p:cBhvr additive="base">
                                        <p:cTn id="98" dur="500" fill="hold"/>
                                        <p:tgtEl>
                                          <p:spTgt spid="1650698"/>
                                        </p:tgtEl>
                                        <p:attrNameLst>
                                          <p:attrName>ppt_x</p:attrName>
                                        </p:attrNameLst>
                                      </p:cBhvr>
                                      <p:tavLst>
                                        <p:tav tm="0">
                                          <p:val>
                                            <p:strVal val="0-#ppt_w/2"/>
                                          </p:val>
                                        </p:tav>
                                        <p:tav tm="100000">
                                          <p:val>
                                            <p:strVal val="#ppt_x"/>
                                          </p:val>
                                        </p:tav>
                                      </p:tavLst>
                                    </p:anim>
                                    <p:anim calcmode="lin" valueType="num">
                                      <p:cBhvr additive="base">
                                        <p:cTn id="99" dur="500" fill="hold"/>
                                        <p:tgtEl>
                                          <p:spTgt spid="1650698"/>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3500"/>
                            </p:stCondLst>
                            <p:childTnLst>
                              <p:par>
                                <p:cTn id="101" presetID="2" presetClass="entr" presetSubtype="8" fill="hold" grpId="0" nodeType="afterEffect">
                                  <p:stCondLst>
                                    <p:cond delay="0"/>
                                  </p:stCondLst>
                                  <p:childTnLst>
                                    <p:set>
                                      <p:cBhvr>
                                        <p:cTn id="102" dur="1" fill="hold">
                                          <p:stCondLst>
                                            <p:cond delay="0"/>
                                          </p:stCondLst>
                                        </p:cTn>
                                        <p:tgtEl>
                                          <p:spTgt spid="1650699"/>
                                        </p:tgtEl>
                                        <p:attrNameLst>
                                          <p:attrName>style.visibility</p:attrName>
                                        </p:attrNameLst>
                                      </p:cBhvr>
                                      <p:to>
                                        <p:strVal val="visible"/>
                                      </p:to>
                                    </p:set>
                                    <p:anim calcmode="lin" valueType="num">
                                      <p:cBhvr additive="base">
                                        <p:cTn id="103" dur="500" fill="hold"/>
                                        <p:tgtEl>
                                          <p:spTgt spid="1650699"/>
                                        </p:tgtEl>
                                        <p:attrNameLst>
                                          <p:attrName>ppt_x</p:attrName>
                                        </p:attrNameLst>
                                      </p:cBhvr>
                                      <p:tavLst>
                                        <p:tav tm="0">
                                          <p:val>
                                            <p:strVal val="0-#ppt_w/2"/>
                                          </p:val>
                                        </p:tav>
                                        <p:tav tm="100000">
                                          <p:val>
                                            <p:strVal val="#ppt_x"/>
                                          </p:val>
                                        </p:tav>
                                      </p:tavLst>
                                    </p:anim>
                                    <p:anim calcmode="lin" valueType="num">
                                      <p:cBhvr additive="base">
                                        <p:cTn id="104" dur="500" fill="hold"/>
                                        <p:tgtEl>
                                          <p:spTgt spid="1650699"/>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4000"/>
                            </p:stCondLst>
                            <p:childTnLst>
                              <p:par>
                                <p:cTn id="106" presetID="2" presetClass="entr" presetSubtype="8" fill="hold" grpId="0" nodeType="afterEffect">
                                  <p:stCondLst>
                                    <p:cond delay="0"/>
                                  </p:stCondLst>
                                  <p:childTnLst>
                                    <p:set>
                                      <p:cBhvr>
                                        <p:cTn id="107" dur="1" fill="hold">
                                          <p:stCondLst>
                                            <p:cond delay="0"/>
                                          </p:stCondLst>
                                        </p:cTn>
                                        <p:tgtEl>
                                          <p:spTgt spid="1650703"/>
                                        </p:tgtEl>
                                        <p:attrNameLst>
                                          <p:attrName>style.visibility</p:attrName>
                                        </p:attrNameLst>
                                      </p:cBhvr>
                                      <p:to>
                                        <p:strVal val="visible"/>
                                      </p:to>
                                    </p:set>
                                    <p:anim calcmode="lin" valueType="num">
                                      <p:cBhvr additive="base">
                                        <p:cTn id="108" dur="500" fill="hold"/>
                                        <p:tgtEl>
                                          <p:spTgt spid="1650703"/>
                                        </p:tgtEl>
                                        <p:attrNameLst>
                                          <p:attrName>ppt_x</p:attrName>
                                        </p:attrNameLst>
                                      </p:cBhvr>
                                      <p:tavLst>
                                        <p:tav tm="0">
                                          <p:val>
                                            <p:strVal val="0-#ppt_w/2"/>
                                          </p:val>
                                        </p:tav>
                                        <p:tav tm="100000">
                                          <p:val>
                                            <p:strVal val="#ppt_x"/>
                                          </p:val>
                                        </p:tav>
                                      </p:tavLst>
                                    </p:anim>
                                    <p:anim calcmode="lin" valueType="num">
                                      <p:cBhvr additive="base">
                                        <p:cTn id="109" dur="500" fill="hold"/>
                                        <p:tgtEl>
                                          <p:spTgt spid="1650703"/>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4500"/>
                            </p:stCondLst>
                            <p:childTnLst>
                              <p:par>
                                <p:cTn id="111" presetID="2" presetClass="entr" presetSubtype="8" fill="hold" grpId="0" nodeType="afterEffect">
                                  <p:stCondLst>
                                    <p:cond delay="0"/>
                                  </p:stCondLst>
                                  <p:childTnLst>
                                    <p:set>
                                      <p:cBhvr>
                                        <p:cTn id="112" dur="1" fill="hold">
                                          <p:stCondLst>
                                            <p:cond delay="0"/>
                                          </p:stCondLst>
                                        </p:cTn>
                                        <p:tgtEl>
                                          <p:spTgt spid="1650702"/>
                                        </p:tgtEl>
                                        <p:attrNameLst>
                                          <p:attrName>style.visibility</p:attrName>
                                        </p:attrNameLst>
                                      </p:cBhvr>
                                      <p:to>
                                        <p:strVal val="visible"/>
                                      </p:to>
                                    </p:set>
                                    <p:anim calcmode="lin" valueType="num">
                                      <p:cBhvr additive="base">
                                        <p:cTn id="113" dur="500" fill="hold"/>
                                        <p:tgtEl>
                                          <p:spTgt spid="1650702"/>
                                        </p:tgtEl>
                                        <p:attrNameLst>
                                          <p:attrName>ppt_x</p:attrName>
                                        </p:attrNameLst>
                                      </p:cBhvr>
                                      <p:tavLst>
                                        <p:tav tm="0">
                                          <p:val>
                                            <p:strVal val="0-#ppt_w/2"/>
                                          </p:val>
                                        </p:tav>
                                        <p:tav tm="100000">
                                          <p:val>
                                            <p:strVal val="#ppt_x"/>
                                          </p:val>
                                        </p:tav>
                                      </p:tavLst>
                                    </p:anim>
                                    <p:anim calcmode="lin" valueType="num">
                                      <p:cBhvr additive="base">
                                        <p:cTn id="114" dur="500" fill="hold"/>
                                        <p:tgtEl>
                                          <p:spTgt spid="1650702"/>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5000"/>
                            </p:stCondLst>
                            <p:childTnLst>
                              <p:par>
                                <p:cTn id="116" presetID="2" presetClass="entr" presetSubtype="8" fill="hold" grpId="0" nodeType="afterEffect">
                                  <p:stCondLst>
                                    <p:cond delay="0"/>
                                  </p:stCondLst>
                                  <p:childTnLst>
                                    <p:set>
                                      <p:cBhvr>
                                        <p:cTn id="117" dur="1" fill="hold">
                                          <p:stCondLst>
                                            <p:cond delay="0"/>
                                          </p:stCondLst>
                                        </p:cTn>
                                        <p:tgtEl>
                                          <p:spTgt spid="1650704"/>
                                        </p:tgtEl>
                                        <p:attrNameLst>
                                          <p:attrName>style.visibility</p:attrName>
                                        </p:attrNameLst>
                                      </p:cBhvr>
                                      <p:to>
                                        <p:strVal val="visible"/>
                                      </p:to>
                                    </p:set>
                                    <p:anim calcmode="lin" valueType="num">
                                      <p:cBhvr additive="base">
                                        <p:cTn id="118" dur="500" fill="hold"/>
                                        <p:tgtEl>
                                          <p:spTgt spid="1650704"/>
                                        </p:tgtEl>
                                        <p:attrNameLst>
                                          <p:attrName>ppt_x</p:attrName>
                                        </p:attrNameLst>
                                      </p:cBhvr>
                                      <p:tavLst>
                                        <p:tav tm="0">
                                          <p:val>
                                            <p:strVal val="0-#ppt_w/2"/>
                                          </p:val>
                                        </p:tav>
                                        <p:tav tm="100000">
                                          <p:val>
                                            <p:strVal val="#ppt_x"/>
                                          </p:val>
                                        </p:tav>
                                      </p:tavLst>
                                    </p:anim>
                                    <p:anim calcmode="lin" valueType="num">
                                      <p:cBhvr additive="base">
                                        <p:cTn id="119" dur="500" fill="hold"/>
                                        <p:tgtEl>
                                          <p:spTgt spid="1650704"/>
                                        </p:tgtEl>
                                        <p:attrNameLst>
                                          <p:attrName>ppt_y</p:attrName>
                                        </p:attrNameLst>
                                      </p:cBhvr>
                                      <p:tavLst>
                                        <p:tav tm="0">
                                          <p:val>
                                            <p:strVal val="#ppt_y"/>
                                          </p:val>
                                        </p:tav>
                                        <p:tav tm="100000">
                                          <p:val>
                                            <p:strVal val="#ppt_y"/>
                                          </p:val>
                                        </p:tav>
                                      </p:tavLst>
                                    </p:anim>
                                  </p:childTnLst>
                                </p:cTn>
                              </p:par>
                            </p:childTnLst>
                          </p:cTn>
                        </p:par>
                        <p:par>
                          <p:cTn id="120" fill="hold" nodeType="afterGroup">
                            <p:stCondLst>
                              <p:cond delay="5500"/>
                            </p:stCondLst>
                            <p:childTnLst>
                              <p:par>
                                <p:cTn id="121" presetID="2" presetClass="entr" presetSubtype="8" fill="hold" grpId="0" nodeType="afterEffect">
                                  <p:stCondLst>
                                    <p:cond delay="0"/>
                                  </p:stCondLst>
                                  <p:childTnLst>
                                    <p:set>
                                      <p:cBhvr>
                                        <p:cTn id="122" dur="1" fill="hold">
                                          <p:stCondLst>
                                            <p:cond delay="0"/>
                                          </p:stCondLst>
                                        </p:cTn>
                                        <p:tgtEl>
                                          <p:spTgt spid="1650701"/>
                                        </p:tgtEl>
                                        <p:attrNameLst>
                                          <p:attrName>style.visibility</p:attrName>
                                        </p:attrNameLst>
                                      </p:cBhvr>
                                      <p:to>
                                        <p:strVal val="visible"/>
                                      </p:to>
                                    </p:set>
                                    <p:anim calcmode="lin" valueType="num">
                                      <p:cBhvr additive="base">
                                        <p:cTn id="123" dur="500" fill="hold"/>
                                        <p:tgtEl>
                                          <p:spTgt spid="1650701"/>
                                        </p:tgtEl>
                                        <p:attrNameLst>
                                          <p:attrName>ppt_x</p:attrName>
                                        </p:attrNameLst>
                                      </p:cBhvr>
                                      <p:tavLst>
                                        <p:tav tm="0">
                                          <p:val>
                                            <p:strVal val="0-#ppt_w/2"/>
                                          </p:val>
                                        </p:tav>
                                        <p:tav tm="100000">
                                          <p:val>
                                            <p:strVal val="#ppt_x"/>
                                          </p:val>
                                        </p:tav>
                                      </p:tavLst>
                                    </p:anim>
                                    <p:anim calcmode="lin" valueType="num">
                                      <p:cBhvr additive="base">
                                        <p:cTn id="124" dur="500" fill="hold"/>
                                        <p:tgtEl>
                                          <p:spTgt spid="1650701"/>
                                        </p:tgtEl>
                                        <p:attrNameLst>
                                          <p:attrName>ppt_y</p:attrName>
                                        </p:attrNameLst>
                                      </p:cBhvr>
                                      <p:tavLst>
                                        <p:tav tm="0">
                                          <p:val>
                                            <p:strVal val="#ppt_y"/>
                                          </p:val>
                                        </p:tav>
                                        <p:tav tm="100000">
                                          <p:val>
                                            <p:strVal val="#ppt_y"/>
                                          </p:val>
                                        </p:tav>
                                      </p:tavLst>
                                    </p:anim>
                                  </p:childTnLst>
                                </p:cTn>
                              </p:par>
                            </p:childTnLst>
                          </p:cTn>
                        </p:par>
                        <p:par>
                          <p:cTn id="125" fill="hold" nodeType="afterGroup">
                            <p:stCondLst>
                              <p:cond delay="6000"/>
                            </p:stCondLst>
                            <p:childTnLst>
                              <p:par>
                                <p:cTn id="126" presetID="2" presetClass="entr" presetSubtype="8" fill="hold" grpId="0" nodeType="afterEffect">
                                  <p:stCondLst>
                                    <p:cond delay="0"/>
                                  </p:stCondLst>
                                  <p:childTnLst>
                                    <p:set>
                                      <p:cBhvr>
                                        <p:cTn id="127" dur="1" fill="hold">
                                          <p:stCondLst>
                                            <p:cond delay="0"/>
                                          </p:stCondLst>
                                        </p:cTn>
                                        <p:tgtEl>
                                          <p:spTgt spid="1650705"/>
                                        </p:tgtEl>
                                        <p:attrNameLst>
                                          <p:attrName>style.visibility</p:attrName>
                                        </p:attrNameLst>
                                      </p:cBhvr>
                                      <p:to>
                                        <p:strVal val="visible"/>
                                      </p:to>
                                    </p:set>
                                    <p:anim calcmode="lin" valueType="num">
                                      <p:cBhvr additive="base">
                                        <p:cTn id="128" dur="500" fill="hold"/>
                                        <p:tgtEl>
                                          <p:spTgt spid="1650705"/>
                                        </p:tgtEl>
                                        <p:attrNameLst>
                                          <p:attrName>ppt_x</p:attrName>
                                        </p:attrNameLst>
                                      </p:cBhvr>
                                      <p:tavLst>
                                        <p:tav tm="0">
                                          <p:val>
                                            <p:strVal val="0-#ppt_w/2"/>
                                          </p:val>
                                        </p:tav>
                                        <p:tav tm="100000">
                                          <p:val>
                                            <p:strVal val="#ppt_x"/>
                                          </p:val>
                                        </p:tav>
                                      </p:tavLst>
                                    </p:anim>
                                    <p:anim calcmode="lin" valueType="num">
                                      <p:cBhvr additive="base">
                                        <p:cTn id="129" dur="500" fill="hold"/>
                                        <p:tgtEl>
                                          <p:spTgt spid="1650705"/>
                                        </p:tgtEl>
                                        <p:attrNameLst>
                                          <p:attrName>ppt_y</p:attrName>
                                        </p:attrNameLst>
                                      </p:cBhvr>
                                      <p:tavLst>
                                        <p:tav tm="0">
                                          <p:val>
                                            <p:strVal val="#ppt_y"/>
                                          </p:val>
                                        </p:tav>
                                        <p:tav tm="100000">
                                          <p:val>
                                            <p:strVal val="#ppt_y"/>
                                          </p:val>
                                        </p:tav>
                                      </p:tavLst>
                                    </p:anim>
                                  </p:childTnLst>
                                </p:cTn>
                              </p:par>
                            </p:childTnLst>
                          </p:cTn>
                        </p:par>
                        <p:par>
                          <p:cTn id="130" fill="hold" nodeType="afterGroup">
                            <p:stCondLst>
                              <p:cond delay="6500"/>
                            </p:stCondLst>
                            <p:childTnLst>
                              <p:par>
                                <p:cTn id="131" presetID="2" presetClass="entr" presetSubtype="8" fill="hold" grpId="0" nodeType="afterEffect">
                                  <p:stCondLst>
                                    <p:cond delay="0"/>
                                  </p:stCondLst>
                                  <p:childTnLst>
                                    <p:set>
                                      <p:cBhvr>
                                        <p:cTn id="132" dur="1" fill="hold">
                                          <p:stCondLst>
                                            <p:cond delay="0"/>
                                          </p:stCondLst>
                                        </p:cTn>
                                        <p:tgtEl>
                                          <p:spTgt spid="1650700"/>
                                        </p:tgtEl>
                                        <p:attrNameLst>
                                          <p:attrName>style.visibility</p:attrName>
                                        </p:attrNameLst>
                                      </p:cBhvr>
                                      <p:to>
                                        <p:strVal val="visible"/>
                                      </p:to>
                                    </p:set>
                                    <p:anim calcmode="lin" valueType="num">
                                      <p:cBhvr additive="base">
                                        <p:cTn id="133" dur="500" fill="hold"/>
                                        <p:tgtEl>
                                          <p:spTgt spid="1650700"/>
                                        </p:tgtEl>
                                        <p:attrNameLst>
                                          <p:attrName>ppt_x</p:attrName>
                                        </p:attrNameLst>
                                      </p:cBhvr>
                                      <p:tavLst>
                                        <p:tav tm="0">
                                          <p:val>
                                            <p:strVal val="0-#ppt_w/2"/>
                                          </p:val>
                                        </p:tav>
                                        <p:tav tm="100000">
                                          <p:val>
                                            <p:strVal val="#ppt_x"/>
                                          </p:val>
                                        </p:tav>
                                      </p:tavLst>
                                    </p:anim>
                                    <p:anim calcmode="lin" valueType="num">
                                      <p:cBhvr additive="base">
                                        <p:cTn id="134" dur="500" fill="hold"/>
                                        <p:tgtEl>
                                          <p:spTgt spid="1650700"/>
                                        </p:tgtEl>
                                        <p:attrNameLst>
                                          <p:attrName>ppt_y</p:attrName>
                                        </p:attrNameLst>
                                      </p:cBhvr>
                                      <p:tavLst>
                                        <p:tav tm="0">
                                          <p:val>
                                            <p:strVal val="#ppt_y"/>
                                          </p:val>
                                        </p:tav>
                                        <p:tav tm="100000">
                                          <p:val>
                                            <p:strVal val="#ppt_y"/>
                                          </p:val>
                                        </p:tav>
                                      </p:tavLst>
                                    </p:anim>
                                  </p:childTnLst>
                                </p:cTn>
                              </p:par>
                            </p:childTnLst>
                          </p:cTn>
                        </p:par>
                        <p:par>
                          <p:cTn id="135" fill="hold" nodeType="afterGroup">
                            <p:stCondLst>
                              <p:cond delay="7000"/>
                            </p:stCondLst>
                            <p:childTnLst>
                              <p:par>
                                <p:cTn id="136" presetID="2" presetClass="entr" presetSubtype="8" fill="hold" grpId="0" nodeType="afterEffect">
                                  <p:stCondLst>
                                    <p:cond delay="0"/>
                                  </p:stCondLst>
                                  <p:childTnLst>
                                    <p:set>
                                      <p:cBhvr>
                                        <p:cTn id="137" dur="1" fill="hold">
                                          <p:stCondLst>
                                            <p:cond delay="0"/>
                                          </p:stCondLst>
                                        </p:cTn>
                                        <p:tgtEl>
                                          <p:spTgt spid="1650706"/>
                                        </p:tgtEl>
                                        <p:attrNameLst>
                                          <p:attrName>style.visibility</p:attrName>
                                        </p:attrNameLst>
                                      </p:cBhvr>
                                      <p:to>
                                        <p:strVal val="visible"/>
                                      </p:to>
                                    </p:set>
                                    <p:anim calcmode="lin" valueType="num">
                                      <p:cBhvr additive="base">
                                        <p:cTn id="138" dur="500" fill="hold"/>
                                        <p:tgtEl>
                                          <p:spTgt spid="1650706"/>
                                        </p:tgtEl>
                                        <p:attrNameLst>
                                          <p:attrName>ppt_x</p:attrName>
                                        </p:attrNameLst>
                                      </p:cBhvr>
                                      <p:tavLst>
                                        <p:tav tm="0">
                                          <p:val>
                                            <p:strVal val="0-#ppt_w/2"/>
                                          </p:val>
                                        </p:tav>
                                        <p:tav tm="100000">
                                          <p:val>
                                            <p:strVal val="#ppt_x"/>
                                          </p:val>
                                        </p:tav>
                                      </p:tavLst>
                                    </p:anim>
                                    <p:anim calcmode="lin" valueType="num">
                                      <p:cBhvr additive="base">
                                        <p:cTn id="139" dur="500" fill="hold"/>
                                        <p:tgtEl>
                                          <p:spTgt spid="1650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2" grpId="0" animBg="1"/>
      <p:bldP spid="1650693" grpId="0" autoUpdateAnimBg="0"/>
      <p:bldP spid="1650694" grpId="0" autoUpdateAnimBg="0"/>
      <p:bldP spid="1650695" grpId="0" autoUpdateAnimBg="0"/>
      <p:bldP spid="1650696" grpId="0" autoUpdateAnimBg="0"/>
      <p:bldP spid="1650697" grpId="0" autoUpdateAnimBg="0"/>
      <p:bldP spid="1650698" grpId="0" autoUpdateAnimBg="0"/>
      <p:bldP spid="1650699" grpId="0" autoUpdateAnimBg="0"/>
      <p:bldP spid="1650700" grpId="0" animBg="1"/>
      <p:bldP spid="1650701" grpId="0" animBg="1"/>
      <p:bldP spid="1650702" grpId="0" animBg="1"/>
      <p:bldP spid="1650703" grpId="0" animBg="1"/>
      <p:bldP spid="1650704" grpId="0" autoUpdateAnimBg="0"/>
      <p:bldP spid="1650705" grpId="0" autoUpdateAnimBg="0"/>
      <p:bldP spid="1650706" grpId="0" autoUpdateAnimBg="0"/>
      <p:bldP spid="1650707" grpId="0" autoUpdateAnimBg="0"/>
      <p:bldP spid="1650708" grpId="0" autoUpdateAnimBg="0"/>
      <p:bldP spid="1650709" grpId="0" autoUpdateAnimBg="0"/>
      <p:bldP spid="1650711" grpId="0" animBg="1"/>
      <p:bldP spid="1650713" grpId="0" animBg="1"/>
      <p:bldP spid="165071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sp>
        <p:nvSpPr>
          <p:cNvPr id="13318" name="Rectangle 4"/>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cxnSp>
        <p:nvCxnSpPr>
          <p:cNvPr id="12" name="Conector de seta reta 11"/>
          <p:cNvCxnSpPr>
            <a:cxnSpLocks noChangeShapeType="1"/>
          </p:cNvCxnSpPr>
          <p:nvPr/>
        </p:nvCxnSpPr>
        <p:spPr bwMode="auto">
          <a:xfrm rot="16200000" flipH="1">
            <a:off x="703705" y="3886839"/>
            <a:ext cx="1377660" cy="9887"/>
          </a:xfrm>
          <a:prstGeom prst="straightConnector1">
            <a:avLst/>
          </a:prstGeom>
          <a:noFill/>
          <a:ln w="50800" algn="ctr">
            <a:solidFill>
              <a:schemeClr val="tx1"/>
            </a:solidFill>
            <a:round/>
            <a:headEnd type="none" w="sm" len="sm"/>
            <a:tailEnd type="arrow" w="med" len="med"/>
          </a:ln>
        </p:spPr>
      </p:cxnSp>
      <p:graphicFrame>
        <p:nvGraphicFramePr>
          <p:cNvPr id="20" name="Object 13"/>
          <p:cNvGraphicFramePr>
            <a:graphicFrameLocks noChangeAspect="1"/>
          </p:cNvGraphicFramePr>
          <p:nvPr/>
        </p:nvGraphicFramePr>
        <p:xfrm>
          <a:off x="1475416" y="3699453"/>
          <a:ext cx="2361857" cy="520409"/>
        </p:xfrm>
        <a:graphic>
          <a:graphicData uri="http://schemas.openxmlformats.org/presentationml/2006/ole">
            <p:oleObj spid="_x0000_s189443" name="Equação" r:id="rId4" imgW="1854000" imgH="419040" progId="Equation.3">
              <p:embed/>
            </p:oleObj>
          </a:graphicData>
        </a:graphic>
      </p:graphicFrame>
      <p:grpSp>
        <p:nvGrpSpPr>
          <p:cNvPr id="3" name="Grupo 24"/>
          <p:cNvGrpSpPr/>
          <p:nvPr/>
        </p:nvGrpSpPr>
        <p:grpSpPr>
          <a:xfrm>
            <a:off x="86254" y="1534134"/>
            <a:ext cx="3001992" cy="1950917"/>
            <a:chOff x="4933950" y="1171845"/>
            <a:chExt cx="4210050" cy="2890418"/>
          </a:xfrm>
        </p:grpSpPr>
        <p:pic>
          <p:nvPicPr>
            <p:cNvPr id="188429" name="Picture 13"/>
            <p:cNvPicPr>
              <a:picLocks noChangeAspect="1" noChangeArrowheads="1"/>
            </p:cNvPicPr>
            <p:nvPr/>
          </p:nvPicPr>
          <p:blipFill>
            <a:blip r:embed="rId5"/>
            <a:srcRect/>
            <a:stretch>
              <a:fillRect/>
            </a:stretch>
          </p:blipFill>
          <p:spPr bwMode="auto">
            <a:xfrm>
              <a:off x="4933950" y="1171845"/>
              <a:ext cx="4210050" cy="2771775"/>
            </a:xfrm>
            <a:prstGeom prst="rect">
              <a:avLst/>
            </a:prstGeom>
            <a:noFill/>
            <a:ln w="9525">
              <a:noFill/>
              <a:miter lim="800000"/>
              <a:headEnd/>
              <a:tailEnd/>
            </a:ln>
            <a:effectLst/>
          </p:spPr>
        </p:pic>
        <p:graphicFrame>
          <p:nvGraphicFramePr>
            <p:cNvPr id="188430" name="Object 14"/>
            <p:cNvGraphicFramePr>
              <a:graphicFrameLocks noChangeAspect="1"/>
            </p:cNvGraphicFramePr>
            <p:nvPr/>
          </p:nvGraphicFramePr>
          <p:xfrm>
            <a:off x="6442657" y="3524250"/>
            <a:ext cx="797931" cy="236867"/>
          </p:xfrm>
          <a:graphic>
            <a:graphicData uri="http://schemas.openxmlformats.org/presentationml/2006/ole">
              <p:oleObj spid="_x0000_s189444" name="Equação" r:id="rId6" imgW="749160" imgH="228600" progId="Equation.3">
                <p:embed/>
              </p:oleObj>
            </a:graphicData>
          </a:graphic>
        </p:graphicFrame>
        <p:graphicFrame>
          <p:nvGraphicFramePr>
            <p:cNvPr id="188431" name="Object 15"/>
            <p:cNvGraphicFramePr>
              <a:graphicFrameLocks noChangeAspect="1"/>
            </p:cNvGraphicFramePr>
            <p:nvPr/>
          </p:nvGraphicFramePr>
          <p:xfrm>
            <a:off x="7047870" y="3820437"/>
            <a:ext cx="759035" cy="241826"/>
          </p:xfrm>
          <a:graphic>
            <a:graphicData uri="http://schemas.openxmlformats.org/presentationml/2006/ole">
              <p:oleObj spid="_x0000_s189445" name="Equação" r:id="rId7" imgW="736560" imgH="241200" progId="Equation.3">
                <p:embed/>
              </p:oleObj>
            </a:graphicData>
          </a:graphic>
        </p:graphicFrame>
      </p:grpSp>
      <p:grpSp>
        <p:nvGrpSpPr>
          <p:cNvPr id="4" name="Grupo 15"/>
          <p:cNvGrpSpPr/>
          <p:nvPr/>
        </p:nvGrpSpPr>
        <p:grpSpPr>
          <a:xfrm>
            <a:off x="1827531" y="2686649"/>
            <a:ext cx="2165665" cy="314657"/>
            <a:chOff x="2638024" y="2718611"/>
            <a:chExt cx="2165665" cy="314657"/>
          </a:xfrm>
        </p:grpSpPr>
        <p:graphicFrame>
          <p:nvGraphicFramePr>
            <p:cNvPr id="17" name="Object 13"/>
            <p:cNvGraphicFramePr>
              <a:graphicFrameLocks noChangeAspect="1"/>
            </p:cNvGraphicFramePr>
            <p:nvPr/>
          </p:nvGraphicFramePr>
          <p:xfrm>
            <a:off x="3422693" y="2718611"/>
            <a:ext cx="1380996" cy="314657"/>
          </p:xfrm>
          <a:graphic>
            <a:graphicData uri="http://schemas.openxmlformats.org/presentationml/2006/ole">
              <p:oleObj spid="_x0000_s189442" name="Equação" r:id="rId8" imgW="977760" imgH="228600" progId="Equation.3">
                <p:embed/>
              </p:oleObj>
            </a:graphicData>
          </a:graphic>
        </p:graphicFrame>
        <p:cxnSp>
          <p:nvCxnSpPr>
            <p:cNvPr id="18" name="Conector de seta reta 17"/>
            <p:cNvCxnSpPr/>
            <p:nvPr/>
          </p:nvCxnSpPr>
          <p:spPr>
            <a:xfrm rot="10800000" flipV="1">
              <a:off x="2638024" y="2897625"/>
              <a:ext cx="727890" cy="26879"/>
            </a:xfrm>
            <a:prstGeom prst="straightConnector1">
              <a:avLst/>
            </a:prstGeom>
            <a:ln w="95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88432" name="Picture 16"/>
          <p:cNvPicPr>
            <a:picLocks noChangeAspect="1" noChangeArrowheads="1"/>
          </p:cNvPicPr>
          <p:nvPr/>
        </p:nvPicPr>
        <p:blipFill>
          <a:blip r:embed="rId9"/>
          <a:srcRect/>
          <a:stretch>
            <a:fillRect/>
          </a:stretch>
        </p:blipFill>
        <p:spPr bwMode="auto">
          <a:xfrm>
            <a:off x="183312" y="4572226"/>
            <a:ext cx="2670675" cy="1897585"/>
          </a:xfrm>
          <a:prstGeom prst="rect">
            <a:avLst/>
          </a:prstGeom>
          <a:noFill/>
          <a:ln w="9525">
            <a:noFill/>
            <a:miter lim="800000"/>
            <a:headEnd/>
            <a:tailEnd/>
          </a:ln>
          <a:effectLst/>
        </p:spPr>
      </p:pic>
      <p:pic>
        <p:nvPicPr>
          <p:cNvPr id="34" name="Picture 1"/>
          <p:cNvPicPr>
            <a:picLocks noChangeAspect="1" noChangeArrowheads="1"/>
          </p:cNvPicPr>
          <p:nvPr/>
        </p:nvPicPr>
        <p:blipFill>
          <a:blip r:embed="rId10"/>
          <a:srcRect/>
          <a:stretch>
            <a:fillRect/>
          </a:stretch>
        </p:blipFill>
        <p:spPr bwMode="auto">
          <a:xfrm>
            <a:off x="5098212" y="1602963"/>
            <a:ext cx="4045788" cy="5039376"/>
          </a:xfrm>
          <a:prstGeom prst="rect">
            <a:avLst/>
          </a:prstGeom>
          <a:noFill/>
          <a:ln w="9525">
            <a:noFill/>
            <a:miter lim="800000"/>
            <a:headEnd/>
            <a:tailEnd/>
          </a:ln>
          <a:effectLst/>
        </p:spPr>
      </p:pic>
      <p:cxnSp>
        <p:nvCxnSpPr>
          <p:cNvPr id="13" name="Conector de seta reta 12"/>
          <p:cNvCxnSpPr>
            <a:cxnSpLocks noChangeShapeType="1"/>
          </p:cNvCxnSpPr>
          <p:nvPr/>
        </p:nvCxnSpPr>
        <p:spPr bwMode="auto">
          <a:xfrm flipV="1">
            <a:off x="1500996" y="3925023"/>
            <a:ext cx="3933646" cy="1949566"/>
          </a:xfrm>
          <a:prstGeom prst="straightConnector1">
            <a:avLst/>
          </a:prstGeom>
          <a:noFill/>
          <a:ln w="12700" algn="ctr">
            <a:solidFill>
              <a:schemeClr val="tx1"/>
            </a:solidFill>
            <a:prstDash val="lgDash"/>
            <a:round/>
            <a:headEnd type="none" w="sm" len="sm"/>
            <a:tailEnd type="arrow" w="med" len="med"/>
          </a:ln>
        </p:spPr>
      </p:cxnSp>
      <p:grpSp>
        <p:nvGrpSpPr>
          <p:cNvPr id="5" name="Grupo 46"/>
          <p:cNvGrpSpPr/>
          <p:nvPr/>
        </p:nvGrpSpPr>
        <p:grpSpPr>
          <a:xfrm>
            <a:off x="5460521" y="2725948"/>
            <a:ext cx="724619" cy="1216325"/>
            <a:chOff x="5460521" y="2725948"/>
            <a:chExt cx="724619" cy="1216325"/>
          </a:xfrm>
        </p:grpSpPr>
        <p:sp>
          <p:nvSpPr>
            <p:cNvPr id="38" name="Elipse 37"/>
            <p:cNvSpPr/>
            <p:nvPr/>
          </p:nvSpPr>
          <p:spPr>
            <a:xfrm>
              <a:off x="5460521" y="3769745"/>
              <a:ext cx="724619" cy="172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41" name="Conector de seta reta 40"/>
            <p:cNvCxnSpPr/>
            <p:nvPr/>
          </p:nvCxnSpPr>
          <p:spPr>
            <a:xfrm rot="5400000" flipH="1" flipV="1">
              <a:off x="5460520" y="3234907"/>
              <a:ext cx="1035171" cy="17253"/>
            </a:xfrm>
            <a:prstGeom prst="straightConnector1">
              <a:avLst/>
            </a:prstGeom>
            <a:ln w="254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grpSp>
      <p:sp>
        <p:nvSpPr>
          <p:cNvPr id="46" name="Elipse 45"/>
          <p:cNvSpPr/>
          <p:nvPr/>
        </p:nvSpPr>
        <p:spPr>
          <a:xfrm>
            <a:off x="6530196" y="1897811"/>
            <a:ext cx="1362974" cy="3536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graphicFrame>
        <p:nvGraphicFramePr>
          <p:cNvPr id="2" name="Object 17"/>
          <p:cNvGraphicFramePr>
            <a:graphicFrameLocks noChangeAspect="1"/>
          </p:cNvGraphicFramePr>
          <p:nvPr/>
        </p:nvGraphicFramePr>
        <p:xfrm>
          <a:off x="1128294" y="5549332"/>
          <a:ext cx="596900" cy="258762"/>
        </p:xfrm>
        <a:graphic>
          <a:graphicData uri="http://schemas.openxmlformats.org/presentationml/2006/ole">
            <p:oleObj spid="_x0000_s189446" name="Equação" r:id="rId11" imgW="457200" imgH="203040" progId="Equation.3">
              <p:embed/>
            </p:oleObj>
          </a:graphicData>
        </a:graphic>
      </p:graphicFrame>
      <p:grpSp>
        <p:nvGrpSpPr>
          <p:cNvPr id="6" name="Grupo 53"/>
          <p:cNvGrpSpPr/>
          <p:nvPr/>
        </p:nvGrpSpPr>
        <p:grpSpPr>
          <a:xfrm>
            <a:off x="1788906" y="5586242"/>
            <a:ext cx="2782355" cy="295588"/>
            <a:chOff x="1564630" y="5784640"/>
            <a:chExt cx="2782355" cy="295588"/>
          </a:xfrm>
        </p:grpSpPr>
        <p:graphicFrame>
          <p:nvGraphicFramePr>
            <p:cNvPr id="188434" name="Object 18"/>
            <p:cNvGraphicFramePr>
              <a:graphicFrameLocks noChangeAspect="1"/>
            </p:cNvGraphicFramePr>
            <p:nvPr/>
          </p:nvGraphicFramePr>
          <p:xfrm>
            <a:off x="2191160" y="5784640"/>
            <a:ext cx="2155825" cy="258763"/>
          </p:xfrm>
          <a:graphic>
            <a:graphicData uri="http://schemas.openxmlformats.org/presentationml/2006/ole">
              <p:oleObj spid="_x0000_s189447" name="Equação" r:id="rId12" imgW="1650960" imgH="203040" progId="Equation.3">
                <p:embed/>
              </p:oleObj>
            </a:graphicData>
          </a:graphic>
        </p:graphicFrame>
        <p:cxnSp>
          <p:nvCxnSpPr>
            <p:cNvPr id="50" name="Conector de seta reta 49"/>
            <p:cNvCxnSpPr/>
            <p:nvPr/>
          </p:nvCxnSpPr>
          <p:spPr>
            <a:xfrm rot="10800000" flipV="1">
              <a:off x="1564630" y="6076683"/>
              <a:ext cx="725695" cy="354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5" name="Retângulo 54"/>
          <p:cNvSpPr/>
          <p:nvPr/>
        </p:nvSpPr>
        <p:spPr>
          <a:xfrm>
            <a:off x="2677885" y="5934421"/>
            <a:ext cx="2759529" cy="461665"/>
          </a:xfrm>
          <a:prstGeom prst="rect">
            <a:avLst/>
          </a:prstGeom>
        </p:spPr>
        <p:txBody>
          <a:bodyPr wrap="square">
            <a:spAutoFit/>
          </a:bodyPr>
          <a:lstStyle/>
          <a:p>
            <a:pPr algn="just"/>
            <a:r>
              <a:rPr lang="pt-BR" sz="1200" dirty="0" smtClean="0">
                <a:latin typeface="+mj-lt"/>
              </a:rPr>
              <a:t>A probabilidade de ocorrência de valores maiores do que 20,1  </a:t>
            </a:r>
            <a:r>
              <a:rPr lang="pt-BR" sz="1200" baseline="30000" dirty="0" err="1" smtClean="0">
                <a:latin typeface="+mj-lt"/>
              </a:rPr>
              <a:t>o</a:t>
            </a:r>
            <a:r>
              <a:rPr lang="pt-BR" sz="1200" dirty="0" err="1" smtClean="0">
                <a:latin typeface="+mj-lt"/>
              </a:rPr>
              <a:t>C</a:t>
            </a:r>
            <a:r>
              <a:rPr lang="pt-BR" sz="1200" dirty="0" smtClean="0">
                <a:latin typeface="+mj-lt"/>
              </a:rPr>
              <a:t> é 15,87%.</a:t>
            </a:r>
            <a:endParaRPr lang="pt-BR" sz="1200" dirty="0">
              <a:latin typeface="+mj-lt"/>
            </a:endParaRPr>
          </a:p>
        </p:txBody>
      </p:sp>
      <p:grpSp>
        <p:nvGrpSpPr>
          <p:cNvPr id="7" name="Grupo 59"/>
          <p:cNvGrpSpPr/>
          <p:nvPr/>
        </p:nvGrpSpPr>
        <p:grpSpPr>
          <a:xfrm>
            <a:off x="21616" y="942944"/>
            <a:ext cx="6336051" cy="784830"/>
            <a:chOff x="21616" y="856684"/>
            <a:chExt cx="6336051" cy="784830"/>
          </a:xfrm>
        </p:grpSpPr>
        <p:sp>
          <p:nvSpPr>
            <p:cNvPr id="56" name="Retângulo 55"/>
            <p:cNvSpPr/>
            <p:nvPr/>
          </p:nvSpPr>
          <p:spPr>
            <a:xfrm>
              <a:off x="21616" y="856684"/>
              <a:ext cx="6336051" cy="784830"/>
            </a:xfrm>
            <a:prstGeom prst="rect">
              <a:avLst/>
            </a:prstGeom>
          </p:spPr>
          <p:txBody>
            <a:bodyPr wrap="square">
              <a:spAutoFit/>
            </a:bodyPr>
            <a:lstStyle/>
            <a:p>
              <a:pPr algn="just"/>
              <a:r>
                <a:rPr lang="pt-BR" sz="1500" dirty="0" smtClean="0">
                  <a:latin typeface="+mj-lt"/>
                </a:rPr>
                <a:t>A medição da temperatura de uma sala foi realizada em número grande de repetições e o resultado foi :                e               . Qual a probabilidade de ocorrência de valores                    ?</a:t>
              </a:r>
              <a:endParaRPr lang="pt-BR" sz="1500" dirty="0">
                <a:latin typeface="+mj-lt"/>
              </a:endParaRPr>
            </a:p>
          </p:txBody>
        </p:sp>
        <p:graphicFrame>
          <p:nvGraphicFramePr>
            <p:cNvPr id="188435" name="Object 19"/>
            <p:cNvGraphicFramePr>
              <a:graphicFrameLocks noChangeAspect="1"/>
            </p:cNvGraphicFramePr>
            <p:nvPr/>
          </p:nvGraphicFramePr>
          <p:xfrm>
            <a:off x="2348189" y="1133687"/>
            <a:ext cx="823913" cy="250825"/>
          </p:xfrm>
          <a:graphic>
            <a:graphicData uri="http://schemas.openxmlformats.org/presentationml/2006/ole">
              <p:oleObj spid="_x0000_s189448" name="Equação" r:id="rId13" imgW="749160" imgH="228600" progId="Equation.3">
                <p:embed/>
              </p:oleObj>
            </a:graphicData>
          </a:graphic>
        </p:graphicFrame>
        <p:graphicFrame>
          <p:nvGraphicFramePr>
            <p:cNvPr id="188436" name="Object 20"/>
            <p:cNvGraphicFramePr>
              <a:graphicFrameLocks noChangeAspect="1"/>
            </p:cNvGraphicFramePr>
            <p:nvPr/>
          </p:nvGraphicFramePr>
          <p:xfrm>
            <a:off x="3594550" y="1138927"/>
            <a:ext cx="712788" cy="250825"/>
          </p:xfrm>
          <a:graphic>
            <a:graphicData uri="http://schemas.openxmlformats.org/presentationml/2006/ole">
              <p:oleObj spid="_x0000_s189449" name="Equation" r:id="rId14" imgW="647700" imgH="228600" progId="">
                <p:embed/>
              </p:oleObj>
            </a:graphicData>
          </a:graphic>
        </p:graphicFrame>
        <p:graphicFrame>
          <p:nvGraphicFramePr>
            <p:cNvPr id="188437" name="Object 21"/>
            <p:cNvGraphicFramePr>
              <a:graphicFrameLocks noChangeAspect="1"/>
            </p:cNvGraphicFramePr>
            <p:nvPr/>
          </p:nvGraphicFramePr>
          <p:xfrm>
            <a:off x="1777264" y="1357776"/>
            <a:ext cx="809625" cy="265112"/>
          </p:xfrm>
          <a:graphic>
            <a:graphicData uri="http://schemas.openxmlformats.org/presentationml/2006/ole">
              <p:oleObj spid="_x0000_s189450" name="Equação" r:id="rId15" imgW="736560" imgH="241200" progId="Equation.3">
                <p:embed/>
              </p:oleObj>
            </a:graphicData>
          </a:graphic>
        </p:graphicFrame>
      </p:grpSp>
      <p:sp>
        <p:nvSpPr>
          <p:cNvPr id="62" name="Text Box 11"/>
          <p:cNvSpPr txBox="1">
            <a:spLocks noChangeArrowheads="1"/>
          </p:cNvSpPr>
          <p:nvPr/>
        </p:nvSpPr>
        <p:spPr bwMode="auto">
          <a:xfrm>
            <a:off x="6142007" y="1515434"/>
            <a:ext cx="2544792" cy="261610"/>
          </a:xfrm>
          <a:prstGeom prst="rect">
            <a:avLst/>
          </a:prstGeom>
          <a:noFill/>
          <a:ln>
            <a:noFill/>
          </a:ln>
          <a:effectLst/>
          <a:extLst/>
        </p:spPr>
        <p:txBody>
          <a:bodyPr wrap="square">
            <a:spAutoFit/>
          </a:bodyPr>
          <a:lstStyle>
            <a:lvl1pPr defTabSz="762000">
              <a:defRPr sz="3200" b="1" baseline="-25000">
                <a:solidFill>
                  <a:schemeClr val="tx1"/>
                </a:solidFill>
                <a:latin typeface="Times New Roman" pitchFamily="18" charset="0"/>
              </a:defRPr>
            </a:lvl1pPr>
            <a:lvl2pPr marL="571500" defTabSz="762000">
              <a:defRPr sz="3200" b="1" baseline="-25000">
                <a:solidFill>
                  <a:schemeClr val="tx1"/>
                </a:solidFill>
                <a:latin typeface="Times New Roman" pitchFamily="18" charset="0"/>
              </a:defRPr>
            </a:lvl2pPr>
            <a:lvl3pPr marL="1143000" defTabSz="762000">
              <a:defRPr sz="3200" b="1" baseline="-25000">
                <a:solidFill>
                  <a:schemeClr val="tx1"/>
                </a:solidFill>
                <a:latin typeface="Times New Roman" pitchFamily="18" charset="0"/>
              </a:defRPr>
            </a:lvl3pPr>
            <a:lvl4pPr marL="1714500" defTabSz="762000">
              <a:defRPr sz="3200" b="1" baseline="-25000">
                <a:solidFill>
                  <a:schemeClr val="tx1"/>
                </a:solidFill>
                <a:latin typeface="Times New Roman" pitchFamily="18" charset="0"/>
              </a:defRPr>
            </a:lvl4pPr>
            <a:lvl5pPr marL="2286000" defTabSz="762000">
              <a:defRPr sz="3200" b="1" baseline="-25000">
                <a:solidFill>
                  <a:schemeClr val="tx1"/>
                </a:solidFill>
                <a:latin typeface="Times New Roman" pitchFamily="18" charset="0"/>
              </a:defRPr>
            </a:lvl5pPr>
            <a:lvl6pPr marL="2743200" defTabSz="762000" eaLnBrk="0" fontAlgn="base" hangingPunct="0">
              <a:spcBef>
                <a:spcPct val="0"/>
              </a:spcBef>
              <a:spcAft>
                <a:spcPct val="0"/>
              </a:spcAft>
              <a:defRPr sz="3200" b="1" baseline="-25000">
                <a:solidFill>
                  <a:schemeClr val="tx1"/>
                </a:solidFill>
                <a:latin typeface="Times New Roman" pitchFamily="18" charset="0"/>
              </a:defRPr>
            </a:lvl6pPr>
            <a:lvl7pPr marL="3200400" defTabSz="762000" eaLnBrk="0" fontAlgn="base" hangingPunct="0">
              <a:spcBef>
                <a:spcPct val="0"/>
              </a:spcBef>
              <a:spcAft>
                <a:spcPct val="0"/>
              </a:spcAft>
              <a:defRPr sz="3200" b="1" baseline="-25000">
                <a:solidFill>
                  <a:schemeClr val="tx1"/>
                </a:solidFill>
                <a:latin typeface="Times New Roman" pitchFamily="18" charset="0"/>
              </a:defRPr>
            </a:lvl7pPr>
            <a:lvl8pPr marL="3657600" defTabSz="762000" eaLnBrk="0" fontAlgn="base" hangingPunct="0">
              <a:spcBef>
                <a:spcPct val="0"/>
              </a:spcBef>
              <a:spcAft>
                <a:spcPct val="0"/>
              </a:spcAft>
              <a:defRPr sz="3200" b="1" baseline="-25000">
                <a:solidFill>
                  <a:schemeClr val="tx1"/>
                </a:solidFill>
                <a:latin typeface="Times New Roman" pitchFamily="18" charset="0"/>
              </a:defRPr>
            </a:lvl8pPr>
            <a:lvl9pPr marL="4114800" defTabSz="762000" eaLnBrk="0" fontAlgn="base" hangingPunct="0">
              <a:spcBef>
                <a:spcPct val="0"/>
              </a:spcBef>
              <a:spcAft>
                <a:spcPct val="0"/>
              </a:spcAft>
              <a:defRPr sz="3200" b="1" baseline="-25000">
                <a:solidFill>
                  <a:schemeClr val="tx1"/>
                </a:solidFill>
                <a:latin typeface="Times New Roman" pitchFamily="18" charset="0"/>
              </a:defRPr>
            </a:lvl9pPr>
          </a:lstStyle>
          <a:p>
            <a:pPr eaLnBrk="0" hangingPunct="0">
              <a:defRPr/>
            </a:pPr>
            <a:r>
              <a:rPr lang="pt-BR" sz="1100" b="0" baseline="0" dirty="0" smtClean="0">
                <a:latin typeface="+mj-lt"/>
              </a:rPr>
              <a:t>= DIST.NORMP(Z) </a:t>
            </a:r>
            <a:r>
              <a:rPr lang="pt-BR" sz="1100" b="0" u="none" baseline="0" dirty="0">
                <a:latin typeface="+mj-lt"/>
              </a:rPr>
              <a:t>=84,13%</a:t>
            </a:r>
          </a:p>
        </p:txBody>
      </p:sp>
      <p:cxnSp>
        <p:nvCxnSpPr>
          <p:cNvPr id="32" name="Conector de seta reta 31"/>
          <p:cNvCxnSpPr/>
          <p:nvPr/>
        </p:nvCxnSpPr>
        <p:spPr>
          <a:xfrm rot="10800000" flipV="1">
            <a:off x="940644" y="5874583"/>
            <a:ext cx="819146" cy="436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Retângulo 32"/>
          <p:cNvSpPr/>
          <p:nvPr/>
        </p:nvSpPr>
        <p:spPr>
          <a:xfrm>
            <a:off x="2013078" y="505236"/>
            <a:ext cx="4579138"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dirty="0" smtClean="0">
                <a:solidFill>
                  <a:schemeClr val="accent1"/>
                </a:solidFill>
                <a:latin typeface="+mj-lt"/>
                <a:ea typeface="+mj-ea"/>
                <a:cs typeface="+mj-cs"/>
              </a:rPr>
              <a:t>NORMAL PADRONIZADA</a:t>
            </a:r>
            <a:endParaRPr lang="pt-BR" altLang="pt-BR" b="1"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8432"/>
                                        </p:tgtEl>
                                        <p:attrNameLst>
                                          <p:attrName>style.visibility</p:attrName>
                                        </p:attrNameLst>
                                      </p:cBhvr>
                                      <p:to>
                                        <p:strVal val="visible"/>
                                      </p:to>
                                    </p:set>
                                    <p:anim calcmode="lin" valueType="num">
                                      <p:cBhvr additive="base">
                                        <p:cTn id="37" dur="500" fill="hold"/>
                                        <p:tgtEl>
                                          <p:spTgt spid="188432"/>
                                        </p:tgtEl>
                                        <p:attrNameLst>
                                          <p:attrName>ppt_x</p:attrName>
                                        </p:attrNameLst>
                                      </p:cBhvr>
                                      <p:tavLst>
                                        <p:tav tm="0">
                                          <p:val>
                                            <p:strVal val="#ppt_x"/>
                                          </p:val>
                                        </p:tav>
                                        <p:tav tm="100000">
                                          <p:val>
                                            <p:strVal val="#ppt_x"/>
                                          </p:val>
                                        </p:tav>
                                      </p:tavLst>
                                    </p:anim>
                                    <p:anim calcmode="lin" valueType="num">
                                      <p:cBhvr additive="base">
                                        <p:cTn id="38" dur="500" fill="hold"/>
                                        <p:tgtEl>
                                          <p:spTgt spid="1884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5">
                                            <p:txEl>
                                              <p:pRg st="0" end="0"/>
                                            </p:txEl>
                                          </p:spTgt>
                                        </p:tgtEl>
                                        <p:attrNameLst>
                                          <p:attrName>style.visibility</p:attrName>
                                        </p:attrNameLst>
                                      </p:cBhvr>
                                      <p:to>
                                        <p:strVal val="visible"/>
                                      </p:to>
                                    </p:set>
                                    <p:anim calcmode="lin" valueType="num">
                                      <p:cBhvr additive="base">
                                        <p:cTn id="85"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ppt_x"/>
                                          </p:val>
                                        </p:tav>
                                        <p:tav tm="100000">
                                          <p:val>
                                            <p:strVal val="#ppt_x"/>
                                          </p:val>
                                        </p:tav>
                                      </p:tavLst>
                                    </p:anim>
                                    <p:anim calcmode="lin" valueType="num">
                                      <p:cBhvr additive="base">
                                        <p:cTn id="9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5" grpId="0" build="allAtOnce"/>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36"/>
          <p:cNvGrpSpPr/>
          <p:nvPr/>
        </p:nvGrpSpPr>
        <p:grpSpPr>
          <a:xfrm>
            <a:off x="5382876" y="1440632"/>
            <a:ext cx="3817577" cy="4853945"/>
            <a:chOff x="5262112" y="1880558"/>
            <a:chExt cx="3817577" cy="4853945"/>
          </a:xfrm>
        </p:grpSpPr>
        <p:pic>
          <p:nvPicPr>
            <p:cNvPr id="44" name="Picture 15"/>
            <p:cNvPicPr>
              <a:picLocks noChangeAspect="1" noChangeArrowheads="1"/>
            </p:cNvPicPr>
            <p:nvPr/>
          </p:nvPicPr>
          <p:blipFill>
            <a:blip r:embed="rId4"/>
            <a:srcRect/>
            <a:stretch>
              <a:fillRect/>
            </a:stretch>
          </p:blipFill>
          <p:spPr bwMode="auto">
            <a:xfrm>
              <a:off x="5262112" y="1880558"/>
              <a:ext cx="3817577" cy="4853945"/>
            </a:xfrm>
            <a:prstGeom prst="rect">
              <a:avLst/>
            </a:prstGeom>
            <a:noFill/>
            <a:ln w="9525">
              <a:noFill/>
              <a:miter lim="800000"/>
              <a:headEnd/>
              <a:tailEnd/>
            </a:ln>
            <a:effectLst/>
          </p:spPr>
        </p:pic>
        <p:pic>
          <p:nvPicPr>
            <p:cNvPr id="45" name="Picture 14"/>
            <p:cNvPicPr>
              <a:picLocks noChangeAspect="1" noChangeArrowheads="1"/>
            </p:cNvPicPr>
            <p:nvPr/>
          </p:nvPicPr>
          <p:blipFill>
            <a:blip r:embed="rId5" cstate="print"/>
            <a:srcRect/>
            <a:stretch>
              <a:fillRect/>
            </a:stretch>
          </p:blipFill>
          <p:spPr bwMode="auto">
            <a:xfrm>
              <a:off x="6633713" y="2026495"/>
              <a:ext cx="810434" cy="298403"/>
            </a:xfrm>
            <a:prstGeom prst="rect">
              <a:avLst/>
            </a:prstGeom>
            <a:noFill/>
            <a:ln w="9525">
              <a:noFill/>
              <a:miter lim="800000"/>
              <a:headEnd/>
              <a:tailEnd/>
            </a:ln>
            <a:effectLst/>
          </p:spPr>
        </p:pic>
      </p:grpSp>
      <p:grpSp>
        <p:nvGrpSpPr>
          <p:cNvPr id="4" name="Grupo 38"/>
          <p:cNvGrpSpPr/>
          <p:nvPr/>
        </p:nvGrpSpPr>
        <p:grpSpPr>
          <a:xfrm>
            <a:off x="801825" y="4300310"/>
            <a:ext cx="2590800" cy="1914525"/>
            <a:chOff x="0" y="1600470"/>
            <a:chExt cx="2590800" cy="1914525"/>
          </a:xfrm>
        </p:grpSpPr>
        <p:pic>
          <p:nvPicPr>
            <p:cNvPr id="40" name="Picture 11"/>
            <p:cNvPicPr>
              <a:picLocks noChangeAspect="1" noChangeArrowheads="1"/>
            </p:cNvPicPr>
            <p:nvPr/>
          </p:nvPicPr>
          <p:blipFill>
            <a:blip r:embed="rId6"/>
            <a:srcRect/>
            <a:stretch>
              <a:fillRect/>
            </a:stretch>
          </p:blipFill>
          <p:spPr bwMode="auto">
            <a:xfrm>
              <a:off x="0" y="1600470"/>
              <a:ext cx="2590800" cy="1914525"/>
            </a:xfrm>
            <a:prstGeom prst="rect">
              <a:avLst/>
            </a:prstGeom>
            <a:noFill/>
            <a:ln w="9525">
              <a:noFill/>
              <a:miter lim="800000"/>
              <a:headEnd/>
              <a:tailEnd/>
            </a:ln>
            <a:effectLst/>
          </p:spPr>
        </p:pic>
        <p:graphicFrame>
          <p:nvGraphicFramePr>
            <p:cNvPr id="42" name="Object 14"/>
            <p:cNvGraphicFramePr>
              <a:graphicFrameLocks noChangeAspect="1"/>
            </p:cNvGraphicFramePr>
            <p:nvPr/>
          </p:nvGraphicFramePr>
          <p:xfrm>
            <a:off x="697658" y="3207476"/>
            <a:ext cx="622300" cy="187325"/>
          </p:xfrm>
          <a:graphic>
            <a:graphicData uri="http://schemas.openxmlformats.org/presentationml/2006/ole">
              <p:oleObj spid="_x0000_s187403" name="Equação" r:id="rId7" imgW="622080" imgH="203040" progId="Equation.3">
                <p:embed/>
              </p:oleObj>
            </a:graphicData>
          </a:graphic>
        </p:graphicFrame>
        <p:graphicFrame>
          <p:nvGraphicFramePr>
            <p:cNvPr id="43" name="Object 15"/>
            <p:cNvGraphicFramePr>
              <a:graphicFrameLocks noChangeAspect="1"/>
            </p:cNvGraphicFramePr>
            <p:nvPr/>
          </p:nvGraphicFramePr>
          <p:xfrm>
            <a:off x="1253283" y="3013799"/>
            <a:ext cx="128588" cy="166688"/>
          </p:xfrm>
          <a:graphic>
            <a:graphicData uri="http://schemas.openxmlformats.org/presentationml/2006/ole">
              <p:oleObj spid="_x0000_s187404" name="Equação" r:id="rId8" imgW="126720" imgH="177480" progId="Equation.3">
                <p:embed/>
              </p:oleObj>
            </a:graphicData>
          </a:graphic>
        </p:graphicFrame>
      </p:grpSp>
      <p:sp>
        <p:nvSpPr>
          <p:cNvPr id="13317" name="Rectangle 2"/>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sp>
        <p:nvSpPr>
          <p:cNvPr id="13318" name="Rectangle 4"/>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cxnSp>
        <p:nvCxnSpPr>
          <p:cNvPr id="12" name="Conector de seta reta 11"/>
          <p:cNvCxnSpPr>
            <a:cxnSpLocks noChangeShapeType="1"/>
          </p:cNvCxnSpPr>
          <p:nvPr/>
        </p:nvCxnSpPr>
        <p:spPr bwMode="auto">
          <a:xfrm rot="16200000" flipH="1">
            <a:off x="1397645" y="3878675"/>
            <a:ext cx="1377660" cy="9887"/>
          </a:xfrm>
          <a:prstGeom prst="straightConnector1">
            <a:avLst/>
          </a:prstGeom>
          <a:noFill/>
          <a:ln w="50800" algn="ctr">
            <a:solidFill>
              <a:schemeClr val="tx1"/>
            </a:solidFill>
            <a:round/>
            <a:headEnd type="none" w="sm" len="sm"/>
            <a:tailEnd type="arrow" w="med" len="med"/>
          </a:ln>
        </p:spPr>
      </p:cxnSp>
      <p:graphicFrame>
        <p:nvGraphicFramePr>
          <p:cNvPr id="20" name="Object 13"/>
          <p:cNvGraphicFramePr>
            <a:graphicFrameLocks noChangeAspect="1"/>
          </p:cNvGraphicFramePr>
          <p:nvPr/>
        </p:nvGraphicFramePr>
        <p:xfrm>
          <a:off x="2197829" y="3698875"/>
          <a:ext cx="2508250" cy="520700"/>
        </p:xfrm>
        <a:graphic>
          <a:graphicData uri="http://schemas.openxmlformats.org/presentationml/2006/ole">
            <p:oleObj spid="_x0000_s187395" name="Equação" r:id="rId9" imgW="1968480" imgH="419040" progId="Equation.3">
              <p:embed/>
            </p:oleObj>
          </a:graphicData>
        </a:graphic>
      </p:graphicFrame>
      <p:grpSp>
        <p:nvGrpSpPr>
          <p:cNvPr id="5" name="Grupo 35"/>
          <p:cNvGrpSpPr/>
          <p:nvPr/>
        </p:nvGrpSpPr>
        <p:grpSpPr>
          <a:xfrm>
            <a:off x="636588" y="1600470"/>
            <a:ext cx="2786168" cy="1914525"/>
            <a:chOff x="-195368" y="1600470"/>
            <a:chExt cx="2786168" cy="1914525"/>
          </a:xfrm>
        </p:grpSpPr>
        <p:pic>
          <p:nvPicPr>
            <p:cNvPr id="418827" name="Picture 11"/>
            <p:cNvPicPr>
              <a:picLocks noChangeAspect="1" noChangeArrowheads="1"/>
            </p:cNvPicPr>
            <p:nvPr/>
          </p:nvPicPr>
          <p:blipFill>
            <a:blip r:embed="rId6"/>
            <a:srcRect/>
            <a:stretch>
              <a:fillRect/>
            </a:stretch>
          </p:blipFill>
          <p:spPr bwMode="auto">
            <a:xfrm>
              <a:off x="0" y="1600470"/>
              <a:ext cx="2590800" cy="1914525"/>
            </a:xfrm>
            <a:prstGeom prst="rect">
              <a:avLst/>
            </a:prstGeom>
            <a:noFill/>
            <a:ln w="9525">
              <a:noFill/>
              <a:miter lim="800000"/>
              <a:headEnd/>
              <a:tailEnd/>
            </a:ln>
            <a:effectLst/>
          </p:spPr>
        </p:pic>
        <p:graphicFrame>
          <p:nvGraphicFramePr>
            <p:cNvPr id="188430" name="Object 14"/>
            <p:cNvGraphicFramePr>
              <a:graphicFrameLocks noChangeAspect="1"/>
            </p:cNvGraphicFramePr>
            <p:nvPr/>
          </p:nvGraphicFramePr>
          <p:xfrm>
            <a:off x="639763" y="3246438"/>
            <a:ext cx="736600" cy="222250"/>
          </p:xfrm>
          <a:graphic>
            <a:graphicData uri="http://schemas.openxmlformats.org/presentationml/2006/ole">
              <p:oleObj spid="_x0000_s187396" name="Equação" r:id="rId10" imgW="736560" imgH="241200" progId="Equation.3">
                <p:embed/>
              </p:oleObj>
            </a:graphicData>
          </a:graphic>
        </p:graphicFrame>
        <p:graphicFrame>
          <p:nvGraphicFramePr>
            <p:cNvPr id="188431" name="Object 15"/>
            <p:cNvGraphicFramePr>
              <a:graphicFrameLocks noChangeAspect="1"/>
            </p:cNvGraphicFramePr>
            <p:nvPr/>
          </p:nvGraphicFramePr>
          <p:xfrm>
            <a:off x="941094" y="2989263"/>
            <a:ext cx="754063" cy="214312"/>
          </p:xfrm>
          <a:graphic>
            <a:graphicData uri="http://schemas.openxmlformats.org/presentationml/2006/ole">
              <p:oleObj spid="_x0000_s187397" name="Equação" r:id="rId11" imgW="749160" imgH="228600" progId="Equation.3">
                <p:embed/>
              </p:oleObj>
            </a:graphicData>
          </a:graphic>
        </p:graphicFrame>
        <p:grpSp>
          <p:nvGrpSpPr>
            <p:cNvPr id="6" name="Grupo 15"/>
            <p:cNvGrpSpPr/>
            <p:nvPr/>
          </p:nvGrpSpPr>
          <p:grpSpPr>
            <a:xfrm>
              <a:off x="-195368" y="2552020"/>
              <a:ext cx="1195686" cy="248330"/>
              <a:chOff x="615125" y="2558104"/>
              <a:chExt cx="1195686" cy="248330"/>
            </a:xfrm>
          </p:grpSpPr>
          <p:graphicFrame>
            <p:nvGraphicFramePr>
              <p:cNvPr id="17" name="Object 13"/>
              <p:cNvGraphicFramePr>
                <a:graphicFrameLocks noChangeAspect="1"/>
              </p:cNvGraphicFramePr>
              <p:nvPr/>
            </p:nvGraphicFramePr>
            <p:xfrm>
              <a:off x="615125" y="2558104"/>
              <a:ext cx="982662" cy="223837"/>
            </p:xfrm>
            <a:graphic>
              <a:graphicData uri="http://schemas.openxmlformats.org/presentationml/2006/ole">
                <p:oleObj spid="_x0000_s187394" name="Equação" r:id="rId12" imgW="977760" imgH="228600" progId="Equation.3">
                  <p:embed/>
                </p:oleObj>
              </a:graphicData>
            </a:graphic>
          </p:graphicFrame>
          <p:cxnSp>
            <p:nvCxnSpPr>
              <p:cNvPr id="18" name="Conector de seta reta 17"/>
              <p:cNvCxnSpPr/>
              <p:nvPr/>
            </p:nvCxnSpPr>
            <p:spPr>
              <a:xfrm flipV="1">
                <a:off x="672477" y="2796188"/>
                <a:ext cx="1138334" cy="10246"/>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cxnSp>
        <p:nvCxnSpPr>
          <p:cNvPr id="13" name="Conector de seta reta 12"/>
          <p:cNvCxnSpPr>
            <a:cxnSpLocks noChangeShapeType="1"/>
          </p:cNvCxnSpPr>
          <p:nvPr/>
        </p:nvCxnSpPr>
        <p:spPr bwMode="auto">
          <a:xfrm flipV="1">
            <a:off x="2294626" y="4672693"/>
            <a:ext cx="3243521" cy="856839"/>
          </a:xfrm>
          <a:prstGeom prst="straightConnector1">
            <a:avLst/>
          </a:prstGeom>
          <a:noFill/>
          <a:ln w="12700" algn="ctr">
            <a:solidFill>
              <a:schemeClr val="tx1"/>
            </a:solidFill>
            <a:prstDash val="lgDash"/>
            <a:round/>
            <a:headEnd type="none" w="sm" len="sm"/>
            <a:tailEnd type="arrow" w="med" len="med"/>
          </a:ln>
        </p:spPr>
      </p:cxnSp>
      <p:grpSp>
        <p:nvGrpSpPr>
          <p:cNvPr id="7" name="Grupo 46"/>
          <p:cNvGrpSpPr/>
          <p:nvPr/>
        </p:nvGrpSpPr>
        <p:grpSpPr>
          <a:xfrm>
            <a:off x="5538162" y="2311553"/>
            <a:ext cx="724619" cy="2398416"/>
            <a:chOff x="5391513" y="1586987"/>
            <a:chExt cx="724619" cy="2398416"/>
          </a:xfrm>
        </p:grpSpPr>
        <p:sp>
          <p:nvSpPr>
            <p:cNvPr id="38" name="Elipse 37"/>
            <p:cNvSpPr/>
            <p:nvPr/>
          </p:nvSpPr>
          <p:spPr>
            <a:xfrm>
              <a:off x="5391513" y="3812875"/>
              <a:ext cx="724619" cy="172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41" name="Conector de seta reta 40"/>
            <p:cNvCxnSpPr/>
            <p:nvPr/>
          </p:nvCxnSpPr>
          <p:spPr>
            <a:xfrm rot="5400000" flipH="1" flipV="1">
              <a:off x="4780371" y="2698458"/>
              <a:ext cx="2243194" cy="20252"/>
            </a:xfrm>
            <a:prstGeom prst="straightConnector1">
              <a:avLst/>
            </a:prstGeom>
            <a:ln w="254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grpSp>
      <p:sp>
        <p:nvSpPr>
          <p:cNvPr id="46" name="Elipse 45"/>
          <p:cNvSpPr/>
          <p:nvPr/>
        </p:nvSpPr>
        <p:spPr>
          <a:xfrm>
            <a:off x="6452562" y="1544145"/>
            <a:ext cx="1362974" cy="3536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graphicFrame>
        <p:nvGraphicFramePr>
          <p:cNvPr id="2" name="Object 17"/>
          <p:cNvGraphicFramePr>
            <a:graphicFrameLocks noChangeAspect="1"/>
          </p:cNvGraphicFramePr>
          <p:nvPr/>
        </p:nvGraphicFramePr>
        <p:xfrm>
          <a:off x="1896194" y="5236470"/>
          <a:ext cx="596900" cy="258762"/>
        </p:xfrm>
        <a:graphic>
          <a:graphicData uri="http://schemas.openxmlformats.org/presentationml/2006/ole">
            <p:oleObj spid="_x0000_s187398" name="Equação" r:id="rId13" imgW="457200" imgH="203040" progId="Equation.3">
              <p:embed/>
            </p:oleObj>
          </a:graphicData>
        </a:graphic>
      </p:graphicFrame>
      <p:grpSp>
        <p:nvGrpSpPr>
          <p:cNvPr id="8" name="Grupo 53"/>
          <p:cNvGrpSpPr/>
          <p:nvPr/>
        </p:nvGrpSpPr>
        <p:grpSpPr>
          <a:xfrm>
            <a:off x="165100" y="5329460"/>
            <a:ext cx="1549707" cy="238583"/>
            <a:chOff x="-455675" y="5941912"/>
            <a:chExt cx="1549707" cy="238583"/>
          </a:xfrm>
        </p:grpSpPr>
        <p:graphicFrame>
          <p:nvGraphicFramePr>
            <p:cNvPr id="188434" name="Object 18"/>
            <p:cNvGraphicFramePr>
              <a:graphicFrameLocks noChangeAspect="1"/>
            </p:cNvGraphicFramePr>
            <p:nvPr/>
          </p:nvGraphicFramePr>
          <p:xfrm>
            <a:off x="-455675" y="5941912"/>
            <a:ext cx="1454150" cy="176213"/>
          </p:xfrm>
          <a:graphic>
            <a:graphicData uri="http://schemas.openxmlformats.org/presentationml/2006/ole">
              <p:oleObj spid="_x0000_s187399" name="Equação" r:id="rId14" imgW="1612800" imgH="203040" progId="Equation.3">
                <p:embed/>
              </p:oleObj>
            </a:graphicData>
          </a:graphic>
        </p:graphicFrame>
        <p:cxnSp>
          <p:nvCxnSpPr>
            <p:cNvPr id="50" name="Conector de seta reta 49"/>
            <p:cNvCxnSpPr/>
            <p:nvPr/>
          </p:nvCxnSpPr>
          <p:spPr>
            <a:xfrm rot="120000" flipV="1">
              <a:off x="154817" y="6158644"/>
              <a:ext cx="939215" cy="21851"/>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5" name="Retângulo 54"/>
          <p:cNvSpPr/>
          <p:nvPr/>
        </p:nvSpPr>
        <p:spPr>
          <a:xfrm>
            <a:off x="612321" y="6095399"/>
            <a:ext cx="4841422" cy="276999"/>
          </a:xfrm>
          <a:prstGeom prst="rect">
            <a:avLst/>
          </a:prstGeom>
        </p:spPr>
        <p:txBody>
          <a:bodyPr wrap="square">
            <a:spAutoFit/>
          </a:bodyPr>
          <a:lstStyle/>
          <a:p>
            <a:pPr algn="just"/>
            <a:r>
              <a:rPr lang="pt-BR" sz="1200" dirty="0" smtClean="0">
                <a:latin typeface="+mj-lt"/>
              </a:rPr>
              <a:t>A probabilidade de ocorrência de valores menores do que 19,8  </a:t>
            </a:r>
            <a:r>
              <a:rPr lang="pt-BR" sz="1200" baseline="30000" dirty="0" err="1" smtClean="0">
                <a:latin typeface="+mj-lt"/>
              </a:rPr>
              <a:t>o</a:t>
            </a:r>
            <a:r>
              <a:rPr lang="pt-BR" sz="1200" dirty="0" err="1" smtClean="0">
                <a:latin typeface="+mj-lt"/>
              </a:rPr>
              <a:t>C</a:t>
            </a:r>
            <a:r>
              <a:rPr lang="pt-BR" sz="1200" dirty="0" smtClean="0">
                <a:latin typeface="+mj-lt"/>
              </a:rPr>
              <a:t> é 2,28%.</a:t>
            </a:r>
            <a:endParaRPr lang="pt-BR" sz="1200" dirty="0">
              <a:latin typeface="+mj-lt"/>
            </a:endParaRPr>
          </a:p>
        </p:txBody>
      </p:sp>
      <p:grpSp>
        <p:nvGrpSpPr>
          <p:cNvPr id="9" name="Grupo 59"/>
          <p:cNvGrpSpPr/>
          <p:nvPr/>
        </p:nvGrpSpPr>
        <p:grpSpPr>
          <a:xfrm>
            <a:off x="21616" y="942944"/>
            <a:ext cx="6336051" cy="784830"/>
            <a:chOff x="21616" y="856684"/>
            <a:chExt cx="6336051" cy="784830"/>
          </a:xfrm>
        </p:grpSpPr>
        <p:sp>
          <p:nvSpPr>
            <p:cNvPr id="56" name="Retângulo 55"/>
            <p:cNvSpPr/>
            <p:nvPr/>
          </p:nvSpPr>
          <p:spPr>
            <a:xfrm>
              <a:off x="21616" y="856684"/>
              <a:ext cx="6336051" cy="784830"/>
            </a:xfrm>
            <a:prstGeom prst="rect">
              <a:avLst/>
            </a:prstGeom>
          </p:spPr>
          <p:txBody>
            <a:bodyPr wrap="square">
              <a:spAutoFit/>
            </a:bodyPr>
            <a:lstStyle/>
            <a:p>
              <a:pPr algn="just"/>
              <a:r>
                <a:rPr lang="pt-BR" sz="1500" dirty="0" smtClean="0">
                  <a:latin typeface="+mj-lt"/>
                </a:rPr>
                <a:t>A medição da temperatura de uma sala foi realizada em número grande de repetições e o resultado foi :                e               . Qual a probabilidade de ocorrência de valores                       ?</a:t>
              </a:r>
              <a:endParaRPr lang="pt-BR" sz="1500" dirty="0">
                <a:latin typeface="+mj-lt"/>
              </a:endParaRPr>
            </a:p>
          </p:txBody>
        </p:sp>
        <p:graphicFrame>
          <p:nvGraphicFramePr>
            <p:cNvPr id="188435" name="Object 19"/>
            <p:cNvGraphicFramePr>
              <a:graphicFrameLocks noChangeAspect="1"/>
            </p:cNvGraphicFramePr>
            <p:nvPr/>
          </p:nvGraphicFramePr>
          <p:xfrm>
            <a:off x="2372681" y="1133687"/>
            <a:ext cx="823913" cy="250825"/>
          </p:xfrm>
          <a:graphic>
            <a:graphicData uri="http://schemas.openxmlformats.org/presentationml/2006/ole">
              <p:oleObj spid="_x0000_s187400" name="Equação" r:id="rId15" imgW="749160" imgH="228600" progId="Equation.3">
                <p:embed/>
              </p:oleObj>
            </a:graphicData>
          </a:graphic>
        </p:graphicFrame>
        <p:graphicFrame>
          <p:nvGraphicFramePr>
            <p:cNvPr id="188436" name="Object 20"/>
            <p:cNvGraphicFramePr>
              <a:graphicFrameLocks noChangeAspect="1"/>
            </p:cNvGraphicFramePr>
            <p:nvPr/>
          </p:nvGraphicFramePr>
          <p:xfrm>
            <a:off x="3480254" y="1138927"/>
            <a:ext cx="712788" cy="250825"/>
          </p:xfrm>
          <a:graphic>
            <a:graphicData uri="http://schemas.openxmlformats.org/presentationml/2006/ole">
              <p:oleObj spid="_x0000_s187401" name="Equation" r:id="rId16" imgW="647700" imgH="228600" progId="">
                <p:embed/>
              </p:oleObj>
            </a:graphicData>
          </a:graphic>
        </p:graphicFrame>
        <p:graphicFrame>
          <p:nvGraphicFramePr>
            <p:cNvPr id="188437" name="Object 21"/>
            <p:cNvGraphicFramePr>
              <a:graphicFrameLocks noChangeAspect="1"/>
            </p:cNvGraphicFramePr>
            <p:nvPr/>
          </p:nvGraphicFramePr>
          <p:xfrm>
            <a:off x="1842630" y="1365940"/>
            <a:ext cx="809625" cy="265112"/>
          </p:xfrm>
          <a:graphic>
            <a:graphicData uri="http://schemas.openxmlformats.org/presentationml/2006/ole">
              <p:oleObj spid="_x0000_s187402" name="Equação" r:id="rId17" imgW="736560" imgH="241200" progId="Equation.3">
                <p:embed/>
              </p:oleObj>
            </a:graphicData>
          </a:graphic>
        </p:graphicFrame>
      </p:grpSp>
      <p:cxnSp>
        <p:nvCxnSpPr>
          <p:cNvPr id="48" name="Conector de seta reta 47"/>
          <p:cNvCxnSpPr/>
          <p:nvPr/>
        </p:nvCxnSpPr>
        <p:spPr>
          <a:xfrm rot="120000" flipV="1">
            <a:off x="1728092" y="5551636"/>
            <a:ext cx="939215" cy="21851"/>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Retângulo 38"/>
          <p:cNvSpPr/>
          <p:nvPr/>
        </p:nvSpPr>
        <p:spPr>
          <a:xfrm>
            <a:off x="2013078" y="505236"/>
            <a:ext cx="4579138"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dirty="0" smtClean="0">
                <a:solidFill>
                  <a:schemeClr val="accent1"/>
                </a:solidFill>
                <a:latin typeface="+mj-lt"/>
                <a:ea typeface="+mj-ea"/>
                <a:cs typeface="+mj-cs"/>
              </a:rPr>
              <a:t>NORMAL PADRONIZADA</a:t>
            </a:r>
            <a:endParaRPr lang="pt-BR" altLang="pt-BR" b="1"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ppt_x"/>
                                          </p:val>
                                        </p:tav>
                                        <p:tav tm="100000">
                                          <p:val>
                                            <p:strVal val="#ppt_x"/>
                                          </p:val>
                                        </p:tav>
                                      </p:tavLst>
                                    </p:anim>
                                    <p:anim calcmode="lin" valueType="num">
                                      <p:cBhvr additive="base">
                                        <p:cTn id="5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ppt_x"/>
                                          </p:val>
                                        </p:tav>
                                        <p:tav tm="100000">
                                          <p:val>
                                            <p:strVal val="#ppt_x"/>
                                          </p:val>
                                        </p:tav>
                                      </p:tavLst>
                                    </p:anim>
                                    <p:anim calcmode="lin" valueType="num">
                                      <p:cBhvr additive="base">
                                        <p:cTn id="6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5"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ChangeArrowheads="1"/>
          </p:cNvSpPr>
          <p:nvPr/>
        </p:nvSpPr>
        <p:spPr bwMode="auto">
          <a:xfrm>
            <a:off x="0" y="0"/>
            <a:ext cx="184731" cy="369332"/>
          </a:xfrm>
          <a:prstGeom prst="rect">
            <a:avLst/>
          </a:prstGeom>
          <a:noFill/>
          <a:ln w="12700">
            <a:noFill/>
            <a:miter lim="800000"/>
            <a:headEnd type="none" w="sm" len="sm"/>
            <a:tailEnd type="none" w="sm" len="sm"/>
          </a:ln>
        </p:spPr>
        <p:txBody>
          <a:bodyPr wrap="none" anchor="ctr">
            <a:spAutoFit/>
          </a:bodyPr>
          <a:lstStyle/>
          <a:p>
            <a:pPr algn="ctr" eaLnBrk="0" hangingPunct="0"/>
            <a:endParaRPr lang="pt-BR">
              <a:latin typeface="+mj-lt"/>
            </a:endParaRPr>
          </a:p>
        </p:txBody>
      </p:sp>
      <p:sp>
        <p:nvSpPr>
          <p:cNvPr id="13318" name="Rectangle 4"/>
          <p:cNvSpPr>
            <a:spLocks noChangeArrowheads="1"/>
          </p:cNvSpPr>
          <p:nvPr/>
        </p:nvSpPr>
        <p:spPr bwMode="auto">
          <a:xfrm>
            <a:off x="0" y="0"/>
            <a:ext cx="184731" cy="369332"/>
          </a:xfrm>
          <a:prstGeom prst="rect">
            <a:avLst/>
          </a:prstGeom>
          <a:noFill/>
          <a:ln w="12700">
            <a:noFill/>
            <a:miter lim="800000"/>
            <a:headEnd type="none" w="sm" len="sm"/>
            <a:tailEnd type="none" w="sm" len="sm"/>
          </a:ln>
        </p:spPr>
        <p:txBody>
          <a:bodyPr wrap="none" anchor="ctr">
            <a:spAutoFit/>
          </a:bodyPr>
          <a:lstStyle/>
          <a:p>
            <a:pPr algn="ctr" eaLnBrk="0" hangingPunct="0"/>
            <a:endParaRPr lang="pt-BR">
              <a:latin typeface="+mj-lt"/>
            </a:endParaRPr>
          </a:p>
        </p:txBody>
      </p:sp>
      <p:grpSp>
        <p:nvGrpSpPr>
          <p:cNvPr id="2" name="Grupo 25"/>
          <p:cNvGrpSpPr/>
          <p:nvPr/>
        </p:nvGrpSpPr>
        <p:grpSpPr>
          <a:xfrm>
            <a:off x="2385488" y="4303936"/>
            <a:ext cx="3165743" cy="1343984"/>
            <a:chOff x="448574" y="1905629"/>
            <a:chExt cx="3165743" cy="1343984"/>
          </a:xfrm>
        </p:grpSpPr>
        <p:pic>
          <p:nvPicPr>
            <p:cNvPr id="399375" name="Picture 15"/>
            <p:cNvPicPr>
              <a:picLocks noChangeAspect="1" noChangeArrowheads="1"/>
            </p:cNvPicPr>
            <p:nvPr/>
          </p:nvPicPr>
          <p:blipFill>
            <a:blip r:embed="rId4"/>
            <a:srcRect/>
            <a:stretch>
              <a:fillRect/>
            </a:stretch>
          </p:blipFill>
          <p:spPr bwMode="auto">
            <a:xfrm>
              <a:off x="448574" y="1905629"/>
              <a:ext cx="3165743" cy="1337903"/>
            </a:xfrm>
            <a:prstGeom prst="rect">
              <a:avLst/>
            </a:prstGeom>
            <a:noFill/>
            <a:ln w="9525">
              <a:noFill/>
              <a:miter lim="800000"/>
              <a:headEnd/>
              <a:tailEnd/>
            </a:ln>
            <a:effectLst/>
          </p:spPr>
        </p:pic>
        <p:graphicFrame>
          <p:nvGraphicFramePr>
            <p:cNvPr id="764936" name="Object 8"/>
            <p:cNvGraphicFramePr>
              <a:graphicFrameLocks noChangeAspect="1"/>
            </p:cNvGraphicFramePr>
            <p:nvPr/>
          </p:nvGraphicFramePr>
          <p:xfrm>
            <a:off x="1755622" y="3003550"/>
            <a:ext cx="508000" cy="228600"/>
          </p:xfrm>
          <a:graphic>
            <a:graphicData uri="http://schemas.openxmlformats.org/presentationml/2006/ole">
              <p:oleObj spid="_x0000_s188421" name="Equação" r:id="rId5" imgW="507960" imgH="228600" progId="Equation.3">
                <p:embed/>
              </p:oleObj>
            </a:graphicData>
          </a:graphic>
        </p:graphicFrame>
        <p:graphicFrame>
          <p:nvGraphicFramePr>
            <p:cNvPr id="764937" name="Object 9"/>
            <p:cNvGraphicFramePr>
              <a:graphicFrameLocks noChangeAspect="1"/>
            </p:cNvGraphicFramePr>
            <p:nvPr/>
          </p:nvGraphicFramePr>
          <p:xfrm>
            <a:off x="1138238" y="3003550"/>
            <a:ext cx="482600" cy="228600"/>
          </p:xfrm>
          <a:graphic>
            <a:graphicData uri="http://schemas.openxmlformats.org/presentationml/2006/ole">
              <p:oleObj spid="_x0000_s188422" name="Equação" r:id="rId6" imgW="482400" imgH="228600" progId="Equation.3">
                <p:embed/>
              </p:oleObj>
            </a:graphicData>
          </a:graphic>
        </p:graphicFrame>
        <p:graphicFrame>
          <p:nvGraphicFramePr>
            <p:cNvPr id="764938" name="Object 10"/>
            <p:cNvGraphicFramePr>
              <a:graphicFrameLocks noChangeAspect="1"/>
            </p:cNvGraphicFramePr>
            <p:nvPr/>
          </p:nvGraphicFramePr>
          <p:xfrm>
            <a:off x="2328863" y="3021013"/>
            <a:ext cx="482600" cy="228600"/>
          </p:xfrm>
          <a:graphic>
            <a:graphicData uri="http://schemas.openxmlformats.org/presentationml/2006/ole">
              <p:oleObj spid="_x0000_s188423" name="Equação" r:id="rId7" imgW="482400" imgH="228600" progId="Equation.3">
                <p:embed/>
              </p:oleObj>
            </a:graphicData>
          </a:graphic>
        </p:graphicFrame>
      </p:grpSp>
      <p:grpSp>
        <p:nvGrpSpPr>
          <p:cNvPr id="3" name="Grupo 41"/>
          <p:cNvGrpSpPr/>
          <p:nvPr/>
        </p:nvGrpSpPr>
        <p:grpSpPr>
          <a:xfrm>
            <a:off x="448552" y="1896985"/>
            <a:ext cx="4252521" cy="1706445"/>
            <a:chOff x="621104" y="3360386"/>
            <a:chExt cx="4252521" cy="1706445"/>
          </a:xfrm>
        </p:grpSpPr>
        <p:pic>
          <p:nvPicPr>
            <p:cNvPr id="399372" name="Picture 12"/>
            <p:cNvPicPr>
              <a:picLocks noChangeAspect="1" noChangeArrowheads="1"/>
            </p:cNvPicPr>
            <p:nvPr/>
          </p:nvPicPr>
          <p:blipFill>
            <a:blip r:embed="rId8"/>
            <a:srcRect/>
            <a:stretch>
              <a:fillRect/>
            </a:stretch>
          </p:blipFill>
          <p:spPr bwMode="auto">
            <a:xfrm>
              <a:off x="621104" y="3360386"/>
              <a:ext cx="2857860" cy="1595861"/>
            </a:xfrm>
            <a:prstGeom prst="rect">
              <a:avLst/>
            </a:prstGeom>
            <a:noFill/>
            <a:ln w="9525">
              <a:noFill/>
              <a:miter lim="800000"/>
              <a:headEnd/>
              <a:tailEnd/>
            </a:ln>
            <a:effectLst/>
          </p:spPr>
        </p:pic>
        <p:graphicFrame>
          <p:nvGraphicFramePr>
            <p:cNvPr id="27" name="Object 10"/>
            <p:cNvGraphicFramePr>
              <a:graphicFrameLocks noChangeAspect="1"/>
            </p:cNvGraphicFramePr>
            <p:nvPr/>
          </p:nvGraphicFramePr>
          <p:xfrm>
            <a:off x="2179353" y="4838231"/>
            <a:ext cx="482600" cy="228600"/>
          </p:xfrm>
          <a:graphic>
            <a:graphicData uri="http://schemas.openxmlformats.org/presentationml/2006/ole">
              <p:oleObj spid="_x0000_s188424" name="Equação" r:id="rId9" imgW="482400" imgH="228600" progId="Equation.3">
                <p:embed/>
              </p:oleObj>
            </a:graphicData>
          </a:graphic>
        </p:graphicFrame>
        <p:grpSp>
          <p:nvGrpSpPr>
            <p:cNvPr id="4" name="Grupo 30"/>
            <p:cNvGrpSpPr/>
            <p:nvPr/>
          </p:nvGrpSpPr>
          <p:grpSpPr>
            <a:xfrm>
              <a:off x="2403913" y="4307997"/>
              <a:ext cx="2469712" cy="265996"/>
              <a:chOff x="2403913" y="4307997"/>
              <a:chExt cx="2469712" cy="265996"/>
            </a:xfrm>
          </p:grpSpPr>
          <p:graphicFrame>
            <p:nvGraphicFramePr>
              <p:cNvPr id="29" name="Object 18"/>
              <p:cNvGraphicFramePr>
                <a:graphicFrameLocks noChangeAspect="1"/>
              </p:cNvGraphicFramePr>
              <p:nvPr/>
            </p:nvGraphicFramePr>
            <p:xfrm>
              <a:off x="3055938" y="4307997"/>
              <a:ext cx="1817687" cy="228600"/>
            </p:xfrm>
            <a:graphic>
              <a:graphicData uri="http://schemas.openxmlformats.org/presentationml/2006/ole">
                <p:oleObj spid="_x0000_s188425" name="Equação" r:id="rId10" imgW="1650960" imgH="203040" progId="Equation.3">
                  <p:embed/>
                </p:oleObj>
              </a:graphicData>
            </a:graphic>
          </p:graphicFrame>
          <p:cxnSp>
            <p:nvCxnSpPr>
              <p:cNvPr id="30" name="Conector de seta reta 29"/>
              <p:cNvCxnSpPr/>
              <p:nvPr/>
            </p:nvCxnSpPr>
            <p:spPr>
              <a:xfrm rot="10800000" flipV="1">
                <a:off x="2403913" y="4557665"/>
                <a:ext cx="620488" cy="1632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5" name="Grupo 42"/>
          <p:cNvGrpSpPr/>
          <p:nvPr/>
        </p:nvGrpSpPr>
        <p:grpSpPr>
          <a:xfrm>
            <a:off x="5033308" y="1972880"/>
            <a:ext cx="3606228" cy="1535838"/>
            <a:chOff x="-302038" y="5118123"/>
            <a:chExt cx="3606228" cy="1535838"/>
          </a:xfrm>
        </p:grpSpPr>
        <p:pic>
          <p:nvPicPr>
            <p:cNvPr id="399373" name="Picture 13"/>
            <p:cNvPicPr>
              <a:picLocks noChangeAspect="1" noChangeArrowheads="1"/>
            </p:cNvPicPr>
            <p:nvPr/>
          </p:nvPicPr>
          <p:blipFill>
            <a:blip r:embed="rId11"/>
            <a:srcRect/>
            <a:stretch>
              <a:fillRect/>
            </a:stretch>
          </p:blipFill>
          <p:spPr bwMode="auto">
            <a:xfrm>
              <a:off x="776380" y="5118123"/>
              <a:ext cx="2527810" cy="1381870"/>
            </a:xfrm>
            <a:prstGeom prst="rect">
              <a:avLst/>
            </a:prstGeom>
            <a:noFill/>
            <a:ln w="9525">
              <a:noFill/>
              <a:miter lim="800000"/>
              <a:headEnd/>
              <a:tailEnd/>
            </a:ln>
            <a:effectLst/>
          </p:spPr>
        </p:pic>
        <p:graphicFrame>
          <p:nvGraphicFramePr>
            <p:cNvPr id="32" name="Object 9"/>
            <p:cNvGraphicFramePr>
              <a:graphicFrameLocks noChangeAspect="1"/>
            </p:cNvGraphicFramePr>
            <p:nvPr/>
          </p:nvGraphicFramePr>
          <p:xfrm>
            <a:off x="1273385" y="6425361"/>
            <a:ext cx="482600" cy="228600"/>
          </p:xfrm>
          <a:graphic>
            <a:graphicData uri="http://schemas.openxmlformats.org/presentationml/2006/ole">
              <p:oleObj spid="_x0000_s188426" name="Equação" r:id="rId12" imgW="482400" imgH="228600" progId="Equation.3">
                <p:embed/>
              </p:oleObj>
            </a:graphicData>
          </a:graphic>
        </p:graphicFrame>
        <p:grpSp>
          <p:nvGrpSpPr>
            <p:cNvPr id="6" name="Grupo 39"/>
            <p:cNvGrpSpPr/>
            <p:nvPr/>
          </p:nvGrpSpPr>
          <p:grpSpPr>
            <a:xfrm>
              <a:off x="-302038" y="5947682"/>
              <a:ext cx="1897686" cy="299991"/>
              <a:chOff x="-302038" y="5947682"/>
              <a:chExt cx="1897686" cy="299991"/>
            </a:xfrm>
          </p:grpSpPr>
          <p:graphicFrame>
            <p:nvGraphicFramePr>
              <p:cNvPr id="35" name="Object 18"/>
              <p:cNvGraphicFramePr>
                <a:graphicFrameLocks noChangeAspect="1"/>
              </p:cNvGraphicFramePr>
              <p:nvPr/>
            </p:nvGraphicFramePr>
            <p:xfrm>
              <a:off x="-302038" y="5947682"/>
              <a:ext cx="1720850" cy="209550"/>
            </p:xfrm>
            <a:graphic>
              <a:graphicData uri="http://schemas.openxmlformats.org/presentationml/2006/ole">
                <p:oleObj spid="_x0000_s188427" name="Equação" r:id="rId13" imgW="1612800" imgH="203040" progId="Equation.3">
                  <p:embed/>
                </p:oleObj>
              </a:graphicData>
            </a:graphic>
          </p:graphicFrame>
          <p:cxnSp>
            <p:nvCxnSpPr>
              <p:cNvPr id="36" name="Conector de seta reta 35"/>
              <p:cNvCxnSpPr/>
              <p:nvPr/>
            </p:nvCxnSpPr>
            <p:spPr>
              <a:xfrm flipV="1">
                <a:off x="950670" y="6231344"/>
                <a:ext cx="644978" cy="1632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7" name="Grupo 46"/>
          <p:cNvGrpSpPr/>
          <p:nvPr/>
        </p:nvGrpSpPr>
        <p:grpSpPr>
          <a:xfrm>
            <a:off x="3524399" y="4737099"/>
            <a:ext cx="3585031" cy="265113"/>
            <a:chOff x="3407571" y="2338792"/>
            <a:chExt cx="3585031" cy="265113"/>
          </a:xfrm>
        </p:grpSpPr>
        <p:graphicFrame>
          <p:nvGraphicFramePr>
            <p:cNvPr id="44" name="Object 18"/>
            <p:cNvGraphicFramePr>
              <a:graphicFrameLocks noChangeAspect="1"/>
            </p:cNvGraphicFramePr>
            <p:nvPr/>
          </p:nvGraphicFramePr>
          <p:xfrm>
            <a:off x="4263690" y="2338792"/>
            <a:ext cx="2728912" cy="265113"/>
          </p:xfrm>
          <a:graphic>
            <a:graphicData uri="http://schemas.openxmlformats.org/presentationml/2006/ole">
              <p:oleObj spid="_x0000_s188428" name="Equação" r:id="rId14" imgW="2273040" imgH="215640" progId="Equation.3">
                <p:embed/>
              </p:oleObj>
            </a:graphicData>
          </a:graphic>
        </p:graphicFrame>
        <p:cxnSp>
          <p:nvCxnSpPr>
            <p:cNvPr id="45" name="Conector de seta reta 44"/>
            <p:cNvCxnSpPr/>
            <p:nvPr/>
          </p:nvCxnSpPr>
          <p:spPr>
            <a:xfrm rot="10800000">
              <a:off x="3407571" y="2581908"/>
              <a:ext cx="751114" cy="1"/>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8" name="Grupo 59"/>
          <p:cNvGrpSpPr/>
          <p:nvPr/>
        </p:nvGrpSpPr>
        <p:grpSpPr>
          <a:xfrm>
            <a:off x="935984" y="967436"/>
            <a:ext cx="6336051" cy="784830"/>
            <a:chOff x="21616" y="856684"/>
            <a:chExt cx="6336051" cy="784830"/>
          </a:xfrm>
        </p:grpSpPr>
        <p:sp>
          <p:nvSpPr>
            <p:cNvPr id="56" name="Retângulo 55"/>
            <p:cNvSpPr/>
            <p:nvPr/>
          </p:nvSpPr>
          <p:spPr>
            <a:xfrm>
              <a:off x="21616" y="856684"/>
              <a:ext cx="6336051" cy="784830"/>
            </a:xfrm>
            <a:prstGeom prst="rect">
              <a:avLst/>
            </a:prstGeom>
          </p:spPr>
          <p:txBody>
            <a:bodyPr wrap="square">
              <a:spAutoFit/>
            </a:bodyPr>
            <a:lstStyle/>
            <a:p>
              <a:pPr algn="just"/>
              <a:r>
                <a:rPr lang="pt-BR" sz="1500" dirty="0" smtClean="0">
                  <a:latin typeface="+mj-lt"/>
                </a:rPr>
                <a:t>A medição da temperatura de uma sala foi realizada em número grande de repetições e o resultado foi :                e               . Qual a probabilidade de ocorrência de valores                                   ?</a:t>
              </a:r>
              <a:endParaRPr lang="pt-BR" sz="1500" dirty="0">
                <a:latin typeface="+mj-lt"/>
              </a:endParaRPr>
            </a:p>
          </p:txBody>
        </p:sp>
        <p:graphicFrame>
          <p:nvGraphicFramePr>
            <p:cNvPr id="188435" name="Object 19"/>
            <p:cNvGraphicFramePr>
              <a:graphicFrameLocks noChangeAspect="1"/>
            </p:cNvGraphicFramePr>
            <p:nvPr/>
          </p:nvGraphicFramePr>
          <p:xfrm>
            <a:off x="2389009" y="1133687"/>
            <a:ext cx="823913" cy="250825"/>
          </p:xfrm>
          <a:graphic>
            <a:graphicData uri="http://schemas.openxmlformats.org/presentationml/2006/ole">
              <p:oleObj spid="_x0000_s188418" name="Equação" r:id="rId15" imgW="749160" imgH="228600" progId="Equation.3">
                <p:embed/>
              </p:oleObj>
            </a:graphicData>
          </a:graphic>
        </p:graphicFrame>
        <p:graphicFrame>
          <p:nvGraphicFramePr>
            <p:cNvPr id="188436" name="Object 20"/>
            <p:cNvGraphicFramePr>
              <a:graphicFrameLocks noChangeAspect="1"/>
            </p:cNvGraphicFramePr>
            <p:nvPr/>
          </p:nvGraphicFramePr>
          <p:xfrm>
            <a:off x="3512910" y="1138927"/>
            <a:ext cx="712788" cy="250825"/>
          </p:xfrm>
          <a:graphic>
            <a:graphicData uri="http://schemas.openxmlformats.org/presentationml/2006/ole">
              <p:oleObj spid="_x0000_s188419" name="Equation" r:id="rId16" imgW="647700" imgH="228600" progId="">
                <p:embed/>
              </p:oleObj>
            </a:graphicData>
          </a:graphic>
        </p:graphicFrame>
        <p:graphicFrame>
          <p:nvGraphicFramePr>
            <p:cNvPr id="188437" name="Object 21"/>
            <p:cNvGraphicFramePr>
              <a:graphicFrameLocks noChangeAspect="1"/>
            </p:cNvGraphicFramePr>
            <p:nvPr/>
          </p:nvGraphicFramePr>
          <p:xfrm>
            <a:off x="1827504" y="1366303"/>
            <a:ext cx="1311275" cy="265112"/>
          </p:xfrm>
          <a:graphic>
            <a:graphicData uri="http://schemas.openxmlformats.org/presentationml/2006/ole">
              <p:oleObj spid="_x0000_s188420" name="Equação" r:id="rId17" imgW="1193760" imgH="241200" progId="Equation.3">
                <p:embed/>
              </p:oleObj>
            </a:graphicData>
          </a:graphic>
        </p:graphicFrame>
      </p:grpSp>
      <p:sp>
        <p:nvSpPr>
          <p:cNvPr id="31" name="Retângulo 30"/>
          <p:cNvSpPr/>
          <p:nvPr/>
        </p:nvSpPr>
        <p:spPr>
          <a:xfrm>
            <a:off x="2013078" y="505236"/>
            <a:ext cx="4579138"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dirty="0" smtClean="0">
                <a:solidFill>
                  <a:schemeClr val="accent1"/>
                </a:solidFill>
                <a:latin typeface="+mj-lt"/>
                <a:ea typeface="+mj-ea"/>
                <a:cs typeface="+mj-cs"/>
              </a:rPr>
              <a:t>NORMAL PADRONIZADA</a:t>
            </a:r>
            <a:endParaRPr lang="pt-BR" altLang="pt-BR" b="1"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title" idx="4294967295"/>
          </p:nvPr>
        </p:nvSpPr>
        <p:spPr bwMode="auto">
          <a:xfrm>
            <a:off x="0" y="609600"/>
            <a:ext cx="7772400" cy="1143000"/>
          </a:xfrm>
          <a:prstGeom prst="rect">
            <a:avLst/>
          </a:prstGeom>
          <a:noFill/>
          <a:ln>
            <a:miter lim="800000"/>
            <a:headEnd/>
            <a:tailEnd/>
          </a:ln>
        </p:spPr>
        <p:txBody>
          <a:bodyPr/>
          <a:lstStyle/>
          <a:p>
            <a:r>
              <a:rPr lang="pt-BR" dirty="0" smtClean="0"/>
              <a:t>	</a:t>
            </a:r>
            <a:endParaRPr lang="en-US" sz="2400" dirty="0" smtClean="0"/>
          </a:p>
        </p:txBody>
      </p:sp>
      <p:pic>
        <p:nvPicPr>
          <p:cNvPr id="214019" name="Picture 3"/>
          <p:cNvPicPr>
            <a:picLocks noChangeAspect="1" noChangeArrowheads="1"/>
          </p:cNvPicPr>
          <p:nvPr/>
        </p:nvPicPr>
        <p:blipFill>
          <a:blip r:embed="rId3"/>
          <a:srcRect/>
          <a:stretch>
            <a:fillRect/>
          </a:stretch>
        </p:blipFill>
        <p:spPr bwMode="auto">
          <a:xfrm>
            <a:off x="1071563" y="3920599"/>
            <a:ext cx="6215062" cy="1244600"/>
          </a:xfrm>
          <a:prstGeom prst="rect">
            <a:avLst/>
          </a:prstGeom>
          <a:noFill/>
          <a:ln w="9525">
            <a:noFill/>
            <a:miter lim="800000"/>
            <a:headEnd/>
            <a:tailEnd/>
          </a:ln>
        </p:spPr>
      </p:pic>
      <p:sp>
        <p:nvSpPr>
          <p:cNvPr id="8" name="Retângulo 7"/>
          <p:cNvSpPr/>
          <p:nvPr/>
        </p:nvSpPr>
        <p:spPr>
          <a:xfrm>
            <a:off x="0" y="5437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MOTIVAÇÃO</a:t>
            </a:r>
            <a:endParaRPr lang="pt-BR" dirty="0">
              <a:solidFill>
                <a:schemeClr val="accent1"/>
              </a:solidFill>
              <a:latin typeface="+mj-lt"/>
            </a:endParaRPr>
          </a:p>
        </p:txBody>
      </p:sp>
      <p:sp>
        <p:nvSpPr>
          <p:cNvPr id="9" name="Retângulo 8"/>
          <p:cNvSpPr/>
          <p:nvPr/>
        </p:nvSpPr>
        <p:spPr>
          <a:xfrm>
            <a:off x="1470437" y="996949"/>
            <a:ext cx="5350476" cy="369332"/>
          </a:xfrm>
          <a:prstGeom prst="rect">
            <a:avLst/>
          </a:prstGeom>
        </p:spPr>
        <p:txBody>
          <a:bodyPr wrap="square">
            <a:spAutoFit/>
          </a:bodyPr>
          <a:lstStyle/>
          <a:p>
            <a:pPr algn="ctr">
              <a:buNone/>
            </a:pPr>
            <a:r>
              <a:rPr lang="pt-BR" b="1" dirty="0" smtClean="0">
                <a:latin typeface="+mj-lt"/>
                <a:cs typeface="Arial" charset="0"/>
              </a:rPr>
              <a:t>Requisitos da ISO/IEC 17025-2017 </a:t>
            </a:r>
          </a:p>
        </p:txBody>
      </p:sp>
      <p:grpSp>
        <p:nvGrpSpPr>
          <p:cNvPr id="2" name="Grupo 11"/>
          <p:cNvGrpSpPr/>
          <p:nvPr/>
        </p:nvGrpSpPr>
        <p:grpSpPr>
          <a:xfrm>
            <a:off x="1071563" y="1475124"/>
            <a:ext cx="6443662" cy="1163637"/>
            <a:chOff x="1071563" y="1475124"/>
            <a:chExt cx="6443662" cy="1163637"/>
          </a:xfrm>
        </p:grpSpPr>
        <p:pic>
          <p:nvPicPr>
            <p:cNvPr id="214017" name="Picture 1"/>
            <p:cNvPicPr>
              <a:picLocks noChangeAspect="1" noChangeArrowheads="1"/>
            </p:cNvPicPr>
            <p:nvPr/>
          </p:nvPicPr>
          <p:blipFill>
            <a:blip r:embed="rId4"/>
            <a:srcRect/>
            <a:stretch>
              <a:fillRect/>
            </a:stretch>
          </p:blipFill>
          <p:spPr bwMode="auto">
            <a:xfrm>
              <a:off x="1071563" y="1475124"/>
              <a:ext cx="6443662" cy="1163637"/>
            </a:xfrm>
            <a:prstGeom prst="rect">
              <a:avLst/>
            </a:prstGeom>
            <a:noFill/>
            <a:ln w="9525">
              <a:noFill/>
              <a:miter lim="800000"/>
              <a:headEnd/>
              <a:tailEnd/>
            </a:ln>
          </p:spPr>
        </p:pic>
        <p:sp>
          <p:nvSpPr>
            <p:cNvPr id="10" name="Retângulo de cantos arredondados 9"/>
            <p:cNvSpPr/>
            <p:nvPr/>
          </p:nvSpPr>
          <p:spPr>
            <a:xfrm>
              <a:off x="3459891" y="2306593"/>
              <a:ext cx="3855309" cy="1565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latin typeface="+mj-lt"/>
              </a:endParaRPr>
            </a:p>
          </p:txBody>
        </p:sp>
        <p:sp>
          <p:nvSpPr>
            <p:cNvPr id="11" name="Retângulo de cantos arredondados 10"/>
            <p:cNvSpPr/>
            <p:nvPr/>
          </p:nvSpPr>
          <p:spPr>
            <a:xfrm>
              <a:off x="1206842" y="2467232"/>
              <a:ext cx="2113007" cy="1359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latin typeface="+mj-lt"/>
              </a:endParaRPr>
            </a:p>
          </p:txBody>
        </p:sp>
      </p:grpSp>
      <p:grpSp>
        <p:nvGrpSpPr>
          <p:cNvPr id="3" name="Grupo 15"/>
          <p:cNvGrpSpPr/>
          <p:nvPr/>
        </p:nvGrpSpPr>
        <p:grpSpPr>
          <a:xfrm>
            <a:off x="1070919" y="2741817"/>
            <a:ext cx="6249044" cy="1171155"/>
            <a:chOff x="1206847" y="2741818"/>
            <a:chExt cx="6113116" cy="1074144"/>
          </a:xfrm>
        </p:grpSpPr>
        <p:pic>
          <p:nvPicPr>
            <p:cNvPr id="214018" name="Picture 2"/>
            <p:cNvPicPr>
              <a:picLocks noChangeAspect="1" noChangeArrowheads="1"/>
            </p:cNvPicPr>
            <p:nvPr/>
          </p:nvPicPr>
          <p:blipFill>
            <a:blip r:embed="rId5"/>
            <a:srcRect/>
            <a:stretch>
              <a:fillRect/>
            </a:stretch>
          </p:blipFill>
          <p:spPr bwMode="auto">
            <a:xfrm>
              <a:off x="1219200" y="2741818"/>
              <a:ext cx="6100763" cy="1074144"/>
            </a:xfrm>
            <a:prstGeom prst="rect">
              <a:avLst/>
            </a:prstGeom>
            <a:noFill/>
            <a:ln w="9525">
              <a:noFill/>
              <a:miter lim="800000"/>
              <a:headEnd/>
              <a:tailEnd/>
            </a:ln>
          </p:spPr>
        </p:pic>
        <p:sp>
          <p:nvSpPr>
            <p:cNvPr id="15" name="Retângulo de cantos arredondados 14"/>
            <p:cNvSpPr/>
            <p:nvPr/>
          </p:nvSpPr>
          <p:spPr>
            <a:xfrm>
              <a:off x="1206847" y="2772031"/>
              <a:ext cx="1997676" cy="1524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latin typeface="+mj-lt"/>
              </a:endParaRPr>
            </a:p>
          </p:txBody>
        </p:sp>
      </p:grpSp>
      <p:grpSp>
        <p:nvGrpSpPr>
          <p:cNvPr id="4" name="Grupo 17"/>
          <p:cNvGrpSpPr/>
          <p:nvPr/>
        </p:nvGrpSpPr>
        <p:grpSpPr>
          <a:xfrm>
            <a:off x="1058563" y="5294512"/>
            <a:ext cx="6594259" cy="876300"/>
            <a:chOff x="1058563" y="5294512"/>
            <a:chExt cx="6594259" cy="876300"/>
          </a:xfrm>
        </p:grpSpPr>
        <p:pic>
          <p:nvPicPr>
            <p:cNvPr id="214020" name="Picture 4"/>
            <p:cNvPicPr>
              <a:picLocks noChangeAspect="1" noChangeArrowheads="1"/>
            </p:cNvPicPr>
            <p:nvPr/>
          </p:nvPicPr>
          <p:blipFill>
            <a:blip r:embed="rId6"/>
            <a:srcRect/>
            <a:stretch>
              <a:fillRect/>
            </a:stretch>
          </p:blipFill>
          <p:spPr bwMode="auto">
            <a:xfrm>
              <a:off x="1085334" y="5294512"/>
              <a:ext cx="6567488" cy="876300"/>
            </a:xfrm>
            <a:prstGeom prst="rect">
              <a:avLst/>
            </a:prstGeom>
            <a:noFill/>
            <a:ln w="9525">
              <a:noFill/>
              <a:miter lim="800000"/>
              <a:headEnd/>
              <a:tailEnd/>
            </a:ln>
          </p:spPr>
        </p:pic>
        <p:sp>
          <p:nvSpPr>
            <p:cNvPr id="17" name="Retângulo de cantos arredondados 16"/>
            <p:cNvSpPr/>
            <p:nvPr/>
          </p:nvSpPr>
          <p:spPr>
            <a:xfrm>
              <a:off x="1058563" y="5299657"/>
              <a:ext cx="2961502" cy="1949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4019"/>
                                        </p:tgtEl>
                                        <p:attrNameLst>
                                          <p:attrName>style.visibility</p:attrName>
                                        </p:attrNameLst>
                                      </p:cBhvr>
                                      <p:to>
                                        <p:strVal val="visible"/>
                                      </p:to>
                                    </p:set>
                                    <p:anim calcmode="lin" valueType="num">
                                      <p:cBhvr additive="base">
                                        <p:cTn id="19" dur="500" fill="hold"/>
                                        <p:tgtEl>
                                          <p:spTgt spid="214019"/>
                                        </p:tgtEl>
                                        <p:attrNameLst>
                                          <p:attrName>ppt_x</p:attrName>
                                        </p:attrNameLst>
                                      </p:cBhvr>
                                      <p:tavLst>
                                        <p:tav tm="0">
                                          <p:val>
                                            <p:strVal val="#ppt_x"/>
                                          </p:val>
                                        </p:tav>
                                        <p:tav tm="100000">
                                          <p:val>
                                            <p:strVal val="#ppt_x"/>
                                          </p:val>
                                        </p:tav>
                                      </p:tavLst>
                                    </p:anim>
                                    <p:anim calcmode="lin" valueType="num">
                                      <p:cBhvr additive="base">
                                        <p:cTn id="20" dur="500" fill="hold"/>
                                        <p:tgtEl>
                                          <p:spTgt spid="2140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21" name="Picture 9"/>
          <p:cNvPicPr>
            <a:picLocks noChangeAspect="1" noChangeArrowheads="1"/>
          </p:cNvPicPr>
          <p:nvPr/>
        </p:nvPicPr>
        <p:blipFill>
          <a:blip r:embed="rId3" cstate="print"/>
          <a:srcRect/>
          <a:stretch>
            <a:fillRect/>
          </a:stretch>
        </p:blipFill>
        <p:spPr bwMode="auto">
          <a:xfrm>
            <a:off x="128858" y="1219734"/>
            <a:ext cx="3999263" cy="2524125"/>
          </a:xfrm>
          <a:prstGeom prst="rect">
            <a:avLst/>
          </a:prstGeom>
          <a:noFill/>
          <a:ln w="9525">
            <a:noFill/>
            <a:miter lim="800000"/>
            <a:headEnd/>
            <a:tailEnd/>
          </a:ln>
          <a:effectLst/>
        </p:spPr>
      </p:pic>
      <p:pic>
        <p:nvPicPr>
          <p:cNvPr id="384003" name="Picture 3"/>
          <p:cNvPicPr>
            <a:picLocks noChangeAspect="1" noChangeArrowheads="1"/>
          </p:cNvPicPr>
          <p:nvPr/>
        </p:nvPicPr>
        <p:blipFill>
          <a:blip r:embed="rId4"/>
          <a:srcRect/>
          <a:stretch>
            <a:fillRect/>
          </a:stretch>
        </p:blipFill>
        <p:spPr bwMode="auto">
          <a:xfrm>
            <a:off x="4247776" y="1369262"/>
            <a:ext cx="4261913" cy="4729613"/>
          </a:xfrm>
          <a:prstGeom prst="rect">
            <a:avLst/>
          </a:prstGeom>
          <a:noFill/>
          <a:ln w="9525">
            <a:noFill/>
            <a:miter lim="800000"/>
            <a:headEnd/>
            <a:tailEnd/>
          </a:ln>
          <a:effectLst/>
        </p:spPr>
      </p:pic>
      <p:sp>
        <p:nvSpPr>
          <p:cNvPr id="11" name="Retângulo 10"/>
          <p:cNvSpPr/>
          <p:nvPr/>
        </p:nvSpPr>
        <p:spPr>
          <a:xfrm>
            <a:off x="2996644" y="531505"/>
            <a:ext cx="3458959"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i="1" dirty="0" smtClean="0">
                <a:solidFill>
                  <a:schemeClr val="accent1"/>
                </a:solidFill>
                <a:latin typeface="+mj-lt"/>
                <a:ea typeface="+mj-ea"/>
                <a:cs typeface="+mj-cs"/>
              </a:rPr>
              <a:t>t</a:t>
            </a:r>
            <a:r>
              <a:rPr lang="pt-BR" altLang="pt-BR" sz="2200" b="1" dirty="0" smtClean="0">
                <a:solidFill>
                  <a:schemeClr val="accent1"/>
                </a:solidFill>
                <a:latin typeface="+mj-lt"/>
                <a:ea typeface="+mj-ea"/>
                <a:cs typeface="+mj-cs"/>
              </a:rPr>
              <a:t> DE STUDENT</a:t>
            </a:r>
            <a:endParaRPr lang="pt-BR" altLang="pt-BR" b="1" dirty="0">
              <a:solidFill>
                <a:schemeClr val="accent1"/>
              </a:solidFill>
              <a:latin typeface="+mj-lt"/>
            </a:endParaRPr>
          </a:p>
        </p:txBody>
      </p:sp>
      <p:sp>
        <p:nvSpPr>
          <p:cNvPr id="13" name="Retângulo 12"/>
          <p:cNvSpPr/>
          <p:nvPr/>
        </p:nvSpPr>
        <p:spPr>
          <a:xfrm>
            <a:off x="1688804" y="5004101"/>
            <a:ext cx="2943559" cy="307777"/>
          </a:xfrm>
          <a:prstGeom prst="rect">
            <a:avLst/>
          </a:prstGeom>
        </p:spPr>
        <p:txBody>
          <a:bodyPr wrap="square">
            <a:spAutoFit/>
          </a:bodyPr>
          <a:lstStyle/>
          <a:p>
            <a:pPr algn="ctr" eaLnBrk="0" hangingPunct="0">
              <a:defRPr/>
            </a:pPr>
            <a:r>
              <a:rPr lang="pt-BR" sz="1400" b="1" dirty="0" err="1" smtClean="0">
                <a:latin typeface="+mj-lt"/>
              </a:rPr>
              <a:t>df</a:t>
            </a:r>
            <a:r>
              <a:rPr lang="pt-BR" sz="1400" b="1" dirty="0" smtClean="0">
                <a:latin typeface="+mj-lt"/>
              </a:rPr>
              <a:t>= número de parcelas -1= 4-1=3</a:t>
            </a:r>
            <a:endParaRPr lang="pt-BR" sz="1400" b="1" dirty="0">
              <a:latin typeface="+mj-lt"/>
            </a:endParaRPr>
          </a:p>
        </p:txBody>
      </p:sp>
      <p:graphicFrame>
        <p:nvGraphicFramePr>
          <p:cNvPr id="422917" name="Object 5"/>
          <p:cNvGraphicFramePr>
            <a:graphicFrameLocks noChangeAspect="1"/>
          </p:cNvGraphicFramePr>
          <p:nvPr/>
        </p:nvGraphicFramePr>
        <p:xfrm>
          <a:off x="2375469" y="3991657"/>
          <a:ext cx="909637" cy="746125"/>
        </p:xfrm>
        <a:graphic>
          <a:graphicData uri="http://schemas.openxmlformats.org/presentationml/2006/ole">
            <p:oleObj spid="_x0000_s58375" name="Equação" r:id="rId5" imgW="660400" imgH="457200" progId="Equation.3">
              <p:embed/>
            </p:oleObj>
          </a:graphicData>
        </a:graphic>
      </p:graphicFrame>
      <p:sp>
        <p:nvSpPr>
          <p:cNvPr id="16" name="Elipse 15"/>
          <p:cNvSpPr/>
          <p:nvPr/>
        </p:nvSpPr>
        <p:spPr>
          <a:xfrm>
            <a:off x="4615130" y="2337757"/>
            <a:ext cx="500332" cy="146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18" name="Conector de seta reta 17"/>
          <p:cNvCxnSpPr>
            <a:cxnSpLocks noChangeShapeType="1"/>
          </p:cNvCxnSpPr>
          <p:nvPr/>
        </p:nvCxnSpPr>
        <p:spPr bwMode="auto">
          <a:xfrm rot="5400000" flipH="1" flipV="1">
            <a:off x="3148643" y="2648312"/>
            <a:ext cx="1630392" cy="1337090"/>
          </a:xfrm>
          <a:prstGeom prst="straightConnector1">
            <a:avLst/>
          </a:prstGeom>
          <a:noFill/>
          <a:ln w="12700" algn="ctr">
            <a:solidFill>
              <a:schemeClr val="tx1"/>
            </a:solidFill>
            <a:round/>
            <a:headEnd type="none" w="sm" len="sm"/>
            <a:tailEnd type="arrow" w="med" len="med"/>
          </a:ln>
        </p:spPr>
      </p:cxnSp>
      <p:grpSp>
        <p:nvGrpSpPr>
          <p:cNvPr id="2" name="Grupo 37"/>
          <p:cNvGrpSpPr/>
          <p:nvPr/>
        </p:nvGrpSpPr>
        <p:grpSpPr>
          <a:xfrm>
            <a:off x="7073661" y="2165233"/>
            <a:ext cx="439947" cy="293293"/>
            <a:chOff x="7073661" y="2165233"/>
            <a:chExt cx="439947" cy="293293"/>
          </a:xfrm>
        </p:grpSpPr>
        <p:sp>
          <p:nvSpPr>
            <p:cNvPr id="23" name="Elipse 22"/>
            <p:cNvSpPr/>
            <p:nvPr/>
          </p:nvSpPr>
          <p:spPr>
            <a:xfrm>
              <a:off x="7073661" y="2337845"/>
              <a:ext cx="439947" cy="120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24" name="Conector de seta reta 23"/>
            <p:cNvCxnSpPr/>
            <p:nvPr/>
          </p:nvCxnSpPr>
          <p:spPr>
            <a:xfrm rot="16860000" flipV="1">
              <a:off x="7192232" y="2236442"/>
              <a:ext cx="172612" cy="30194"/>
            </a:xfrm>
            <a:prstGeom prst="straightConnector1">
              <a:avLst/>
            </a:prstGeom>
            <a:ln w="254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grpSp>
      <p:cxnSp>
        <p:nvCxnSpPr>
          <p:cNvPr id="30" name="Conector de seta reta 29"/>
          <p:cNvCxnSpPr>
            <a:cxnSpLocks noChangeShapeType="1"/>
          </p:cNvCxnSpPr>
          <p:nvPr/>
        </p:nvCxnSpPr>
        <p:spPr bwMode="auto">
          <a:xfrm flipV="1">
            <a:off x="5146521" y="2411056"/>
            <a:ext cx="1944394" cy="2616"/>
          </a:xfrm>
          <a:prstGeom prst="straightConnector1">
            <a:avLst/>
          </a:prstGeom>
          <a:noFill/>
          <a:ln w="25400" algn="ctr">
            <a:solidFill>
              <a:srgbClr val="FF0000"/>
            </a:solidFill>
            <a:prstDash val="lgDash"/>
            <a:round/>
            <a:headEnd type="none" w="sm" len="sm"/>
            <a:tailEnd type="arrow" w="med" len="med"/>
          </a:ln>
        </p:spPr>
      </p:cxnSp>
      <p:pic>
        <p:nvPicPr>
          <p:cNvPr id="422919" name="Picture 7"/>
          <p:cNvPicPr>
            <a:picLocks noChangeAspect="1" noChangeArrowheads="1"/>
          </p:cNvPicPr>
          <p:nvPr/>
        </p:nvPicPr>
        <p:blipFill>
          <a:blip r:embed="rId6"/>
          <a:srcRect/>
          <a:stretch>
            <a:fillRect/>
          </a:stretch>
        </p:blipFill>
        <p:spPr bwMode="auto">
          <a:xfrm>
            <a:off x="200614" y="4433889"/>
            <a:ext cx="685800" cy="1647825"/>
          </a:xfrm>
          <a:prstGeom prst="rect">
            <a:avLst/>
          </a:prstGeom>
          <a:noFill/>
          <a:ln w="9525">
            <a:noFill/>
            <a:miter lim="800000"/>
            <a:headEnd/>
            <a:tailEnd/>
          </a:ln>
          <a:effectLst/>
        </p:spPr>
      </p:pic>
      <p:pic>
        <p:nvPicPr>
          <p:cNvPr id="422920" name="Picture 8"/>
          <p:cNvPicPr>
            <a:picLocks noChangeAspect="1" noChangeArrowheads="1"/>
          </p:cNvPicPr>
          <p:nvPr/>
        </p:nvPicPr>
        <p:blipFill>
          <a:blip r:embed="rId7"/>
          <a:srcRect/>
          <a:stretch>
            <a:fillRect/>
          </a:stretch>
        </p:blipFill>
        <p:spPr bwMode="auto">
          <a:xfrm>
            <a:off x="993295" y="4410077"/>
            <a:ext cx="704850" cy="1695450"/>
          </a:xfrm>
          <a:prstGeom prst="rect">
            <a:avLst/>
          </a:prstGeom>
          <a:noFill/>
          <a:ln w="9525">
            <a:noFill/>
            <a:miter lim="800000"/>
            <a:headEnd/>
            <a:tailEnd/>
          </a:ln>
          <a:effectLst/>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2921"/>
                                        </p:tgtEl>
                                        <p:attrNameLst>
                                          <p:attrName>style.visibility</p:attrName>
                                        </p:attrNameLst>
                                      </p:cBhvr>
                                      <p:to>
                                        <p:strVal val="visible"/>
                                      </p:to>
                                    </p:set>
                                    <p:anim calcmode="lin" valueType="num">
                                      <p:cBhvr additive="base">
                                        <p:cTn id="7" dur="500" fill="hold"/>
                                        <p:tgtEl>
                                          <p:spTgt spid="422921"/>
                                        </p:tgtEl>
                                        <p:attrNameLst>
                                          <p:attrName>ppt_x</p:attrName>
                                        </p:attrNameLst>
                                      </p:cBhvr>
                                      <p:tavLst>
                                        <p:tav tm="0">
                                          <p:val>
                                            <p:strVal val="#ppt_x"/>
                                          </p:val>
                                        </p:tav>
                                        <p:tav tm="100000">
                                          <p:val>
                                            <p:strVal val="#ppt_x"/>
                                          </p:val>
                                        </p:tav>
                                      </p:tavLst>
                                    </p:anim>
                                    <p:anim calcmode="lin" valueType="num">
                                      <p:cBhvr additive="base">
                                        <p:cTn id="8" dur="500" fill="hold"/>
                                        <p:tgtEl>
                                          <p:spTgt spid="4229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2917"/>
                                        </p:tgtEl>
                                        <p:attrNameLst>
                                          <p:attrName>style.visibility</p:attrName>
                                        </p:attrNameLst>
                                      </p:cBhvr>
                                      <p:to>
                                        <p:strVal val="visible"/>
                                      </p:to>
                                    </p:set>
                                    <p:anim calcmode="lin" valueType="num">
                                      <p:cBhvr additive="base">
                                        <p:cTn id="13" dur="500" fill="hold"/>
                                        <p:tgtEl>
                                          <p:spTgt spid="422917"/>
                                        </p:tgtEl>
                                        <p:attrNameLst>
                                          <p:attrName>ppt_x</p:attrName>
                                        </p:attrNameLst>
                                      </p:cBhvr>
                                      <p:tavLst>
                                        <p:tav tm="0">
                                          <p:val>
                                            <p:strVal val="#ppt_x"/>
                                          </p:val>
                                        </p:tav>
                                        <p:tav tm="100000">
                                          <p:val>
                                            <p:strVal val="#ppt_x"/>
                                          </p:val>
                                        </p:tav>
                                      </p:tavLst>
                                    </p:anim>
                                    <p:anim calcmode="lin" valueType="num">
                                      <p:cBhvr additive="base">
                                        <p:cTn id="14" dur="500" fill="hold"/>
                                        <p:tgtEl>
                                          <p:spTgt spid="4229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2919"/>
                                        </p:tgtEl>
                                        <p:attrNameLst>
                                          <p:attrName>style.visibility</p:attrName>
                                        </p:attrNameLst>
                                      </p:cBhvr>
                                      <p:to>
                                        <p:strVal val="visible"/>
                                      </p:to>
                                    </p:set>
                                    <p:anim calcmode="lin" valueType="num">
                                      <p:cBhvr additive="base">
                                        <p:cTn id="19" dur="500" fill="hold"/>
                                        <p:tgtEl>
                                          <p:spTgt spid="422919"/>
                                        </p:tgtEl>
                                        <p:attrNameLst>
                                          <p:attrName>ppt_x</p:attrName>
                                        </p:attrNameLst>
                                      </p:cBhvr>
                                      <p:tavLst>
                                        <p:tav tm="0">
                                          <p:val>
                                            <p:strVal val="#ppt_x"/>
                                          </p:val>
                                        </p:tav>
                                        <p:tav tm="100000">
                                          <p:val>
                                            <p:strVal val="#ppt_x"/>
                                          </p:val>
                                        </p:tav>
                                      </p:tavLst>
                                    </p:anim>
                                    <p:anim calcmode="lin" valueType="num">
                                      <p:cBhvr additive="base">
                                        <p:cTn id="20" dur="500" fill="hold"/>
                                        <p:tgtEl>
                                          <p:spTgt spid="422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2920"/>
                                        </p:tgtEl>
                                        <p:attrNameLst>
                                          <p:attrName>style.visibility</p:attrName>
                                        </p:attrNameLst>
                                      </p:cBhvr>
                                      <p:to>
                                        <p:strVal val="visible"/>
                                      </p:to>
                                    </p:set>
                                    <p:anim calcmode="lin" valueType="num">
                                      <p:cBhvr additive="base">
                                        <p:cTn id="25" dur="500" fill="hold"/>
                                        <p:tgtEl>
                                          <p:spTgt spid="422920"/>
                                        </p:tgtEl>
                                        <p:attrNameLst>
                                          <p:attrName>ppt_x</p:attrName>
                                        </p:attrNameLst>
                                      </p:cBhvr>
                                      <p:tavLst>
                                        <p:tav tm="0">
                                          <p:val>
                                            <p:strVal val="#ppt_x"/>
                                          </p:val>
                                        </p:tav>
                                        <p:tav tm="100000">
                                          <p:val>
                                            <p:strVal val="#ppt_x"/>
                                          </p:val>
                                        </p:tav>
                                      </p:tavLst>
                                    </p:anim>
                                    <p:anim calcmode="lin" valueType="num">
                                      <p:cBhvr additive="base">
                                        <p:cTn id="26" dur="500" fill="hold"/>
                                        <p:tgtEl>
                                          <p:spTgt spid="4229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84003"/>
                                        </p:tgtEl>
                                        <p:attrNameLst>
                                          <p:attrName>style.visibility</p:attrName>
                                        </p:attrNameLst>
                                      </p:cBhvr>
                                      <p:to>
                                        <p:strVal val="visible"/>
                                      </p:to>
                                    </p:set>
                                    <p:anim calcmode="lin" valueType="num">
                                      <p:cBhvr additive="base">
                                        <p:cTn id="43" dur="500" fill="hold"/>
                                        <p:tgtEl>
                                          <p:spTgt spid="384003"/>
                                        </p:tgtEl>
                                        <p:attrNameLst>
                                          <p:attrName>ppt_x</p:attrName>
                                        </p:attrNameLst>
                                      </p:cBhvr>
                                      <p:tavLst>
                                        <p:tav tm="0">
                                          <p:val>
                                            <p:strVal val="#ppt_x"/>
                                          </p:val>
                                        </p:tav>
                                        <p:tav tm="100000">
                                          <p:val>
                                            <p:strVal val="#ppt_x"/>
                                          </p:val>
                                        </p:tav>
                                      </p:tavLst>
                                    </p:anim>
                                    <p:anim calcmode="lin" valueType="num">
                                      <p:cBhvr additive="base">
                                        <p:cTn id="44" dur="500" fill="hold"/>
                                        <p:tgtEl>
                                          <p:spTgt spid="38400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34" name="Picture 42"/>
          <p:cNvPicPr>
            <a:picLocks noChangeAspect="1" noChangeArrowheads="1"/>
          </p:cNvPicPr>
          <p:nvPr/>
        </p:nvPicPr>
        <p:blipFill>
          <a:blip r:embed="rId4"/>
          <a:srcRect/>
          <a:stretch>
            <a:fillRect/>
          </a:stretch>
        </p:blipFill>
        <p:spPr bwMode="auto">
          <a:xfrm>
            <a:off x="0" y="4261439"/>
            <a:ext cx="3540966" cy="1853691"/>
          </a:xfrm>
          <a:prstGeom prst="rect">
            <a:avLst/>
          </a:prstGeom>
          <a:noFill/>
          <a:ln w="9525">
            <a:noFill/>
            <a:miter lim="800000"/>
            <a:headEnd/>
            <a:tailEnd/>
          </a:ln>
          <a:effectLst/>
        </p:spPr>
      </p:pic>
      <p:sp>
        <p:nvSpPr>
          <p:cNvPr id="245763" name="Rectangle 6"/>
          <p:cNvSpPr>
            <a:spLocks noGrp="1" noChangeArrowheads="1"/>
          </p:cNvSpPr>
          <p:nvPr>
            <p:ph type="body" idx="4294967295"/>
          </p:nvPr>
        </p:nvSpPr>
        <p:spPr bwMode="auto">
          <a:xfrm>
            <a:off x="529786" y="3993662"/>
            <a:ext cx="2693773" cy="360363"/>
          </a:xfrm>
          <a:prstGeom prst="rect">
            <a:avLst/>
          </a:prstGeom>
          <a:extLst/>
        </p:spPr>
        <p:txBody>
          <a:bodyPr/>
          <a:lstStyle/>
          <a:p>
            <a:pPr algn="ctr">
              <a:buFontTx/>
              <a:buNone/>
              <a:defRPr/>
            </a:pPr>
            <a:r>
              <a:rPr lang="pt-BR" sz="1600" b="1" dirty="0" smtClean="0">
                <a:latin typeface="+mj-lt"/>
                <a:cs typeface="Times New Roman" pitchFamily="18" charset="0"/>
              </a:rPr>
              <a:t>Distribuição t de </a:t>
            </a:r>
            <a:r>
              <a:rPr lang="pt-BR" sz="1600" b="1" dirty="0" err="1" smtClean="0">
                <a:latin typeface="+mj-lt"/>
                <a:cs typeface="Times New Roman" pitchFamily="18" charset="0"/>
              </a:rPr>
              <a:t>Student</a:t>
            </a:r>
            <a:endParaRPr lang="pt-BR" sz="1600" b="1" dirty="0">
              <a:latin typeface="+mj-lt"/>
              <a:cs typeface="Times New Roman" pitchFamily="18" charset="0"/>
            </a:endParaRPr>
          </a:p>
        </p:txBody>
      </p:sp>
      <p:sp>
        <p:nvSpPr>
          <p:cNvPr id="13317" name="Rectangle 2"/>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sp>
        <p:nvSpPr>
          <p:cNvPr id="13318" name="Rectangle 4"/>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pPr algn="ctr" eaLnBrk="0" hangingPunct="0"/>
            <a:endParaRPr lang="pt-BR"/>
          </a:p>
        </p:txBody>
      </p:sp>
      <p:sp>
        <p:nvSpPr>
          <p:cNvPr id="19" name="Retângulo 18"/>
          <p:cNvSpPr/>
          <p:nvPr/>
        </p:nvSpPr>
        <p:spPr>
          <a:xfrm>
            <a:off x="3759705" y="1049332"/>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graphicFrame>
        <p:nvGraphicFramePr>
          <p:cNvPr id="20" name="Object 13"/>
          <p:cNvGraphicFramePr>
            <a:graphicFrameLocks noChangeAspect="1"/>
          </p:cNvGraphicFramePr>
          <p:nvPr/>
        </p:nvGraphicFramePr>
        <p:xfrm>
          <a:off x="1856864" y="3408719"/>
          <a:ext cx="2425700" cy="584200"/>
        </p:xfrm>
        <a:graphic>
          <a:graphicData uri="http://schemas.openxmlformats.org/presentationml/2006/ole">
            <p:oleObj spid="_x0000_s59424" name="Equação" r:id="rId5" imgW="1905000" imgH="469900" progId="Equation.3">
              <p:embed/>
            </p:oleObj>
          </a:graphicData>
        </a:graphic>
      </p:graphicFrame>
      <p:grpSp>
        <p:nvGrpSpPr>
          <p:cNvPr id="2" name="Grupo 46"/>
          <p:cNvGrpSpPr/>
          <p:nvPr/>
        </p:nvGrpSpPr>
        <p:grpSpPr>
          <a:xfrm>
            <a:off x="3845544" y="1411797"/>
            <a:ext cx="920750" cy="1109663"/>
            <a:chOff x="3560877" y="1584325"/>
            <a:chExt cx="920750" cy="1109663"/>
          </a:xfrm>
        </p:grpSpPr>
        <p:graphicFrame>
          <p:nvGraphicFramePr>
            <p:cNvPr id="188422" name="Object 6"/>
            <p:cNvGraphicFramePr>
              <a:graphicFrameLocks noChangeAspect="1"/>
            </p:cNvGraphicFramePr>
            <p:nvPr/>
          </p:nvGraphicFramePr>
          <p:xfrm>
            <a:off x="3560877" y="1584325"/>
            <a:ext cx="868362" cy="288925"/>
          </p:xfrm>
          <a:graphic>
            <a:graphicData uri="http://schemas.openxmlformats.org/presentationml/2006/ole">
              <p:oleObj spid="_x0000_s59425" name="Equação" r:id="rId6" imgW="723586" imgH="241195" progId="Equation.3">
                <p:embed/>
              </p:oleObj>
            </a:graphicData>
          </a:graphic>
        </p:graphicFrame>
        <p:graphicFrame>
          <p:nvGraphicFramePr>
            <p:cNvPr id="188423" name="Object 7"/>
            <p:cNvGraphicFramePr>
              <a:graphicFrameLocks noChangeAspect="1"/>
            </p:cNvGraphicFramePr>
            <p:nvPr/>
          </p:nvGraphicFramePr>
          <p:xfrm>
            <a:off x="3597389" y="2162175"/>
            <a:ext cx="884238" cy="288925"/>
          </p:xfrm>
          <a:graphic>
            <a:graphicData uri="http://schemas.openxmlformats.org/presentationml/2006/ole">
              <p:oleObj spid="_x0000_s59426" name="Equação" r:id="rId7" imgW="736600" imgH="241300" progId="Equation.3">
                <p:embed/>
              </p:oleObj>
            </a:graphicData>
          </a:graphic>
        </p:graphicFrame>
        <p:graphicFrame>
          <p:nvGraphicFramePr>
            <p:cNvPr id="263178" name="Object 10"/>
            <p:cNvGraphicFramePr>
              <a:graphicFrameLocks noChangeAspect="1"/>
            </p:cNvGraphicFramePr>
            <p:nvPr/>
          </p:nvGraphicFramePr>
          <p:xfrm>
            <a:off x="3624627" y="1887327"/>
            <a:ext cx="715962" cy="274638"/>
          </p:xfrm>
          <a:graphic>
            <a:graphicData uri="http://schemas.openxmlformats.org/presentationml/2006/ole">
              <p:oleObj spid="_x0000_s59427" name="Equação" r:id="rId8" imgW="596900" imgH="228600" progId="Equation.3">
                <p:embed/>
              </p:oleObj>
            </a:graphicData>
          </a:graphic>
        </p:graphicFrame>
        <p:graphicFrame>
          <p:nvGraphicFramePr>
            <p:cNvPr id="263179" name="Object 11"/>
            <p:cNvGraphicFramePr>
              <a:graphicFrameLocks noChangeAspect="1"/>
            </p:cNvGraphicFramePr>
            <p:nvPr/>
          </p:nvGraphicFramePr>
          <p:xfrm>
            <a:off x="3606914" y="2481263"/>
            <a:ext cx="503238" cy="212725"/>
          </p:xfrm>
          <a:graphic>
            <a:graphicData uri="http://schemas.openxmlformats.org/presentationml/2006/ole">
              <p:oleObj spid="_x0000_s59428" name="Equação" r:id="rId9" imgW="418918" imgH="177723" progId="Equation.3">
                <p:embed/>
              </p:oleObj>
            </a:graphicData>
          </a:graphic>
        </p:graphicFrame>
      </p:grpSp>
      <p:sp>
        <p:nvSpPr>
          <p:cNvPr id="29" name="Retângulo 28"/>
          <p:cNvSpPr/>
          <p:nvPr/>
        </p:nvSpPr>
        <p:spPr>
          <a:xfrm>
            <a:off x="3091534" y="496999"/>
            <a:ext cx="3458959"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i="1" dirty="0" smtClean="0">
                <a:solidFill>
                  <a:schemeClr val="accent1"/>
                </a:solidFill>
                <a:latin typeface="+mj-lt"/>
                <a:ea typeface="+mj-ea"/>
                <a:cs typeface="+mj-cs"/>
              </a:rPr>
              <a:t>t</a:t>
            </a:r>
            <a:r>
              <a:rPr lang="pt-BR" altLang="pt-BR" sz="2200" b="1" dirty="0" smtClean="0">
                <a:solidFill>
                  <a:schemeClr val="accent1"/>
                </a:solidFill>
                <a:latin typeface="+mj-lt"/>
                <a:ea typeface="+mj-ea"/>
                <a:cs typeface="+mj-cs"/>
              </a:rPr>
              <a:t> DE STUDENT</a:t>
            </a:r>
            <a:endParaRPr lang="pt-BR" altLang="pt-BR" b="1" dirty="0">
              <a:solidFill>
                <a:schemeClr val="accent1"/>
              </a:solidFill>
              <a:latin typeface="+mj-lt"/>
            </a:endParaRPr>
          </a:p>
        </p:txBody>
      </p:sp>
      <p:pic>
        <p:nvPicPr>
          <p:cNvPr id="263192" name="Picture 24"/>
          <p:cNvPicPr>
            <a:picLocks noChangeAspect="1" noChangeArrowheads="1"/>
          </p:cNvPicPr>
          <p:nvPr/>
        </p:nvPicPr>
        <p:blipFill>
          <a:blip r:embed="rId10"/>
          <a:srcRect/>
          <a:stretch>
            <a:fillRect/>
          </a:stretch>
        </p:blipFill>
        <p:spPr bwMode="auto">
          <a:xfrm>
            <a:off x="5443276" y="1046536"/>
            <a:ext cx="3437265" cy="4353489"/>
          </a:xfrm>
          <a:prstGeom prst="rect">
            <a:avLst/>
          </a:prstGeom>
          <a:noFill/>
          <a:ln w="9525">
            <a:noFill/>
            <a:miter lim="800000"/>
            <a:headEnd/>
            <a:tailEnd/>
          </a:ln>
          <a:effectLst/>
        </p:spPr>
      </p:pic>
      <p:grpSp>
        <p:nvGrpSpPr>
          <p:cNvPr id="52" name="Grupo 51"/>
          <p:cNvGrpSpPr/>
          <p:nvPr/>
        </p:nvGrpSpPr>
        <p:grpSpPr>
          <a:xfrm>
            <a:off x="5607168" y="1903595"/>
            <a:ext cx="3157258" cy="874134"/>
            <a:chOff x="5607168" y="1903595"/>
            <a:chExt cx="3157258" cy="874134"/>
          </a:xfrm>
        </p:grpSpPr>
        <p:sp>
          <p:nvSpPr>
            <p:cNvPr id="28" name="Elipse 27"/>
            <p:cNvSpPr/>
            <p:nvPr/>
          </p:nvSpPr>
          <p:spPr>
            <a:xfrm>
              <a:off x="5607168" y="2631079"/>
              <a:ext cx="500332" cy="146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33" name="Conector de seta reta 32"/>
            <p:cNvCxnSpPr>
              <a:cxnSpLocks noChangeShapeType="1"/>
            </p:cNvCxnSpPr>
            <p:nvPr/>
          </p:nvCxnSpPr>
          <p:spPr bwMode="auto">
            <a:xfrm flipV="1">
              <a:off x="6138559" y="2687126"/>
              <a:ext cx="1944394" cy="2616"/>
            </a:xfrm>
            <a:prstGeom prst="straightConnector1">
              <a:avLst/>
            </a:prstGeom>
            <a:noFill/>
            <a:ln w="25400" algn="ctr">
              <a:solidFill>
                <a:srgbClr val="FF0000"/>
              </a:solidFill>
              <a:prstDash val="lgDash"/>
              <a:round/>
              <a:headEnd type="none" w="sm" len="sm"/>
              <a:tailEnd type="arrow" w="med" len="med"/>
            </a:ln>
          </p:spPr>
        </p:cxnSp>
        <p:grpSp>
          <p:nvGrpSpPr>
            <p:cNvPr id="3" name="Grupo 44"/>
            <p:cNvGrpSpPr/>
            <p:nvPr/>
          </p:nvGrpSpPr>
          <p:grpSpPr>
            <a:xfrm>
              <a:off x="8088726" y="1903595"/>
              <a:ext cx="675700" cy="848253"/>
              <a:chOff x="8088726" y="1903595"/>
              <a:chExt cx="675700" cy="848253"/>
            </a:xfrm>
          </p:grpSpPr>
          <p:grpSp>
            <p:nvGrpSpPr>
              <p:cNvPr id="4" name="Grupo 36"/>
              <p:cNvGrpSpPr/>
              <p:nvPr/>
            </p:nvGrpSpPr>
            <p:grpSpPr>
              <a:xfrm>
                <a:off x="8445260" y="1906463"/>
                <a:ext cx="319166" cy="845385"/>
                <a:chOff x="8445260" y="2424023"/>
                <a:chExt cx="319166" cy="845385"/>
              </a:xfrm>
            </p:grpSpPr>
            <p:sp>
              <p:nvSpPr>
                <p:cNvPr id="31" name="Elipse 30"/>
                <p:cNvSpPr/>
                <p:nvPr/>
              </p:nvSpPr>
              <p:spPr>
                <a:xfrm>
                  <a:off x="8445260" y="3157268"/>
                  <a:ext cx="319166" cy="112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32" name="Conector de seta reta 31"/>
                <p:cNvCxnSpPr/>
                <p:nvPr/>
              </p:nvCxnSpPr>
              <p:spPr>
                <a:xfrm rot="16320000" flipV="1">
                  <a:off x="8214061" y="2767367"/>
                  <a:ext cx="708747" cy="22060"/>
                </a:xfrm>
                <a:prstGeom prst="straightConnector1">
                  <a:avLst/>
                </a:prstGeom>
                <a:ln w="254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grpSp>
          <p:grpSp>
            <p:nvGrpSpPr>
              <p:cNvPr id="5" name="Grupo 39"/>
              <p:cNvGrpSpPr/>
              <p:nvPr/>
            </p:nvGrpSpPr>
            <p:grpSpPr>
              <a:xfrm>
                <a:off x="8088726" y="1903595"/>
                <a:ext cx="319166" cy="845385"/>
                <a:chOff x="8445260" y="2424023"/>
                <a:chExt cx="319166" cy="845385"/>
              </a:xfrm>
            </p:grpSpPr>
            <p:sp>
              <p:nvSpPr>
                <p:cNvPr id="42" name="Elipse 41"/>
                <p:cNvSpPr/>
                <p:nvPr/>
              </p:nvSpPr>
              <p:spPr>
                <a:xfrm>
                  <a:off x="8445260" y="3157268"/>
                  <a:ext cx="319166" cy="112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43" name="Conector de seta reta 42"/>
                <p:cNvCxnSpPr/>
                <p:nvPr/>
              </p:nvCxnSpPr>
              <p:spPr>
                <a:xfrm rot="16320000" flipV="1">
                  <a:off x="8214061" y="2767367"/>
                  <a:ext cx="708747" cy="22060"/>
                </a:xfrm>
                <a:prstGeom prst="straightConnector1">
                  <a:avLst/>
                </a:prstGeom>
                <a:ln w="254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grpSp>
        </p:grpSp>
      </p:grpSp>
      <p:grpSp>
        <p:nvGrpSpPr>
          <p:cNvPr id="6" name="Grupo 52"/>
          <p:cNvGrpSpPr/>
          <p:nvPr/>
        </p:nvGrpSpPr>
        <p:grpSpPr>
          <a:xfrm>
            <a:off x="7991407" y="1258214"/>
            <a:ext cx="824799" cy="1329660"/>
            <a:chOff x="7991407" y="1258214"/>
            <a:chExt cx="824799" cy="1329660"/>
          </a:xfrm>
        </p:grpSpPr>
        <p:sp>
          <p:nvSpPr>
            <p:cNvPr id="48" name="Text Box 11"/>
            <p:cNvSpPr txBox="1">
              <a:spLocks noChangeArrowheads="1"/>
            </p:cNvSpPr>
            <p:nvPr/>
          </p:nvSpPr>
          <p:spPr bwMode="auto">
            <a:xfrm>
              <a:off x="7991407" y="1258214"/>
              <a:ext cx="824799" cy="307777"/>
            </a:xfrm>
            <a:prstGeom prst="rect">
              <a:avLst/>
            </a:prstGeom>
            <a:noFill/>
            <a:ln>
              <a:noFill/>
            </a:ln>
            <a:effectLst/>
            <a:extLst/>
          </p:spPr>
          <p:txBody>
            <a:bodyPr wrap="square">
              <a:spAutoFit/>
            </a:bodyPr>
            <a:lstStyle>
              <a:lvl1pPr defTabSz="762000">
                <a:defRPr sz="3200" b="1" baseline="-25000">
                  <a:solidFill>
                    <a:schemeClr val="tx1"/>
                  </a:solidFill>
                  <a:latin typeface="Times New Roman" pitchFamily="18" charset="0"/>
                </a:defRPr>
              </a:lvl1pPr>
              <a:lvl2pPr marL="571500" defTabSz="762000">
                <a:defRPr sz="3200" b="1" baseline="-25000">
                  <a:solidFill>
                    <a:schemeClr val="tx1"/>
                  </a:solidFill>
                  <a:latin typeface="Times New Roman" pitchFamily="18" charset="0"/>
                </a:defRPr>
              </a:lvl2pPr>
              <a:lvl3pPr marL="1143000" defTabSz="762000">
                <a:defRPr sz="3200" b="1" baseline="-25000">
                  <a:solidFill>
                    <a:schemeClr val="tx1"/>
                  </a:solidFill>
                  <a:latin typeface="Times New Roman" pitchFamily="18" charset="0"/>
                </a:defRPr>
              </a:lvl3pPr>
              <a:lvl4pPr marL="1714500" defTabSz="762000">
                <a:defRPr sz="3200" b="1" baseline="-25000">
                  <a:solidFill>
                    <a:schemeClr val="tx1"/>
                  </a:solidFill>
                  <a:latin typeface="Times New Roman" pitchFamily="18" charset="0"/>
                </a:defRPr>
              </a:lvl4pPr>
              <a:lvl5pPr marL="2286000" defTabSz="762000">
                <a:defRPr sz="3200" b="1" baseline="-25000">
                  <a:solidFill>
                    <a:schemeClr val="tx1"/>
                  </a:solidFill>
                  <a:latin typeface="Times New Roman" pitchFamily="18" charset="0"/>
                </a:defRPr>
              </a:lvl5pPr>
              <a:lvl6pPr marL="2743200" defTabSz="762000" eaLnBrk="0" fontAlgn="base" hangingPunct="0">
                <a:spcBef>
                  <a:spcPct val="0"/>
                </a:spcBef>
                <a:spcAft>
                  <a:spcPct val="0"/>
                </a:spcAft>
                <a:defRPr sz="3200" b="1" baseline="-25000">
                  <a:solidFill>
                    <a:schemeClr val="tx1"/>
                  </a:solidFill>
                  <a:latin typeface="Times New Roman" pitchFamily="18" charset="0"/>
                </a:defRPr>
              </a:lvl6pPr>
              <a:lvl7pPr marL="3200400" defTabSz="762000" eaLnBrk="0" fontAlgn="base" hangingPunct="0">
                <a:spcBef>
                  <a:spcPct val="0"/>
                </a:spcBef>
                <a:spcAft>
                  <a:spcPct val="0"/>
                </a:spcAft>
                <a:defRPr sz="3200" b="1" baseline="-25000">
                  <a:solidFill>
                    <a:schemeClr val="tx1"/>
                  </a:solidFill>
                  <a:latin typeface="Times New Roman" pitchFamily="18" charset="0"/>
                </a:defRPr>
              </a:lvl7pPr>
              <a:lvl8pPr marL="3657600" defTabSz="762000" eaLnBrk="0" fontAlgn="base" hangingPunct="0">
                <a:spcBef>
                  <a:spcPct val="0"/>
                </a:spcBef>
                <a:spcAft>
                  <a:spcPct val="0"/>
                </a:spcAft>
                <a:defRPr sz="3200" b="1" baseline="-25000">
                  <a:solidFill>
                    <a:schemeClr val="tx1"/>
                  </a:solidFill>
                  <a:latin typeface="Times New Roman" pitchFamily="18" charset="0"/>
                </a:defRPr>
              </a:lvl8pPr>
              <a:lvl9pPr marL="4114800" defTabSz="762000" eaLnBrk="0" fontAlgn="base" hangingPunct="0">
                <a:spcBef>
                  <a:spcPct val="0"/>
                </a:spcBef>
                <a:spcAft>
                  <a:spcPct val="0"/>
                </a:spcAft>
                <a:defRPr sz="3200" b="1" baseline="-25000">
                  <a:solidFill>
                    <a:schemeClr val="tx1"/>
                  </a:solidFill>
                  <a:latin typeface="Times New Roman" pitchFamily="18" charset="0"/>
                </a:defRPr>
              </a:lvl9pPr>
            </a:lstStyle>
            <a:p>
              <a:pPr algn="ctr" eaLnBrk="0" hangingPunct="0">
                <a:defRPr/>
              </a:pPr>
              <a:r>
                <a:rPr lang="pt-BR" sz="1400" b="0" u="none" baseline="0" dirty="0" smtClean="0">
                  <a:latin typeface="+mj-lt"/>
                </a:rPr>
                <a:t>3,162??</a:t>
              </a:r>
              <a:endParaRPr lang="pt-BR" sz="1400" b="0" u="none" baseline="0" dirty="0">
                <a:latin typeface="+mj-lt"/>
              </a:endParaRPr>
            </a:p>
          </p:txBody>
        </p:sp>
        <p:cxnSp>
          <p:nvCxnSpPr>
            <p:cNvPr id="51" name="Conector de seta reta 50"/>
            <p:cNvCxnSpPr/>
            <p:nvPr/>
          </p:nvCxnSpPr>
          <p:spPr>
            <a:xfrm rot="16260000" flipH="1">
              <a:off x="7884568" y="2053061"/>
              <a:ext cx="1043746" cy="258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4" name="Tabela 53"/>
          <p:cNvGraphicFramePr>
            <a:graphicFrameLocks noGrp="1"/>
          </p:cNvGraphicFramePr>
          <p:nvPr/>
        </p:nvGraphicFramePr>
        <p:xfrm>
          <a:off x="3600093" y="5058597"/>
          <a:ext cx="1748290" cy="1092051"/>
        </p:xfrm>
        <a:graphic>
          <a:graphicData uri="http://schemas.openxmlformats.org/drawingml/2006/table">
            <a:tbl>
              <a:tblPr/>
              <a:tblGrid>
                <a:gridCol w="874145"/>
                <a:gridCol w="874145"/>
              </a:tblGrid>
              <a:tr h="284883">
                <a:tc>
                  <a:txBody>
                    <a:bodyPr/>
                    <a:lstStyle/>
                    <a:p>
                      <a:pPr algn="ctr" fontAlgn="b"/>
                      <a:r>
                        <a:rPr lang="pt-BR" sz="1100" b="1" i="1" u="none" strike="noStrike" dirty="0">
                          <a:latin typeface="Times New Roman"/>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1" i="1" u="none" strike="noStrike" dirty="0">
                          <a:latin typeface="Times New Roman"/>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6">
                <a:tc>
                  <a:txBody>
                    <a:bodyPr/>
                    <a:lstStyle/>
                    <a:p>
                      <a:pPr algn="ctr" fontAlgn="b"/>
                      <a:r>
                        <a:rPr lang="pt-BR" sz="1100" b="0" i="0" u="none" strike="noStrike" dirty="0">
                          <a:latin typeface="Calibri"/>
                        </a:rPr>
                        <a:t>2,821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latin typeface="Calibri"/>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6">
                <a:tc>
                  <a:txBody>
                    <a:bodyPr/>
                    <a:lstStyle/>
                    <a:p>
                      <a:pPr algn="ctr" fontAlgn="b"/>
                      <a:r>
                        <a:rPr lang="pt-BR" sz="1100" b="0" i="0" u="none" strike="noStrike" dirty="0">
                          <a:latin typeface="Calibri"/>
                        </a:rPr>
                        <a:t>3,162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FF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6">
                <a:tc>
                  <a:txBody>
                    <a:bodyPr/>
                    <a:lstStyle/>
                    <a:p>
                      <a:pPr algn="ctr" fontAlgn="b"/>
                      <a:r>
                        <a:rPr lang="pt-BR" sz="1100" b="0" i="0" u="none" strike="noStrike">
                          <a:latin typeface="Calibri"/>
                        </a:rPr>
                        <a:t>3,250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latin typeface="Calibri"/>
                        </a:rPr>
                        <a:t>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5" name="Tabela 54"/>
          <p:cNvGraphicFramePr>
            <a:graphicFrameLocks noGrp="1"/>
          </p:cNvGraphicFramePr>
          <p:nvPr/>
        </p:nvGraphicFramePr>
        <p:xfrm>
          <a:off x="5520918" y="5400785"/>
          <a:ext cx="1748290" cy="822995"/>
        </p:xfrm>
        <a:graphic>
          <a:graphicData uri="http://schemas.openxmlformats.org/drawingml/2006/table">
            <a:tbl>
              <a:tblPr/>
              <a:tblGrid>
                <a:gridCol w="874145"/>
                <a:gridCol w="874145"/>
              </a:tblGrid>
              <a:tr h="284883">
                <a:tc>
                  <a:txBody>
                    <a:bodyPr/>
                    <a:lstStyle/>
                    <a:p>
                      <a:pPr algn="ctr" fontAlgn="b"/>
                      <a:r>
                        <a:rPr lang="pt-BR" sz="1100" b="1" i="1" u="none" strike="noStrike" dirty="0" err="1" smtClean="0">
                          <a:latin typeface="Symbol" pitchFamily="18" charset="2"/>
                        </a:rPr>
                        <a:t>D</a:t>
                      </a:r>
                      <a:r>
                        <a:rPr lang="pt-BR" sz="1100" b="1" i="1" u="none" strike="noStrike" dirty="0" err="1" smtClean="0">
                          <a:latin typeface="Times New Roman"/>
                        </a:rPr>
                        <a:t>t</a:t>
                      </a:r>
                      <a:endParaRPr lang="pt-BR" sz="1100" b="1"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1" i="1" u="none" strike="noStrike" dirty="0" err="1" smtClean="0">
                          <a:latin typeface="Symbol" pitchFamily="18" charset="2"/>
                        </a:rPr>
                        <a:t>D</a:t>
                      </a:r>
                      <a:r>
                        <a:rPr lang="pt-BR" sz="1100" b="1" i="1" u="none" strike="noStrike" dirty="0" err="1" smtClean="0">
                          <a:latin typeface="Times New Roman"/>
                        </a:rPr>
                        <a:t>p</a:t>
                      </a:r>
                      <a:endParaRPr lang="pt-BR" sz="1100" b="1" i="1"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6">
                <a:tc>
                  <a:txBody>
                    <a:bodyPr/>
                    <a:lstStyle/>
                    <a:p>
                      <a:pPr algn="ctr" rtl="0" fontAlgn="b"/>
                      <a:r>
                        <a:rPr lang="pt-BR" sz="1100" b="0" i="0" u="none" strike="noStrike" kern="1200" dirty="0">
                          <a:solidFill>
                            <a:schemeClr val="tx1"/>
                          </a:solidFill>
                          <a:latin typeface="Calibri"/>
                          <a:ea typeface="+mn-ea"/>
                          <a:cs typeface="+mn-cs"/>
                        </a:rPr>
                        <a:t>0,429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1100" b="0" i="0" u="none" strike="noStrike" kern="1200" dirty="0">
                          <a:solidFill>
                            <a:schemeClr val="tx1"/>
                          </a:solidFill>
                          <a:latin typeface="Calibri"/>
                          <a:ea typeface="+mn-ea"/>
                          <a:cs typeface="+mn-cs"/>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56">
                <a:tc>
                  <a:txBody>
                    <a:bodyPr/>
                    <a:lstStyle/>
                    <a:p>
                      <a:pPr algn="ctr" rtl="0" fontAlgn="b"/>
                      <a:r>
                        <a:rPr lang="pt-BR" sz="1100" b="0" i="0" u="none" strike="noStrike" kern="1200" dirty="0">
                          <a:solidFill>
                            <a:schemeClr val="tx1"/>
                          </a:solidFill>
                          <a:latin typeface="Calibri"/>
                          <a:ea typeface="+mn-ea"/>
                          <a:cs typeface="+mn-cs"/>
                        </a:rPr>
                        <a:t>0,341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1100" b="0" i="0" u="none" strike="noStrike" kern="1200" dirty="0">
                          <a:solidFill>
                            <a:schemeClr val="tx1"/>
                          </a:solidFill>
                          <a:latin typeface="Calibri"/>
                          <a:ea typeface="+mn-ea"/>
                          <a:cs typeface="+mn-cs"/>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6" name="Tabela 55"/>
          <p:cNvGraphicFramePr>
            <a:graphicFrameLocks noGrp="1"/>
          </p:cNvGraphicFramePr>
          <p:nvPr/>
        </p:nvGraphicFramePr>
        <p:xfrm>
          <a:off x="7559614" y="5429249"/>
          <a:ext cx="1219200" cy="571500"/>
        </p:xfrm>
        <a:graphic>
          <a:graphicData uri="http://schemas.openxmlformats.org/drawingml/2006/table">
            <a:tbl>
              <a:tblPr/>
              <a:tblGrid>
                <a:gridCol w="609600"/>
                <a:gridCol w="609600"/>
              </a:tblGrid>
              <a:tr h="190500">
                <a:tc>
                  <a:txBody>
                    <a:bodyPr/>
                    <a:lstStyle/>
                    <a:p>
                      <a:pPr marL="0" algn="ctr" defTabSz="914400" rtl="0" eaLnBrk="1" fontAlgn="b" latinLnBrk="0" hangingPunct="1"/>
                      <a:r>
                        <a:rPr lang="pt-BR" sz="1100" b="0" i="0" u="none" strike="noStrike" kern="1200" dirty="0">
                          <a:solidFill>
                            <a:schemeClr val="tx1"/>
                          </a:solidFill>
                          <a:latin typeface="Calibri"/>
                          <a:ea typeface="+mn-ea"/>
                          <a:cs typeface="+mn-cs"/>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pt-BR" sz="1100" b="0" i="0" u="none" strike="noStrike" kern="1200" dirty="0">
                          <a:solidFill>
                            <a:schemeClr val="tx1"/>
                          </a:solidFill>
                          <a:latin typeface="Calibri"/>
                          <a:ea typeface="+mn-ea"/>
                          <a:cs typeface="+mn-cs"/>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marL="0" algn="ctr" defTabSz="914400" rtl="0" eaLnBrk="1" fontAlgn="b" latinLnBrk="0" hangingPunct="1"/>
                      <a:r>
                        <a:rPr lang="pt-BR" sz="1100" b="0" i="0" u="none" strike="noStrike" kern="1200" dirty="0">
                          <a:solidFill>
                            <a:schemeClr val="tx1"/>
                          </a:solidFill>
                          <a:latin typeface="Calibri"/>
                          <a:ea typeface="+mn-ea"/>
                          <a:cs typeface="+mn-cs"/>
                        </a:rPr>
                        <a:t>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pt-BR" sz="1100" b="0" i="0" u="none" strike="noStrike" kern="1200" dirty="0">
                          <a:solidFill>
                            <a:schemeClr val="tx1"/>
                          </a:solidFill>
                          <a:latin typeface="Calibri"/>
                          <a:ea typeface="+mn-ea"/>
                          <a:cs typeface="+mn-cs"/>
                        </a:rPr>
                        <a:t>99,40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marL="0" algn="ctr" defTabSz="914400" rtl="0" eaLnBrk="1" fontAlgn="b" latinLnBrk="0" hangingPunct="1"/>
                      <a:r>
                        <a:rPr lang="pt-BR" sz="1100" b="0" i="0" u="none" strike="noStrike" kern="1200" dirty="0">
                          <a:solidFill>
                            <a:schemeClr val="tx1"/>
                          </a:solidFill>
                          <a:latin typeface="Calibri"/>
                          <a:ea typeface="+mn-ea"/>
                          <a:cs typeface="+mn-cs"/>
                        </a:rPr>
                        <a:t>100-P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pt-BR" sz="1100" b="0" i="0" u="none" strike="noStrike" kern="1200" dirty="0">
                          <a:solidFill>
                            <a:schemeClr val="tx1"/>
                          </a:solidFill>
                          <a:latin typeface="Calibri"/>
                          <a:ea typeface="+mn-ea"/>
                          <a:cs typeface="+mn-cs"/>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9" name="Object 17"/>
          <p:cNvGraphicFramePr>
            <a:graphicFrameLocks noChangeAspect="1"/>
          </p:cNvGraphicFramePr>
          <p:nvPr/>
        </p:nvGraphicFramePr>
        <p:xfrm>
          <a:off x="1848866" y="6143991"/>
          <a:ext cx="426289" cy="153166"/>
        </p:xfrm>
        <a:graphic>
          <a:graphicData uri="http://schemas.openxmlformats.org/presentationml/2006/ole">
            <p:oleObj spid="_x0000_s59429" name="Equação" r:id="rId11" imgW="558558" imgH="203112" progId="Equation.3">
              <p:embed/>
            </p:oleObj>
          </a:graphicData>
        </a:graphic>
      </p:graphicFrame>
      <p:cxnSp>
        <p:nvCxnSpPr>
          <p:cNvPr id="60" name="Conector de seta reta 59"/>
          <p:cNvCxnSpPr/>
          <p:nvPr/>
        </p:nvCxnSpPr>
        <p:spPr>
          <a:xfrm rot="16200000" flipV="1">
            <a:off x="1965191" y="5994348"/>
            <a:ext cx="259394" cy="21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a:cxnSpLocks noChangeShapeType="1"/>
          </p:cNvCxnSpPr>
          <p:nvPr/>
        </p:nvCxnSpPr>
        <p:spPr bwMode="auto">
          <a:xfrm rot="5400000">
            <a:off x="1127419" y="3495990"/>
            <a:ext cx="992388" cy="20946"/>
          </a:xfrm>
          <a:prstGeom prst="straightConnector1">
            <a:avLst/>
          </a:prstGeom>
          <a:noFill/>
          <a:ln w="50800" algn="ctr">
            <a:solidFill>
              <a:schemeClr val="tx1"/>
            </a:solidFill>
            <a:round/>
            <a:headEnd type="none" w="sm" len="sm"/>
            <a:tailEnd type="arrow" w="med" len="med"/>
          </a:ln>
        </p:spPr>
      </p:cxnSp>
      <p:cxnSp>
        <p:nvCxnSpPr>
          <p:cNvPr id="13" name="Conector de seta reta 12"/>
          <p:cNvCxnSpPr>
            <a:cxnSpLocks noChangeShapeType="1"/>
          </p:cNvCxnSpPr>
          <p:nvPr/>
        </p:nvCxnSpPr>
        <p:spPr bwMode="auto">
          <a:xfrm flipV="1">
            <a:off x="2078966" y="2751828"/>
            <a:ext cx="3510950" cy="3122761"/>
          </a:xfrm>
          <a:prstGeom prst="straightConnector1">
            <a:avLst/>
          </a:prstGeom>
          <a:noFill/>
          <a:ln w="12700" algn="ctr">
            <a:solidFill>
              <a:schemeClr val="tx1"/>
            </a:solidFill>
            <a:prstDash val="lgDash"/>
            <a:round/>
            <a:headEnd type="none" w="sm" len="sm"/>
            <a:tailEnd type="arrow" w="med" len="med"/>
          </a:ln>
        </p:spPr>
      </p:cxnSp>
      <p:grpSp>
        <p:nvGrpSpPr>
          <p:cNvPr id="8" name="Grupo 72"/>
          <p:cNvGrpSpPr/>
          <p:nvPr/>
        </p:nvGrpSpPr>
        <p:grpSpPr>
          <a:xfrm>
            <a:off x="1801393" y="4981453"/>
            <a:ext cx="1483738" cy="644512"/>
            <a:chOff x="1801393" y="4981453"/>
            <a:chExt cx="1483738" cy="644512"/>
          </a:xfrm>
        </p:grpSpPr>
        <p:sp>
          <p:nvSpPr>
            <p:cNvPr id="64" name="Retângulo 63"/>
            <p:cNvSpPr/>
            <p:nvPr/>
          </p:nvSpPr>
          <p:spPr>
            <a:xfrm>
              <a:off x="1801393" y="4981453"/>
              <a:ext cx="1483738" cy="461665"/>
            </a:xfrm>
            <a:prstGeom prst="rect">
              <a:avLst/>
            </a:prstGeom>
          </p:spPr>
          <p:txBody>
            <a:bodyPr wrap="square">
              <a:spAutoFit/>
            </a:bodyPr>
            <a:lstStyle/>
            <a:p>
              <a:pPr algn="ctr"/>
              <a:r>
                <a:rPr lang="en-US" sz="1200" dirty="0" smtClean="0">
                  <a:latin typeface="+mj-lt"/>
                </a:rPr>
                <a:t>p&gt;20,1=(100-99,4)%=0,6%</a:t>
              </a:r>
              <a:endParaRPr lang="pt-BR" sz="1200" dirty="0">
                <a:latin typeface="+mj-lt"/>
              </a:endParaRPr>
            </a:p>
          </p:txBody>
        </p:sp>
        <p:cxnSp>
          <p:nvCxnSpPr>
            <p:cNvPr id="67" name="Conector de seta reta 66"/>
            <p:cNvCxnSpPr/>
            <p:nvPr/>
          </p:nvCxnSpPr>
          <p:spPr>
            <a:xfrm rot="10800000" flipV="1">
              <a:off x="2080979" y="5625193"/>
              <a:ext cx="949819" cy="77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9" name="Grupo 71"/>
          <p:cNvGrpSpPr/>
          <p:nvPr/>
        </p:nvGrpSpPr>
        <p:grpSpPr>
          <a:xfrm>
            <a:off x="274720" y="5141851"/>
            <a:ext cx="1821499" cy="344549"/>
            <a:chOff x="274720" y="5141851"/>
            <a:chExt cx="1821499" cy="344549"/>
          </a:xfrm>
        </p:grpSpPr>
        <p:sp>
          <p:nvSpPr>
            <p:cNvPr id="63" name="Retângulo 62"/>
            <p:cNvSpPr/>
            <p:nvPr/>
          </p:nvSpPr>
          <p:spPr>
            <a:xfrm>
              <a:off x="274720" y="5141851"/>
              <a:ext cx="1077538" cy="276999"/>
            </a:xfrm>
            <a:prstGeom prst="rect">
              <a:avLst/>
            </a:prstGeom>
          </p:spPr>
          <p:txBody>
            <a:bodyPr wrap="none">
              <a:spAutoFit/>
            </a:bodyPr>
            <a:lstStyle/>
            <a:p>
              <a:pPr algn="ctr" eaLnBrk="0" hangingPunct="0"/>
              <a:r>
                <a:rPr lang="en-US" sz="1200" dirty="0" smtClean="0">
                  <a:latin typeface="+mj-lt"/>
                </a:rPr>
                <a:t>p&lt;20,1=99,4%</a:t>
              </a:r>
              <a:endParaRPr lang="en-US" sz="1200" dirty="0">
                <a:latin typeface="+mj-lt"/>
              </a:endParaRPr>
            </a:p>
          </p:txBody>
        </p:sp>
        <p:cxnSp>
          <p:nvCxnSpPr>
            <p:cNvPr id="70" name="Conector de seta reta 69"/>
            <p:cNvCxnSpPr/>
            <p:nvPr/>
          </p:nvCxnSpPr>
          <p:spPr>
            <a:xfrm>
              <a:off x="718457" y="5478236"/>
              <a:ext cx="1377762" cy="816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75" name="Elipse 74"/>
          <p:cNvSpPr/>
          <p:nvPr/>
        </p:nvSpPr>
        <p:spPr>
          <a:xfrm>
            <a:off x="6538819" y="1561401"/>
            <a:ext cx="983412" cy="181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pic>
        <p:nvPicPr>
          <p:cNvPr id="59433" name="Picture 41"/>
          <p:cNvPicPr>
            <a:picLocks noChangeAspect="1" noChangeArrowheads="1"/>
          </p:cNvPicPr>
          <p:nvPr/>
        </p:nvPicPr>
        <p:blipFill>
          <a:blip r:embed="rId12"/>
          <a:srcRect/>
          <a:stretch>
            <a:fillRect/>
          </a:stretch>
        </p:blipFill>
        <p:spPr bwMode="auto">
          <a:xfrm>
            <a:off x="34498" y="1211383"/>
            <a:ext cx="3288406" cy="1695719"/>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433"/>
                                        </p:tgtEl>
                                        <p:attrNameLst>
                                          <p:attrName>style.visibility</p:attrName>
                                        </p:attrNameLst>
                                      </p:cBhvr>
                                      <p:to>
                                        <p:strVal val="visible"/>
                                      </p:to>
                                    </p:set>
                                    <p:anim calcmode="lin" valueType="num">
                                      <p:cBhvr additive="base">
                                        <p:cTn id="13" dur="500" fill="hold"/>
                                        <p:tgtEl>
                                          <p:spTgt spid="59433"/>
                                        </p:tgtEl>
                                        <p:attrNameLst>
                                          <p:attrName>ppt_x</p:attrName>
                                        </p:attrNameLst>
                                      </p:cBhvr>
                                      <p:tavLst>
                                        <p:tav tm="0">
                                          <p:val>
                                            <p:strVal val="#ppt_x"/>
                                          </p:val>
                                        </p:tav>
                                        <p:tav tm="100000">
                                          <p:val>
                                            <p:strVal val="#ppt_x"/>
                                          </p:val>
                                        </p:tav>
                                      </p:tavLst>
                                    </p:anim>
                                    <p:anim calcmode="lin" valueType="num">
                                      <p:cBhvr additive="base">
                                        <p:cTn id="14" dur="500" fill="hold"/>
                                        <p:tgtEl>
                                          <p:spTgt spid="594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63">
                                            <p:txEl>
                                              <p:pRg st="0" end="0"/>
                                            </p:txEl>
                                          </p:spTgt>
                                        </p:tgtEl>
                                        <p:attrNameLst>
                                          <p:attrName>style.visibility</p:attrName>
                                        </p:attrNameLst>
                                      </p:cBhvr>
                                      <p:to>
                                        <p:strVal val="visible"/>
                                      </p:to>
                                    </p:set>
                                    <p:anim calcmode="lin" valueType="num">
                                      <p:cBhvr additive="base">
                                        <p:cTn id="31"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434"/>
                                        </p:tgtEl>
                                        <p:attrNameLst>
                                          <p:attrName>style.visibility</p:attrName>
                                        </p:attrNameLst>
                                      </p:cBhvr>
                                      <p:to>
                                        <p:strVal val="visible"/>
                                      </p:to>
                                    </p:set>
                                    <p:anim calcmode="lin" valueType="num">
                                      <p:cBhvr additive="base">
                                        <p:cTn id="37" dur="500" fill="hold"/>
                                        <p:tgtEl>
                                          <p:spTgt spid="59434"/>
                                        </p:tgtEl>
                                        <p:attrNameLst>
                                          <p:attrName>ppt_x</p:attrName>
                                        </p:attrNameLst>
                                      </p:cBhvr>
                                      <p:tavLst>
                                        <p:tav tm="0">
                                          <p:val>
                                            <p:strVal val="#ppt_x"/>
                                          </p:val>
                                        </p:tav>
                                        <p:tav tm="100000">
                                          <p:val>
                                            <p:strVal val="#ppt_x"/>
                                          </p:val>
                                        </p:tav>
                                      </p:tavLst>
                                    </p:anim>
                                    <p:anim calcmode="lin" valueType="num">
                                      <p:cBhvr additive="base">
                                        <p:cTn id="38" dur="500" fill="hold"/>
                                        <p:tgtEl>
                                          <p:spTgt spid="594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3192"/>
                                        </p:tgtEl>
                                        <p:attrNameLst>
                                          <p:attrName>style.visibility</p:attrName>
                                        </p:attrNameLst>
                                      </p:cBhvr>
                                      <p:to>
                                        <p:strVal val="visible"/>
                                      </p:to>
                                    </p:set>
                                    <p:anim calcmode="lin" valueType="num">
                                      <p:cBhvr additive="base">
                                        <p:cTn id="61" dur="500" fill="hold"/>
                                        <p:tgtEl>
                                          <p:spTgt spid="263192"/>
                                        </p:tgtEl>
                                        <p:attrNameLst>
                                          <p:attrName>ppt_x</p:attrName>
                                        </p:attrNameLst>
                                      </p:cBhvr>
                                      <p:tavLst>
                                        <p:tav tm="0">
                                          <p:val>
                                            <p:strVal val="#ppt_x"/>
                                          </p:val>
                                        </p:tav>
                                        <p:tav tm="100000">
                                          <p:val>
                                            <p:strVal val="#ppt_x"/>
                                          </p:val>
                                        </p:tav>
                                      </p:tavLst>
                                    </p:anim>
                                    <p:anim calcmode="lin" valueType="num">
                                      <p:cBhvr additive="base">
                                        <p:cTn id="62" dur="500" fill="hold"/>
                                        <p:tgtEl>
                                          <p:spTgt spid="26319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anim calcmode="lin" valueType="num">
                                      <p:cBhvr additive="base">
                                        <p:cTn id="79" dur="500" fill="hold"/>
                                        <p:tgtEl>
                                          <p:spTgt spid="75"/>
                                        </p:tgtEl>
                                        <p:attrNameLst>
                                          <p:attrName>ppt_x</p:attrName>
                                        </p:attrNameLst>
                                      </p:cBhvr>
                                      <p:tavLst>
                                        <p:tav tm="0">
                                          <p:val>
                                            <p:strVal val="#ppt_x"/>
                                          </p:val>
                                        </p:tav>
                                        <p:tav tm="100000">
                                          <p:val>
                                            <p:strVal val="#ppt_x"/>
                                          </p:val>
                                        </p:tav>
                                      </p:tavLst>
                                    </p:anim>
                                    <p:anim calcmode="lin" valueType="num">
                                      <p:cBhvr additive="base">
                                        <p:cTn id="8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ppt_x"/>
                                          </p:val>
                                        </p:tav>
                                        <p:tav tm="100000">
                                          <p:val>
                                            <p:strVal val="#ppt_x"/>
                                          </p:val>
                                        </p:tav>
                                      </p:tavLst>
                                    </p:anim>
                                    <p:anim calcmode="lin" valueType="num">
                                      <p:cBhvr additive="base">
                                        <p:cTn id="8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ppt_x"/>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ppt_x"/>
                                          </p:val>
                                        </p:tav>
                                        <p:tav tm="100000">
                                          <p:val>
                                            <p:strVal val="#ppt_x"/>
                                          </p:val>
                                        </p:tav>
                                      </p:tavLst>
                                    </p:anim>
                                    <p:anim calcmode="lin" valueType="num">
                                      <p:cBhvr additive="base">
                                        <p:cTn id="9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ppt_x"/>
                                          </p:val>
                                        </p:tav>
                                        <p:tav tm="100000">
                                          <p:val>
                                            <p:strVal val="#ppt_x"/>
                                          </p:val>
                                        </p:tav>
                                      </p:tavLst>
                                    </p:anim>
                                    <p:anim calcmode="lin" valueType="num">
                                      <p:cBhvr additive="base">
                                        <p:cTn id="1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allAtOnce"/>
      <p:bldP spid="7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57859" name="Object 10"/>
          <p:cNvGraphicFramePr>
            <a:graphicFrameLocks noChangeAspect="1"/>
          </p:cNvGraphicFramePr>
          <p:nvPr/>
        </p:nvGraphicFramePr>
        <p:xfrm>
          <a:off x="3764692" y="2061906"/>
          <a:ext cx="1505207" cy="1205606"/>
        </p:xfrm>
        <a:graphic>
          <a:graphicData uri="http://schemas.openxmlformats.org/presentationml/2006/ole">
            <p:oleObj spid="_x0000_s191490" name="Equação" r:id="rId3" imgW="647419" imgH="393529" progId="Equation.3">
              <p:embed/>
            </p:oleObj>
          </a:graphicData>
        </a:graphic>
      </p:graphicFrame>
      <p:graphicFrame>
        <p:nvGraphicFramePr>
          <p:cNvPr id="1657860" name="Object 11"/>
          <p:cNvGraphicFramePr>
            <a:graphicFrameLocks noChangeAspect="1"/>
          </p:cNvGraphicFramePr>
          <p:nvPr/>
        </p:nvGraphicFramePr>
        <p:xfrm>
          <a:off x="3831926" y="4116002"/>
          <a:ext cx="1601787" cy="1739900"/>
        </p:xfrm>
        <a:graphic>
          <a:graphicData uri="http://schemas.openxmlformats.org/presentationml/2006/ole">
            <p:oleObj spid="_x0000_s191491" name="Equação" r:id="rId4" imgW="609600" imgH="609600" progId="Equation.3">
              <p:embed/>
            </p:oleObj>
          </a:graphicData>
        </a:graphic>
      </p:graphicFrame>
      <p:sp>
        <p:nvSpPr>
          <p:cNvPr id="1657861" name="Text Box 5"/>
          <p:cNvSpPr txBox="1">
            <a:spLocks noChangeArrowheads="1"/>
          </p:cNvSpPr>
          <p:nvPr/>
        </p:nvSpPr>
        <p:spPr bwMode="auto">
          <a:xfrm>
            <a:off x="2156168" y="1433385"/>
            <a:ext cx="4641850" cy="400110"/>
          </a:xfrm>
          <a:prstGeom prst="rect">
            <a:avLst/>
          </a:prstGeom>
          <a:noFill/>
          <a:ln w="12700">
            <a:noFill/>
            <a:miter lim="800000"/>
            <a:headEnd type="none" w="sm" len="sm"/>
            <a:tailEnd type="none" w="sm" len="sm"/>
          </a:ln>
        </p:spPr>
        <p:txBody>
          <a:bodyPr>
            <a:spAutoFit/>
          </a:bodyPr>
          <a:lstStyle/>
          <a:p>
            <a:pPr algn="ctr" defTabSz="762000" eaLnBrk="0" hangingPunct="0"/>
            <a:r>
              <a:rPr lang="pt-BR" sz="2000" b="1" u="none" dirty="0">
                <a:latin typeface="+mj-lt"/>
              </a:rPr>
              <a:t>Coordenada Z</a:t>
            </a:r>
          </a:p>
        </p:txBody>
      </p:sp>
      <p:sp>
        <p:nvSpPr>
          <p:cNvPr id="1657862" name="Text Box 6"/>
          <p:cNvSpPr txBox="1">
            <a:spLocks noChangeArrowheads="1"/>
          </p:cNvSpPr>
          <p:nvPr/>
        </p:nvSpPr>
        <p:spPr bwMode="auto">
          <a:xfrm>
            <a:off x="2305694" y="3548450"/>
            <a:ext cx="4641850" cy="400110"/>
          </a:xfrm>
          <a:prstGeom prst="rect">
            <a:avLst/>
          </a:prstGeom>
          <a:noFill/>
          <a:ln w="12700">
            <a:noFill/>
            <a:miter lim="800000"/>
            <a:headEnd type="none" w="sm" len="sm"/>
            <a:tailEnd type="none" w="sm" len="sm"/>
          </a:ln>
        </p:spPr>
        <p:txBody>
          <a:bodyPr>
            <a:spAutoFit/>
          </a:bodyPr>
          <a:lstStyle/>
          <a:p>
            <a:pPr algn="ctr" defTabSz="762000" eaLnBrk="0" hangingPunct="0"/>
            <a:r>
              <a:rPr lang="pt-BR" sz="2000" b="1" u="none" dirty="0">
                <a:latin typeface="+mj-lt"/>
              </a:rPr>
              <a:t>Coordenada </a:t>
            </a:r>
            <a:r>
              <a:rPr lang="pt-BR" sz="2000" b="1" i="1" u="none" dirty="0">
                <a:latin typeface="+mj-lt"/>
              </a:rPr>
              <a:t>t</a:t>
            </a:r>
          </a:p>
        </p:txBody>
      </p:sp>
      <p:sp>
        <p:nvSpPr>
          <p:cNvPr id="6" name="Retângulo 5"/>
          <p:cNvSpPr/>
          <p:nvPr/>
        </p:nvSpPr>
        <p:spPr>
          <a:xfrm>
            <a:off x="1705262" y="504943"/>
            <a:ext cx="5399299"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DISTRIBUIÇÃO </a:t>
            </a:r>
            <a:r>
              <a:rPr lang="pt-BR" altLang="pt-BR" sz="2200" b="1" dirty="0" smtClean="0">
                <a:solidFill>
                  <a:schemeClr val="accent1"/>
                </a:solidFill>
                <a:latin typeface="+mj-lt"/>
                <a:ea typeface="+mj-ea"/>
                <a:cs typeface="+mj-cs"/>
              </a:rPr>
              <a:t>NORMALIZADA E </a:t>
            </a:r>
            <a:r>
              <a:rPr lang="pt-BR" altLang="pt-BR" sz="2200" b="1" i="1" dirty="0" smtClean="0">
                <a:solidFill>
                  <a:schemeClr val="accent1"/>
                </a:solidFill>
                <a:latin typeface="+mj-lt"/>
                <a:ea typeface="+mj-ea"/>
                <a:cs typeface="+mj-cs"/>
              </a:rPr>
              <a:t>t</a:t>
            </a:r>
            <a:r>
              <a:rPr lang="pt-BR" altLang="pt-BR" sz="2200" b="1" dirty="0" smtClean="0">
                <a:solidFill>
                  <a:schemeClr val="accent1"/>
                </a:solidFill>
                <a:latin typeface="+mj-lt"/>
                <a:ea typeface="+mj-ea"/>
                <a:cs typeface="+mj-cs"/>
              </a:rPr>
              <a:t> DE STUDENT</a:t>
            </a:r>
            <a:endParaRPr lang="pt-BR" altLang="pt-BR" b="1" dirty="0">
              <a:solidFill>
                <a:schemeClr val="accent1"/>
              </a:solidFill>
              <a:latin typeface="+mj-lt"/>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7861"/>
                                        </p:tgtEl>
                                        <p:attrNameLst>
                                          <p:attrName>style.visibility</p:attrName>
                                        </p:attrNameLst>
                                      </p:cBhvr>
                                      <p:to>
                                        <p:strVal val="visible"/>
                                      </p:to>
                                    </p:set>
                                    <p:anim calcmode="lin" valueType="num">
                                      <p:cBhvr additive="base">
                                        <p:cTn id="7" dur="500" fill="hold"/>
                                        <p:tgtEl>
                                          <p:spTgt spid="1657861"/>
                                        </p:tgtEl>
                                        <p:attrNameLst>
                                          <p:attrName>ppt_x</p:attrName>
                                        </p:attrNameLst>
                                      </p:cBhvr>
                                      <p:tavLst>
                                        <p:tav tm="0">
                                          <p:val>
                                            <p:strVal val="0-#ppt_w/2"/>
                                          </p:val>
                                        </p:tav>
                                        <p:tav tm="100000">
                                          <p:val>
                                            <p:strVal val="#ppt_x"/>
                                          </p:val>
                                        </p:tav>
                                      </p:tavLst>
                                    </p:anim>
                                    <p:anim calcmode="lin" valueType="num">
                                      <p:cBhvr additive="base">
                                        <p:cTn id="8" dur="500" fill="hold"/>
                                        <p:tgtEl>
                                          <p:spTgt spid="16578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57859"/>
                                        </p:tgtEl>
                                        <p:attrNameLst>
                                          <p:attrName>style.visibility</p:attrName>
                                        </p:attrNameLst>
                                      </p:cBhvr>
                                      <p:to>
                                        <p:strVal val="visible"/>
                                      </p:to>
                                    </p:set>
                                    <p:anim calcmode="lin" valueType="num">
                                      <p:cBhvr additive="base">
                                        <p:cTn id="13" dur="500" fill="hold"/>
                                        <p:tgtEl>
                                          <p:spTgt spid="1657859"/>
                                        </p:tgtEl>
                                        <p:attrNameLst>
                                          <p:attrName>ppt_x</p:attrName>
                                        </p:attrNameLst>
                                      </p:cBhvr>
                                      <p:tavLst>
                                        <p:tav tm="0">
                                          <p:val>
                                            <p:strVal val="0-#ppt_w/2"/>
                                          </p:val>
                                        </p:tav>
                                        <p:tav tm="100000">
                                          <p:val>
                                            <p:strVal val="#ppt_x"/>
                                          </p:val>
                                        </p:tav>
                                      </p:tavLst>
                                    </p:anim>
                                    <p:anim calcmode="lin" valueType="num">
                                      <p:cBhvr additive="base">
                                        <p:cTn id="14" dur="500" fill="hold"/>
                                        <p:tgtEl>
                                          <p:spTgt spid="16578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57862"/>
                                        </p:tgtEl>
                                        <p:attrNameLst>
                                          <p:attrName>style.visibility</p:attrName>
                                        </p:attrNameLst>
                                      </p:cBhvr>
                                      <p:to>
                                        <p:strVal val="visible"/>
                                      </p:to>
                                    </p:set>
                                    <p:anim calcmode="lin" valueType="num">
                                      <p:cBhvr additive="base">
                                        <p:cTn id="19" dur="500" fill="hold"/>
                                        <p:tgtEl>
                                          <p:spTgt spid="1657862"/>
                                        </p:tgtEl>
                                        <p:attrNameLst>
                                          <p:attrName>ppt_x</p:attrName>
                                        </p:attrNameLst>
                                      </p:cBhvr>
                                      <p:tavLst>
                                        <p:tav tm="0">
                                          <p:val>
                                            <p:strVal val="0-#ppt_w/2"/>
                                          </p:val>
                                        </p:tav>
                                        <p:tav tm="100000">
                                          <p:val>
                                            <p:strVal val="#ppt_x"/>
                                          </p:val>
                                        </p:tav>
                                      </p:tavLst>
                                    </p:anim>
                                    <p:anim calcmode="lin" valueType="num">
                                      <p:cBhvr additive="base">
                                        <p:cTn id="20" dur="500" fill="hold"/>
                                        <p:tgtEl>
                                          <p:spTgt spid="165786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57860"/>
                                        </p:tgtEl>
                                        <p:attrNameLst>
                                          <p:attrName>style.visibility</p:attrName>
                                        </p:attrNameLst>
                                      </p:cBhvr>
                                      <p:to>
                                        <p:strVal val="visible"/>
                                      </p:to>
                                    </p:set>
                                    <p:anim calcmode="lin" valueType="num">
                                      <p:cBhvr additive="base">
                                        <p:cTn id="25" dur="500" fill="hold"/>
                                        <p:tgtEl>
                                          <p:spTgt spid="1657860"/>
                                        </p:tgtEl>
                                        <p:attrNameLst>
                                          <p:attrName>ppt_x</p:attrName>
                                        </p:attrNameLst>
                                      </p:cBhvr>
                                      <p:tavLst>
                                        <p:tav tm="0">
                                          <p:val>
                                            <p:strVal val="0-#ppt_w/2"/>
                                          </p:val>
                                        </p:tav>
                                        <p:tav tm="100000">
                                          <p:val>
                                            <p:strVal val="#ppt_x"/>
                                          </p:val>
                                        </p:tav>
                                      </p:tavLst>
                                    </p:anim>
                                    <p:anim calcmode="lin" valueType="num">
                                      <p:cBhvr additive="base">
                                        <p:cTn id="26" dur="500" fill="hold"/>
                                        <p:tgtEl>
                                          <p:spTgt spid="16578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7861" grpId="0" autoUpdateAnimBg="0"/>
      <p:bldP spid="165786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 y="2692934"/>
            <a:ext cx="9144000" cy="566008"/>
          </a:xfrm>
          <a:prstGeom prst="rect">
            <a:avLst/>
          </a:prstGeom>
          <a:extLst/>
        </p:spPr>
        <p:txBody>
          <a:bodyPr/>
          <a:lstStyle/>
          <a:p>
            <a:pPr algn="just" eaLnBrk="0" hangingPunct="0">
              <a:lnSpc>
                <a:spcPct val="90000"/>
              </a:lnSpc>
              <a:spcBef>
                <a:spcPct val="20000"/>
              </a:spcBef>
              <a:buClr>
                <a:srgbClr val="99FFCC"/>
              </a:buClr>
              <a:defRPr/>
            </a:pPr>
            <a:r>
              <a:rPr lang="pt-BR" sz="2000" b="0" u="none" kern="0" dirty="0">
                <a:latin typeface="+mj-lt"/>
                <a:cs typeface="Times New Roman" pitchFamily="18" charset="0"/>
              </a:rPr>
              <a:t>Baseiam-se em amostragem de uma população com parâmetros específicos, tais como a média e o desvio-padrão.</a:t>
            </a:r>
          </a:p>
        </p:txBody>
      </p:sp>
      <p:sp>
        <p:nvSpPr>
          <p:cNvPr id="7" name="Retângulo 6"/>
          <p:cNvSpPr/>
          <p:nvPr/>
        </p:nvSpPr>
        <p:spPr>
          <a:xfrm>
            <a:off x="3091691" y="556995"/>
            <a:ext cx="2838021"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PARAMÉTRICOS</a:t>
            </a:r>
            <a:endParaRPr lang="pt-BR" altLang="pt-BR" b="1" dirty="0">
              <a:solidFill>
                <a:schemeClr val="accent1"/>
              </a:solidFill>
              <a:latin typeface="+mj-lt"/>
            </a:endParaRPr>
          </a:p>
        </p:txBody>
      </p:sp>
      <p:sp>
        <p:nvSpPr>
          <p:cNvPr id="9" name="Retângulo 8"/>
          <p:cNvSpPr/>
          <p:nvPr/>
        </p:nvSpPr>
        <p:spPr>
          <a:xfrm>
            <a:off x="1" y="1566309"/>
            <a:ext cx="9143999" cy="1015663"/>
          </a:xfrm>
          <a:prstGeom prst="rect">
            <a:avLst/>
          </a:prstGeom>
        </p:spPr>
        <p:txBody>
          <a:bodyPr wrap="square">
            <a:spAutoFit/>
          </a:bodyPr>
          <a:lstStyle/>
          <a:p>
            <a:pPr algn="just" eaLnBrk="0" hangingPunct="0">
              <a:spcBef>
                <a:spcPct val="20000"/>
              </a:spcBef>
              <a:buClr>
                <a:srgbClr val="99FFCC"/>
              </a:buClr>
              <a:defRPr/>
            </a:pPr>
            <a:r>
              <a:rPr lang="pt-BR" sz="2000" dirty="0" smtClean="0">
                <a:latin typeface="+mj-lt"/>
                <a:cs typeface="Times New Roman" pitchFamily="18" charset="0"/>
              </a:rPr>
              <a:t>Tradicionalmente denominamos estes procedimentos de métodos paramétricos pelo fato deles serem baseados em uma família paramétrica particular de distribuições, nesse caso a normal. (Montgomery,DC)</a:t>
            </a:r>
          </a:p>
        </p:txBody>
      </p:sp>
      <p:sp>
        <p:nvSpPr>
          <p:cNvPr id="11" name="Text Box 2"/>
          <p:cNvSpPr txBox="1">
            <a:spLocks noChangeArrowheads="1"/>
          </p:cNvSpPr>
          <p:nvPr/>
        </p:nvSpPr>
        <p:spPr bwMode="auto">
          <a:xfrm>
            <a:off x="16333" y="3515883"/>
            <a:ext cx="9144000" cy="1877437"/>
          </a:xfrm>
          <a:prstGeom prst="rect">
            <a:avLst/>
          </a:prstGeom>
          <a:noFill/>
          <a:ln w="12699">
            <a:noFill/>
            <a:miter lim="800000"/>
            <a:headEnd type="none" w="sm" len="sm"/>
            <a:tailEnd type="none" w="sm" len="sm"/>
          </a:ln>
        </p:spPr>
        <p:txBody>
          <a:bodyPr>
            <a:spAutoFit/>
          </a:bodyPr>
          <a:lstStyle/>
          <a:p>
            <a:pPr algn="just" defTabSz="762000" eaLnBrk="0" hangingPunct="0"/>
            <a:r>
              <a:rPr lang="pt-BR" sz="2000" b="1" u="none" dirty="0">
                <a:latin typeface="+mj-lt"/>
              </a:rPr>
              <a:t>“NÃO EXISTE CRITÉRIO QUE SEJA SUPERIOR AO JULGAMENTO DE UM TÉCNICO EXPERIENTE, QUE ESTEJA FAMILIARIZADO COM SEU PROCESSO DE MEDIÇÃO. AS REGRAS ESTATÍSTICAS SÃO PRINCIPALMENTE PARA AUXÍLIO AOS TÉCNICOS INEXPERIENTES , QUE ESTEJAM TRABALHANDO COM UM NOVO PROCESSO DE MEDIÇÃO OU PARA AQUELES QUE SIMPLESMENTE DESEJAM JUSTIFICAR PORQUE ELES TOMARAM AQUELA DECISÃO</a:t>
            </a:r>
            <a:r>
              <a:rPr lang="pt-BR" sz="2000" b="1" u="none" dirty="0" smtClean="0">
                <a:latin typeface="+mj-lt"/>
              </a:rPr>
              <a:t>” </a:t>
            </a:r>
          </a:p>
          <a:p>
            <a:pPr defTabSz="762000" eaLnBrk="0" hangingPunct="0">
              <a:defRPr/>
            </a:pPr>
            <a:r>
              <a:rPr lang="pt-BR" sz="1600" dirty="0" err="1" smtClean="0">
                <a:latin typeface="+mj-lt"/>
              </a:rPr>
              <a:t>Natrella</a:t>
            </a:r>
            <a:r>
              <a:rPr lang="pt-BR" sz="1600" dirty="0" smtClean="0">
                <a:latin typeface="+mj-lt"/>
              </a:rPr>
              <a:t> M.G “Experimental </a:t>
            </a:r>
            <a:r>
              <a:rPr lang="pt-BR" sz="1600" dirty="0" err="1" smtClean="0">
                <a:latin typeface="+mj-lt"/>
              </a:rPr>
              <a:t>Statistics</a:t>
            </a:r>
            <a:r>
              <a:rPr lang="pt-BR" sz="1600" dirty="0" smtClean="0">
                <a:latin typeface="+mj-lt"/>
              </a:rPr>
              <a:t>” ; </a:t>
            </a:r>
            <a:r>
              <a:rPr lang="pt-BR" sz="1600" dirty="0" err="1" smtClean="0">
                <a:latin typeface="+mj-lt"/>
              </a:rPr>
              <a:t>National</a:t>
            </a:r>
            <a:r>
              <a:rPr lang="pt-BR" sz="1600" dirty="0" smtClean="0">
                <a:latin typeface="+mj-lt"/>
              </a:rPr>
              <a:t> Bureau </a:t>
            </a:r>
            <a:r>
              <a:rPr lang="pt-BR" sz="1600" dirty="0" err="1" smtClean="0">
                <a:latin typeface="+mj-lt"/>
              </a:rPr>
              <a:t>of</a:t>
            </a:r>
            <a:r>
              <a:rPr lang="pt-BR" sz="1600" dirty="0" smtClean="0">
                <a:latin typeface="+mj-lt"/>
              </a:rPr>
              <a:t> Standards </a:t>
            </a:r>
            <a:r>
              <a:rPr lang="pt-BR" sz="1600" dirty="0" err="1" smtClean="0">
                <a:latin typeface="+mj-lt"/>
              </a:rPr>
              <a:t>Handbook</a:t>
            </a:r>
            <a:r>
              <a:rPr lang="pt-BR" sz="1600" dirty="0" smtClean="0">
                <a:latin typeface="+mj-lt"/>
              </a:rPr>
              <a:t> 91,1963</a:t>
            </a:r>
            <a:endParaRPr lang="pt-BR" sz="2000" b="1" u="none"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ChangeArrowheads="1"/>
          </p:cNvSpPr>
          <p:nvPr/>
        </p:nvSpPr>
        <p:spPr bwMode="auto">
          <a:xfrm>
            <a:off x="237009" y="2100348"/>
            <a:ext cx="6460353" cy="457200"/>
          </a:xfrm>
          <a:prstGeom prst="rect">
            <a:avLst/>
          </a:prstGeom>
          <a:noFill/>
          <a:ln w="9525">
            <a:noFill/>
            <a:miter lim="800000"/>
            <a:headEnd/>
            <a:tailEnd/>
          </a:ln>
        </p:spPr>
        <p:txBody>
          <a:bodyPr/>
          <a:lstStyle/>
          <a:p>
            <a:pPr eaLnBrk="0" hangingPunct="0">
              <a:defRPr/>
            </a:pPr>
            <a:r>
              <a:rPr lang="pt-BR" sz="2000" u="none" dirty="0">
                <a:latin typeface="+mj-lt"/>
                <a:cs typeface="+mn-cs"/>
              </a:rPr>
              <a:t>Condição para Rejeição de qualquer valor de um conjunto:</a:t>
            </a:r>
          </a:p>
        </p:txBody>
      </p:sp>
      <p:graphicFrame>
        <p:nvGraphicFramePr>
          <p:cNvPr id="1667077" name="Object 15"/>
          <p:cNvGraphicFramePr>
            <a:graphicFrameLocks noChangeAspect="1"/>
          </p:cNvGraphicFramePr>
          <p:nvPr/>
        </p:nvGraphicFramePr>
        <p:xfrm>
          <a:off x="3715265" y="2776151"/>
          <a:ext cx="2423320" cy="3259394"/>
        </p:xfrm>
        <a:graphic>
          <a:graphicData uri="http://schemas.openxmlformats.org/presentationml/2006/ole">
            <p:oleObj spid="_x0000_s61457" name="Worksheet" r:id="rId3" imgW="1228785" imgH="1647839" progId="Excel.Sheet.8">
              <p:embed/>
            </p:oleObj>
          </a:graphicData>
        </a:graphic>
      </p:graphicFrame>
      <p:graphicFrame>
        <p:nvGraphicFramePr>
          <p:cNvPr id="2" name="Object 16"/>
          <p:cNvGraphicFramePr>
            <a:graphicFrameLocks noChangeAspect="1"/>
          </p:cNvGraphicFramePr>
          <p:nvPr/>
        </p:nvGraphicFramePr>
        <p:xfrm>
          <a:off x="441325" y="1471613"/>
          <a:ext cx="1938338" cy="457200"/>
        </p:xfrm>
        <a:graphic>
          <a:graphicData uri="http://schemas.openxmlformats.org/presentationml/2006/ole">
            <p:oleObj spid="_x0000_s61458" name="Equação" r:id="rId4" imgW="1295400" imgH="228600" progId="Equation.3">
              <p:embed/>
            </p:oleObj>
          </a:graphicData>
        </a:graphic>
      </p:graphicFrame>
      <p:sp>
        <p:nvSpPr>
          <p:cNvPr id="8" name="Rectangle 3"/>
          <p:cNvSpPr>
            <a:spLocks noChangeArrowheads="1"/>
          </p:cNvSpPr>
          <p:nvPr/>
        </p:nvSpPr>
        <p:spPr bwMode="auto">
          <a:xfrm>
            <a:off x="3186155" y="1498770"/>
            <a:ext cx="5735424" cy="457200"/>
          </a:xfrm>
          <a:prstGeom prst="rect">
            <a:avLst/>
          </a:prstGeom>
          <a:noFill/>
          <a:ln w="9525">
            <a:noFill/>
            <a:miter lim="800000"/>
            <a:headEnd/>
            <a:tailEnd/>
          </a:ln>
        </p:spPr>
        <p:txBody>
          <a:bodyPr/>
          <a:lstStyle/>
          <a:p>
            <a:pPr eaLnBrk="0" hangingPunct="0">
              <a:defRPr/>
            </a:pPr>
            <a:r>
              <a:rPr lang="pt-BR" sz="2000" dirty="0">
                <a:latin typeface="+mj-lt"/>
              </a:rPr>
              <a:t>H</a:t>
            </a:r>
            <a:r>
              <a:rPr lang="pt-BR" sz="2000" baseline="-25000" dirty="0">
                <a:latin typeface="+mj-lt"/>
              </a:rPr>
              <a:t>1</a:t>
            </a:r>
            <a:r>
              <a:rPr lang="pt-BR" sz="2000" dirty="0">
                <a:latin typeface="+mj-lt"/>
              </a:rPr>
              <a:t> → pelo menos um valor difere dos </a:t>
            </a:r>
            <a:r>
              <a:rPr lang="pt-BR" sz="2000" dirty="0" smtClean="0">
                <a:latin typeface="+mj-lt"/>
              </a:rPr>
              <a:t>demais</a:t>
            </a:r>
            <a:r>
              <a:rPr lang="pt-BR" sz="2000" dirty="0">
                <a:latin typeface="+mj-lt"/>
              </a:rPr>
              <a:t>.  </a:t>
            </a:r>
          </a:p>
        </p:txBody>
      </p:sp>
      <p:sp>
        <p:nvSpPr>
          <p:cNvPr id="10" name="Text Box 2"/>
          <p:cNvSpPr txBox="1">
            <a:spLocks noChangeArrowheads="1"/>
          </p:cNvSpPr>
          <p:nvPr/>
        </p:nvSpPr>
        <p:spPr bwMode="auto">
          <a:xfrm>
            <a:off x="568798" y="984808"/>
            <a:ext cx="8088312" cy="400110"/>
          </a:xfrm>
          <a:prstGeom prst="rect">
            <a:avLst/>
          </a:prstGeom>
          <a:noFill/>
          <a:ln w="12699">
            <a:noFill/>
            <a:miter lim="800000"/>
            <a:headEnd type="none" w="sm" len="sm"/>
            <a:tailEnd type="none" w="sm" len="sm"/>
          </a:ln>
        </p:spPr>
        <p:txBody>
          <a:bodyPr>
            <a:spAutoFit/>
          </a:bodyPr>
          <a:lstStyle/>
          <a:p>
            <a:pPr algn="ctr" defTabSz="762000" eaLnBrk="0" hangingPunct="0"/>
            <a:r>
              <a:rPr lang="pt-BR" sz="2000" b="1" u="none" dirty="0" smtClean="0">
                <a:latin typeface="+mj-lt"/>
              </a:rPr>
              <a:t>Teste de </a:t>
            </a:r>
            <a:r>
              <a:rPr lang="pt-BR" sz="2000" b="1" u="none" dirty="0" err="1" smtClean="0">
                <a:latin typeface="+mj-lt"/>
              </a:rPr>
              <a:t>Chauvenet</a:t>
            </a:r>
            <a:endParaRPr lang="pt-BR" sz="2000" b="1" u="none" dirty="0">
              <a:latin typeface="+mj-lt"/>
            </a:endParaRPr>
          </a:p>
        </p:txBody>
      </p:sp>
      <p:graphicFrame>
        <p:nvGraphicFramePr>
          <p:cNvPr id="13317" name="Object 5"/>
          <p:cNvGraphicFramePr>
            <a:graphicFrameLocks noChangeAspect="1"/>
          </p:cNvGraphicFramePr>
          <p:nvPr/>
        </p:nvGraphicFramePr>
        <p:xfrm>
          <a:off x="6805786" y="2031999"/>
          <a:ext cx="1354137" cy="609600"/>
        </p:xfrm>
        <a:graphic>
          <a:graphicData uri="http://schemas.openxmlformats.org/presentationml/2006/ole">
            <p:oleObj spid="_x0000_s61459" name="Equação" r:id="rId5" imgW="863225" imgH="304668" progId="Equation.3">
              <p:embed/>
            </p:oleObj>
          </a:graphicData>
        </a:graphic>
      </p:graphicFrame>
      <p:sp>
        <p:nvSpPr>
          <p:cNvPr id="11" name="Retângulo 10"/>
          <p:cNvSpPr/>
          <p:nvPr/>
        </p:nvSpPr>
        <p:spPr>
          <a:xfrm>
            <a:off x="3300881" y="532503"/>
            <a:ext cx="250902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REJEIÇÃO</a:t>
            </a:r>
            <a:endParaRPr lang="pt-BR" altLang="pt-BR" b="1"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547"/>
                                        </p:tgtEl>
                                        <p:attrNameLst>
                                          <p:attrName>style.visibility</p:attrName>
                                        </p:attrNameLst>
                                      </p:cBhvr>
                                      <p:to>
                                        <p:strVal val="visible"/>
                                      </p:to>
                                    </p:set>
                                    <p:anim calcmode="lin" valueType="num">
                                      <p:cBhvr additive="base">
                                        <p:cTn id="19" dur="500" fill="hold"/>
                                        <p:tgtEl>
                                          <p:spTgt spid="108547"/>
                                        </p:tgtEl>
                                        <p:attrNameLst>
                                          <p:attrName>ppt_x</p:attrName>
                                        </p:attrNameLst>
                                      </p:cBhvr>
                                      <p:tavLst>
                                        <p:tav tm="0">
                                          <p:val>
                                            <p:strVal val="#ppt_x"/>
                                          </p:val>
                                        </p:tav>
                                        <p:tav tm="100000">
                                          <p:val>
                                            <p:strVal val="#ppt_x"/>
                                          </p:val>
                                        </p:tav>
                                      </p:tavLst>
                                    </p:anim>
                                    <p:anim calcmode="lin" valueType="num">
                                      <p:cBhvr additive="base">
                                        <p:cTn id="20" dur="500" fill="hold"/>
                                        <p:tgtEl>
                                          <p:spTgt spid="10854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7"/>
                                        </p:tgtEl>
                                        <p:attrNameLst>
                                          <p:attrName>style.visibility</p:attrName>
                                        </p:attrNameLst>
                                      </p:cBhvr>
                                      <p:to>
                                        <p:strVal val="visible"/>
                                      </p:to>
                                    </p:set>
                                    <p:anim calcmode="lin" valueType="num">
                                      <p:cBhvr additive="base">
                                        <p:cTn id="25" dur="500" fill="hold"/>
                                        <p:tgtEl>
                                          <p:spTgt spid="13317"/>
                                        </p:tgtEl>
                                        <p:attrNameLst>
                                          <p:attrName>ppt_x</p:attrName>
                                        </p:attrNameLst>
                                      </p:cBhvr>
                                      <p:tavLst>
                                        <p:tav tm="0">
                                          <p:val>
                                            <p:strVal val="#ppt_x"/>
                                          </p:val>
                                        </p:tav>
                                        <p:tav tm="100000">
                                          <p:val>
                                            <p:strVal val="#ppt_x"/>
                                          </p:val>
                                        </p:tav>
                                      </p:tavLst>
                                    </p:anim>
                                    <p:anim calcmode="lin" valueType="num">
                                      <p:cBhvr additive="base">
                                        <p:cTn id="26"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67077"/>
                                        </p:tgtEl>
                                        <p:attrNameLst>
                                          <p:attrName>style.visibility</p:attrName>
                                        </p:attrNameLst>
                                      </p:cBhvr>
                                      <p:to>
                                        <p:strVal val="visible"/>
                                      </p:to>
                                    </p:set>
                                    <p:anim calcmode="lin" valueType="num">
                                      <p:cBhvr additive="base">
                                        <p:cTn id="31" dur="500" fill="hold"/>
                                        <p:tgtEl>
                                          <p:spTgt spid="1667077"/>
                                        </p:tgtEl>
                                        <p:attrNameLst>
                                          <p:attrName>ppt_x</p:attrName>
                                        </p:attrNameLst>
                                      </p:cBhvr>
                                      <p:tavLst>
                                        <p:tav tm="0">
                                          <p:val>
                                            <p:strVal val="#ppt_x"/>
                                          </p:val>
                                        </p:tav>
                                        <p:tav tm="100000">
                                          <p:val>
                                            <p:strVal val="#ppt_x"/>
                                          </p:val>
                                        </p:tav>
                                      </p:tavLst>
                                    </p:anim>
                                    <p:anim calcmode="lin" valueType="num">
                                      <p:cBhvr additive="base">
                                        <p:cTn id="32" dur="500" fill="hold"/>
                                        <p:tgtEl>
                                          <p:spTgt spid="1667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8"/>
          <p:cNvGrpSpPr/>
          <p:nvPr/>
        </p:nvGrpSpPr>
        <p:grpSpPr>
          <a:xfrm>
            <a:off x="5408613" y="1698625"/>
            <a:ext cx="1250778" cy="899516"/>
            <a:chOff x="4411835" y="2299971"/>
            <a:chExt cx="1250778" cy="899516"/>
          </a:xfrm>
        </p:grpSpPr>
        <p:graphicFrame>
          <p:nvGraphicFramePr>
            <p:cNvPr id="265231" name="Object 15"/>
            <p:cNvGraphicFramePr>
              <a:graphicFrameLocks noChangeAspect="1"/>
            </p:cNvGraphicFramePr>
            <p:nvPr/>
          </p:nvGraphicFramePr>
          <p:xfrm>
            <a:off x="4411835" y="2299971"/>
            <a:ext cx="1203325" cy="331788"/>
          </p:xfrm>
          <a:graphic>
            <a:graphicData uri="http://schemas.openxmlformats.org/presentationml/2006/ole">
              <p:oleObj spid="_x0000_s62511" name="Equação" r:id="rId3" imgW="850531" imgH="241195" progId="Equation.3">
                <p:embed/>
              </p:oleObj>
            </a:graphicData>
          </a:graphic>
        </p:graphicFrame>
        <p:graphicFrame>
          <p:nvGraphicFramePr>
            <p:cNvPr id="265233" name="Object 17"/>
            <p:cNvGraphicFramePr>
              <a:graphicFrameLocks noChangeAspect="1"/>
            </p:cNvGraphicFramePr>
            <p:nvPr/>
          </p:nvGraphicFramePr>
          <p:xfrm>
            <a:off x="4462463" y="2920087"/>
            <a:ext cx="1200150" cy="279400"/>
          </p:xfrm>
          <a:graphic>
            <a:graphicData uri="http://schemas.openxmlformats.org/presentationml/2006/ole">
              <p:oleObj spid="_x0000_s62512" name="Equação" r:id="rId4" imgW="850531" imgH="203112" progId="Equation.3">
                <p:embed/>
              </p:oleObj>
            </a:graphicData>
          </a:graphic>
        </p:graphicFrame>
      </p:grpSp>
      <p:graphicFrame>
        <p:nvGraphicFramePr>
          <p:cNvPr id="265234" name="Object 18"/>
          <p:cNvGraphicFramePr>
            <a:graphicFrameLocks noChangeAspect="1"/>
          </p:cNvGraphicFramePr>
          <p:nvPr/>
        </p:nvGraphicFramePr>
        <p:xfrm>
          <a:off x="1227262" y="3210268"/>
          <a:ext cx="592138" cy="244475"/>
        </p:xfrm>
        <a:graphic>
          <a:graphicData uri="http://schemas.openxmlformats.org/presentationml/2006/ole">
            <p:oleObj spid="_x0000_s62513" name="Equação" r:id="rId5" imgW="418918" imgH="177723" progId="Equation.3">
              <p:embed/>
            </p:oleObj>
          </a:graphicData>
        </a:graphic>
      </p:graphicFrame>
      <p:graphicFrame>
        <p:nvGraphicFramePr>
          <p:cNvPr id="265235" name="Object 19"/>
          <p:cNvGraphicFramePr>
            <a:graphicFrameLocks noChangeAspect="1"/>
          </p:cNvGraphicFramePr>
          <p:nvPr/>
        </p:nvGraphicFramePr>
        <p:xfrm>
          <a:off x="1952716" y="2125714"/>
          <a:ext cx="2087563" cy="2806700"/>
        </p:xfrm>
        <a:graphic>
          <a:graphicData uri="http://schemas.openxmlformats.org/presentationml/2006/ole">
            <p:oleObj spid="_x0000_s62514" name="Worksheet" r:id="rId6" imgW="1228785" imgH="1647839" progId="Excel.Sheet.8">
              <p:embed/>
            </p:oleObj>
          </a:graphicData>
        </a:graphic>
      </p:graphicFrame>
      <p:sp>
        <p:nvSpPr>
          <p:cNvPr id="27" name="Oval 16"/>
          <p:cNvSpPr>
            <a:spLocks noChangeArrowheads="1"/>
          </p:cNvSpPr>
          <p:nvPr/>
        </p:nvSpPr>
        <p:spPr bwMode="auto">
          <a:xfrm>
            <a:off x="2990848" y="4612197"/>
            <a:ext cx="950913" cy="315912"/>
          </a:xfrm>
          <a:prstGeom prst="ellipse">
            <a:avLst/>
          </a:prstGeom>
          <a:noFill/>
          <a:ln w="34925">
            <a:solidFill>
              <a:srgbClr val="FF6600"/>
            </a:solidFill>
            <a:round/>
            <a:headEnd/>
            <a:tailEnd/>
          </a:ln>
        </p:spPr>
        <p:txBody>
          <a:bodyPr wrap="none" anchor="ctr"/>
          <a:lstStyle/>
          <a:p>
            <a:pPr algn="ctr" eaLnBrk="0" hangingPunct="0"/>
            <a:endParaRPr lang="pt-BR">
              <a:latin typeface="+mj-lt"/>
            </a:endParaRPr>
          </a:p>
        </p:txBody>
      </p:sp>
      <p:graphicFrame>
        <p:nvGraphicFramePr>
          <p:cNvPr id="265238" name="Object 22"/>
          <p:cNvGraphicFramePr>
            <a:graphicFrameLocks noChangeAspect="1"/>
          </p:cNvGraphicFramePr>
          <p:nvPr/>
        </p:nvGraphicFramePr>
        <p:xfrm>
          <a:off x="5432983" y="2805714"/>
          <a:ext cx="1290637" cy="314325"/>
        </p:xfrm>
        <a:graphic>
          <a:graphicData uri="http://schemas.openxmlformats.org/presentationml/2006/ole">
            <p:oleObj spid="_x0000_s62515" name="Equação" r:id="rId7" imgW="914400" imgH="228600" progId="Equation.3">
              <p:embed/>
            </p:oleObj>
          </a:graphicData>
        </a:graphic>
      </p:graphicFrame>
      <p:graphicFrame>
        <p:nvGraphicFramePr>
          <p:cNvPr id="265240" name="Object 24"/>
          <p:cNvGraphicFramePr>
            <a:graphicFrameLocks noChangeAspect="1"/>
          </p:cNvGraphicFramePr>
          <p:nvPr/>
        </p:nvGraphicFramePr>
        <p:xfrm>
          <a:off x="4248148" y="3441090"/>
          <a:ext cx="4772282" cy="325047"/>
        </p:xfrm>
        <a:graphic>
          <a:graphicData uri="http://schemas.openxmlformats.org/presentationml/2006/ole">
            <p:oleObj spid="_x0000_s62516" name="Equação" r:id="rId8" imgW="3632200" imgH="254000" progId="Equation.3">
              <p:embed/>
            </p:oleObj>
          </a:graphicData>
        </a:graphic>
      </p:graphicFrame>
      <p:sp>
        <p:nvSpPr>
          <p:cNvPr id="34" name="Oval 10"/>
          <p:cNvSpPr>
            <a:spLocks noChangeArrowheads="1"/>
          </p:cNvSpPr>
          <p:nvPr/>
        </p:nvSpPr>
        <p:spPr bwMode="auto">
          <a:xfrm>
            <a:off x="6572241" y="3405018"/>
            <a:ext cx="282575" cy="381000"/>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sp>
        <p:nvSpPr>
          <p:cNvPr id="35" name="Text Box 9"/>
          <p:cNvSpPr txBox="1">
            <a:spLocks noChangeArrowheads="1"/>
          </p:cNvSpPr>
          <p:nvPr/>
        </p:nvSpPr>
        <p:spPr bwMode="auto">
          <a:xfrm>
            <a:off x="4231181" y="2757996"/>
            <a:ext cx="4003675" cy="369332"/>
          </a:xfrm>
          <a:prstGeom prst="rect">
            <a:avLst/>
          </a:prstGeom>
          <a:noFill/>
          <a:ln w="12700">
            <a:solidFill>
              <a:srgbClr val="FF3300"/>
            </a:solidFill>
            <a:miter lim="800000"/>
            <a:headEnd type="none" w="sm" len="sm"/>
            <a:tailEnd type="none" w="sm" len="sm"/>
          </a:ln>
        </p:spPr>
        <p:txBody>
          <a:bodyPr anchor="ctr">
            <a:spAutoFit/>
          </a:bodyPr>
          <a:lstStyle/>
          <a:p>
            <a:pPr algn="ctr" defTabSz="762000" eaLnBrk="0" hangingPunct="0">
              <a:spcBef>
                <a:spcPct val="50000"/>
              </a:spcBef>
            </a:pPr>
            <a:r>
              <a:rPr lang="pt-BR" b="0" u="none" dirty="0">
                <a:latin typeface="+mj-lt"/>
              </a:rPr>
              <a:t>Será rejeitado</a:t>
            </a:r>
          </a:p>
        </p:txBody>
      </p:sp>
      <p:graphicFrame>
        <p:nvGraphicFramePr>
          <p:cNvPr id="265241" name="Object 25"/>
          <p:cNvGraphicFramePr>
            <a:graphicFrameLocks noChangeAspect="1"/>
          </p:cNvGraphicFramePr>
          <p:nvPr/>
        </p:nvGraphicFramePr>
        <p:xfrm>
          <a:off x="5648325" y="3984859"/>
          <a:ext cx="1290638" cy="314325"/>
        </p:xfrm>
        <a:graphic>
          <a:graphicData uri="http://schemas.openxmlformats.org/presentationml/2006/ole">
            <p:oleObj spid="_x0000_s62517" name="Equação" r:id="rId9" imgW="914400" imgH="228600" progId="Equation.3">
              <p:embed/>
            </p:oleObj>
          </a:graphicData>
        </a:graphic>
      </p:graphicFrame>
      <p:graphicFrame>
        <p:nvGraphicFramePr>
          <p:cNvPr id="265242" name="Object 26"/>
          <p:cNvGraphicFramePr>
            <a:graphicFrameLocks noChangeAspect="1"/>
          </p:cNvGraphicFramePr>
          <p:nvPr/>
        </p:nvGraphicFramePr>
        <p:xfrm>
          <a:off x="4266338" y="4456686"/>
          <a:ext cx="4772025" cy="323850"/>
        </p:xfrm>
        <a:graphic>
          <a:graphicData uri="http://schemas.openxmlformats.org/presentationml/2006/ole">
            <p:oleObj spid="_x0000_s62518" name="Equação" r:id="rId10" imgW="3632200" imgH="254000" progId="Equation.3">
              <p:embed/>
            </p:oleObj>
          </a:graphicData>
        </a:graphic>
      </p:graphicFrame>
      <p:sp>
        <p:nvSpPr>
          <p:cNvPr id="38" name="Oval 10"/>
          <p:cNvSpPr>
            <a:spLocks noChangeArrowheads="1"/>
          </p:cNvSpPr>
          <p:nvPr/>
        </p:nvSpPr>
        <p:spPr bwMode="auto">
          <a:xfrm>
            <a:off x="6635579" y="4423718"/>
            <a:ext cx="251254" cy="338483"/>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sp>
        <p:nvSpPr>
          <p:cNvPr id="39" name="Retângulo 38"/>
          <p:cNvSpPr/>
          <p:nvPr/>
        </p:nvSpPr>
        <p:spPr>
          <a:xfrm>
            <a:off x="3146223" y="562756"/>
            <a:ext cx="250902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REJEIÇÃO</a:t>
            </a:r>
            <a:endParaRPr lang="pt-BR" altLang="pt-BR" b="1" dirty="0">
              <a:solidFill>
                <a:schemeClr val="accent1"/>
              </a:solidFill>
              <a:latin typeface="+mj-lt"/>
            </a:endParaRPr>
          </a:p>
        </p:txBody>
      </p:sp>
      <p:sp>
        <p:nvSpPr>
          <p:cNvPr id="40" name="Text Box 2"/>
          <p:cNvSpPr txBox="1">
            <a:spLocks noChangeArrowheads="1"/>
          </p:cNvSpPr>
          <p:nvPr/>
        </p:nvSpPr>
        <p:spPr bwMode="auto">
          <a:xfrm>
            <a:off x="2899720" y="993046"/>
            <a:ext cx="3006810" cy="400110"/>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sz="2000" b="1" u="none" dirty="0" smtClean="0">
                <a:latin typeface="+mj-lt"/>
              </a:rPr>
              <a:t>Teste de </a:t>
            </a:r>
            <a:r>
              <a:rPr lang="pt-BR" sz="2000" b="1" u="none" dirty="0" err="1" smtClean="0">
                <a:latin typeface="+mj-lt"/>
              </a:rPr>
              <a:t>Chauvenet</a:t>
            </a:r>
            <a:endParaRPr lang="pt-BR" sz="2000" b="1" u="none" dirty="0">
              <a:latin typeface="+mj-lt"/>
            </a:endParaRPr>
          </a:p>
        </p:txBody>
      </p:sp>
      <p:sp>
        <p:nvSpPr>
          <p:cNvPr id="41" name="Retângulo 40"/>
          <p:cNvSpPr/>
          <p:nvPr/>
        </p:nvSpPr>
        <p:spPr>
          <a:xfrm>
            <a:off x="3843248" y="1394932"/>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graphicFrame>
        <p:nvGraphicFramePr>
          <p:cNvPr id="265243" name="Object 27"/>
          <p:cNvGraphicFramePr>
            <a:graphicFrameLocks noChangeAspect="1"/>
          </p:cNvGraphicFramePr>
          <p:nvPr/>
        </p:nvGraphicFramePr>
        <p:xfrm>
          <a:off x="5383213" y="5033849"/>
          <a:ext cx="1724025" cy="406400"/>
        </p:xfrm>
        <a:graphic>
          <a:graphicData uri="http://schemas.openxmlformats.org/presentationml/2006/ole">
            <p:oleObj spid="_x0000_s62519" name="Equação" r:id="rId11" imgW="1295400" imgH="228600" progId="Equation.3">
              <p:embed/>
            </p:oleObj>
          </a:graphicData>
        </a:graphic>
      </p:graphicFrame>
      <p:sp>
        <p:nvSpPr>
          <p:cNvPr id="24" name="Rectangle 3"/>
          <p:cNvSpPr>
            <a:spLocks noChangeArrowheads="1"/>
          </p:cNvSpPr>
          <p:nvPr/>
        </p:nvSpPr>
        <p:spPr bwMode="auto">
          <a:xfrm>
            <a:off x="2273643" y="5634163"/>
            <a:ext cx="6606746" cy="457200"/>
          </a:xfrm>
          <a:prstGeom prst="rect">
            <a:avLst/>
          </a:prstGeom>
          <a:noFill/>
          <a:ln w="9525">
            <a:noFill/>
            <a:miter lim="800000"/>
            <a:headEnd/>
            <a:tailEnd/>
          </a:ln>
        </p:spPr>
        <p:txBody>
          <a:bodyPr/>
          <a:lstStyle/>
          <a:p>
            <a:pPr algn="ctr" eaLnBrk="0" hangingPunct="0">
              <a:defRPr/>
            </a:pPr>
            <a:r>
              <a:rPr lang="pt-BR" sz="2000" b="1" dirty="0" smtClean="0">
                <a:latin typeface="+mj-lt"/>
              </a:rPr>
              <a:t>Ao nível de confiança de 95% </a:t>
            </a:r>
            <a:r>
              <a:rPr lang="pt-BR" sz="2000" b="1" dirty="0" err="1" smtClean="0">
                <a:latin typeface="+mj-lt"/>
              </a:rPr>
              <a:t>H</a:t>
            </a:r>
            <a:r>
              <a:rPr lang="pt-BR" sz="2000" b="1" baseline="-25000" dirty="0" err="1" smtClean="0">
                <a:latin typeface="+mj-lt"/>
              </a:rPr>
              <a:t>o</a:t>
            </a:r>
            <a:r>
              <a:rPr lang="pt-BR" sz="2000" b="1" dirty="0" smtClean="0">
                <a:latin typeface="+mj-lt"/>
              </a:rPr>
              <a:t> é rejeitada por conta de </a:t>
            </a:r>
            <a:r>
              <a:rPr lang="pt-BR" sz="2000" b="1" i="1" dirty="0" err="1" smtClean="0">
                <a:latin typeface="+mj-lt"/>
              </a:rPr>
              <a:t>x</a:t>
            </a:r>
            <a:r>
              <a:rPr lang="pt-BR" sz="2000" b="1" baseline="-25000" dirty="0" err="1" smtClean="0">
                <a:latin typeface="+mj-lt"/>
              </a:rPr>
              <a:t>n</a:t>
            </a:r>
            <a:r>
              <a:rPr lang="pt-BR" sz="2000" b="1" dirty="0" smtClean="0">
                <a:latin typeface="+mj-lt"/>
              </a:rPr>
              <a:t>.  </a:t>
            </a:r>
            <a:endParaRPr lang="pt-BR" sz="2000" b="1" dirty="0">
              <a:latin typeface="+mj-lt"/>
            </a:endParaRPr>
          </a:p>
        </p:txBody>
      </p:sp>
      <p:graphicFrame>
        <p:nvGraphicFramePr>
          <p:cNvPr id="23" name="Tabela 22"/>
          <p:cNvGraphicFramePr>
            <a:graphicFrameLocks noGrp="1"/>
          </p:cNvGraphicFramePr>
          <p:nvPr/>
        </p:nvGraphicFramePr>
        <p:xfrm>
          <a:off x="445684" y="2238564"/>
          <a:ext cx="609600" cy="2451735"/>
        </p:xfrm>
        <a:graphic>
          <a:graphicData uri="http://schemas.openxmlformats.org/drawingml/2006/table">
            <a:tbl>
              <a:tblPr/>
              <a:tblGrid>
                <a:gridCol w="609600"/>
              </a:tblGrid>
              <a:tr h="200025">
                <a:tc>
                  <a:txBody>
                    <a:bodyPr/>
                    <a:lstStyle/>
                    <a:p>
                      <a:pPr algn="ctr" fontAlgn="b"/>
                      <a:r>
                        <a:rPr lang="pt-BR" sz="1400" b="0" i="0" u="none" strike="noStrike" dirty="0">
                          <a:latin typeface="Calibri"/>
                        </a:rPr>
                        <a:t>x (mm)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pt-BR" sz="1400" b="0" i="0" u="none" strike="noStrike" dirty="0">
                          <a:latin typeface="Calibri"/>
                        </a:rPr>
                        <a:t>2,597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 name="Grupo 41"/>
          <p:cNvGrpSpPr/>
          <p:nvPr/>
        </p:nvGrpSpPr>
        <p:grpSpPr>
          <a:xfrm>
            <a:off x="2078966" y="2360765"/>
            <a:ext cx="1420483" cy="2418269"/>
            <a:chOff x="2078966" y="2360765"/>
            <a:chExt cx="1420483" cy="2418269"/>
          </a:xfrm>
        </p:grpSpPr>
        <p:cxnSp>
          <p:nvCxnSpPr>
            <p:cNvPr id="30" name="Conector de seta reta 29"/>
            <p:cNvCxnSpPr/>
            <p:nvPr/>
          </p:nvCxnSpPr>
          <p:spPr>
            <a:xfrm flipV="1">
              <a:off x="2078966" y="4770408"/>
              <a:ext cx="879894" cy="86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rot="5340000">
              <a:off x="2357161" y="3469909"/>
              <a:ext cx="2251432" cy="33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3" name="Oval 10"/>
          <p:cNvSpPr>
            <a:spLocks noChangeArrowheads="1"/>
          </p:cNvSpPr>
          <p:nvPr/>
        </p:nvSpPr>
        <p:spPr bwMode="auto">
          <a:xfrm>
            <a:off x="8165251" y="3384890"/>
            <a:ext cx="840726" cy="381000"/>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sp>
        <p:nvSpPr>
          <p:cNvPr id="44" name="Oval 10"/>
          <p:cNvSpPr>
            <a:spLocks noChangeArrowheads="1"/>
          </p:cNvSpPr>
          <p:nvPr/>
        </p:nvSpPr>
        <p:spPr bwMode="auto">
          <a:xfrm>
            <a:off x="5695225" y="3425146"/>
            <a:ext cx="840726" cy="381000"/>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sp>
        <p:nvSpPr>
          <p:cNvPr id="45" name="Oval 10"/>
          <p:cNvSpPr>
            <a:spLocks noChangeArrowheads="1"/>
          </p:cNvSpPr>
          <p:nvPr/>
        </p:nvSpPr>
        <p:spPr bwMode="auto">
          <a:xfrm>
            <a:off x="8110627" y="4365386"/>
            <a:ext cx="840726" cy="381000"/>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sp>
        <p:nvSpPr>
          <p:cNvPr id="46" name="Oval 10"/>
          <p:cNvSpPr>
            <a:spLocks noChangeArrowheads="1"/>
          </p:cNvSpPr>
          <p:nvPr/>
        </p:nvSpPr>
        <p:spPr bwMode="auto">
          <a:xfrm>
            <a:off x="5778617" y="4397016"/>
            <a:ext cx="840726" cy="381000"/>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5234"/>
                                        </p:tgtEl>
                                        <p:attrNameLst>
                                          <p:attrName>style.visibility</p:attrName>
                                        </p:attrNameLst>
                                      </p:cBhvr>
                                      <p:to>
                                        <p:strVal val="visible"/>
                                      </p:to>
                                    </p:set>
                                    <p:anim calcmode="lin" valueType="num">
                                      <p:cBhvr additive="base">
                                        <p:cTn id="19" dur="500" fill="hold"/>
                                        <p:tgtEl>
                                          <p:spTgt spid="265234"/>
                                        </p:tgtEl>
                                        <p:attrNameLst>
                                          <p:attrName>ppt_x</p:attrName>
                                        </p:attrNameLst>
                                      </p:cBhvr>
                                      <p:tavLst>
                                        <p:tav tm="0">
                                          <p:val>
                                            <p:strVal val="#ppt_x"/>
                                          </p:val>
                                        </p:tav>
                                        <p:tav tm="100000">
                                          <p:val>
                                            <p:strVal val="#ppt_x"/>
                                          </p:val>
                                        </p:tav>
                                      </p:tavLst>
                                    </p:anim>
                                    <p:anim calcmode="lin" valueType="num">
                                      <p:cBhvr additive="base">
                                        <p:cTn id="20" dur="500" fill="hold"/>
                                        <p:tgtEl>
                                          <p:spTgt spid="2652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5235"/>
                                        </p:tgtEl>
                                        <p:attrNameLst>
                                          <p:attrName>style.visibility</p:attrName>
                                        </p:attrNameLst>
                                      </p:cBhvr>
                                      <p:to>
                                        <p:strVal val="visible"/>
                                      </p:to>
                                    </p:set>
                                    <p:anim calcmode="lin" valueType="num">
                                      <p:cBhvr additive="base">
                                        <p:cTn id="25" dur="500" fill="hold"/>
                                        <p:tgtEl>
                                          <p:spTgt spid="265235"/>
                                        </p:tgtEl>
                                        <p:attrNameLst>
                                          <p:attrName>ppt_x</p:attrName>
                                        </p:attrNameLst>
                                      </p:cBhvr>
                                      <p:tavLst>
                                        <p:tav tm="0">
                                          <p:val>
                                            <p:strVal val="#ppt_x"/>
                                          </p:val>
                                        </p:tav>
                                        <p:tav tm="100000">
                                          <p:val>
                                            <p:strVal val="#ppt_x"/>
                                          </p:val>
                                        </p:tav>
                                      </p:tavLst>
                                    </p:anim>
                                    <p:anim calcmode="lin" valueType="num">
                                      <p:cBhvr additive="base">
                                        <p:cTn id="26" dur="500" fill="hold"/>
                                        <p:tgtEl>
                                          <p:spTgt spid="2652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5238"/>
                                        </p:tgtEl>
                                        <p:attrNameLst>
                                          <p:attrName>style.visibility</p:attrName>
                                        </p:attrNameLst>
                                      </p:cBhvr>
                                      <p:to>
                                        <p:strVal val="visible"/>
                                      </p:to>
                                    </p:set>
                                    <p:anim calcmode="lin" valueType="num">
                                      <p:cBhvr additive="base">
                                        <p:cTn id="48" dur="500" fill="hold"/>
                                        <p:tgtEl>
                                          <p:spTgt spid="265238"/>
                                        </p:tgtEl>
                                        <p:attrNameLst>
                                          <p:attrName>ppt_x</p:attrName>
                                        </p:attrNameLst>
                                      </p:cBhvr>
                                      <p:tavLst>
                                        <p:tav tm="0">
                                          <p:val>
                                            <p:strVal val="#ppt_x"/>
                                          </p:val>
                                        </p:tav>
                                        <p:tav tm="100000">
                                          <p:val>
                                            <p:strVal val="#ppt_x"/>
                                          </p:val>
                                        </p:tav>
                                      </p:tavLst>
                                    </p:anim>
                                    <p:anim calcmode="lin" valueType="num">
                                      <p:cBhvr additive="base">
                                        <p:cTn id="49" dur="500" fill="hold"/>
                                        <p:tgtEl>
                                          <p:spTgt spid="26523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5240"/>
                                        </p:tgtEl>
                                        <p:attrNameLst>
                                          <p:attrName>style.visibility</p:attrName>
                                        </p:attrNameLst>
                                      </p:cBhvr>
                                      <p:to>
                                        <p:strVal val="visible"/>
                                      </p:to>
                                    </p:set>
                                    <p:anim calcmode="lin" valueType="num">
                                      <p:cBhvr additive="base">
                                        <p:cTn id="54" dur="500" fill="hold"/>
                                        <p:tgtEl>
                                          <p:spTgt spid="265240"/>
                                        </p:tgtEl>
                                        <p:attrNameLst>
                                          <p:attrName>ppt_x</p:attrName>
                                        </p:attrNameLst>
                                      </p:cBhvr>
                                      <p:tavLst>
                                        <p:tav tm="0">
                                          <p:val>
                                            <p:strVal val="#ppt_x"/>
                                          </p:val>
                                        </p:tav>
                                        <p:tav tm="100000">
                                          <p:val>
                                            <p:strVal val="#ppt_x"/>
                                          </p:val>
                                        </p:tav>
                                      </p:tavLst>
                                    </p:anim>
                                    <p:anim calcmode="lin" valueType="num">
                                      <p:cBhvr additive="base">
                                        <p:cTn id="55" dur="500" fill="hold"/>
                                        <p:tgtEl>
                                          <p:spTgt spid="26524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32"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strVal val="4*#ppt_w"/>
                                          </p:val>
                                        </p:tav>
                                        <p:tav tm="100000">
                                          <p:val>
                                            <p:strVal val="#ppt_w"/>
                                          </p:val>
                                        </p:tav>
                                      </p:tavLst>
                                    </p:anim>
                                    <p:anim calcmode="lin" valueType="num">
                                      <p:cBhvr>
                                        <p:cTn id="61" dur="500" fill="hold"/>
                                        <p:tgtEl>
                                          <p:spTgt spid="44"/>
                                        </p:tgtEl>
                                        <p:attrNameLst>
                                          <p:attrName>ppt_h</p:attrName>
                                        </p:attrNameLst>
                                      </p:cBhvr>
                                      <p:tavLst>
                                        <p:tav tm="0">
                                          <p:val>
                                            <p:strVal val="4*#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32"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strVal val="4*#ppt_w"/>
                                          </p:val>
                                        </p:tav>
                                        <p:tav tm="100000">
                                          <p:val>
                                            <p:strVal val="#ppt_w"/>
                                          </p:val>
                                        </p:tav>
                                      </p:tavLst>
                                    </p:anim>
                                    <p:anim calcmode="lin" valueType="num">
                                      <p:cBhvr>
                                        <p:cTn id="67" dur="500" fill="hold"/>
                                        <p:tgtEl>
                                          <p:spTgt spid="43"/>
                                        </p:tgtEl>
                                        <p:attrNameLst>
                                          <p:attrName>ppt_h</p:attrName>
                                        </p:attrNameLst>
                                      </p:cBhvr>
                                      <p:tavLst>
                                        <p:tav tm="0">
                                          <p:val>
                                            <p:strVal val="4*#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32"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strVal val="4*#ppt_w"/>
                                          </p:val>
                                        </p:tav>
                                        <p:tav tm="100000">
                                          <p:val>
                                            <p:strVal val="#ppt_w"/>
                                          </p:val>
                                        </p:tav>
                                      </p:tavLst>
                                    </p:anim>
                                    <p:anim calcmode="lin" valueType="num">
                                      <p:cBhvr>
                                        <p:cTn id="73" dur="500" fill="hold"/>
                                        <p:tgtEl>
                                          <p:spTgt spid="34"/>
                                        </p:tgtEl>
                                        <p:attrNameLst>
                                          <p:attrName>ppt_h</p:attrName>
                                        </p:attrNameLst>
                                      </p:cBhvr>
                                      <p:tavLst>
                                        <p:tav tm="0">
                                          <p:val>
                                            <p:strVal val="4*#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32"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strVal val="4*#ppt_w"/>
                                          </p:val>
                                        </p:tav>
                                        <p:tav tm="100000">
                                          <p:val>
                                            <p:strVal val="#ppt_w"/>
                                          </p:val>
                                        </p:tav>
                                      </p:tavLst>
                                    </p:anim>
                                    <p:anim calcmode="lin" valueType="num">
                                      <p:cBhvr>
                                        <p:cTn id="79" dur="500" fill="hold"/>
                                        <p:tgtEl>
                                          <p:spTgt spid="35"/>
                                        </p:tgtEl>
                                        <p:attrNameLst>
                                          <p:attrName>ppt_h</p:attrName>
                                        </p:attrNameLst>
                                      </p:cBhvr>
                                      <p:tavLst>
                                        <p:tav tm="0">
                                          <p:val>
                                            <p:strVal val="4*#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65241"/>
                                        </p:tgtEl>
                                        <p:attrNameLst>
                                          <p:attrName>style.visibility</p:attrName>
                                        </p:attrNameLst>
                                      </p:cBhvr>
                                      <p:to>
                                        <p:strVal val="visible"/>
                                      </p:to>
                                    </p:set>
                                    <p:anim calcmode="lin" valueType="num">
                                      <p:cBhvr additive="base">
                                        <p:cTn id="84" dur="500" fill="hold"/>
                                        <p:tgtEl>
                                          <p:spTgt spid="265241"/>
                                        </p:tgtEl>
                                        <p:attrNameLst>
                                          <p:attrName>ppt_x</p:attrName>
                                        </p:attrNameLst>
                                      </p:cBhvr>
                                      <p:tavLst>
                                        <p:tav tm="0">
                                          <p:val>
                                            <p:strVal val="#ppt_x"/>
                                          </p:val>
                                        </p:tav>
                                        <p:tav tm="100000">
                                          <p:val>
                                            <p:strVal val="#ppt_x"/>
                                          </p:val>
                                        </p:tav>
                                      </p:tavLst>
                                    </p:anim>
                                    <p:anim calcmode="lin" valueType="num">
                                      <p:cBhvr additive="base">
                                        <p:cTn id="85" dur="500" fill="hold"/>
                                        <p:tgtEl>
                                          <p:spTgt spid="26524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65242"/>
                                        </p:tgtEl>
                                        <p:attrNameLst>
                                          <p:attrName>style.visibility</p:attrName>
                                        </p:attrNameLst>
                                      </p:cBhvr>
                                      <p:to>
                                        <p:strVal val="visible"/>
                                      </p:to>
                                    </p:set>
                                    <p:anim calcmode="lin" valueType="num">
                                      <p:cBhvr additive="base">
                                        <p:cTn id="90" dur="500" fill="hold"/>
                                        <p:tgtEl>
                                          <p:spTgt spid="265242"/>
                                        </p:tgtEl>
                                        <p:attrNameLst>
                                          <p:attrName>ppt_x</p:attrName>
                                        </p:attrNameLst>
                                      </p:cBhvr>
                                      <p:tavLst>
                                        <p:tav tm="0">
                                          <p:val>
                                            <p:strVal val="#ppt_x"/>
                                          </p:val>
                                        </p:tav>
                                        <p:tav tm="100000">
                                          <p:val>
                                            <p:strVal val="#ppt_x"/>
                                          </p:val>
                                        </p:tav>
                                      </p:tavLst>
                                    </p:anim>
                                    <p:anim calcmode="lin" valueType="num">
                                      <p:cBhvr additive="base">
                                        <p:cTn id="91" dur="500" fill="hold"/>
                                        <p:tgtEl>
                                          <p:spTgt spid="26524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32"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strVal val="4*#ppt_w"/>
                                          </p:val>
                                        </p:tav>
                                        <p:tav tm="100000">
                                          <p:val>
                                            <p:strVal val="#ppt_w"/>
                                          </p:val>
                                        </p:tav>
                                      </p:tavLst>
                                    </p:anim>
                                    <p:anim calcmode="lin" valueType="num">
                                      <p:cBhvr>
                                        <p:cTn id="97" dur="500" fill="hold"/>
                                        <p:tgtEl>
                                          <p:spTgt spid="46"/>
                                        </p:tgtEl>
                                        <p:attrNameLst>
                                          <p:attrName>ppt_h</p:attrName>
                                        </p:attrNameLst>
                                      </p:cBhvr>
                                      <p:tavLst>
                                        <p:tav tm="0">
                                          <p:val>
                                            <p:strVal val="4*#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32" fill="hold" grpId="0" nodeType="clickEffect">
                                  <p:stCondLst>
                                    <p:cond delay="0"/>
                                  </p:stCondLst>
                                  <p:childTnLst>
                                    <p:set>
                                      <p:cBhvr>
                                        <p:cTn id="101" dur="1" fill="hold">
                                          <p:stCondLst>
                                            <p:cond delay="0"/>
                                          </p:stCondLst>
                                        </p:cTn>
                                        <p:tgtEl>
                                          <p:spTgt spid="45"/>
                                        </p:tgtEl>
                                        <p:attrNameLst>
                                          <p:attrName>style.visibility</p:attrName>
                                        </p:attrNameLst>
                                      </p:cBhvr>
                                      <p:to>
                                        <p:strVal val="visible"/>
                                      </p:to>
                                    </p:set>
                                    <p:anim calcmode="lin" valueType="num">
                                      <p:cBhvr>
                                        <p:cTn id="102" dur="500" fill="hold"/>
                                        <p:tgtEl>
                                          <p:spTgt spid="45"/>
                                        </p:tgtEl>
                                        <p:attrNameLst>
                                          <p:attrName>ppt_w</p:attrName>
                                        </p:attrNameLst>
                                      </p:cBhvr>
                                      <p:tavLst>
                                        <p:tav tm="0">
                                          <p:val>
                                            <p:strVal val="4*#ppt_w"/>
                                          </p:val>
                                        </p:tav>
                                        <p:tav tm="100000">
                                          <p:val>
                                            <p:strVal val="#ppt_w"/>
                                          </p:val>
                                        </p:tav>
                                      </p:tavLst>
                                    </p:anim>
                                    <p:anim calcmode="lin" valueType="num">
                                      <p:cBhvr>
                                        <p:cTn id="103" dur="500" fill="hold"/>
                                        <p:tgtEl>
                                          <p:spTgt spid="45"/>
                                        </p:tgtEl>
                                        <p:attrNameLst>
                                          <p:attrName>ppt_h</p:attrName>
                                        </p:attrNameLst>
                                      </p:cBhvr>
                                      <p:tavLst>
                                        <p:tav tm="0">
                                          <p:val>
                                            <p:strVal val="4*#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3" presetClass="entr" presetSubtype="32"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strVal val="4*#ppt_w"/>
                                          </p:val>
                                        </p:tav>
                                        <p:tav tm="100000">
                                          <p:val>
                                            <p:strVal val="#ppt_w"/>
                                          </p:val>
                                        </p:tav>
                                      </p:tavLst>
                                    </p:anim>
                                    <p:anim calcmode="lin" valueType="num">
                                      <p:cBhvr>
                                        <p:cTn id="109" dur="50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265243"/>
                                        </p:tgtEl>
                                        <p:attrNameLst>
                                          <p:attrName>style.visibility</p:attrName>
                                        </p:attrNameLst>
                                      </p:cBhvr>
                                      <p:to>
                                        <p:strVal val="visible"/>
                                      </p:to>
                                    </p:set>
                                    <p:anim calcmode="lin" valueType="num">
                                      <p:cBhvr additive="base">
                                        <p:cTn id="114" dur="500" fill="hold"/>
                                        <p:tgtEl>
                                          <p:spTgt spid="265243"/>
                                        </p:tgtEl>
                                        <p:attrNameLst>
                                          <p:attrName>ppt_x</p:attrName>
                                        </p:attrNameLst>
                                      </p:cBhvr>
                                      <p:tavLst>
                                        <p:tav tm="0">
                                          <p:val>
                                            <p:strVal val="#ppt_x"/>
                                          </p:val>
                                        </p:tav>
                                        <p:tav tm="100000">
                                          <p:val>
                                            <p:strVal val="#ppt_x"/>
                                          </p:val>
                                        </p:tav>
                                      </p:tavLst>
                                    </p:anim>
                                    <p:anim calcmode="lin" valueType="num">
                                      <p:cBhvr additive="base">
                                        <p:cTn id="115" dur="500" fill="hold"/>
                                        <p:tgtEl>
                                          <p:spTgt spid="265243"/>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additive="base">
                                        <p:cTn id="120" dur="500" fill="hold"/>
                                        <p:tgtEl>
                                          <p:spTgt spid="24"/>
                                        </p:tgtEl>
                                        <p:attrNameLst>
                                          <p:attrName>ppt_x</p:attrName>
                                        </p:attrNameLst>
                                      </p:cBhvr>
                                      <p:tavLst>
                                        <p:tav tm="0">
                                          <p:val>
                                            <p:strVal val="#ppt_x"/>
                                          </p:val>
                                        </p:tav>
                                        <p:tav tm="100000">
                                          <p:val>
                                            <p:strVal val="#ppt_x"/>
                                          </p:val>
                                        </p:tav>
                                      </p:tavLst>
                                    </p:anim>
                                    <p:anim calcmode="lin" valueType="num">
                                      <p:cBhvr additive="base">
                                        <p:cTn id="1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5" grpId="0" animBg="1" autoUpdateAnimBg="0"/>
      <p:bldP spid="38" grpId="0" animBg="1"/>
      <p:bldP spid="41" grpId="0" build="allAtOnce"/>
      <p:bldP spid="24" grpId="0"/>
      <p:bldP spid="43" grpId="0" animBg="1"/>
      <p:bldP spid="44" grpId="0" animBg="1"/>
      <p:bldP spid="45" grpId="0" animBg="1"/>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3" name="Text Box 3"/>
          <p:cNvSpPr txBox="1">
            <a:spLocks noChangeArrowheads="1"/>
          </p:cNvSpPr>
          <p:nvPr/>
        </p:nvSpPr>
        <p:spPr bwMode="auto">
          <a:xfrm>
            <a:off x="122744" y="2112314"/>
            <a:ext cx="370615" cy="523220"/>
          </a:xfrm>
          <a:prstGeom prst="rect">
            <a:avLst/>
          </a:prstGeom>
          <a:noFill/>
          <a:ln w="12700">
            <a:noFill/>
            <a:miter lim="800000"/>
            <a:headEnd type="none" w="sm" len="sm"/>
            <a:tailEnd type="none" w="sm" len="sm"/>
          </a:ln>
        </p:spPr>
        <p:txBody>
          <a:bodyPr wrap="none" anchor="ctr">
            <a:spAutoFit/>
          </a:bodyPr>
          <a:lstStyle/>
          <a:p>
            <a:pPr algn="ctr" defTabSz="762000" eaLnBrk="0" hangingPunct="0">
              <a:spcBef>
                <a:spcPct val="50000"/>
              </a:spcBef>
            </a:pPr>
            <a:r>
              <a:rPr lang="pt-BR" sz="2800" b="0" u="none" dirty="0">
                <a:latin typeface="+mj-lt"/>
              </a:rPr>
              <a:t>n</a:t>
            </a:r>
          </a:p>
        </p:txBody>
      </p:sp>
      <p:sp>
        <p:nvSpPr>
          <p:cNvPr id="1669124" name="Line 4"/>
          <p:cNvSpPr>
            <a:spLocks noChangeShapeType="1"/>
          </p:cNvSpPr>
          <p:nvPr/>
        </p:nvSpPr>
        <p:spPr bwMode="auto">
          <a:xfrm>
            <a:off x="513535" y="2443415"/>
            <a:ext cx="1195387" cy="0"/>
          </a:xfrm>
          <a:prstGeom prst="line">
            <a:avLst/>
          </a:prstGeom>
          <a:noFill/>
          <a:ln w="127000">
            <a:solidFill>
              <a:srgbClr val="000066"/>
            </a:solidFill>
            <a:round/>
            <a:headEnd type="none" w="sm" len="sm"/>
            <a:tailEnd type="triangle" w="sm" len="sm"/>
          </a:ln>
        </p:spPr>
        <p:txBody>
          <a:bodyPr wrap="none" anchor="ctr"/>
          <a:lstStyle/>
          <a:p>
            <a:endParaRPr lang="pt-BR">
              <a:latin typeface="+mj-lt"/>
            </a:endParaRPr>
          </a:p>
        </p:txBody>
      </p:sp>
      <p:sp>
        <p:nvSpPr>
          <p:cNvPr id="1669126" name="Line 6"/>
          <p:cNvSpPr>
            <a:spLocks noChangeShapeType="1"/>
          </p:cNvSpPr>
          <p:nvPr/>
        </p:nvSpPr>
        <p:spPr bwMode="auto">
          <a:xfrm flipH="1">
            <a:off x="2786332" y="3293026"/>
            <a:ext cx="492125" cy="685800"/>
          </a:xfrm>
          <a:prstGeom prst="line">
            <a:avLst/>
          </a:prstGeom>
          <a:noFill/>
          <a:ln w="127000">
            <a:solidFill>
              <a:srgbClr val="000066"/>
            </a:solidFill>
            <a:round/>
            <a:headEnd type="none" w="sm" len="sm"/>
            <a:tailEnd type="triangle" w="sm" len="sm"/>
          </a:ln>
        </p:spPr>
        <p:txBody>
          <a:bodyPr wrap="none" anchor="ctr"/>
          <a:lstStyle/>
          <a:p>
            <a:endParaRPr lang="pt-BR">
              <a:latin typeface="+mj-lt"/>
            </a:endParaRPr>
          </a:p>
        </p:txBody>
      </p:sp>
      <p:sp>
        <p:nvSpPr>
          <p:cNvPr id="1669130" name="Text Box 10"/>
          <p:cNvSpPr txBox="1">
            <a:spLocks noChangeArrowheads="1"/>
          </p:cNvSpPr>
          <p:nvPr/>
        </p:nvSpPr>
        <p:spPr bwMode="auto">
          <a:xfrm>
            <a:off x="5760729" y="5241657"/>
            <a:ext cx="3033780" cy="400110"/>
          </a:xfrm>
          <a:prstGeom prst="rect">
            <a:avLst/>
          </a:prstGeom>
          <a:noFill/>
          <a:ln w="12700">
            <a:noFill/>
            <a:miter lim="800000"/>
            <a:headEnd type="none" w="sm" len="sm"/>
            <a:tailEnd type="none" w="sm" len="sm"/>
          </a:ln>
        </p:spPr>
        <p:txBody>
          <a:bodyPr wrap="none">
            <a:spAutoFit/>
          </a:bodyPr>
          <a:lstStyle/>
          <a:p>
            <a:pPr algn="ctr" defTabSz="762000" eaLnBrk="0" hangingPunct="0"/>
            <a:r>
              <a:rPr lang="pt-BR" sz="2000" b="1" u="none" dirty="0">
                <a:latin typeface="+mj-lt"/>
              </a:rPr>
              <a:t>Condição de rejeição de </a:t>
            </a:r>
            <a:r>
              <a:rPr lang="pt-BR" sz="2000" b="1" u="none" dirty="0" err="1">
                <a:latin typeface="+mj-lt"/>
              </a:rPr>
              <a:t>H</a:t>
            </a:r>
            <a:r>
              <a:rPr lang="pt-BR" sz="2000" b="1" u="none" baseline="-25000" dirty="0" err="1">
                <a:latin typeface="+mj-lt"/>
              </a:rPr>
              <a:t>o</a:t>
            </a:r>
            <a:endParaRPr lang="pt-BR" sz="2000" b="1" u="none" baseline="-25000" dirty="0">
              <a:latin typeface="+mj-lt"/>
            </a:endParaRPr>
          </a:p>
        </p:txBody>
      </p:sp>
      <p:sp>
        <p:nvSpPr>
          <p:cNvPr id="14" name="Retângulo 13"/>
          <p:cNvSpPr/>
          <p:nvPr/>
        </p:nvSpPr>
        <p:spPr>
          <a:xfrm>
            <a:off x="3300881" y="532503"/>
            <a:ext cx="250902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REJEIÇÃO</a:t>
            </a:r>
            <a:endParaRPr lang="pt-BR" altLang="pt-BR" b="1" dirty="0">
              <a:solidFill>
                <a:schemeClr val="accent1"/>
              </a:solidFill>
              <a:latin typeface="+mj-lt"/>
            </a:endParaRPr>
          </a:p>
        </p:txBody>
      </p:sp>
      <p:sp>
        <p:nvSpPr>
          <p:cNvPr id="15" name="Text Box 2"/>
          <p:cNvSpPr txBox="1">
            <a:spLocks noChangeArrowheads="1"/>
          </p:cNvSpPr>
          <p:nvPr/>
        </p:nvSpPr>
        <p:spPr bwMode="auto">
          <a:xfrm>
            <a:off x="2619624" y="984808"/>
            <a:ext cx="3888260" cy="400110"/>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sz="2000" b="1" u="none" dirty="0" smtClean="0">
                <a:latin typeface="+mj-lt"/>
              </a:rPr>
              <a:t>Teste de </a:t>
            </a:r>
            <a:r>
              <a:rPr lang="pt-BR" sz="2000" b="1" u="none" dirty="0" err="1" smtClean="0">
                <a:latin typeface="+mj-lt"/>
              </a:rPr>
              <a:t>Dixon</a:t>
            </a:r>
            <a:endParaRPr lang="pt-BR" sz="2000" b="1" u="none" dirty="0">
              <a:latin typeface="+mj-lt"/>
            </a:endParaRPr>
          </a:p>
        </p:txBody>
      </p:sp>
      <p:graphicFrame>
        <p:nvGraphicFramePr>
          <p:cNvPr id="16" name="Object 16"/>
          <p:cNvGraphicFramePr>
            <a:graphicFrameLocks noChangeAspect="1"/>
          </p:cNvGraphicFramePr>
          <p:nvPr/>
        </p:nvGraphicFramePr>
        <p:xfrm>
          <a:off x="441325" y="1281113"/>
          <a:ext cx="1938338" cy="457200"/>
        </p:xfrm>
        <a:graphic>
          <a:graphicData uri="http://schemas.openxmlformats.org/presentationml/2006/ole">
            <p:oleObj spid="_x0000_s63495" name="Equação" r:id="rId3" imgW="1295400" imgH="228600" progId="Equation.3">
              <p:embed/>
            </p:oleObj>
          </a:graphicData>
        </a:graphic>
      </p:graphicFrame>
      <p:sp>
        <p:nvSpPr>
          <p:cNvPr id="17" name="Rectangle 3"/>
          <p:cNvSpPr>
            <a:spLocks noChangeArrowheads="1"/>
          </p:cNvSpPr>
          <p:nvPr/>
        </p:nvSpPr>
        <p:spPr bwMode="auto">
          <a:xfrm>
            <a:off x="3186155" y="1309296"/>
            <a:ext cx="5109348" cy="457200"/>
          </a:xfrm>
          <a:prstGeom prst="rect">
            <a:avLst/>
          </a:prstGeom>
          <a:noFill/>
          <a:ln w="9525">
            <a:noFill/>
            <a:miter lim="800000"/>
            <a:headEnd/>
            <a:tailEnd/>
          </a:ln>
        </p:spPr>
        <p:txBody>
          <a:bodyPr/>
          <a:lstStyle/>
          <a:p>
            <a:pPr eaLnBrk="0" hangingPunct="0">
              <a:defRPr/>
            </a:pPr>
            <a:r>
              <a:rPr lang="pt-BR" sz="2000" i="1" dirty="0">
                <a:latin typeface="+mj-lt"/>
              </a:rPr>
              <a:t>H</a:t>
            </a:r>
            <a:r>
              <a:rPr lang="pt-BR" sz="2000" i="1" baseline="-25000" dirty="0">
                <a:latin typeface="+mj-lt"/>
              </a:rPr>
              <a:t>1</a:t>
            </a:r>
            <a:r>
              <a:rPr lang="pt-BR" sz="2000" dirty="0">
                <a:latin typeface="+mj-lt"/>
              </a:rPr>
              <a:t> </a:t>
            </a:r>
            <a:r>
              <a:rPr lang="pt-BR" sz="2000" dirty="0" smtClean="0">
                <a:latin typeface="+mj-lt"/>
              </a:rPr>
              <a:t>: </a:t>
            </a:r>
            <a:r>
              <a:rPr lang="pt-BR" sz="2000" dirty="0">
                <a:latin typeface="+mj-lt"/>
              </a:rPr>
              <a:t>pelo menos um valor difere dos </a:t>
            </a:r>
            <a:r>
              <a:rPr lang="pt-BR" sz="2000" dirty="0" smtClean="0">
                <a:latin typeface="+mj-lt"/>
              </a:rPr>
              <a:t>demais</a:t>
            </a:r>
            <a:r>
              <a:rPr lang="pt-BR" sz="2000" dirty="0">
                <a:latin typeface="+mj-lt"/>
              </a:rPr>
              <a:t>.  </a:t>
            </a:r>
          </a:p>
        </p:txBody>
      </p:sp>
      <p:sp>
        <p:nvSpPr>
          <p:cNvPr id="18" name="Rectangle 3"/>
          <p:cNvSpPr>
            <a:spLocks noChangeArrowheads="1"/>
          </p:cNvSpPr>
          <p:nvPr/>
        </p:nvSpPr>
        <p:spPr bwMode="auto">
          <a:xfrm>
            <a:off x="6048178" y="5645818"/>
            <a:ext cx="2469121" cy="457200"/>
          </a:xfrm>
          <a:prstGeom prst="rect">
            <a:avLst/>
          </a:prstGeom>
          <a:noFill/>
          <a:ln w="9525">
            <a:noFill/>
            <a:miter lim="800000"/>
            <a:headEnd/>
            <a:tailEnd/>
          </a:ln>
        </p:spPr>
        <p:txBody>
          <a:bodyPr/>
          <a:lstStyle/>
          <a:p>
            <a:pPr algn="ctr" eaLnBrk="0" hangingPunct="0">
              <a:defRPr/>
            </a:pPr>
            <a:r>
              <a:rPr lang="pt-BR" sz="2000" b="1" i="1" dirty="0" err="1" smtClean="0">
                <a:latin typeface="+mj-lt"/>
              </a:rPr>
              <a:t>r</a:t>
            </a:r>
            <a:r>
              <a:rPr lang="pt-BR" sz="2000" b="1" i="1" baseline="-25000" dirty="0" err="1" smtClean="0">
                <a:latin typeface="+mj-lt"/>
              </a:rPr>
              <a:t>ij</a:t>
            </a:r>
            <a:r>
              <a:rPr lang="pt-BR" sz="2000" b="1" dirty="0" smtClean="0">
                <a:latin typeface="+mj-lt"/>
              </a:rPr>
              <a:t> </a:t>
            </a:r>
            <a:r>
              <a:rPr lang="pt-BR" sz="2000" b="1" baseline="-25000" dirty="0" smtClean="0">
                <a:latin typeface="+mj-lt"/>
              </a:rPr>
              <a:t>(calculado)</a:t>
            </a:r>
            <a:r>
              <a:rPr lang="pt-BR" sz="2000" b="1" dirty="0" smtClean="0">
                <a:latin typeface="+mj-lt"/>
              </a:rPr>
              <a:t>&gt;</a:t>
            </a:r>
            <a:r>
              <a:rPr lang="pt-BR" sz="2000" b="1" i="1" dirty="0" err="1" smtClean="0">
                <a:latin typeface="+mj-lt"/>
              </a:rPr>
              <a:t>r</a:t>
            </a:r>
            <a:r>
              <a:rPr lang="pt-BR" sz="2000" b="1" i="1" baseline="-25000" dirty="0" err="1" smtClean="0">
                <a:latin typeface="+mj-lt"/>
              </a:rPr>
              <a:t>ij</a:t>
            </a:r>
            <a:r>
              <a:rPr lang="pt-BR" sz="2000" b="1" dirty="0" smtClean="0">
                <a:latin typeface="+mj-lt"/>
              </a:rPr>
              <a:t> </a:t>
            </a:r>
            <a:r>
              <a:rPr lang="pt-BR" sz="2000" b="1" baseline="-25000" dirty="0" smtClean="0">
                <a:latin typeface="+mj-lt"/>
              </a:rPr>
              <a:t>(tabelado)</a:t>
            </a:r>
            <a:r>
              <a:rPr lang="pt-BR" sz="2000" b="1" dirty="0" smtClean="0">
                <a:latin typeface="+mj-lt"/>
              </a:rPr>
              <a:t>  </a:t>
            </a:r>
            <a:endParaRPr lang="pt-BR" sz="2000" b="1" dirty="0">
              <a:latin typeface="+mj-lt"/>
            </a:endParaRPr>
          </a:p>
        </p:txBody>
      </p:sp>
      <p:sp>
        <p:nvSpPr>
          <p:cNvPr id="20" name="Retângulo 19"/>
          <p:cNvSpPr/>
          <p:nvPr/>
        </p:nvSpPr>
        <p:spPr>
          <a:xfrm>
            <a:off x="3266194" y="3473205"/>
            <a:ext cx="1071447" cy="369332"/>
          </a:xfrm>
          <a:prstGeom prst="rect">
            <a:avLst/>
          </a:prstGeom>
        </p:spPr>
        <p:txBody>
          <a:bodyPr wrap="none">
            <a:spAutoFit/>
          </a:bodyPr>
          <a:lstStyle/>
          <a:p>
            <a:r>
              <a:rPr lang="pt-BR" i="1" dirty="0" err="1" smtClean="0">
                <a:latin typeface="+mj-lt"/>
              </a:rPr>
              <a:t>r</a:t>
            </a:r>
            <a:r>
              <a:rPr lang="pt-BR" i="1" baseline="-25000" dirty="0" err="1" smtClean="0">
                <a:latin typeface="+mj-lt"/>
              </a:rPr>
              <a:t>ij</a:t>
            </a:r>
            <a:r>
              <a:rPr lang="pt-BR" dirty="0" smtClean="0">
                <a:latin typeface="+mj-lt"/>
              </a:rPr>
              <a:t> </a:t>
            </a:r>
            <a:r>
              <a:rPr lang="pt-BR" baseline="-25000" dirty="0" smtClean="0">
                <a:latin typeface="+mj-lt"/>
              </a:rPr>
              <a:t>(calculado)</a:t>
            </a:r>
            <a:endParaRPr lang="pt-BR" dirty="0">
              <a:latin typeface="+mj-lt"/>
            </a:endParaRPr>
          </a:p>
        </p:txBody>
      </p:sp>
      <p:graphicFrame>
        <p:nvGraphicFramePr>
          <p:cNvPr id="19" name="Tabela 18"/>
          <p:cNvGraphicFramePr>
            <a:graphicFrameLocks noGrp="1"/>
          </p:cNvGraphicFramePr>
          <p:nvPr/>
        </p:nvGraphicFramePr>
        <p:xfrm>
          <a:off x="1744879" y="1990987"/>
          <a:ext cx="3577628" cy="1236453"/>
        </p:xfrm>
        <a:graphic>
          <a:graphicData uri="http://schemas.openxmlformats.org/drawingml/2006/table">
            <a:tbl>
              <a:tblPr/>
              <a:tblGrid>
                <a:gridCol w="2542458"/>
                <a:gridCol w="1035170"/>
              </a:tblGrid>
              <a:tr h="383013">
                <a:tc>
                  <a:txBody>
                    <a:bodyPr/>
                    <a:lstStyle/>
                    <a:p>
                      <a:pPr indent="450215" algn="just">
                        <a:spcAft>
                          <a:spcPts val="0"/>
                        </a:spcAft>
                      </a:pPr>
                      <a:r>
                        <a:rPr lang="pt-BR" sz="1400" dirty="0" smtClean="0">
                          <a:latin typeface="Calibri"/>
                          <a:ea typeface="Times New Roman"/>
                          <a:cs typeface="Times New Roman"/>
                        </a:rPr>
                        <a:t>Quantidade  de </a:t>
                      </a:r>
                      <a:r>
                        <a:rPr lang="pt-BR" sz="1400" dirty="0">
                          <a:latin typeface="Calibri"/>
                          <a:ea typeface="Times New Roman"/>
                          <a:cs typeface="Times New Roman"/>
                        </a:rPr>
                        <a:t>repetições</a:t>
                      </a:r>
                      <a:endParaRPr lang="pt-BR" sz="1400" dirty="0">
                        <a:latin typeface="Arial"/>
                        <a:ea typeface="Times New Roman"/>
                        <a:cs typeface="Times New Roman"/>
                      </a:endParaRPr>
                    </a:p>
                  </a:txBody>
                  <a:tcPr marL="45085" marR="4508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err="1" smtClean="0">
                          <a:latin typeface="+mn-lt"/>
                          <a:ea typeface="Times New Roman"/>
                          <a:cs typeface="Times New Roman"/>
                        </a:rPr>
                        <a:t>r</a:t>
                      </a:r>
                      <a:r>
                        <a:rPr lang="pt-BR" sz="1400" baseline="-25000" dirty="0" err="1" smtClean="0">
                          <a:latin typeface="+mn-lt"/>
                          <a:ea typeface="Times New Roman"/>
                          <a:cs typeface="Times New Roman"/>
                        </a:rPr>
                        <a:t>ij</a:t>
                      </a:r>
                      <a:endParaRPr lang="pt-BR" sz="1400" baseline="-25000" dirty="0">
                        <a:latin typeface="Calibri"/>
                        <a:ea typeface="Times New Roman"/>
                        <a:cs typeface="Times New Roman"/>
                      </a:endParaRPr>
                    </a:p>
                  </a:txBody>
                  <a:tcPr marL="45085" marR="4508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06">
                <a:tc>
                  <a:txBody>
                    <a:bodyPr/>
                    <a:lstStyle/>
                    <a:p>
                      <a:pPr indent="450215" algn="ctr">
                        <a:spcAft>
                          <a:spcPts val="0"/>
                        </a:spcAft>
                      </a:pPr>
                      <a:r>
                        <a:rPr lang="pt-BR" sz="1400" dirty="0">
                          <a:latin typeface="Calibri"/>
                          <a:ea typeface="Times New Roman"/>
                          <a:cs typeface="Times New Roman"/>
                        </a:rPr>
                        <a:t>3  </a:t>
                      </a:r>
                      <a:r>
                        <a:rPr lang="pt-BR" sz="1400" dirty="0">
                          <a:latin typeface="Calibri"/>
                          <a:ea typeface="Times New Roman"/>
                          <a:cs typeface="Calibri"/>
                          <a:sym typeface="Symbol"/>
                        </a:rPr>
                        <a:t></a:t>
                      </a:r>
                      <a:r>
                        <a:rPr lang="pt-BR" sz="1400" dirty="0">
                          <a:latin typeface="Calibri"/>
                          <a:ea typeface="Times New Roman"/>
                          <a:cs typeface="Times New Roman"/>
                        </a:rPr>
                        <a:t>  n </a:t>
                      </a:r>
                      <a:r>
                        <a:rPr lang="pt-BR" sz="1400" dirty="0">
                          <a:latin typeface="Calibri"/>
                          <a:ea typeface="Times New Roman"/>
                          <a:cs typeface="Calibri"/>
                          <a:sym typeface="Symbol"/>
                        </a:rPr>
                        <a:t></a:t>
                      </a:r>
                      <a:r>
                        <a:rPr lang="pt-BR" sz="1400" dirty="0">
                          <a:latin typeface="Calibri"/>
                          <a:ea typeface="Times New Roman"/>
                          <a:cs typeface="Times New Roman"/>
                        </a:rPr>
                        <a:t>  7</a:t>
                      </a:r>
                      <a:endParaRPr lang="pt-BR" sz="1400" dirty="0">
                        <a:latin typeface="Arial"/>
                        <a:ea typeface="Times New Roman"/>
                        <a:cs typeface="Times New Roman"/>
                      </a:endParaRPr>
                    </a:p>
                  </a:txBody>
                  <a:tcPr marL="45085" marR="4508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00000"/>
                        </a:lnSpc>
                        <a:spcBef>
                          <a:spcPts val="0"/>
                        </a:spcBef>
                        <a:spcAft>
                          <a:spcPts val="0"/>
                        </a:spcAft>
                        <a:buClrTx/>
                        <a:buSzTx/>
                        <a:buFontTx/>
                        <a:buNone/>
                        <a:tabLst/>
                        <a:defRPr/>
                      </a:pPr>
                      <a:r>
                        <a:rPr lang="pt-BR" sz="1400" kern="1200" dirty="0" smtClean="0">
                          <a:solidFill>
                            <a:schemeClr val="tx1"/>
                          </a:solidFill>
                          <a:latin typeface="+mn-lt"/>
                          <a:ea typeface="Times New Roman"/>
                          <a:cs typeface="Times New Roman"/>
                        </a:rPr>
                        <a:t>r</a:t>
                      </a:r>
                      <a:r>
                        <a:rPr lang="pt-BR" sz="1400" kern="1200" baseline="-25000" dirty="0" smtClean="0">
                          <a:solidFill>
                            <a:schemeClr val="tx1"/>
                          </a:solidFill>
                          <a:latin typeface="+mn-lt"/>
                          <a:ea typeface="Times New Roman"/>
                          <a:cs typeface="Times New Roman"/>
                        </a:rPr>
                        <a:t>10</a:t>
                      </a:r>
                    </a:p>
                  </a:txBody>
                  <a:tcPr marL="45085" marR="4508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06">
                <a:tc>
                  <a:txBody>
                    <a:bodyPr/>
                    <a:lstStyle/>
                    <a:p>
                      <a:pPr indent="450215" algn="ctr">
                        <a:spcAft>
                          <a:spcPts val="0"/>
                        </a:spcAft>
                      </a:pPr>
                      <a:r>
                        <a:rPr lang="pt-BR" sz="1400" dirty="0">
                          <a:latin typeface="Calibri"/>
                          <a:ea typeface="Times New Roman"/>
                          <a:cs typeface="Times New Roman"/>
                        </a:rPr>
                        <a:t>8  </a:t>
                      </a:r>
                      <a:r>
                        <a:rPr lang="pt-BR" sz="1400" dirty="0">
                          <a:latin typeface="Calibri"/>
                          <a:ea typeface="Times New Roman"/>
                          <a:cs typeface="Calibri"/>
                          <a:sym typeface="Symbol"/>
                        </a:rPr>
                        <a:t></a:t>
                      </a:r>
                      <a:r>
                        <a:rPr lang="pt-BR" sz="1400" dirty="0">
                          <a:latin typeface="Calibri"/>
                          <a:ea typeface="Times New Roman"/>
                          <a:cs typeface="Times New Roman"/>
                        </a:rPr>
                        <a:t>  n </a:t>
                      </a:r>
                      <a:r>
                        <a:rPr lang="pt-BR" sz="1400" dirty="0">
                          <a:latin typeface="Calibri"/>
                          <a:ea typeface="Times New Roman"/>
                          <a:cs typeface="Calibri"/>
                          <a:sym typeface="Symbol"/>
                        </a:rPr>
                        <a:t></a:t>
                      </a:r>
                      <a:r>
                        <a:rPr lang="pt-BR" sz="1400" dirty="0">
                          <a:latin typeface="Calibri"/>
                          <a:ea typeface="Times New Roman"/>
                          <a:cs typeface="Times New Roman"/>
                        </a:rPr>
                        <a:t>  10</a:t>
                      </a:r>
                      <a:endParaRPr lang="pt-BR" sz="1400" dirty="0">
                        <a:latin typeface="Arial"/>
                        <a:ea typeface="Times New Roman"/>
                        <a:cs typeface="Times New Roman"/>
                      </a:endParaRPr>
                    </a:p>
                  </a:txBody>
                  <a:tcPr marL="45085" marR="4508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00000"/>
                        </a:lnSpc>
                        <a:spcBef>
                          <a:spcPts val="0"/>
                        </a:spcBef>
                        <a:spcAft>
                          <a:spcPts val="0"/>
                        </a:spcAft>
                        <a:buClrTx/>
                        <a:buSzTx/>
                        <a:buFontTx/>
                        <a:buNone/>
                        <a:tabLst/>
                        <a:defRPr/>
                      </a:pPr>
                      <a:r>
                        <a:rPr lang="pt-BR" sz="1400" kern="1200" dirty="0" smtClean="0">
                          <a:solidFill>
                            <a:schemeClr val="tx1"/>
                          </a:solidFill>
                          <a:latin typeface="+mn-lt"/>
                          <a:ea typeface="Times New Roman"/>
                          <a:cs typeface="Times New Roman"/>
                        </a:rPr>
                        <a:t>r</a:t>
                      </a:r>
                      <a:r>
                        <a:rPr lang="pt-BR" sz="1400" kern="1200" baseline="-25000" dirty="0" smtClean="0">
                          <a:solidFill>
                            <a:schemeClr val="tx1"/>
                          </a:solidFill>
                          <a:latin typeface="+mn-lt"/>
                          <a:ea typeface="Times New Roman"/>
                          <a:cs typeface="Times New Roman"/>
                        </a:rPr>
                        <a:t>11</a:t>
                      </a:r>
                    </a:p>
                  </a:txBody>
                  <a:tcPr marL="45085" marR="4508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06">
                <a:tc>
                  <a:txBody>
                    <a:bodyPr/>
                    <a:lstStyle/>
                    <a:p>
                      <a:pPr indent="450215" algn="ctr">
                        <a:spcAft>
                          <a:spcPts val="0"/>
                        </a:spcAft>
                      </a:pPr>
                      <a:r>
                        <a:rPr lang="pt-BR" sz="1400">
                          <a:latin typeface="Calibri"/>
                          <a:ea typeface="Times New Roman"/>
                          <a:cs typeface="Times New Roman"/>
                        </a:rPr>
                        <a:t>11 </a:t>
                      </a:r>
                      <a:r>
                        <a:rPr lang="pt-BR" sz="1400">
                          <a:latin typeface="Calibri"/>
                          <a:ea typeface="Times New Roman"/>
                          <a:cs typeface="Calibri"/>
                          <a:sym typeface="Symbol"/>
                        </a:rPr>
                        <a:t></a:t>
                      </a:r>
                      <a:r>
                        <a:rPr lang="pt-BR" sz="1400">
                          <a:latin typeface="Calibri"/>
                          <a:ea typeface="Times New Roman"/>
                          <a:cs typeface="Times New Roman"/>
                        </a:rPr>
                        <a:t> n  </a:t>
                      </a:r>
                      <a:r>
                        <a:rPr lang="pt-BR" sz="1400">
                          <a:latin typeface="Calibri"/>
                          <a:ea typeface="Times New Roman"/>
                          <a:cs typeface="Calibri"/>
                          <a:sym typeface="Symbol"/>
                        </a:rPr>
                        <a:t></a:t>
                      </a:r>
                      <a:r>
                        <a:rPr lang="pt-BR" sz="1400">
                          <a:latin typeface="Calibri"/>
                          <a:ea typeface="Times New Roman"/>
                          <a:cs typeface="Times New Roman"/>
                        </a:rPr>
                        <a:t>  13</a:t>
                      </a:r>
                      <a:endParaRPr lang="pt-BR" sz="1400">
                        <a:latin typeface="Arial"/>
                        <a:ea typeface="Times New Roman"/>
                        <a:cs typeface="Times New Roman"/>
                      </a:endParaRPr>
                    </a:p>
                  </a:txBody>
                  <a:tcPr marL="45085" marR="4508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00000"/>
                        </a:lnSpc>
                        <a:spcBef>
                          <a:spcPts val="0"/>
                        </a:spcBef>
                        <a:spcAft>
                          <a:spcPts val="0"/>
                        </a:spcAft>
                        <a:buClrTx/>
                        <a:buSzTx/>
                        <a:buFontTx/>
                        <a:buNone/>
                        <a:tabLst/>
                        <a:defRPr/>
                      </a:pPr>
                      <a:r>
                        <a:rPr lang="pt-BR" sz="1400" kern="1200" dirty="0" smtClean="0">
                          <a:solidFill>
                            <a:schemeClr val="tx1"/>
                          </a:solidFill>
                          <a:latin typeface="+mn-lt"/>
                          <a:ea typeface="Times New Roman"/>
                          <a:cs typeface="Times New Roman"/>
                        </a:rPr>
                        <a:t>r</a:t>
                      </a:r>
                      <a:r>
                        <a:rPr lang="pt-BR" sz="1400" kern="1200" baseline="-25000" dirty="0" smtClean="0">
                          <a:solidFill>
                            <a:schemeClr val="tx1"/>
                          </a:solidFill>
                          <a:latin typeface="+mn-lt"/>
                          <a:ea typeface="Times New Roman"/>
                          <a:cs typeface="Times New Roman"/>
                        </a:rPr>
                        <a:t>21</a:t>
                      </a:r>
                    </a:p>
                  </a:txBody>
                  <a:tcPr marL="45085" marR="4508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06">
                <a:tc>
                  <a:txBody>
                    <a:bodyPr/>
                    <a:lstStyle/>
                    <a:p>
                      <a:pPr indent="450215" algn="ctr">
                        <a:spcAft>
                          <a:spcPts val="0"/>
                        </a:spcAft>
                      </a:pPr>
                      <a:r>
                        <a:rPr lang="pt-BR" sz="1400">
                          <a:latin typeface="Calibri"/>
                          <a:ea typeface="Times New Roman"/>
                          <a:cs typeface="Times New Roman"/>
                        </a:rPr>
                        <a:t>14 </a:t>
                      </a:r>
                      <a:r>
                        <a:rPr lang="pt-BR" sz="1400">
                          <a:latin typeface="Calibri"/>
                          <a:ea typeface="Times New Roman"/>
                          <a:cs typeface="Calibri"/>
                          <a:sym typeface="Symbol"/>
                        </a:rPr>
                        <a:t></a:t>
                      </a:r>
                      <a:r>
                        <a:rPr lang="pt-BR" sz="1400">
                          <a:latin typeface="Calibri"/>
                          <a:ea typeface="Times New Roman"/>
                          <a:cs typeface="Times New Roman"/>
                        </a:rPr>
                        <a:t>  n  </a:t>
                      </a:r>
                      <a:r>
                        <a:rPr lang="pt-BR" sz="1400">
                          <a:latin typeface="Calibri"/>
                          <a:ea typeface="Times New Roman"/>
                          <a:cs typeface="Calibri"/>
                          <a:sym typeface="Symbol"/>
                        </a:rPr>
                        <a:t></a:t>
                      </a:r>
                      <a:r>
                        <a:rPr lang="pt-BR" sz="1400">
                          <a:latin typeface="Calibri"/>
                          <a:ea typeface="Times New Roman"/>
                          <a:cs typeface="Times New Roman"/>
                        </a:rPr>
                        <a:t>  25</a:t>
                      </a:r>
                      <a:endParaRPr lang="pt-BR" sz="1400">
                        <a:latin typeface="Arial"/>
                        <a:ea typeface="Times New Roman"/>
                        <a:cs typeface="Times New Roman"/>
                      </a:endParaRPr>
                    </a:p>
                  </a:txBody>
                  <a:tcPr marL="45085" marR="4508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00000"/>
                        </a:lnSpc>
                        <a:spcBef>
                          <a:spcPts val="0"/>
                        </a:spcBef>
                        <a:spcAft>
                          <a:spcPts val="0"/>
                        </a:spcAft>
                        <a:buClrTx/>
                        <a:buSzTx/>
                        <a:buFontTx/>
                        <a:buNone/>
                        <a:tabLst/>
                        <a:defRPr/>
                      </a:pPr>
                      <a:r>
                        <a:rPr lang="pt-BR" sz="1400" kern="1200" dirty="0" smtClean="0">
                          <a:solidFill>
                            <a:schemeClr val="tx1"/>
                          </a:solidFill>
                          <a:latin typeface="+mn-lt"/>
                          <a:ea typeface="Times New Roman"/>
                          <a:cs typeface="Times New Roman"/>
                        </a:rPr>
                        <a:t>r</a:t>
                      </a:r>
                      <a:r>
                        <a:rPr lang="pt-BR" sz="1400" kern="1200" baseline="-25000" dirty="0" smtClean="0">
                          <a:solidFill>
                            <a:schemeClr val="tx1"/>
                          </a:solidFill>
                          <a:latin typeface="+mn-lt"/>
                          <a:ea typeface="Times New Roman"/>
                          <a:cs typeface="Times New Roman"/>
                        </a:rPr>
                        <a:t>22</a:t>
                      </a:r>
                    </a:p>
                  </a:txBody>
                  <a:tcPr marL="45085" marR="4508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21" name="Tabela 20"/>
          <p:cNvGraphicFramePr>
            <a:graphicFrameLocks noGrp="1"/>
          </p:cNvGraphicFramePr>
          <p:nvPr/>
        </p:nvGraphicFramePr>
        <p:xfrm>
          <a:off x="185552" y="4017775"/>
          <a:ext cx="4757385" cy="1710180"/>
        </p:xfrm>
        <a:graphic>
          <a:graphicData uri="http://schemas.openxmlformats.org/drawingml/2006/table">
            <a:tbl>
              <a:tblPr/>
              <a:tblGrid>
                <a:gridCol w="859759"/>
                <a:gridCol w="1948408"/>
                <a:gridCol w="1949218"/>
              </a:tblGrid>
              <a:tr h="342036">
                <a:tc>
                  <a:txBody>
                    <a:bodyPr/>
                    <a:lstStyle/>
                    <a:p>
                      <a:pPr indent="450215" algn="l">
                        <a:spcAft>
                          <a:spcPts val="0"/>
                        </a:spcAft>
                      </a:pPr>
                      <a:r>
                        <a:rPr lang="pt-BR" sz="1400" dirty="0" err="1">
                          <a:latin typeface="Calibri"/>
                          <a:ea typeface="Times New Roman"/>
                          <a:cs typeface="Times New Roman"/>
                        </a:rPr>
                        <a:t>r</a:t>
                      </a:r>
                      <a:r>
                        <a:rPr lang="pt-BR" sz="1400" b="1" i="1" baseline="-25000" dirty="0" err="1">
                          <a:latin typeface="Calibri"/>
                          <a:ea typeface="Times New Roman"/>
                          <a:cs typeface="Times New Roman"/>
                        </a:rPr>
                        <a:t>ij</a:t>
                      </a:r>
                      <a:endParaRPr lang="pt-BR"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b="1"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 suspeito</a:t>
                      </a:r>
                      <a:endParaRPr lang="pt-BR"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pt-BR" sz="1400" b="1" dirty="0">
                          <a:latin typeface="Calibri"/>
                          <a:ea typeface="Times New Roman"/>
                          <a:cs typeface="Times New Roman"/>
                        </a:rPr>
                        <a:t>x</a:t>
                      </a:r>
                      <a:r>
                        <a:rPr lang="pt-BR" sz="1400" b="1" i="1" baseline="-25000" dirty="0">
                          <a:latin typeface="Calibri"/>
                          <a:ea typeface="Times New Roman"/>
                          <a:cs typeface="Times New Roman"/>
                        </a:rPr>
                        <a:t>1</a:t>
                      </a:r>
                      <a:r>
                        <a:rPr lang="pt-BR" sz="1400" b="1" dirty="0">
                          <a:latin typeface="Calibri"/>
                          <a:ea typeface="Times New Roman"/>
                          <a:cs typeface="Times New Roman"/>
                        </a:rPr>
                        <a:t> suspeito</a:t>
                      </a:r>
                      <a:endParaRPr lang="pt-BR" sz="1400" b="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6">
                <a:tc>
                  <a:txBody>
                    <a:bodyPr/>
                    <a:lstStyle/>
                    <a:p>
                      <a:pPr indent="450215" algn="l">
                        <a:spcAft>
                          <a:spcPts val="0"/>
                        </a:spcAft>
                      </a:pPr>
                      <a:r>
                        <a:rPr lang="pt-BR" sz="1400" dirty="0">
                          <a:latin typeface="Calibri"/>
                          <a:ea typeface="Times New Roman"/>
                          <a:cs typeface="Times New Roman"/>
                        </a:rPr>
                        <a:t>r</a:t>
                      </a:r>
                      <a:r>
                        <a:rPr lang="pt-BR" sz="1400" b="1" i="1" baseline="-25000" dirty="0">
                          <a:latin typeface="Calibri"/>
                          <a:ea typeface="Times New Roman"/>
                          <a:cs typeface="Times New Roman"/>
                        </a:rPr>
                        <a:t>10</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(x</a:t>
                      </a:r>
                      <a:r>
                        <a:rPr lang="pt-BR" sz="1400" b="1" i="1" baseline="-25000" dirty="0">
                          <a:latin typeface="Calibri"/>
                          <a:ea typeface="Times New Roman"/>
                          <a:cs typeface="Times New Roman"/>
                        </a:rPr>
                        <a:t>2</a:t>
                      </a:r>
                      <a:r>
                        <a:rPr lang="pt-BR" sz="1400" dirty="0">
                          <a:latin typeface="Calibri"/>
                          <a:ea typeface="Times New Roman"/>
                          <a:cs typeface="Times New Roman"/>
                        </a:rPr>
                        <a:t> - x</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6">
                <a:tc>
                  <a:txBody>
                    <a:bodyPr/>
                    <a:lstStyle/>
                    <a:p>
                      <a:pPr indent="450215" algn="l">
                        <a:spcAft>
                          <a:spcPts val="0"/>
                        </a:spcAft>
                      </a:pPr>
                      <a:r>
                        <a:rPr lang="pt-BR" sz="1400" dirty="0">
                          <a:latin typeface="Calibri"/>
                          <a:ea typeface="Times New Roman"/>
                          <a:cs typeface="Times New Roman"/>
                        </a:rPr>
                        <a:t>r</a:t>
                      </a:r>
                      <a:r>
                        <a:rPr lang="pt-BR" sz="1400" b="1" i="1" baseline="-25000" dirty="0">
                          <a:latin typeface="Calibri"/>
                          <a:ea typeface="Times New Roman"/>
                          <a:cs typeface="Times New Roman"/>
                        </a:rPr>
                        <a:t>11</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2</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(x</a:t>
                      </a:r>
                      <a:r>
                        <a:rPr lang="pt-BR" sz="1400" b="1" i="1" baseline="-25000" dirty="0">
                          <a:latin typeface="Calibri"/>
                          <a:ea typeface="Times New Roman"/>
                          <a:cs typeface="Times New Roman"/>
                        </a:rPr>
                        <a:t>2</a:t>
                      </a:r>
                      <a:r>
                        <a:rPr lang="pt-BR" sz="1400" dirty="0">
                          <a:latin typeface="Calibri"/>
                          <a:ea typeface="Times New Roman"/>
                          <a:cs typeface="Times New Roman"/>
                        </a:rPr>
                        <a:t> - x</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-1</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6">
                <a:tc>
                  <a:txBody>
                    <a:bodyPr/>
                    <a:lstStyle/>
                    <a:p>
                      <a:pPr indent="450215" algn="l">
                        <a:spcAft>
                          <a:spcPts val="0"/>
                        </a:spcAft>
                      </a:pPr>
                      <a:r>
                        <a:rPr lang="pt-BR" sz="1400" dirty="0">
                          <a:latin typeface="Calibri"/>
                          <a:ea typeface="Times New Roman"/>
                          <a:cs typeface="Times New Roman"/>
                        </a:rPr>
                        <a:t>r</a:t>
                      </a:r>
                      <a:r>
                        <a:rPr lang="pt-BR" sz="1400" b="1" i="1" baseline="-25000" dirty="0">
                          <a:latin typeface="Calibri"/>
                          <a:ea typeface="Times New Roman"/>
                          <a:cs typeface="Times New Roman"/>
                        </a:rPr>
                        <a:t>21</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-2</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2</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(x</a:t>
                      </a:r>
                      <a:r>
                        <a:rPr lang="pt-BR" sz="1400" b="1" i="1" baseline="-25000" dirty="0">
                          <a:latin typeface="Calibri"/>
                          <a:ea typeface="Times New Roman"/>
                          <a:cs typeface="Times New Roman"/>
                        </a:rPr>
                        <a:t>3</a:t>
                      </a:r>
                      <a:r>
                        <a:rPr lang="pt-BR" sz="1400" dirty="0">
                          <a:latin typeface="Calibri"/>
                          <a:ea typeface="Times New Roman"/>
                          <a:cs typeface="Times New Roman"/>
                        </a:rPr>
                        <a:t> - x</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-1</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6">
                <a:tc>
                  <a:txBody>
                    <a:bodyPr/>
                    <a:lstStyle/>
                    <a:p>
                      <a:pPr indent="450215" algn="l">
                        <a:spcAft>
                          <a:spcPts val="0"/>
                        </a:spcAft>
                      </a:pPr>
                      <a:r>
                        <a:rPr lang="pt-BR" sz="1400" dirty="0">
                          <a:latin typeface="Calibri"/>
                          <a:ea typeface="Times New Roman"/>
                          <a:cs typeface="Times New Roman"/>
                        </a:rPr>
                        <a:t>r</a:t>
                      </a:r>
                      <a:r>
                        <a:rPr lang="pt-BR" sz="1400" b="1" i="1" baseline="-25000" dirty="0">
                          <a:latin typeface="Calibri"/>
                          <a:ea typeface="Times New Roman"/>
                          <a:cs typeface="Times New Roman"/>
                        </a:rPr>
                        <a:t>22</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-2</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3</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(x</a:t>
                      </a:r>
                      <a:r>
                        <a:rPr lang="pt-BR" sz="1400" b="1" i="1" baseline="-25000" dirty="0">
                          <a:latin typeface="Calibri"/>
                          <a:ea typeface="Times New Roman"/>
                          <a:cs typeface="Times New Roman"/>
                        </a:rPr>
                        <a:t>3</a:t>
                      </a:r>
                      <a:r>
                        <a:rPr lang="pt-BR" sz="1400" dirty="0">
                          <a:latin typeface="Calibri"/>
                          <a:ea typeface="Times New Roman"/>
                          <a:cs typeface="Times New Roman"/>
                        </a:rPr>
                        <a:t> - x</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-2</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73" name="Rectangle 1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effectLst/>
              <a:latin typeface="+mj-lt"/>
              <a:cs typeface="Arial" pitchFamily="34" charset="0"/>
            </a:endParaRPr>
          </a:p>
        </p:txBody>
      </p:sp>
      <p:pic>
        <p:nvPicPr>
          <p:cNvPr id="15374" name="Picture 14"/>
          <p:cNvPicPr>
            <a:picLocks noChangeAspect="1" noChangeArrowheads="1"/>
          </p:cNvPicPr>
          <p:nvPr/>
        </p:nvPicPr>
        <p:blipFill>
          <a:blip r:embed="rId4"/>
          <a:srcRect/>
          <a:stretch>
            <a:fillRect/>
          </a:stretch>
        </p:blipFill>
        <p:spPr bwMode="auto">
          <a:xfrm>
            <a:off x="5749773" y="2130726"/>
            <a:ext cx="3221693" cy="295886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69123"/>
                                        </p:tgtEl>
                                        <p:attrNameLst>
                                          <p:attrName>style.visibility</p:attrName>
                                        </p:attrNameLst>
                                      </p:cBhvr>
                                      <p:to>
                                        <p:strVal val="visible"/>
                                      </p:to>
                                    </p:set>
                                    <p:anim calcmode="lin" valueType="num">
                                      <p:cBhvr additive="base">
                                        <p:cTn id="19" dur="500" fill="hold"/>
                                        <p:tgtEl>
                                          <p:spTgt spid="1669123"/>
                                        </p:tgtEl>
                                        <p:attrNameLst>
                                          <p:attrName>ppt_x</p:attrName>
                                        </p:attrNameLst>
                                      </p:cBhvr>
                                      <p:tavLst>
                                        <p:tav tm="0">
                                          <p:val>
                                            <p:strVal val="0-#ppt_w/2"/>
                                          </p:val>
                                        </p:tav>
                                        <p:tav tm="100000">
                                          <p:val>
                                            <p:strVal val="#ppt_x"/>
                                          </p:val>
                                        </p:tav>
                                      </p:tavLst>
                                    </p:anim>
                                    <p:anim calcmode="lin" valueType="num">
                                      <p:cBhvr additive="base">
                                        <p:cTn id="20" dur="500" fill="hold"/>
                                        <p:tgtEl>
                                          <p:spTgt spid="16691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69124"/>
                                        </p:tgtEl>
                                        <p:attrNameLst>
                                          <p:attrName>style.visibility</p:attrName>
                                        </p:attrNameLst>
                                      </p:cBhvr>
                                      <p:to>
                                        <p:strVal val="visible"/>
                                      </p:to>
                                    </p:set>
                                    <p:anim calcmode="lin" valueType="num">
                                      <p:cBhvr additive="base">
                                        <p:cTn id="25" dur="500" fill="hold"/>
                                        <p:tgtEl>
                                          <p:spTgt spid="1669124"/>
                                        </p:tgtEl>
                                        <p:attrNameLst>
                                          <p:attrName>ppt_x</p:attrName>
                                        </p:attrNameLst>
                                      </p:cBhvr>
                                      <p:tavLst>
                                        <p:tav tm="0">
                                          <p:val>
                                            <p:strVal val="0-#ppt_w/2"/>
                                          </p:val>
                                        </p:tav>
                                        <p:tav tm="100000">
                                          <p:val>
                                            <p:strVal val="#ppt_x"/>
                                          </p:val>
                                        </p:tav>
                                      </p:tavLst>
                                    </p:anim>
                                    <p:anim calcmode="lin" valueType="num">
                                      <p:cBhvr additive="base">
                                        <p:cTn id="26" dur="500" fill="hold"/>
                                        <p:tgtEl>
                                          <p:spTgt spid="16691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69126"/>
                                        </p:tgtEl>
                                        <p:attrNameLst>
                                          <p:attrName>style.visibility</p:attrName>
                                        </p:attrNameLst>
                                      </p:cBhvr>
                                      <p:to>
                                        <p:strVal val="visible"/>
                                      </p:to>
                                    </p:set>
                                    <p:anim calcmode="lin" valueType="num">
                                      <p:cBhvr additive="base">
                                        <p:cTn id="37" dur="500" fill="hold"/>
                                        <p:tgtEl>
                                          <p:spTgt spid="1669126"/>
                                        </p:tgtEl>
                                        <p:attrNameLst>
                                          <p:attrName>ppt_x</p:attrName>
                                        </p:attrNameLst>
                                      </p:cBhvr>
                                      <p:tavLst>
                                        <p:tav tm="0">
                                          <p:val>
                                            <p:strVal val="0-#ppt_w/2"/>
                                          </p:val>
                                        </p:tav>
                                        <p:tav tm="100000">
                                          <p:val>
                                            <p:strVal val="#ppt_x"/>
                                          </p:val>
                                        </p:tav>
                                      </p:tavLst>
                                    </p:anim>
                                    <p:anim calcmode="lin" valueType="num">
                                      <p:cBhvr additive="base">
                                        <p:cTn id="38" dur="500" fill="hold"/>
                                        <p:tgtEl>
                                          <p:spTgt spid="16691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374"/>
                                        </p:tgtEl>
                                        <p:attrNameLst>
                                          <p:attrName>style.visibility</p:attrName>
                                        </p:attrNameLst>
                                      </p:cBhvr>
                                      <p:to>
                                        <p:strVal val="visible"/>
                                      </p:to>
                                    </p:set>
                                    <p:anim calcmode="lin" valueType="num">
                                      <p:cBhvr additive="base">
                                        <p:cTn id="55" dur="500" fill="hold"/>
                                        <p:tgtEl>
                                          <p:spTgt spid="15374"/>
                                        </p:tgtEl>
                                        <p:attrNameLst>
                                          <p:attrName>ppt_x</p:attrName>
                                        </p:attrNameLst>
                                      </p:cBhvr>
                                      <p:tavLst>
                                        <p:tav tm="0">
                                          <p:val>
                                            <p:strVal val="#ppt_x"/>
                                          </p:val>
                                        </p:tav>
                                        <p:tav tm="100000">
                                          <p:val>
                                            <p:strVal val="#ppt_x"/>
                                          </p:val>
                                        </p:tav>
                                      </p:tavLst>
                                    </p:anim>
                                    <p:anim calcmode="lin" valueType="num">
                                      <p:cBhvr additive="base">
                                        <p:cTn id="56"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69130"/>
                                        </p:tgtEl>
                                        <p:attrNameLst>
                                          <p:attrName>style.visibility</p:attrName>
                                        </p:attrNameLst>
                                      </p:cBhvr>
                                      <p:to>
                                        <p:strVal val="visible"/>
                                      </p:to>
                                    </p:set>
                                    <p:anim calcmode="lin" valueType="num">
                                      <p:cBhvr additive="base">
                                        <p:cTn id="61" dur="500" fill="hold"/>
                                        <p:tgtEl>
                                          <p:spTgt spid="1669130"/>
                                        </p:tgtEl>
                                        <p:attrNameLst>
                                          <p:attrName>ppt_x</p:attrName>
                                        </p:attrNameLst>
                                      </p:cBhvr>
                                      <p:tavLst>
                                        <p:tav tm="0">
                                          <p:val>
                                            <p:strVal val="#ppt_x"/>
                                          </p:val>
                                        </p:tav>
                                        <p:tav tm="100000">
                                          <p:val>
                                            <p:strVal val="#ppt_x"/>
                                          </p:val>
                                        </p:tav>
                                      </p:tavLst>
                                    </p:anim>
                                    <p:anim calcmode="lin" valueType="num">
                                      <p:cBhvr additive="base">
                                        <p:cTn id="62" dur="500" fill="hold"/>
                                        <p:tgtEl>
                                          <p:spTgt spid="16691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23" grpId="0" autoUpdateAnimBg="0"/>
      <p:bldP spid="1669124" grpId="0" animBg="1" autoUpdateAnimBg="0"/>
      <p:bldP spid="1669126" grpId="0" animBg="1" autoUpdateAnimBg="0"/>
      <p:bldP spid="1669130" grpId="0" autoUpdateAnimBg="0"/>
      <p:bldP spid="17" grpId="0" autoUpdateAnimBg="0"/>
      <p:bldP spid="18" grpId="0" autoUpdateAnimBg="0"/>
      <p:bldP spid="2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4" name="Line 4"/>
          <p:cNvSpPr>
            <a:spLocks noChangeShapeType="1"/>
          </p:cNvSpPr>
          <p:nvPr/>
        </p:nvSpPr>
        <p:spPr bwMode="auto">
          <a:xfrm rot="-300000">
            <a:off x="1408861" y="3031540"/>
            <a:ext cx="574760" cy="45719"/>
          </a:xfrm>
          <a:prstGeom prst="line">
            <a:avLst/>
          </a:prstGeom>
          <a:noFill/>
          <a:ln w="127000">
            <a:solidFill>
              <a:srgbClr val="000066"/>
            </a:solidFill>
            <a:round/>
            <a:headEnd type="none" w="sm" len="sm"/>
            <a:tailEnd type="triangle" w="sm" len="sm"/>
          </a:ln>
        </p:spPr>
        <p:txBody>
          <a:bodyPr wrap="none" anchor="ctr"/>
          <a:lstStyle/>
          <a:p>
            <a:endParaRPr lang="pt-BR">
              <a:latin typeface="+mj-lt"/>
            </a:endParaRPr>
          </a:p>
        </p:txBody>
      </p:sp>
      <p:sp>
        <p:nvSpPr>
          <p:cNvPr id="1669126" name="Line 6"/>
          <p:cNvSpPr>
            <a:spLocks noChangeShapeType="1"/>
          </p:cNvSpPr>
          <p:nvPr/>
        </p:nvSpPr>
        <p:spPr bwMode="auto">
          <a:xfrm flipH="1">
            <a:off x="3664833" y="3916392"/>
            <a:ext cx="355076" cy="602217"/>
          </a:xfrm>
          <a:prstGeom prst="line">
            <a:avLst/>
          </a:prstGeom>
          <a:noFill/>
          <a:ln w="127000">
            <a:solidFill>
              <a:srgbClr val="000066"/>
            </a:solidFill>
            <a:round/>
            <a:headEnd type="none" w="sm" len="sm"/>
            <a:tailEnd type="triangle" w="sm" len="sm"/>
          </a:ln>
        </p:spPr>
        <p:txBody>
          <a:bodyPr wrap="none" anchor="ctr"/>
          <a:lstStyle/>
          <a:p>
            <a:endParaRPr lang="pt-BR">
              <a:latin typeface="+mj-lt"/>
            </a:endParaRPr>
          </a:p>
        </p:txBody>
      </p:sp>
      <p:sp>
        <p:nvSpPr>
          <p:cNvPr id="12" name="Retângulo 11"/>
          <p:cNvSpPr/>
          <p:nvPr/>
        </p:nvSpPr>
        <p:spPr>
          <a:xfrm>
            <a:off x="3129893" y="521566"/>
            <a:ext cx="250902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REJEIÇÃO</a:t>
            </a:r>
            <a:endParaRPr lang="pt-BR" altLang="pt-BR" b="1" dirty="0">
              <a:solidFill>
                <a:schemeClr val="accent1"/>
              </a:solidFill>
              <a:latin typeface="+mj-lt"/>
            </a:endParaRPr>
          </a:p>
        </p:txBody>
      </p:sp>
      <p:sp>
        <p:nvSpPr>
          <p:cNvPr id="13" name="Text Box 2"/>
          <p:cNvSpPr txBox="1">
            <a:spLocks noChangeArrowheads="1"/>
          </p:cNvSpPr>
          <p:nvPr/>
        </p:nvSpPr>
        <p:spPr bwMode="auto">
          <a:xfrm>
            <a:off x="2504294" y="943619"/>
            <a:ext cx="3888260" cy="400110"/>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sz="2000" b="1" u="none" dirty="0" smtClean="0">
                <a:latin typeface="+mj-lt"/>
              </a:rPr>
              <a:t>Teste de </a:t>
            </a:r>
            <a:r>
              <a:rPr lang="pt-BR" sz="2000" b="1" u="none" dirty="0" err="1" smtClean="0">
                <a:latin typeface="+mj-lt"/>
              </a:rPr>
              <a:t>Dixon</a:t>
            </a:r>
            <a:endParaRPr lang="pt-BR" sz="2000" b="1" u="none" dirty="0">
              <a:latin typeface="+mj-lt"/>
            </a:endParaRPr>
          </a:p>
        </p:txBody>
      </p:sp>
      <p:graphicFrame>
        <p:nvGraphicFramePr>
          <p:cNvPr id="15" name="Object 16"/>
          <p:cNvGraphicFramePr>
            <a:graphicFrameLocks noChangeAspect="1"/>
          </p:cNvGraphicFramePr>
          <p:nvPr/>
        </p:nvGraphicFramePr>
        <p:xfrm>
          <a:off x="655638" y="1528763"/>
          <a:ext cx="1809750" cy="427037"/>
        </p:xfrm>
        <a:graphic>
          <a:graphicData uri="http://schemas.openxmlformats.org/presentationml/2006/ole">
            <p:oleObj spid="_x0000_s64524" name="Equação" r:id="rId3" imgW="1295400" imgH="228600" progId="Equation.3">
              <p:embed/>
            </p:oleObj>
          </a:graphicData>
        </a:graphic>
      </p:graphicFrame>
      <p:sp>
        <p:nvSpPr>
          <p:cNvPr id="16" name="Rectangle 3"/>
          <p:cNvSpPr>
            <a:spLocks noChangeArrowheads="1"/>
          </p:cNvSpPr>
          <p:nvPr/>
        </p:nvSpPr>
        <p:spPr bwMode="auto">
          <a:xfrm>
            <a:off x="3400343" y="1556436"/>
            <a:ext cx="5109348" cy="457200"/>
          </a:xfrm>
          <a:prstGeom prst="rect">
            <a:avLst/>
          </a:prstGeom>
          <a:noFill/>
          <a:ln w="9525">
            <a:noFill/>
            <a:miter lim="800000"/>
            <a:headEnd/>
            <a:tailEnd/>
          </a:ln>
        </p:spPr>
        <p:txBody>
          <a:bodyPr/>
          <a:lstStyle/>
          <a:p>
            <a:pPr eaLnBrk="0" hangingPunct="0">
              <a:defRPr/>
            </a:pPr>
            <a:r>
              <a:rPr lang="pt-BR" sz="2000" i="1" dirty="0">
                <a:latin typeface="+mj-lt"/>
              </a:rPr>
              <a:t>H</a:t>
            </a:r>
            <a:r>
              <a:rPr lang="pt-BR" sz="2000" i="1" baseline="-25000" dirty="0">
                <a:latin typeface="+mj-lt"/>
              </a:rPr>
              <a:t>1</a:t>
            </a:r>
            <a:r>
              <a:rPr lang="pt-BR" sz="2000" dirty="0">
                <a:latin typeface="+mj-lt"/>
              </a:rPr>
              <a:t> </a:t>
            </a:r>
            <a:r>
              <a:rPr lang="pt-BR" sz="2000" dirty="0" smtClean="0">
                <a:latin typeface="+mj-lt"/>
              </a:rPr>
              <a:t>: </a:t>
            </a:r>
            <a:r>
              <a:rPr lang="pt-BR" sz="2000" dirty="0">
                <a:latin typeface="+mj-lt"/>
              </a:rPr>
              <a:t>pelo menos um valor difere dos </a:t>
            </a:r>
            <a:r>
              <a:rPr lang="pt-BR" sz="2000" dirty="0" smtClean="0">
                <a:latin typeface="+mj-lt"/>
              </a:rPr>
              <a:t>demais</a:t>
            </a:r>
            <a:r>
              <a:rPr lang="pt-BR" sz="2000" dirty="0">
                <a:latin typeface="+mj-lt"/>
              </a:rPr>
              <a:t>.  </a:t>
            </a:r>
          </a:p>
        </p:txBody>
      </p:sp>
      <p:sp>
        <p:nvSpPr>
          <p:cNvPr id="17" name="Retângulo 16"/>
          <p:cNvSpPr/>
          <p:nvPr/>
        </p:nvSpPr>
        <p:spPr>
          <a:xfrm>
            <a:off x="3876200" y="1254886"/>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sp>
        <p:nvSpPr>
          <p:cNvPr id="18" name="Rectangle 3"/>
          <p:cNvSpPr>
            <a:spLocks noChangeArrowheads="1"/>
          </p:cNvSpPr>
          <p:nvPr/>
        </p:nvSpPr>
        <p:spPr bwMode="auto">
          <a:xfrm>
            <a:off x="3465500" y="3946339"/>
            <a:ext cx="2469121" cy="457200"/>
          </a:xfrm>
          <a:prstGeom prst="rect">
            <a:avLst/>
          </a:prstGeom>
          <a:noFill/>
          <a:ln w="9525">
            <a:noFill/>
            <a:miter lim="800000"/>
            <a:headEnd/>
            <a:tailEnd/>
          </a:ln>
        </p:spPr>
        <p:txBody>
          <a:bodyPr/>
          <a:lstStyle/>
          <a:p>
            <a:pPr algn="ctr" eaLnBrk="0" hangingPunct="0">
              <a:defRPr/>
            </a:pPr>
            <a:r>
              <a:rPr lang="pt-BR" sz="2000" b="1" i="1" dirty="0" err="1" smtClean="0">
                <a:latin typeface="+mj-lt"/>
              </a:rPr>
              <a:t>r</a:t>
            </a:r>
            <a:r>
              <a:rPr lang="pt-BR" sz="2000" b="1" i="1" baseline="-25000" dirty="0" err="1" smtClean="0">
                <a:latin typeface="+mj-lt"/>
              </a:rPr>
              <a:t>ij</a:t>
            </a:r>
            <a:r>
              <a:rPr lang="pt-BR" sz="2000" b="1" dirty="0" smtClean="0">
                <a:latin typeface="+mj-lt"/>
              </a:rPr>
              <a:t> </a:t>
            </a:r>
            <a:r>
              <a:rPr lang="pt-BR" sz="2000" b="1" baseline="-25000" dirty="0" smtClean="0">
                <a:latin typeface="+mj-lt"/>
              </a:rPr>
              <a:t>(calculado)</a:t>
            </a:r>
            <a:r>
              <a:rPr lang="pt-BR" sz="2000" b="1" dirty="0" smtClean="0">
                <a:latin typeface="+mj-lt"/>
              </a:rPr>
              <a:t>=</a:t>
            </a:r>
            <a:r>
              <a:rPr lang="pt-BR" sz="2000" b="1" i="1" dirty="0" smtClean="0">
                <a:latin typeface="+mj-lt"/>
              </a:rPr>
              <a:t>r</a:t>
            </a:r>
            <a:r>
              <a:rPr lang="pt-BR" sz="2000" b="1" i="1" baseline="-25000" dirty="0" smtClean="0">
                <a:latin typeface="+mj-lt"/>
              </a:rPr>
              <a:t>11</a:t>
            </a:r>
            <a:r>
              <a:rPr lang="pt-BR" sz="2000" b="1" dirty="0" smtClean="0">
                <a:latin typeface="+mj-lt"/>
              </a:rPr>
              <a:t> </a:t>
            </a:r>
            <a:endParaRPr lang="pt-BR" sz="2000" b="1" dirty="0">
              <a:latin typeface="+mj-lt"/>
            </a:endParaRPr>
          </a:p>
        </p:txBody>
      </p:sp>
      <p:graphicFrame>
        <p:nvGraphicFramePr>
          <p:cNvPr id="19" name="Tabela 18"/>
          <p:cNvGraphicFramePr>
            <a:graphicFrameLocks noGrp="1"/>
          </p:cNvGraphicFramePr>
          <p:nvPr/>
        </p:nvGraphicFramePr>
        <p:xfrm>
          <a:off x="1995110" y="2482693"/>
          <a:ext cx="3577628" cy="1236453"/>
        </p:xfrm>
        <a:graphic>
          <a:graphicData uri="http://schemas.openxmlformats.org/drawingml/2006/table">
            <a:tbl>
              <a:tblPr/>
              <a:tblGrid>
                <a:gridCol w="2542458"/>
                <a:gridCol w="1035170"/>
              </a:tblGrid>
              <a:tr h="383013">
                <a:tc>
                  <a:txBody>
                    <a:bodyPr/>
                    <a:lstStyle/>
                    <a:p>
                      <a:pPr indent="450215" algn="just">
                        <a:spcAft>
                          <a:spcPts val="0"/>
                        </a:spcAft>
                      </a:pPr>
                      <a:r>
                        <a:rPr lang="pt-BR" sz="1400" dirty="0" smtClean="0">
                          <a:latin typeface="Calibri"/>
                          <a:ea typeface="Times New Roman"/>
                          <a:cs typeface="Times New Roman"/>
                        </a:rPr>
                        <a:t>Quantidade  de </a:t>
                      </a:r>
                      <a:r>
                        <a:rPr lang="pt-BR" sz="1400" dirty="0">
                          <a:latin typeface="Calibri"/>
                          <a:ea typeface="Times New Roman"/>
                          <a:cs typeface="Times New Roman"/>
                        </a:rPr>
                        <a:t>repetições</a:t>
                      </a:r>
                      <a:endParaRPr lang="pt-BR" sz="1400" dirty="0">
                        <a:latin typeface="Arial"/>
                        <a:ea typeface="Times New Roman"/>
                        <a:cs typeface="Times New Roman"/>
                      </a:endParaRPr>
                    </a:p>
                  </a:txBody>
                  <a:tcPr marL="45085" marR="4508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err="1" smtClean="0">
                          <a:latin typeface="+mn-lt"/>
                          <a:ea typeface="Times New Roman"/>
                          <a:cs typeface="Times New Roman"/>
                        </a:rPr>
                        <a:t>r</a:t>
                      </a:r>
                      <a:r>
                        <a:rPr lang="pt-BR" sz="1400" baseline="-25000" dirty="0" err="1" smtClean="0">
                          <a:latin typeface="+mn-lt"/>
                          <a:ea typeface="Times New Roman"/>
                          <a:cs typeface="Times New Roman"/>
                        </a:rPr>
                        <a:t>ij</a:t>
                      </a:r>
                      <a:endParaRPr lang="pt-BR" sz="1400" baseline="-25000" dirty="0">
                        <a:latin typeface="Calibri"/>
                        <a:ea typeface="Times New Roman"/>
                        <a:cs typeface="Times New Roman"/>
                      </a:endParaRPr>
                    </a:p>
                  </a:txBody>
                  <a:tcPr marL="45085" marR="4508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06">
                <a:tc>
                  <a:txBody>
                    <a:bodyPr/>
                    <a:lstStyle/>
                    <a:p>
                      <a:pPr indent="450215" algn="ctr">
                        <a:spcAft>
                          <a:spcPts val="0"/>
                        </a:spcAft>
                      </a:pPr>
                      <a:r>
                        <a:rPr lang="pt-BR" sz="1400" dirty="0">
                          <a:latin typeface="Calibri"/>
                          <a:ea typeface="Times New Roman"/>
                          <a:cs typeface="Times New Roman"/>
                        </a:rPr>
                        <a:t>3  </a:t>
                      </a:r>
                      <a:r>
                        <a:rPr lang="pt-BR" sz="1400" dirty="0">
                          <a:latin typeface="Calibri"/>
                          <a:ea typeface="Times New Roman"/>
                          <a:cs typeface="Calibri"/>
                          <a:sym typeface="Symbol"/>
                        </a:rPr>
                        <a:t></a:t>
                      </a:r>
                      <a:r>
                        <a:rPr lang="pt-BR" sz="1400" dirty="0">
                          <a:latin typeface="Calibri"/>
                          <a:ea typeface="Times New Roman"/>
                          <a:cs typeface="Times New Roman"/>
                        </a:rPr>
                        <a:t>  n </a:t>
                      </a:r>
                      <a:r>
                        <a:rPr lang="pt-BR" sz="1400" dirty="0">
                          <a:latin typeface="Calibri"/>
                          <a:ea typeface="Times New Roman"/>
                          <a:cs typeface="Calibri"/>
                          <a:sym typeface="Symbol"/>
                        </a:rPr>
                        <a:t></a:t>
                      </a:r>
                      <a:r>
                        <a:rPr lang="pt-BR" sz="1400" dirty="0">
                          <a:latin typeface="Calibri"/>
                          <a:ea typeface="Times New Roman"/>
                          <a:cs typeface="Times New Roman"/>
                        </a:rPr>
                        <a:t>  7</a:t>
                      </a:r>
                      <a:endParaRPr lang="pt-BR" sz="1400" dirty="0">
                        <a:latin typeface="Arial"/>
                        <a:ea typeface="Times New Roman"/>
                        <a:cs typeface="Times New Roman"/>
                      </a:endParaRPr>
                    </a:p>
                  </a:txBody>
                  <a:tcPr marL="45085" marR="4508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00000"/>
                        </a:lnSpc>
                        <a:spcBef>
                          <a:spcPts val="0"/>
                        </a:spcBef>
                        <a:spcAft>
                          <a:spcPts val="0"/>
                        </a:spcAft>
                        <a:buClrTx/>
                        <a:buSzTx/>
                        <a:buFontTx/>
                        <a:buNone/>
                        <a:tabLst/>
                        <a:defRPr/>
                      </a:pPr>
                      <a:r>
                        <a:rPr lang="pt-BR" sz="1400" kern="1200" dirty="0" smtClean="0">
                          <a:solidFill>
                            <a:schemeClr val="tx1"/>
                          </a:solidFill>
                          <a:latin typeface="+mn-lt"/>
                          <a:ea typeface="Times New Roman"/>
                          <a:cs typeface="Times New Roman"/>
                        </a:rPr>
                        <a:t>r</a:t>
                      </a:r>
                      <a:r>
                        <a:rPr lang="pt-BR" sz="1400" kern="1200" baseline="-25000" dirty="0" smtClean="0">
                          <a:solidFill>
                            <a:schemeClr val="tx1"/>
                          </a:solidFill>
                          <a:latin typeface="+mn-lt"/>
                          <a:ea typeface="Times New Roman"/>
                          <a:cs typeface="Times New Roman"/>
                        </a:rPr>
                        <a:t>10</a:t>
                      </a:r>
                    </a:p>
                  </a:txBody>
                  <a:tcPr marL="45085" marR="4508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06">
                <a:tc>
                  <a:txBody>
                    <a:bodyPr/>
                    <a:lstStyle/>
                    <a:p>
                      <a:pPr indent="450215" algn="ctr">
                        <a:spcAft>
                          <a:spcPts val="0"/>
                        </a:spcAft>
                      </a:pPr>
                      <a:r>
                        <a:rPr lang="pt-BR" sz="1400" dirty="0">
                          <a:solidFill>
                            <a:srgbClr val="FF0000"/>
                          </a:solidFill>
                          <a:latin typeface="Calibri"/>
                          <a:ea typeface="Times New Roman"/>
                          <a:cs typeface="Times New Roman"/>
                        </a:rPr>
                        <a:t>8  </a:t>
                      </a:r>
                      <a:r>
                        <a:rPr lang="pt-BR" sz="1400" dirty="0">
                          <a:solidFill>
                            <a:srgbClr val="FF0000"/>
                          </a:solidFill>
                          <a:latin typeface="Calibri"/>
                          <a:ea typeface="Times New Roman"/>
                          <a:cs typeface="Calibri"/>
                          <a:sym typeface="Symbol"/>
                        </a:rPr>
                        <a:t></a:t>
                      </a:r>
                      <a:r>
                        <a:rPr lang="pt-BR" sz="1400" dirty="0">
                          <a:solidFill>
                            <a:srgbClr val="FF0000"/>
                          </a:solidFill>
                          <a:latin typeface="Calibri"/>
                          <a:ea typeface="Times New Roman"/>
                          <a:cs typeface="Times New Roman"/>
                        </a:rPr>
                        <a:t>  n </a:t>
                      </a:r>
                      <a:r>
                        <a:rPr lang="pt-BR" sz="1400" dirty="0">
                          <a:solidFill>
                            <a:srgbClr val="FF0000"/>
                          </a:solidFill>
                          <a:latin typeface="Calibri"/>
                          <a:ea typeface="Times New Roman"/>
                          <a:cs typeface="Calibri"/>
                          <a:sym typeface="Symbol"/>
                        </a:rPr>
                        <a:t></a:t>
                      </a:r>
                      <a:r>
                        <a:rPr lang="pt-BR" sz="1400" dirty="0">
                          <a:solidFill>
                            <a:srgbClr val="FF0000"/>
                          </a:solidFill>
                          <a:latin typeface="Calibri"/>
                          <a:ea typeface="Times New Roman"/>
                          <a:cs typeface="Times New Roman"/>
                        </a:rPr>
                        <a:t>  10</a:t>
                      </a:r>
                      <a:endParaRPr lang="pt-BR" sz="1400" dirty="0">
                        <a:solidFill>
                          <a:srgbClr val="FF0000"/>
                        </a:solidFill>
                        <a:latin typeface="Arial"/>
                        <a:ea typeface="Times New Roman"/>
                        <a:cs typeface="Times New Roman"/>
                      </a:endParaRPr>
                    </a:p>
                  </a:txBody>
                  <a:tcPr marL="45085" marR="4508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00000"/>
                        </a:lnSpc>
                        <a:spcBef>
                          <a:spcPts val="0"/>
                        </a:spcBef>
                        <a:spcAft>
                          <a:spcPts val="0"/>
                        </a:spcAft>
                        <a:buClrTx/>
                        <a:buSzTx/>
                        <a:buFontTx/>
                        <a:buNone/>
                        <a:tabLst/>
                        <a:defRPr/>
                      </a:pPr>
                      <a:r>
                        <a:rPr lang="pt-BR" sz="1400" kern="1200" dirty="0" smtClean="0">
                          <a:solidFill>
                            <a:srgbClr val="FF0000"/>
                          </a:solidFill>
                          <a:latin typeface="+mn-lt"/>
                          <a:ea typeface="Times New Roman"/>
                          <a:cs typeface="Times New Roman"/>
                        </a:rPr>
                        <a:t>r</a:t>
                      </a:r>
                      <a:r>
                        <a:rPr lang="pt-BR" sz="1400" kern="1200" baseline="-25000" dirty="0" smtClean="0">
                          <a:solidFill>
                            <a:srgbClr val="FF0000"/>
                          </a:solidFill>
                          <a:latin typeface="+mn-lt"/>
                          <a:ea typeface="Times New Roman"/>
                          <a:cs typeface="Times New Roman"/>
                        </a:rPr>
                        <a:t>11</a:t>
                      </a:r>
                    </a:p>
                  </a:txBody>
                  <a:tcPr marL="45085" marR="4508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06">
                <a:tc>
                  <a:txBody>
                    <a:bodyPr/>
                    <a:lstStyle/>
                    <a:p>
                      <a:pPr indent="450215" algn="ctr">
                        <a:spcAft>
                          <a:spcPts val="0"/>
                        </a:spcAft>
                      </a:pPr>
                      <a:r>
                        <a:rPr lang="pt-BR" sz="1400">
                          <a:latin typeface="Calibri"/>
                          <a:ea typeface="Times New Roman"/>
                          <a:cs typeface="Times New Roman"/>
                        </a:rPr>
                        <a:t>11 </a:t>
                      </a:r>
                      <a:r>
                        <a:rPr lang="pt-BR" sz="1400">
                          <a:latin typeface="Calibri"/>
                          <a:ea typeface="Times New Roman"/>
                          <a:cs typeface="Calibri"/>
                          <a:sym typeface="Symbol"/>
                        </a:rPr>
                        <a:t></a:t>
                      </a:r>
                      <a:r>
                        <a:rPr lang="pt-BR" sz="1400">
                          <a:latin typeface="Calibri"/>
                          <a:ea typeface="Times New Roman"/>
                          <a:cs typeface="Times New Roman"/>
                        </a:rPr>
                        <a:t> n  </a:t>
                      </a:r>
                      <a:r>
                        <a:rPr lang="pt-BR" sz="1400">
                          <a:latin typeface="Calibri"/>
                          <a:ea typeface="Times New Roman"/>
                          <a:cs typeface="Calibri"/>
                          <a:sym typeface="Symbol"/>
                        </a:rPr>
                        <a:t></a:t>
                      </a:r>
                      <a:r>
                        <a:rPr lang="pt-BR" sz="1400">
                          <a:latin typeface="Calibri"/>
                          <a:ea typeface="Times New Roman"/>
                          <a:cs typeface="Times New Roman"/>
                        </a:rPr>
                        <a:t>  13</a:t>
                      </a:r>
                      <a:endParaRPr lang="pt-BR" sz="1400">
                        <a:latin typeface="Arial"/>
                        <a:ea typeface="Times New Roman"/>
                        <a:cs typeface="Times New Roman"/>
                      </a:endParaRPr>
                    </a:p>
                  </a:txBody>
                  <a:tcPr marL="45085" marR="4508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00000"/>
                        </a:lnSpc>
                        <a:spcBef>
                          <a:spcPts val="0"/>
                        </a:spcBef>
                        <a:spcAft>
                          <a:spcPts val="0"/>
                        </a:spcAft>
                        <a:buClrTx/>
                        <a:buSzTx/>
                        <a:buFontTx/>
                        <a:buNone/>
                        <a:tabLst/>
                        <a:defRPr/>
                      </a:pPr>
                      <a:r>
                        <a:rPr lang="pt-BR" sz="1400" kern="1200" dirty="0" smtClean="0">
                          <a:solidFill>
                            <a:schemeClr val="tx1"/>
                          </a:solidFill>
                          <a:latin typeface="+mn-lt"/>
                          <a:ea typeface="Times New Roman"/>
                          <a:cs typeface="Times New Roman"/>
                        </a:rPr>
                        <a:t>r</a:t>
                      </a:r>
                      <a:r>
                        <a:rPr lang="pt-BR" sz="1400" kern="1200" baseline="-25000" dirty="0" smtClean="0">
                          <a:solidFill>
                            <a:schemeClr val="tx1"/>
                          </a:solidFill>
                          <a:latin typeface="+mn-lt"/>
                          <a:ea typeface="Times New Roman"/>
                          <a:cs typeface="Times New Roman"/>
                        </a:rPr>
                        <a:t>21</a:t>
                      </a:r>
                    </a:p>
                  </a:txBody>
                  <a:tcPr marL="45085" marR="4508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06">
                <a:tc>
                  <a:txBody>
                    <a:bodyPr/>
                    <a:lstStyle/>
                    <a:p>
                      <a:pPr indent="450215" algn="ctr">
                        <a:spcAft>
                          <a:spcPts val="0"/>
                        </a:spcAft>
                      </a:pPr>
                      <a:r>
                        <a:rPr lang="pt-BR" sz="1400" dirty="0">
                          <a:latin typeface="Calibri"/>
                          <a:ea typeface="Times New Roman"/>
                          <a:cs typeface="Times New Roman"/>
                        </a:rPr>
                        <a:t>14 </a:t>
                      </a:r>
                      <a:r>
                        <a:rPr lang="pt-BR" sz="1400" dirty="0">
                          <a:latin typeface="Calibri"/>
                          <a:ea typeface="Times New Roman"/>
                          <a:cs typeface="Calibri"/>
                          <a:sym typeface="Symbol"/>
                        </a:rPr>
                        <a:t></a:t>
                      </a:r>
                      <a:r>
                        <a:rPr lang="pt-BR" sz="1400" dirty="0">
                          <a:latin typeface="Calibri"/>
                          <a:ea typeface="Times New Roman"/>
                          <a:cs typeface="Times New Roman"/>
                        </a:rPr>
                        <a:t>  n  </a:t>
                      </a:r>
                      <a:r>
                        <a:rPr lang="pt-BR" sz="1400" dirty="0">
                          <a:latin typeface="Calibri"/>
                          <a:ea typeface="Times New Roman"/>
                          <a:cs typeface="Calibri"/>
                          <a:sym typeface="Symbol"/>
                        </a:rPr>
                        <a:t></a:t>
                      </a:r>
                      <a:r>
                        <a:rPr lang="pt-BR" sz="1400" dirty="0">
                          <a:latin typeface="Calibri"/>
                          <a:ea typeface="Times New Roman"/>
                          <a:cs typeface="Times New Roman"/>
                        </a:rPr>
                        <a:t>  25</a:t>
                      </a:r>
                      <a:endParaRPr lang="pt-BR" sz="1400" dirty="0">
                        <a:latin typeface="Arial"/>
                        <a:ea typeface="Times New Roman"/>
                        <a:cs typeface="Times New Roman"/>
                      </a:endParaRPr>
                    </a:p>
                  </a:txBody>
                  <a:tcPr marL="45085" marR="4508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00000"/>
                        </a:lnSpc>
                        <a:spcBef>
                          <a:spcPts val="0"/>
                        </a:spcBef>
                        <a:spcAft>
                          <a:spcPts val="0"/>
                        </a:spcAft>
                        <a:buClrTx/>
                        <a:buSzTx/>
                        <a:buFontTx/>
                        <a:buNone/>
                        <a:tabLst/>
                        <a:defRPr/>
                      </a:pPr>
                      <a:r>
                        <a:rPr lang="pt-BR" sz="1400" kern="1200" dirty="0" smtClean="0">
                          <a:solidFill>
                            <a:schemeClr val="tx1"/>
                          </a:solidFill>
                          <a:latin typeface="+mn-lt"/>
                          <a:ea typeface="Times New Roman"/>
                          <a:cs typeface="Times New Roman"/>
                        </a:rPr>
                        <a:t>r</a:t>
                      </a:r>
                      <a:r>
                        <a:rPr lang="pt-BR" sz="1400" kern="1200" baseline="-25000" dirty="0" smtClean="0">
                          <a:solidFill>
                            <a:schemeClr val="tx1"/>
                          </a:solidFill>
                          <a:latin typeface="+mn-lt"/>
                          <a:ea typeface="Times New Roman"/>
                          <a:cs typeface="Times New Roman"/>
                        </a:rPr>
                        <a:t>22</a:t>
                      </a:r>
                    </a:p>
                  </a:txBody>
                  <a:tcPr marL="45085" marR="4508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20" name="Tabela 19"/>
          <p:cNvGraphicFramePr>
            <a:graphicFrameLocks noGrp="1"/>
          </p:cNvGraphicFramePr>
          <p:nvPr/>
        </p:nvGraphicFramePr>
        <p:xfrm>
          <a:off x="901567" y="4502989"/>
          <a:ext cx="4757385" cy="1742551"/>
        </p:xfrm>
        <a:graphic>
          <a:graphicData uri="http://schemas.openxmlformats.org/drawingml/2006/table">
            <a:tbl>
              <a:tblPr/>
              <a:tblGrid>
                <a:gridCol w="859759"/>
                <a:gridCol w="1948408"/>
                <a:gridCol w="1949218"/>
              </a:tblGrid>
              <a:tr h="374407">
                <a:tc>
                  <a:txBody>
                    <a:bodyPr/>
                    <a:lstStyle/>
                    <a:p>
                      <a:pPr indent="450215" algn="l">
                        <a:spcAft>
                          <a:spcPts val="0"/>
                        </a:spcAft>
                      </a:pPr>
                      <a:r>
                        <a:rPr lang="pt-BR" sz="1400" dirty="0" err="1">
                          <a:latin typeface="Calibri"/>
                          <a:ea typeface="Times New Roman"/>
                          <a:cs typeface="Times New Roman"/>
                        </a:rPr>
                        <a:t>r</a:t>
                      </a:r>
                      <a:r>
                        <a:rPr lang="pt-BR" sz="1400" b="1" i="1" baseline="-25000" dirty="0" err="1">
                          <a:latin typeface="Calibri"/>
                          <a:ea typeface="Times New Roman"/>
                          <a:cs typeface="Times New Roman"/>
                        </a:rPr>
                        <a:t>ij</a:t>
                      </a:r>
                      <a:endParaRPr lang="pt-BR"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b="1"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 suspeito</a:t>
                      </a:r>
                      <a:endParaRPr lang="pt-BR" sz="14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pt-BR" sz="1400" b="1" dirty="0">
                          <a:latin typeface="Calibri"/>
                          <a:ea typeface="Times New Roman"/>
                          <a:cs typeface="Times New Roman"/>
                        </a:rPr>
                        <a:t>x</a:t>
                      </a:r>
                      <a:r>
                        <a:rPr lang="pt-BR" sz="1400" b="1" i="1" baseline="-25000" dirty="0">
                          <a:latin typeface="Calibri"/>
                          <a:ea typeface="Times New Roman"/>
                          <a:cs typeface="Times New Roman"/>
                        </a:rPr>
                        <a:t>1</a:t>
                      </a:r>
                      <a:r>
                        <a:rPr lang="pt-BR" sz="1400" b="1" dirty="0">
                          <a:latin typeface="Calibri"/>
                          <a:ea typeface="Times New Roman"/>
                          <a:cs typeface="Times New Roman"/>
                        </a:rPr>
                        <a:t> suspeito</a:t>
                      </a:r>
                      <a:endParaRPr lang="pt-BR" sz="1400" b="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6">
                <a:tc>
                  <a:txBody>
                    <a:bodyPr/>
                    <a:lstStyle/>
                    <a:p>
                      <a:pPr indent="450215" algn="l">
                        <a:spcAft>
                          <a:spcPts val="0"/>
                        </a:spcAft>
                      </a:pPr>
                      <a:r>
                        <a:rPr lang="pt-BR" sz="1400" dirty="0">
                          <a:latin typeface="Calibri"/>
                          <a:ea typeface="Times New Roman"/>
                          <a:cs typeface="Times New Roman"/>
                        </a:rPr>
                        <a:t>r</a:t>
                      </a:r>
                      <a:r>
                        <a:rPr lang="pt-BR" sz="1400" b="1" i="1" baseline="-25000" dirty="0">
                          <a:latin typeface="Calibri"/>
                          <a:ea typeface="Times New Roman"/>
                          <a:cs typeface="Times New Roman"/>
                        </a:rPr>
                        <a:t>10</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(x</a:t>
                      </a:r>
                      <a:r>
                        <a:rPr lang="pt-BR" sz="1400" b="1" i="1" baseline="-25000" dirty="0">
                          <a:latin typeface="Calibri"/>
                          <a:ea typeface="Times New Roman"/>
                          <a:cs typeface="Times New Roman"/>
                        </a:rPr>
                        <a:t>2</a:t>
                      </a:r>
                      <a:r>
                        <a:rPr lang="pt-BR" sz="1400" dirty="0">
                          <a:latin typeface="Calibri"/>
                          <a:ea typeface="Times New Roman"/>
                          <a:cs typeface="Times New Roman"/>
                        </a:rPr>
                        <a:t> - x</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6">
                <a:tc>
                  <a:txBody>
                    <a:bodyPr/>
                    <a:lstStyle/>
                    <a:p>
                      <a:pPr indent="450215" algn="l">
                        <a:spcAft>
                          <a:spcPts val="0"/>
                        </a:spcAft>
                      </a:pPr>
                      <a:r>
                        <a:rPr lang="pt-BR" sz="1400" dirty="0">
                          <a:solidFill>
                            <a:srgbClr val="FF0000"/>
                          </a:solidFill>
                          <a:latin typeface="Calibri"/>
                          <a:ea typeface="Times New Roman"/>
                          <a:cs typeface="Times New Roman"/>
                        </a:rPr>
                        <a:t>r</a:t>
                      </a:r>
                      <a:r>
                        <a:rPr lang="pt-BR" sz="1400" b="1" i="1" baseline="-25000" dirty="0">
                          <a:solidFill>
                            <a:srgbClr val="FF0000"/>
                          </a:solidFill>
                          <a:latin typeface="Calibri"/>
                          <a:ea typeface="Times New Roman"/>
                          <a:cs typeface="Times New Roman"/>
                        </a:rPr>
                        <a:t>11</a:t>
                      </a:r>
                      <a:endParaRPr lang="pt-BR" sz="1400" dirty="0">
                        <a:solidFill>
                          <a:srgbClr val="FF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solidFill>
                            <a:srgbClr val="FF0000"/>
                          </a:solidFill>
                          <a:latin typeface="Calibri"/>
                          <a:ea typeface="Times New Roman"/>
                          <a:cs typeface="Times New Roman"/>
                        </a:rPr>
                        <a:t>(</a:t>
                      </a:r>
                      <a:r>
                        <a:rPr lang="pt-BR" sz="1400" dirty="0" err="1">
                          <a:solidFill>
                            <a:srgbClr val="FF0000"/>
                          </a:solidFill>
                          <a:latin typeface="Calibri"/>
                          <a:ea typeface="Times New Roman"/>
                          <a:cs typeface="Times New Roman"/>
                        </a:rPr>
                        <a:t>x</a:t>
                      </a:r>
                      <a:r>
                        <a:rPr lang="pt-BR" sz="1400" b="1" i="1" baseline="-25000" dirty="0" err="1">
                          <a:solidFill>
                            <a:srgbClr val="FF0000"/>
                          </a:solidFill>
                          <a:latin typeface="Calibri"/>
                          <a:ea typeface="Times New Roman"/>
                          <a:cs typeface="Times New Roman"/>
                        </a:rPr>
                        <a:t>n</a:t>
                      </a:r>
                      <a:r>
                        <a:rPr lang="pt-BR" sz="1400" dirty="0">
                          <a:solidFill>
                            <a:srgbClr val="FF0000"/>
                          </a:solidFill>
                          <a:latin typeface="Calibri"/>
                          <a:ea typeface="Times New Roman"/>
                          <a:cs typeface="Times New Roman"/>
                        </a:rPr>
                        <a:t> - </a:t>
                      </a:r>
                      <a:r>
                        <a:rPr lang="pt-BR" sz="1400" dirty="0" err="1">
                          <a:solidFill>
                            <a:srgbClr val="FF0000"/>
                          </a:solidFill>
                          <a:latin typeface="Calibri"/>
                          <a:ea typeface="Times New Roman"/>
                          <a:cs typeface="Times New Roman"/>
                        </a:rPr>
                        <a:t>x</a:t>
                      </a:r>
                      <a:r>
                        <a:rPr lang="pt-BR" sz="1400" b="1" i="1" baseline="-25000" dirty="0" err="1">
                          <a:solidFill>
                            <a:srgbClr val="FF0000"/>
                          </a:solidFill>
                          <a:latin typeface="Calibri"/>
                          <a:ea typeface="Times New Roman"/>
                          <a:cs typeface="Times New Roman"/>
                        </a:rPr>
                        <a:t>n</a:t>
                      </a:r>
                      <a:r>
                        <a:rPr lang="pt-BR" sz="1400" b="1" i="1" baseline="-25000" dirty="0">
                          <a:solidFill>
                            <a:srgbClr val="FF0000"/>
                          </a:solidFill>
                          <a:latin typeface="Calibri"/>
                          <a:ea typeface="Times New Roman"/>
                          <a:cs typeface="Times New Roman"/>
                        </a:rPr>
                        <a:t>-1</a:t>
                      </a:r>
                      <a:r>
                        <a:rPr lang="pt-BR" sz="1400" dirty="0">
                          <a:solidFill>
                            <a:srgbClr val="FF0000"/>
                          </a:solidFill>
                          <a:latin typeface="Calibri"/>
                          <a:ea typeface="Times New Roman"/>
                          <a:cs typeface="Times New Roman"/>
                        </a:rPr>
                        <a:t>) / (</a:t>
                      </a:r>
                      <a:r>
                        <a:rPr lang="pt-BR" sz="1400" dirty="0" err="1">
                          <a:solidFill>
                            <a:srgbClr val="FF0000"/>
                          </a:solidFill>
                          <a:latin typeface="Calibri"/>
                          <a:ea typeface="Times New Roman"/>
                          <a:cs typeface="Times New Roman"/>
                        </a:rPr>
                        <a:t>x</a:t>
                      </a:r>
                      <a:r>
                        <a:rPr lang="pt-BR" sz="1400" b="1" i="1" baseline="-25000" dirty="0" err="1">
                          <a:solidFill>
                            <a:srgbClr val="FF0000"/>
                          </a:solidFill>
                          <a:latin typeface="Calibri"/>
                          <a:ea typeface="Times New Roman"/>
                          <a:cs typeface="Times New Roman"/>
                        </a:rPr>
                        <a:t>n</a:t>
                      </a:r>
                      <a:r>
                        <a:rPr lang="pt-BR" sz="1400" b="1" dirty="0">
                          <a:solidFill>
                            <a:srgbClr val="FF0000"/>
                          </a:solidFill>
                          <a:latin typeface="Calibri"/>
                          <a:ea typeface="Times New Roman"/>
                          <a:cs typeface="Times New Roman"/>
                        </a:rPr>
                        <a:t>-</a:t>
                      </a:r>
                      <a:r>
                        <a:rPr lang="pt-BR" sz="1400" dirty="0">
                          <a:solidFill>
                            <a:srgbClr val="FF0000"/>
                          </a:solidFill>
                          <a:latin typeface="Calibri"/>
                          <a:ea typeface="Times New Roman"/>
                          <a:cs typeface="Times New Roman"/>
                        </a:rPr>
                        <a:t> x</a:t>
                      </a:r>
                      <a:r>
                        <a:rPr lang="pt-BR" sz="1400" b="1" i="1" baseline="-25000" dirty="0">
                          <a:solidFill>
                            <a:srgbClr val="FF0000"/>
                          </a:solidFill>
                          <a:latin typeface="Calibri"/>
                          <a:ea typeface="Times New Roman"/>
                          <a:cs typeface="Times New Roman"/>
                        </a:rPr>
                        <a:t>2</a:t>
                      </a:r>
                      <a:r>
                        <a:rPr lang="pt-BR" sz="1400" dirty="0">
                          <a:solidFill>
                            <a:srgbClr val="FF0000"/>
                          </a:solidFill>
                          <a:latin typeface="Calibri"/>
                          <a:ea typeface="Times New Roman"/>
                          <a:cs typeface="Times New Roman"/>
                        </a:rPr>
                        <a:t>)</a:t>
                      </a:r>
                      <a:endParaRPr lang="pt-BR" sz="1400" dirty="0">
                        <a:solidFill>
                          <a:srgbClr val="FF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solidFill>
                            <a:srgbClr val="FF0000"/>
                          </a:solidFill>
                          <a:latin typeface="Calibri"/>
                          <a:ea typeface="Times New Roman"/>
                          <a:cs typeface="Times New Roman"/>
                        </a:rPr>
                        <a:t>(x</a:t>
                      </a:r>
                      <a:r>
                        <a:rPr lang="pt-BR" sz="1400" b="1" i="1" baseline="-25000" dirty="0">
                          <a:solidFill>
                            <a:srgbClr val="FF0000"/>
                          </a:solidFill>
                          <a:latin typeface="Calibri"/>
                          <a:ea typeface="Times New Roman"/>
                          <a:cs typeface="Times New Roman"/>
                        </a:rPr>
                        <a:t>2</a:t>
                      </a:r>
                      <a:r>
                        <a:rPr lang="pt-BR" sz="1400" dirty="0">
                          <a:solidFill>
                            <a:srgbClr val="FF0000"/>
                          </a:solidFill>
                          <a:latin typeface="Calibri"/>
                          <a:ea typeface="Times New Roman"/>
                          <a:cs typeface="Times New Roman"/>
                        </a:rPr>
                        <a:t> - x</a:t>
                      </a:r>
                      <a:r>
                        <a:rPr lang="pt-BR" sz="1400" b="1" i="1" baseline="-25000" dirty="0">
                          <a:solidFill>
                            <a:srgbClr val="FF0000"/>
                          </a:solidFill>
                          <a:latin typeface="Calibri"/>
                          <a:ea typeface="Times New Roman"/>
                          <a:cs typeface="Times New Roman"/>
                        </a:rPr>
                        <a:t>1</a:t>
                      </a:r>
                      <a:r>
                        <a:rPr lang="pt-BR" sz="1400" dirty="0">
                          <a:solidFill>
                            <a:srgbClr val="FF0000"/>
                          </a:solidFill>
                          <a:latin typeface="Calibri"/>
                          <a:ea typeface="Times New Roman"/>
                          <a:cs typeface="Times New Roman"/>
                        </a:rPr>
                        <a:t>) / (</a:t>
                      </a:r>
                      <a:r>
                        <a:rPr lang="pt-BR" sz="1400" dirty="0" err="1">
                          <a:solidFill>
                            <a:srgbClr val="FF0000"/>
                          </a:solidFill>
                          <a:latin typeface="Calibri"/>
                          <a:ea typeface="Times New Roman"/>
                          <a:cs typeface="Times New Roman"/>
                        </a:rPr>
                        <a:t>x</a:t>
                      </a:r>
                      <a:r>
                        <a:rPr lang="pt-BR" sz="1400" b="1" i="1" baseline="-25000" dirty="0" err="1">
                          <a:solidFill>
                            <a:srgbClr val="FF0000"/>
                          </a:solidFill>
                          <a:latin typeface="Calibri"/>
                          <a:ea typeface="Times New Roman"/>
                          <a:cs typeface="Times New Roman"/>
                        </a:rPr>
                        <a:t>n</a:t>
                      </a:r>
                      <a:r>
                        <a:rPr lang="pt-BR" sz="1400" b="1" i="1" baseline="-25000" dirty="0">
                          <a:solidFill>
                            <a:srgbClr val="FF0000"/>
                          </a:solidFill>
                          <a:latin typeface="Calibri"/>
                          <a:ea typeface="Times New Roman"/>
                          <a:cs typeface="Times New Roman"/>
                        </a:rPr>
                        <a:t>-1</a:t>
                      </a:r>
                      <a:r>
                        <a:rPr lang="pt-BR" sz="1400" b="1" dirty="0">
                          <a:solidFill>
                            <a:srgbClr val="FF0000"/>
                          </a:solidFill>
                          <a:latin typeface="Calibri"/>
                          <a:ea typeface="Times New Roman"/>
                          <a:cs typeface="Times New Roman"/>
                        </a:rPr>
                        <a:t>-</a:t>
                      </a:r>
                      <a:r>
                        <a:rPr lang="pt-BR" sz="1400" dirty="0">
                          <a:solidFill>
                            <a:srgbClr val="FF0000"/>
                          </a:solidFill>
                          <a:latin typeface="Calibri"/>
                          <a:ea typeface="Times New Roman"/>
                          <a:cs typeface="Times New Roman"/>
                        </a:rPr>
                        <a:t> x</a:t>
                      </a:r>
                      <a:r>
                        <a:rPr lang="pt-BR" sz="1400" b="1" i="1" baseline="-25000" dirty="0">
                          <a:solidFill>
                            <a:srgbClr val="FF0000"/>
                          </a:solidFill>
                          <a:latin typeface="Calibri"/>
                          <a:ea typeface="Times New Roman"/>
                          <a:cs typeface="Times New Roman"/>
                        </a:rPr>
                        <a:t>1</a:t>
                      </a:r>
                      <a:r>
                        <a:rPr lang="pt-BR" sz="1400" dirty="0">
                          <a:solidFill>
                            <a:srgbClr val="FF0000"/>
                          </a:solidFill>
                          <a:latin typeface="Calibri"/>
                          <a:ea typeface="Times New Roman"/>
                          <a:cs typeface="Times New Roman"/>
                        </a:rPr>
                        <a:t>)</a:t>
                      </a:r>
                      <a:endParaRPr lang="pt-BR" sz="1400" dirty="0">
                        <a:solidFill>
                          <a:srgbClr val="FF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6">
                <a:tc>
                  <a:txBody>
                    <a:bodyPr/>
                    <a:lstStyle/>
                    <a:p>
                      <a:pPr indent="450215" algn="l">
                        <a:spcAft>
                          <a:spcPts val="0"/>
                        </a:spcAft>
                      </a:pPr>
                      <a:r>
                        <a:rPr lang="pt-BR" sz="1400" dirty="0">
                          <a:latin typeface="Calibri"/>
                          <a:ea typeface="Times New Roman"/>
                          <a:cs typeface="Times New Roman"/>
                        </a:rPr>
                        <a:t>r</a:t>
                      </a:r>
                      <a:r>
                        <a:rPr lang="pt-BR" sz="1400" b="1" i="1" baseline="-25000" dirty="0">
                          <a:latin typeface="Calibri"/>
                          <a:ea typeface="Times New Roman"/>
                          <a:cs typeface="Times New Roman"/>
                        </a:rPr>
                        <a:t>21</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-2</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2</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(x</a:t>
                      </a:r>
                      <a:r>
                        <a:rPr lang="pt-BR" sz="1400" b="1" i="1" baseline="-25000" dirty="0">
                          <a:latin typeface="Calibri"/>
                          <a:ea typeface="Times New Roman"/>
                          <a:cs typeface="Times New Roman"/>
                        </a:rPr>
                        <a:t>3</a:t>
                      </a:r>
                      <a:r>
                        <a:rPr lang="pt-BR" sz="1400" dirty="0">
                          <a:latin typeface="Calibri"/>
                          <a:ea typeface="Times New Roman"/>
                          <a:cs typeface="Times New Roman"/>
                        </a:rPr>
                        <a:t> - x</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-1</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6">
                <a:tc>
                  <a:txBody>
                    <a:bodyPr/>
                    <a:lstStyle/>
                    <a:p>
                      <a:pPr indent="450215" algn="l">
                        <a:spcAft>
                          <a:spcPts val="0"/>
                        </a:spcAft>
                      </a:pPr>
                      <a:r>
                        <a:rPr lang="pt-BR" sz="1400" dirty="0">
                          <a:latin typeface="Calibri"/>
                          <a:ea typeface="Times New Roman"/>
                          <a:cs typeface="Times New Roman"/>
                        </a:rPr>
                        <a:t>r</a:t>
                      </a:r>
                      <a:r>
                        <a:rPr lang="pt-BR" sz="1400" b="1" i="1" baseline="-25000" dirty="0">
                          <a:latin typeface="Calibri"/>
                          <a:ea typeface="Times New Roman"/>
                          <a:cs typeface="Times New Roman"/>
                        </a:rPr>
                        <a:t>22</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-2</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3</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spcAft>
                          <a:spcPts val="0"/>
                        </a:spcAft>
                      </a:pPr>
                      <a:r>
                        <a:rPr lang="pt-BR" sz="1400" dirty="0">
                          <a:latin typeface="Calibri"/>
                          <a:ea typeface="Times New Roman"/>
                          <a:cs typeface="Times New Roman"/>
                        </a:rPr>
                        <a:t>(x</a:t>
                      </a:r>
                      <a:r>
                        <a:rPr lang="pt-BR" sz="1400" b="1" i="1" baseline="-25000" dirty="0">
                          <a:latin typeface="Calibri"/>
                          <a:ea typeface="Times New Roman"/>
                          <a:cs typeface="Times New Roman"/>
                        </a:rPr>
                        <a:t>3</a:t>
                      </a:r>
                      <a:r>
                        <a:rPr lang="pt-BR" sz="1400" dirty="0">
                          <a:latin typeface="Calibri"/>
                          <a:ea typeface="Times New Roman"/>
                          <a:cs typeface="Times New Roman"/>
                        </a:rPr>
                        <a:t> - x</a:t>
                      </a:r>
                      <a:r>
                        <a:rPr lang="pt-BR" sz="1400" b="1" i="1" baseline="-25000" dirty="0">
                          <a:latin typeface="Calibri"/>
                          <a:ea typeface="Times New Roman"/>
                          <a:cs typeface="Times New Roman"/>
                        </a:rPr>
                        <a:t>1</a:t>
                      </a:r>
                      <a:r>
                        <a:rPr lang="pt-BR" sz="1400" dirty="0">
                          <a:latin typeface="Calibri"/>
                          <a:ea typeface="Times New Roman"/>
                          <a:cs typeface="Times New Roman"/>
                        </a:rPr>
                        <a:t>) / (</a:t>
                      </a:r>
                      <a:r>
                        <a:rPr lang="pt-BR" sz="1400" dirty="0" err="1">
                          <a:latin typeface="Calibri"/>
                          <a:ea typeface="Times New Roman"/>
                          <a:cs typeface="Times New Roman"/>
                        </a:rPr>
                        <a:t>x</a:t>
                      </a:r>
                      <a:r>
                        <a:rPr lang="pt-BR" sz="1400" b="1" i="1" baseline="-25000" dirty="0" err="1">
                          <a:latin typeface="Calibri"/>
                          <a:ea typeface="Times New Roman"/>
                          <a:cs typeface="Times New Roman"/>
                        </a:rPr>
                        <a:t>n</a:t>
                      </a:r>
                      <a:r>
                        <a:rPr lang="pt-BR" sz="1400" b="1" i="1" baseline="-25000" dirty="0">
                          <a:latin typeface="Calibri"/>
                          <a:ea typeface="Times New Roman"/>
                          <a:cs typeface="Times New Roman"/>
                        </a:rPr>
                        <a:t>-2</a:t>
                      </a:r>
                      <a:r>
                        <a:rPr lang="pt-BR" sz="1400" b="1" dirty="0">
                          <a:latin typeface="Calibri"/>
                          <a:ea typeface="Times New Roman"/>
                          <a:cs typeface="Times New Roman"/>
                        </a:rPr>
                        <a:t>-</a:t>
                      </a:r>
                      <a:r>
                        <a:rPr lang="pt-BR" sz="1400" dirty="0">
                          <a:latin typeface="Calibri"/>
                          <a:ea typeface="Times New Roman"/>
                          <a:cs typeface="Times New Roman"/>
                        </a:rPr>
                        <a:t> x</a:t>
                      </a:r>
                      <a:r>
                        <a:rPr lang="pt-BR" sz="1400" b="1" i="1" baseline="-25000" dirty="0">
                          <a:latin typeface="Calibri"/>
                          <a:ea typeface="Times New Roman"/>
                          <a:cs typeface="Times New Roman"/>
                        </a:rPr>
                        <a:t>1</a:t>
                      </a:r>
                      <a:r>
                        <a:rPr lang="pt-BR" sz="1400" dirty="0">
                          <a:latin typeface="Calibri"/>
                          <a:ea typeface="Times New Roman"/>
                          <a:cs typeface="Times New Roman"/>
                        </a:rPr>
                        <a:t>)</a:t>
                      </a:r>
                      <a:endParaRPr lang="pt-BR" sz="14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 name="Picture 14"/>
          <p:cNvPicPr>
            <a:picLocks noChangeAspect="1" noChangeArrowheads="1"/>
          </p:cNvPicPr>
          <p:nvPr/>
        </p:nvPicPr>
        <p:blipFill>
          <a:blip r:embed="rId4"/>
          <a:srcRect/>
          <a:stretch>
            <a:fillRect/>
          </a:stretch>
        </p:blipFill>
        <p:spPr bwMode="auto">
          <a:xfrm>
            <a:off x="5792905" y="2199736"/>
            <a:ext cx="3351095" cy="3579962"/>
          </a:xfrm>
          <a:prstGeom prst="rect">
            <a:avLst/>
          </a:prstGeom>
          <a:noFill/>
          <a:ln w="9525">
            <a:noFill/>
            <a:miter lim="800000"/>
            <a:headEnd/>
            <a:tailEnd/>
          </a:ln>
          <a:effectLst/>
        </p:spPr>
      </p:pic>
      <p:graphicFrame>
        <p:nvGraphicFramePr>
          <p:cNvPr id="22" name="Tabela 21"/>
          <p:cNvGraphicFramePr>
            <a:graphicFrameLocks noGrp="1"/>
          </p:cNvGraphicFramePr>
          <p:nvPr/>
        </p:nvGraphicFramePr>
        <p:xfrm>
          <a:off x="143774" y="2074670"/>
          <a:ext cx="609600" cy="2451735"/>
        </p:xfrm>
        <a:graphic>
          <a:graphicData uri="http://schemas.openxmlformats.org/drawingml/2006/table">
            <a:tbl>
              <a:tblPr/>
              <a:tblGrid>
                <a:gridCol w="609600"/>
              </a:tblGrid>
              <a:tr h="200025">
                <a:tc>
                  <a:txBody>
                    <a:bodyPr/>
                    <a:lstStyle/>
                    <a:p>
                      <a:pPr algn="ctr" fontAlgn="b"/>
                      <a:r>
                        <a:rPr lang="pt-BR" sz="1400" b="0" i="0" u="none" strike="noStrike" dirty="0">
                          <a:latin typeface="Calibri"/>
                        </a:rPr>
                        <a:t>x (mm)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pt-BR" sz="1400" b="0" i="0" u="none" strike="noStrike" dirty="0">
                          <a:latin typeface="Calibri"/>
                        </a:rPr>
                        <a:t>2,597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Oval 16"/>
          <p:cNvSpPr>
            <a:spLocks noChangeArrowheads="1"/>
          </p:cNvSpPr>
          <p:nvPr/>
        </p:nvSpPr>
        <p:spPr bwMode="auto">
          <a:xfrm>
            <a:off x="7857875" y="3786995"/>
            <a:ext cx="259582" cy="134430"/>
          </a:xfrm>
          <a:prstGeom prst="ellipse">
            <a:avLst/>
          </a:prstGeom>
          <a:noFill/>
          <a:ln w="34925">
            <a:solidFill>
              <a:srgbClr val="FF6600"/>
            </a:solidFill>
            <a:round/>
            <a:headEnd/>
            <a:tailEnd/>
          </a:ln>
        </p:spPr>
        <p:txBody>
          <a:bodyPr wrap="none" anchor="ctr"/>
          <a:lstStyle/>
          <a:p>
            <a:pPr algn="ctr" eaLnBrk="0" hangingPunct="0"/>
            <a:endParaRPr lang="pt-BR">
              <a:latin typeface="+mj-lt"/>
            </a:endParaRPr>
          </a:p>
        </p:txBody>
      </p:sp>
      <p:sp>
        <p:nvSpPr>
          <p:cNvPr id="27" name="Rectangle 3"/>
          <p:cNvSpPr>
            <a:spLocks noChangeArrowheads="1"/>
          </p:cNvSpPr>
          <p:nvPr/>
        </p:nvSpPr>
        <p:spPr bwMode="auto">
          <a:xfrm>
            <a:off x="6296621" y="5754047"/>
            <a:ext cx="1927654" cy="457200"/>
          </a:xfrm>
          <a:prstGeom prst="rect">
            <a:avLst/>
          </a:prstGeom>
          <a:noFill/>
          <a:ln w="9525">
            <a:noFill/>
            <a:miter lim="800000"/>
            <a:headEnd/>
            <a:tailEnd/>
          </a:ln>
        </p:spPr>
        <p:txBody>
          <a:bodyPr/>
          <a:lstStyle/>
          <a:p>
            <a:pPr algn="ctr" eaLnBrk="0" hangingPunct="0">
              <a:defRPr/>
            </a:pPr>
            <a:r>
              <a:rPr lang="pt-BR" sz="2000" b="1" i="1" dirty="0" err="1" smtClean="0">
                <a:latin typeface="+mj-lt"/>
              </a:rPr>
              <a:t>r</a:t>
            </a:r>
            <a:r>
              <a:rPr lang="pt-BR" sz="2000" b="1" i="1" baseline="-25000" dirty="0" err="1" smtClean="0">
                <a:latin typeface="+mj-lt"/>
              </a:rPr>
              <a:t>ij</a:t>
            </a:r>
            <a:r>
              <a:rPr lang="pt-BR" sz="2000" b="1" dirty="0" smtClean="0">
                <a:latin typeface="+mj-lt"/>
              </a:rPr>
              <a:t> </a:t>
            </a:r>
            <a:r>
              <a:rPr lang="pt-BR" sz="2000" b="1" baseline="-25000" dirty="0" smtClean="0">
                <a:latin typeface="+mj-lt"/>
              </a:rPr>
              <a:t>(tabelado)</a:t>
            </a:r>
            <a:r>
              <a:rPr lang="pt-BR" sz="2000" b="1" dirty="0" smtClean="0">
                <a:latin typeface="+mj-lt"/>
              </a:rPr>
              <a:t>=</a:t>
            </a:r>
            <a:r>
              <a:rPr lang="pt-BR" sz="2000" b="1" i="1" dirty="0" smtClean="0">
                <a:latin typeface="+mj-lt"/>
              </a:rPr>
              <a:t>0,477</a:t>
            </a:r>
            <a:endParaRPr lang="pt-BR" sz="2000" b="1" dirty="0">
              <a:latin typeface="+mj-lt"/>
            </a:endParaRPr>
          </a:p>
        </p:txBody>
      </p:sp>
      <p:graphicFrame>
        <p:nvGraphicFramePr>
          <p:cNvPr id="16393" name="Object 9"/>
          <p:cNvGraphicFramePr>
            <a:graphicFrameLocks noChangeAspect="1"/>
          </p:cNvGraphicFramePr>
          <p:nvPr/>
        </p:nvGraphicFramePr>
        <p:xfrm>
          <a:off x="813068" y="2951132"/>
          <a:ext cx="592137" cy="244475"/>
        </p:xfrm>
        <a:graphic>
          <a:graphicData uri="http://schemas.openxmlformats.org/presentationml/2006/ole">
            <p:oleObj spid="_x0000_s64525" name="Equação" r:id="rId5" imgW="418918" imgH="177723" progId="Equation.3">
              <p:embed/>
            </p:oleObj>
          </a:graphicData>
        </a:graphic>
      </p:graphicFrame>
      <p:grpSp>
        <p:nvGrpSpPr>
          <p:cNvPr id="2" name="Grupo 27"/>
          <p:cNvGrpSpPr/>
          <p:nvPr/>
        </p:nvGrpSpPr>
        <p:grpSpPr>
          <a:xfrm>
            <a:off x="5978105" y="2958586"/>
            <a:ext cx="2002948" cy="907636"/>
            <a:chOff x="2078966" y="3872986"/>
            <a:chExt cx="1391058" cy="907636"/>
          </a:xfrm>
        </p:grpSpPr>
        <p:cxnSp>
          <p:nvCxnSpPr>
            <p:cNvPr id="29" name="Conector de seta reta 28"/>
            <p:cNvCxnSpPr/>
            <p:nvPr/>
          </p:nvCxnSpPr>
          <p:spPr>
            <a:xfrm>
              <a:off x="2078966" y="4779034"/>
              <a:ext cx="1305309"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rot="5400000">
              <a:off x="3086767" y="4249129"/>
              <a:ext cx="759399" cy="71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93"/>
                                        </p:tgtEl>
                                        <p:attrNameLst>
                                          <p:attrName>style.visibility</p:attrName>
                                        </p:attrNameLst>
                                      </p:cBhvr>
                                      <p:to>
                                        <p:strVal val="visible"/>
                                      </p:to>
                                    </p:set>
                                    <p:anim calcmode="lin" valueType="num">
                                      <p:cBhvr additive="base">
                                        <p:cTn id="31" dur="500" fill="hold"/>
                                        <p:tgtEl>
                                          <p:spTgt spid="16393"/>
                                        </p:tgtEl>
                                        <p:attrNameLst>
                                          <p:attrName>ppt_x</p:attrName>
                                        </p:attrNameLst>
                                      </p:cBhvr>
                                      <p:tavLst>
                                        <p:tav tm="0">
                                          <p:val>
                                            <p:strVal val="#ppt_x"/>
                                          </p:val>
                                        </p:tav>
                                        <p:tav tm="100000">
                                          <p:val>
                                            <p:strVal val="#ppt_x"/>
                                          </p:val>
                                        </p:tav>
                                      </p:tavLst>
                                    </p:anim>
                                    <p:anim calcmode="lin" valueType="num">
                                      <p:cBhvr additive="base">
                                        <p:cTn id="32"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69124"/>
                                        </p:tgtEl>
                                        <p:attrNameLst>
                                          <p:attrName>style.visibility</p:attrName>
                                        </p:attrNameLst>
                                      </p:cBhvr>
                                      <p:to>
                                        <p:strVal val="visible"/>
                                      </p:to>
                                    </p:set>
                                    <p:anim calcmode="lin" valueType="num">
                                      <p:cBhvr additive="base">
                                        <p:cTn id="37" dur="500" fill="hold"/>
                                        <p:tgtEl>
                                          <p:spTgt spid="1669124"/>
                                        </p:tgtEl>
                                        <p:attrNameLst>
                                          <p:attrName>ppt_x</p:attrName>
                                        </p:attrNameLst>
                                      </p:cBhvr>
                                      <p:tavLst>
                                        <p:tav tm="0">
                                          <p:val>
                                            <p:strVal val="0-#ppt_w/2"/>
                                          </p:val>
                                        </p:tav>
                                        <p:tav tm="100000">
                                          <p:val>
                                            <p:strVal val="#ppt_x"/>
                                          </p:val>
                                        </p:tav>
                                      </p:tavLst>
                                    </p:anim>
                                    <p:anim calcmode="lin" valueType="num">
                                      <p:cBhvr additive="base">
                                        <p:cTn id="38" dur="500" fill="hold"/>
                                        <p:tgtEl>
                                          <p:spTgt spid="16691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69126"/>
                                        </p:tgtEl>
                                        <p:attrNameLst>
                                          <p:attrName>style.visibility</p:attrName>
                                        </p:attrNameLst>
                                      </p:cBhvr>
                                      <p:to>
                                        <p:strVal val="visible"/>
                                      </p:to>
                                    </p:set>
                                    <p:anim calcmode="lin" valueType="num">
                                      <p:cBhvr additive="base">
                                        <p:cTn id="49" dur="500" fill="hold"/>
                                        <p:tgtEl>
                                          <p:spTgt spid="1669126"/>
                                        </p:tgtEl>
                                        <p:attrNameLst>
                                          <p:attrName>ppt_x</p:attrName>
                                        </p:attrNameLst>
                                      </p:cBhvr>
                                      <p:tavLst>
                                        <p:tav tm="0">
                                          <p:val>
                                            <p:strVal val="0-#ppt_w/2"/>
                                          </p:val>
                                        </p:tav>
                                        <p:tav tm="100000">
                                          <p:val>
                                            <p:strVal val="#ppt_x"/>
                                          </p:val>
                                        </p:tav>
                                      </p:tavLst>
                                    </p:anim>
                                    <p:anim calcmode="lin" valueType="num">
                                      <p:cBhvr additive="base">
                                        <p:cTn id="50" dur="500" fill="hold"/>
                                        <p:tgtEl>
                                          <p:spTgt spid="166912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down)">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7">
                                            <p:txEl>
                                              <p:pRg st="0" end="0"/>
                                            </p:txEl>
                                          </p:spTgt>
                                        </p:tgtEl>
                                        <p:attrNameLst>
                                          <p:attrName>style.visibility</p:attrName>
                                        </p:attrNameLst>
                                      </p:cBhvr>
                                      <p:to>
                                        <p:strVal val="visible"/>
                                      </p:to>
                                    </p:set>
                                    <p:anim calcmode="lin" valueType="num">
                                      <p:cBhvr additive="base">
                                        <p:cTn id="8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24" grpId="0" animBg="1" autoUpdateAnimBg="0"/>
      <p:bldP spid="1669126" grpId="0" animBg="1" autoUpdateAnimBg="0"/>
      <p:bldP spid="16" grpId="0" autoUpdateAnimBg="0"/>
      <p:bldP spid="17" grpId="0" autoUpdateAnimBg="0"/>
      <p:bldP spid="18" grpId="0" autoUpdateAnimBg="0"/>
      <p:bldP spid="26" grpId="0" animBg="1"/>
      <p:bldP spid="27"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2504294" y="943619"/>
            <a:ext cx="3888260" cy="400110"/>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sz="2000" b="1" u="none" dirty="0" smtClean="0">
                <a:latin typeface="+mj-lt"/>
              </a:rPr>
              <a:t>Teste de </a:t>
            </a:r>
            <a:r>
              <a:rPr lang="pt-BR" sz="2000" b="1" u="none" dirty="0" err="1" smtClean="0">
                <a:latin typeface="+mj-lt"/>
              </a:rPr>
              <a:t>Dixon</a:t>
            </a:r>
            <a:endParaRPr lang="pt-BR" sz="2000" b="1" u="none" dirty="0">
              <a:latin typeface="+mj-lt"/>
            </a:endParaRPr>
          </a:p>
        </p:txBody>
      </p:sp>
      <p:sp>
        <p:nvSpPr>
          <p:cNvPr id="25" name="Retângulo 24"/>
          <p:cNvSpPr/>
          <p:nvPr/>
        </p:nvSpPr>
        <p:spPr>
          <a:xfrm>
            <a:off x="3876200" y="1254886"/>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sp>
        <p:nvSpPr>
          <p:cNvPr id="28" name="Rectangle 3"/>
          <p:cNvSpPr>
            <a:spLocks noChangeArrowheads="1"/>
          </p:cNvSpPr>
          <p:nvPr/>
        </p:nvSpPr>
        <p:spPr bwMode="auto">
          <a:xfrm>
            <a:off x="1194486" y="2977460"/>
            <a:ext cx="1927654" cy="457200"/>
          </a:xfrm>
          <a:prstGeom prst="rect">
            <a:avLst/>
          </a:prstGeom>
          <a:noFill/>
          <a:ln w="9525">
            <a:noFill/>
            <a:miter lim="800000"/>
            <a:headEnd/>
            <a:tailEnd/>
          </a:ln>
        </p:spPr>
        <p:txBody>
          <a:bodyPr/>
          <a:lstStyle/>
          <a:p>
            <a:pPr algn="ctr" eaLnBrk="0" hangingPunct="0">
              <a:defRPr/>
            </a:pPr>
            <a:r>
              <a:rPr lang="pt-BR" sz="2000" i="1" dirty="0" err="1" smtClean="0">
                <a:latin typeface="+mj-lt"/>
              </a:rPr>
              <a:t>r</a:t>
            </a:r>
            <a:r>
              <a:rPr lang="pt-BR" sz="2000" i="1" baseline="-25000" dirty="0" err="1" smtClean="0">
                <a:latin typeface="+mj-lt"/>
              </a:rPr>
              <a:t>ij</a:t>
            </a:r>
            <a:r>
              <a:rPr lang="pt-BR" sz="2000" dirty="0" smtClean="0">
                <a:latin typeface="+mj-lt"/>
              </a:rPr>
              <a:t> </a:t>
            </a:r>
            <a:r>
              <a:rPr lang="pt-BR" sz="2000" baseline="-25000" dirty="0" smtClean="0">
                <a:latin typeface="+mj-lt"/>
              </a:rPr>
              <a:t>(calculado)</a:t>
            </a:r>
            <a:r>
              <a:rPr lang="pt-BR" sz="2000" dirty="0" smtClean="0">
                <a:latin typeface="+mj-lt"/>
              </a:rPr>
              <a:t>=</a:t>
            </a:r>
            <a:r>
              <a:rPr lang="pt-BR" sz="2000" i="1" dirty="0" smtClean="0">
                <a:latin typeface="+mj-lt"/>
              </a:rPr>
              <a:t>r</a:t>
            </a:r>
            <a:r>
              <a:rPr lang="pt-BR" sz="2000" i="1" baseline="-25000" dirty="0" smtClean="0">
                <a:latin typeface="+mj-lt"/>
              </a:rPr>
              <a:t>11</a:t>
            </a:r>
            <a:r>
              <a:rPr lang="pt-BR" sz="2000" dirty="0" smtClean="0">
                <a:latin typeface="+mj-lt"/>
              </a:rPr>
              <a:t> </a:t>
            </a:r>
            <a:endParaRPr lang="pt-BR" sz="2000" dirty="0">
              <a:latin typeface="+mj-lt"/>
            </a:endParaRPr>
          </a:p>
        </p:txBody>
      </p:sp>
      <p:graphicFrame>
        <p:nvGraphicFramePr>
          <p:cNvPr id="17427" name="Object 19"/>
          <p:cNvGraphicFramePr>
            <a:graphicFrameLocks noChangeAspect="1"/>
          </p:cNvGraphicFramePr>
          <p:nvPr/>
        </p:nvGraphicFramePr>
        <p:xfrm>
          <a:off x="4864014" y="1701238"/>
          <a:ext cx="1290638" cy="314325"/>
        </p:xfrm>
        <a:graphic>
          <a:graphicData uri="http://schemas.openxmlformats.org/presentationml/2006/ole">
            <p:oleObj spid="_x0000_s65568" name="Equação" r:id="rId3" imgW="914400" imgH="228600" progId="Equation.3">
              <p:embed/>
            </p:oleObj>
          </a:graphicData>
        </a:graphic>
      </p:graphicFrame>
      <p:graphicFrame>
        <p:nvGraphicFramePr>
          <p:cNvPr id="17428" name="Object 20"/>
          <p:cNvGraphicFramePr>
            <a:graphicFrameLocks noChangeAspect="1"/>
          </p:cNvGraphicFramePr>
          <p:nvPr/>
        </p:nvGraphicFramePr>
        <p:xfrm>
          <a:off x="4957075" y="2913782"/>
          <a:ext cx="1271587" cy="296863"/>
        </p:xfrm>
        <a:graphic>
          <a:graphicData uri="http://schemas.openxmlformats.org/presentationml/2006/ole">
            <p:oleObj spid="_x0000_s65569" name="Equação" r:id="rId4" imgW="901309" imgH="215806" progId="Equation.3">
              <p:embed/>
            </p:oleObj>
          </a:graphicData>
        </a:graphic>
      </p:graphicFrame>
      <p:graphicFrame>
        <p:nvGraphicFramePr>
          <p:cNvPr id="17430" name="Object 22"/>
          <p:cNvGraphicFramePr>
            <a:graphicFrameLocks noChangeAspect="1"/>
          </p:cNvGraphicFramePr>
          <p:nvPr/>
        </p:nvGraphicFramePr>
        <p:xfrm>
          <a:off x="3561021" y="2213268"/>
          <a:ext cx="3800475" cy="593725"/>
        </p:xfrm>
        <a:graphic>
          <a:graphicData uri="http://schemas.openxmlformats.org/presentationml/2006/ole">
            <p:oleObj spid="_x0000_s65570" name="Equação" r:id="rId5" imgW="2692400" imgH="431800" progId="Equation.3">
              <p:embed/>
            </p:oleObj>
          </a:graphicData>
        </a:graphic>
      </p:graphicFrame>
      <p:graphicFrame>
        <p:nvGraphicFramePr>
          <p:cNvPr id="17431" name="Object 23"/>
          <p:cNvGraphicFramePr>
            <a:graphicFrameLocks noChangeAspect="1"/>
          </p:cNvGraphicFramePr>
          <p:nvPr/>
        </p:nvGraphicFramePr>
        <p:xfrm>
          <a:off x="4027488" y="3336925"/>
          <a:ext cx="3244850" cy="523875"/>
        </p:xfrm>
        <a:graphic>
          <a:graphicData uri="http://schemas.openxmlformats.org/presentationml/2006/ole">
            <p:oleObj spid="_x0000_s65571" name="Equação" r:id="rId6" imgW="2298700" imgH="381000" progId="Equation.3">
              <p:embed/>
            </p:oleObj>
          </a:graphicData>
        </a:graphic>
      </p:graphicFrame>
      <p:sp>
        <p:nvSpPr>
          <p:cNvPr id="34" name="Rectangle 3"/>
          <p:cNvSpPr>
            <a:spLocks noChangeArrowheads="1"/>
          </p:cNvSpPr>
          <p:nvPr/>
        </p:nvSpPr>
        <p:spPr bwMode="auto">
          <a:xfrm>
            <a:off x="4617309" y="3953628"/>
            <a:ext cx="1927654" cy="457200"/>
          </a:xfrm>
          <a:prstGeom prst="rect">
            <a:avLst/>
          </a:prstGeom>
          <a:noFill/>
          <a:ln w="9525">
            <a:noFill/>
            <a:miter lim="800000"/>
            <a:headEnd/>
            <a:tailEnd/>
          </a:ln>
        </p:spPr>
        <p:txBody>
          <a:bodyPr/>
          <a:lstStyle/>
          <a:p>
            <a:pPr algn="ctr" eaLnBrk="0" hangingPunct="0">
              <a:defRPr/>
            </a:pPr>
            <a:r>
              <a:rPr lang="pt-BR" sz="2000" b="1" i="1" dirty="0" err="1" smtClean="0">
                <a:latin typeface="+mj-lt"/>
              </a:rPr>
              <a:t>r</a:t>
            </a:r>
            <a:r>
              <a:rPr lang="pt-BR" sz="2000" b="1" i="1" baseline="-25000" dirty="0" err="1" smtClean="0">
                <a:latin typeface="+mj-lt"/>
              </a:rPr>
              <a:t>ij</a:t>
            </a:r>
            <a:r>
              <a:rPr lang="pt-BR" sz="2000" b="1" dirty="0" smtClean="0">
                <a:latin typeface="+mj-lt"/>
              </a:rPr>
              <a:t> </a:t>
            </a:r>
            <a:r>
              <a:rPr lang="pt-BR" sz="2000" b="1" baseline="-25000" dirty="0" smtClean="0">
                <a:latin typeface="+mj-lt"/>
              </a:rPr>
              <a:t>(tabelado)</a:t>
            </a:r>
            <a:r>
              <a:rPr lang="pt-BR" sz="2000" b="1" dirty="0" smtClean="0">
                <a:latin typeface="+mj-lt"/>
              </a:rPr>
              <a:t>=</a:t>
            </a:r>
            <a:r>
              <a:rPr lang="pt-BR" sz="2000" b="1" i="1" dirty="0" smtClean="0">
                <a:latin typeface="+mj-lt"/>
              </a:rPr>
              <a:t>0,477</a:t>
            </a:r>
            <a:endParaRPr lang="pt-BR" sz="2000" b="1" dirty="0">
              <a:latin typeface="+mj-lt"/>
            </a:endParaRPr>
          </a:p>
        </p:txBody>
      </p:sp>
      <p:sp>
        <p:nvSpPr>
          <p:cNvPr id="35" name="Rectangle 3"/>
          <p:cNvSpPr>
            <a:spLocks noChangeArrowheads="1"/>
          </p:cNvSpPr>
          <p:nvPr/>
        </p:nvSpPr>
        <p:spPr bwMode="auto">
          <a:xfrm>
            <a:off x="3495057" y="4484974"/>
            <a:ext cx="4479153" cy="457200"/>
          </a:xfrm>
          <a:prstGeom prst="rect">
            <a:avLst/>
          </a:prstGeom>
          <a:noFill/>
          <a:ln w="9525">
            <a:noFill/>
            <a:miter lim="800000"/>
            <a:headEnd/>
            <a:tailEnd/>
          </a:ln>
        </p:spPr>
        <p:txBody>
          <a:bodyPr/>
          <a:lstStyle/>
          <a:p>
            <a:pPr algn="ctr" eaLnBrk="0" hangingPunct="0">
              <a:defRPr/>
            </a:pPr>
            <a:r>
              <a:rPr lang="pt-BR" sz="2000" i="1" dirty="0" err="1" smtClean="0">
                <a:latin typeface="+mj-lt"/>
              </a:rPr>
              <a:t>r</a:t>
            </a:r>
            <a:r>
              <a:rPr lang="pt-BR" sz="2000" i="1" baseline="-25000" dirty="0" err="1" smtClean="0">
                <a:latin typeface="+mj-lt"/>
              </a:rPr>
              <a:t>ij</a:t>
            </a:r>
            <a:r>
              <a:rPr lang="pt-BR" sz="2000" dirty="0" smtClean="0">
                <a:latin typeface="+mj-lt"/>
              </a:rPr>
              <a:t> </a:t>
            </a:r>
            <a:r>
              <a:rPr lang="pt-BR" sz="2000" baseline="-25000" dirty="0" smtClean="0">
                <a:latin typeface="+mj-lt"/>
              </a:rPr>
              <a:t>(calculado)</a:t>
            </a:r>
            <a:r>
              <a:rPr lang="pt-BR" sz="2000" dirty="0" smtClean="0">
                <a:latin typeface="+mj-lt"/>
              </a:rPr>
              <a:t>=0,625 &gt;  </a:t>
            </a:r>
            <a:r>
              <a:rPr lang="pt-BR" sz="2000" i="1" dirty="0" err="1" smtClean="0">
                <a:latin typeface="+mj-lt"/>
              </a:rPr>
              <a:t>r</a:t>
            </a:r>
            <a:r>
              <a:rPr lang="pt-BR" sz="2000" i="1" baseline="-25000" dirty="0" err="1" smtClean="0">
                <a:latin typeface="+mj-lt"/>
              </a:rPr>
              <a:t>ij</a:t>
            </a:r>
            <a:r>
              <a:rPr lang="pt-BR" sz="2000" dirty="0" smtClean="0">
                <a:latin typeface="+mj-lt"/>
              </a:rPr>
              <a:t> </a:t>
            </a:r>
            <a:r>
              <a:rPr lang="pt-BR" sz="2000" baseline="-25000" dirty="0" smtClean="0">
                <a:latin typeface="+mj-lt"/>
              </a:rPr>
              <a:t>(tabelado)</a:t>
            </a:r>
            <a:r>
              <a:rPr lang="pt-BR" sz="2000" dirty="0" smtClean="0">
                <a:latin typeface="+mj-lt"/>
              </a:rPr>
              <a:t> =0,477 </a:t>
            </a:r>
            <a:endParaRPr lang="pt-BR" sz="2000" dirty="0">
              <a:latin typeface="+mj-lt"/>
            </a:endParaRPr>
          </a:p>
        </p:txBody>
      </p:sp>
      <p:sp>
        <p:nvSpPr>
          <p:cNvPr id="36" name="Oval 21"/>
          <p:cNvSpPr>
            <a:spLocks noChangeArrowheads="1"/>
          </p:cNvSpPr>
          <p:nvPr/>
        </p:nvSpPr>
        <p:spPr bwMode="auto">
          <a:xfrm>
            <a:off x="5553149" y="4490941"/>
            <a:ext cx="280988" cy="381000"/>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sp>
        <p:nvSpPr>
          <p:cNvPr id="37" name="Text Box 20"/>
          <p:cNvSpPr txBox="1">
            <a:spLocks noChangeArrowheads="1"/>
          </p:cNvSpPr>
          <p:nvPr/>
        </p:nvSpPr>
        <p:spPr bwMode="auto">
          <a:xfrm>
            <a:off x="5038919" y="1646360"/>
            <a:ext cx="1056828" cy="369332"/>
          </a:xfrm>
          <a:prstGeom prst="rect">
            <a:avLst/>
          </a:prstGeom>
          <a:noFill/>
          <a:ln w="25400">
            <a:solidFill>
              <a:srgbClr val="FF3300"/>
            </a:solidFill>
            <a:miter lim="800000"/>
            <a:headEnd type="none" w="sm" len="sm"/>
            <a:tailEnd type="none" w="sm" len="sm"/>
          </a:ln>
        </p:spPr>
        <p:txBody>
          <a:bodyPr wrap="none">
            <a:spAutoFit/>
          </a:bodyPr>
          <a:lstStyle/>
          <a:p>
            <a:pPr algn="ctr" defTabSz="762000" eaLnBrk="0" hangingPunct="0"/>
            <a:r>
              <a:rPr lang="pt-BR" b="0" u="none" dirty="0">
                <a:latin typeface="+mj-lt"/>
              </a:rPr>
              <a:t>Rejeitado</a:t>
            </a:r>
          </a:p>
        </p:txBody>
      </p:sp>
      <p:sp>
        <p:nvSpPr>
          <p:cNvPr id="38" name="Rectangle 3"/>
          <p:cNvSpPr>
            <a:spLocks noChangeArrowheads="1"/>
          </p:cNvSpPr>
          <p:nvPr/>
        </p:nvSpPr>
        <p:spPr bwMode="auto">
          <a:xfrm>
            <a:off x="3651591" y="5028675"/>
            <a:ext cx="4479153" cy="457200"/>
          </a:xfrm>
          <a:prstGeom prst="rect">
            <a:avLst/>
          </a:prstGeom>
          <a:noFill/>
          <a:ln w="9525">
            <a:noFill/>
            <a:miter lim="800000"/>
            <a:headEnd/>
            <a:tailEnd/>
          </a:ln>
        </p:spPr>
        <p:txBody>
          <a:bodyPr/>
          <a:lstStyle/>
          <a:p>
            <a:pPr algn="ctr" eaLnBrk="0" hangingPunct="0">
              <a:defRPr/>
            </a:pPr>
            <a:r>
              <a:rPr lang="pt-BR" sz="2000" i="1" dirty="0" err="1" smtClean="0">
                <a:latin typeface="+mj-lt"/>
              </a:rPr>
              <a:t>r</a:t>
            </a:r>
            <a:r>
              <a:rPr lang="pt-BR" sz="2000" i="1" baseline="-25000" dirty="0" err="1" smtClean="0">
                <a:latin typeface="+mj-lt"/>
              </a:rPr>
              <a:t>ij</a:t>
            </a:r>
            <a:r>
              <a:rPr lang="pt-BR" sz="2000" dirty="0" smtClean="0">
                <a:latin typeface="+mj-lt"/>
              </a:rPr>
              <a:t> </a:t>
            </a:r>
            <a:r>
              <a:rPr lang="pt-BR" sz="2000" baseline="-25000" dirty="0" smtClean="0">
                <a:latin typeface="+mj-lt"/>
              </a:rPr>
              <a:t>(calculado)</a:t>
            </a:r>
            <a:r>
              <a:rPr lang="pt-BR" sz="2000" dirty="0" smtClean="0">
                <a:latin typeface="+mj-lt"/>
              </a:rPr>
              <a:t>= 0,100 &lt;  </a:t>
            </a:r>
            <a:r>
              <a:rPr lang="pt-BR" sz="2000" i="1" dirty="0" err="1" smtClean="0">
                <a:latin typeface="+mj-lt"/>
              </a:rPr>
              <a:t>r</a:t>
            </a:r>
            <a:r>
              <a:rPr lang="pt-BR" sz="2000" i="1" baseline="-25000" dirty="0" err="1" smtClean="0">
                <a:latin typeface="+mj-lt"/>
              </a:rPr>
              <a:t>ij</a:t>
            </a:r>
            <a:r>
              <a:rPr lang="pt-BR" sz="2000" dirty="0" smtClean="0">
                <a:latin typeface="+mj-lt"/>
              </a:rPr>
              <a:t> </a:t>
            </a:r>
            <a:r>
              <a:rPr lang="pt-BR" sz="2000" baseline="-25000" dirty="0" smtClean="0">
                <a:latin typeface="+mj-lt"/>
              </a:rPr>
              <a:t>(tabelado)</a:t>
            </a:r>
            <a:r>
              <a:rPr lang="pt-BR" sz="2000" dirty="0" smtClean="0">
                <a:latin typeface="+mj-lt"/>
              </a:rPr>
              <a:t> =0,477 </a:t>
            </a:r>
            <a:endParaRPr lang="pt-BR" sz="2000" dirty="0">
              <a:latin typeface="+mj-lt"/>
            </a:endParaRPr>
          </a:p>
        </p:txBody>
      </p:sp>
      <p:graphicFrame>
        <p:nvGraphicFramePr>
          <p:cNvPr id="41" name="Object 27"/>
          <p:cNvGraphicFramePr>
            <a:graphicFrameLocks noChangeAspect="1"/>
          </p:cNvGraphicFramePr>
          <p:nvPr/>
        </p:nvGraphicFramePr>
        <p:xfrm>
          <a:off x="296806" y="5699125"/>
          <a:ext cx="1724025" cy="406400"/>
        </p:xfrm>
        <a:graphic>
          <a:graphicData uri="http://schemas.openxmlformats.org/presentationml/2006/ole">
            <p:oleObj spid="_x0000_s65572" name="Equação" r:id="rId7" imgW="1295400" imgH="228600" progId="Equation.3">
              <p:embed/>
            </p:oleObj>
          </a:graphicData>
        </a:graphic>
      </p:graphicFrame>
      <p:sp>
        <p:nvSpPr>
          <p:cNvPr id="42" name="Rectangle 3"/>
          <p:cNvSpPr>
            <a:spLocks noChangeArrowheads="1"/>
          </p:cNvSpPr>
          <p:nvPr/>
        </p:nvSpPr>
        <p:spPr bwMode="auto">
          <a:xfrm>
            <a:off x="2187861" y="5700065"/>
            <a:ext cx="6606746" cy="457200"/>
          </a:xfrm>
          <a:prstGeom prst="rect">
            <a:avLst/>
          </a:prstGeom>
          <a:noFill/>
          <a:ln w="9525">
            <a:noFill/>
            <a:miter lim="800000"/>
            <a:headEnd/>
            <a:tailEnd/>
          </a:ln>
        </p:spPr>
        <p:txBody>
          <a:bodyPr/>
          <a:lstStyle/>
          <a:p>
            <a:pPr algn="ctr" eaLnBrk="0" hangingPunct="0">
              <a:defRPr/>
            </a:pPr>
            <a:r>
              <a:rPr lang="pt-BR" sz="2000" b="1" dirty="0" smtClean="0">
                <a:latin typeface="+mj-lt"/>
              </a:rPr>
              <a:t>Ao nível de confiança de 95% </a:t>
            </a:r>
            <a:r>
              <a:rPr lang="pt-BR" sz="2000" b="1" dirty="0" err="1" smtClean="0">
                <a:latin typeface="+mj-lt"/>
              </a:rPr>
              <a:t>H</a:t>
            </a:r>
            <a:r>
              <a:rPr lang="pt-BR" sz="2000" b="1" baseline="-25000" dirty="0" err="1" smtClean="0">
                <a:latin typeface="+mj-lt"/>
              </a:rPr>
              <a:t>o</a:t>
            </a:r>
            <a:r>
              <a:rPr lang="pt-BR" sz="2000" b="1" dirty="0" smtClean="0">
                <a:latin typeface="+mj-lt"/>
              </a:rPr>
              <a:t> é rejeitada por conta de </a:t>
            </a:r>
            <a:r>
              <a:rPr lang="pt-BR" sz="2000" b="1" i="1" dirty="0" err="1" smtClean="0">
                <a:latin typeface="+mj-lt"/>
              </a:rPr>
              <a:t>x</a:t>
            </a:r>
            <a:r>
              <a:rPr lang="pt-BR" sz="2000" b="1" baseline="-25000" dirty="0" err="1" smtClean="0">
                <a:latin typeface="+mj-lt"/>
              </a:rPr>
              <a:t>n</a:t>
            </a:r>
            <a:r>
              <a:rPr lang="pt-BR" sz="2000" b="1" dirty="0" smtClean="0">
                <a:latin typeface="+mj-lt"/>
              </a:rPr>
              <a:t>.  </a:t>
            </a:r>
            <a:endParaRPr lang="pt-BR" sz="2000" b="1" dirty="0">
              <a:latin typeface="+mj-lt"/>
            </a:endParaRPr>
          </a:p>
        </p:txBody>
      </p:sp>
      <p:graphicFrame>
        <p:nvGraphicFramePr>
          <p:cNvPr id="19" name="Tabela 18"/>
          <p:cNvGraphicFramePr>
            <a:graphicFrameLocks noGrp="1"/>
          </p:cNvGraphicFramePr>
          <p:nvPr/>
        </p:nvGraphicFramePr>
        <p:xfrm>
          <a:off x="385302" y="2074670"/>
          <a:ext cx="609600" cy="2451735"/>
        </p:xfrm>
        <a:graphic>
          <a:graphicData uri="http://schemas.openxmlformats.org/drawingml/2006/table">
            <a:tbl>
              <a:tblPr/>
              <a:tblGrid>
                <a:gridCol w="609600"/>
              </a:tblGrid>
              <a:tr h="200025">
                <a:tc>
                  <a:txBody>
                    <a:bodyPr/>
                    <a:lstStyle/>
                    <a:p>
                      <a:pPr algn="ctr" fontAlgn="b"/>
                      <a:r>
                        <a:rPr lang="pt-BR" sz="1400" b="0" i="0" u="none" strike="noStrike" dirty="0">
                          <a:latin typeface="Calibri"/>
                        </a:rPr>
                        <a:t>x (mm)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pt-BR" sz="1400" b="0" i="0" u="none" strike="noStrike" dirty="0">
                          <a:latin typeface="Calibri"/>
                        </a:rPr>
                        <a:t>2,597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7434" name="Object 26"/>
          <p:cNvGraphicFramePr>
            <a:graphicFrameLocks noChangeAspect="1"/>
          </p:cNvGraphicFramePr>
          <p:nvPr/>
        </p:nvGraphicFramePr>
        <p:xfrm>
          <a:off x="1563569" y="2562944"/>
          <a:ext cx="592137" cy="244475"/>
        </p:xfrm>
        <a:graphic>
          <a:graphicData uri="http://schemas.openxmlformats.org/presentationml/2006/ole">
            <p:oleObj spid="_x0000_s65573" name="Equação" r:id="rId8" imgW="418918" imgH="177723" progId="Equation.3">
              <p:embed/>
            </p:oleObj>
          </a:graphicData>
        </a:graphic>
      </p:graphicFrame>
      <p:sp>
        <p:nvSpPr>
          <p:cNvPr id="20" name="Retângulo 19"/>
          <p:cNvSpPr/>
          <p:nvPr/>
        </p:nvSpPr>
        <p:spPr>
          <a:xfrm>
            <a:off x="3300881" y="532503"/>
            <a:ext cx="250902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REJEIÇÃO</a:t>
            </a:r>
            <a:endParaRPr lang="pt-BR" altLang="pt-BR" b="1"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34"/>
                                        </p:tgtEl>
                                        <p:attrNameLst>
                                          <p:attrName>style.visibility</p:attrName>
                                        </p:attrNameLst>
                                      </p:cBhvr>
                                      <p:to>
                                        <p:strVal val="visible"/>
                                      </p:to>
                                    </p:set>
                                    <p:anim calcmode="lin" valueType="num">
                                      <p:cBhvr additive="base">
                                        <p:cTn id="19" dur="500" fill="hold"/>
                                        <p:tgtEl>
                                          <p:spTgt spid="17434"/>
                                        </p:tgtEl>
                                        <p:attrNameLst>
                                          <p:attrName>ppt_x</p:attrName>
                                        </p:attrNameLst>
                                      </p:cBhvr>
                                      <p:tavLst>
                                        <p:tav tm="0">
                                          <p:val>
                                            <p:strVal val="#ppt_x"/>
                                          </p:val>
                                        </p:tav>
                                        <p:tav tm="100000">
                                          <p:val>
                                            <p:strVal val="#ppt_x"/>
                                          </p:val>
                                        </p:tav>
                                      </p:tavLst>
                                    </p:anim>
                                    <p:anim calcmode="lin" valueType="num">
                                      <p:cBhvr additive="base">
                                        <p:cTn id="20" dur="500" fill="hold"/>
                                        <p:tgtEl>
                                          <p:spTgt spid="174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 calcmode="lin" valueType="num">
                                      <p:cBhvr additive="base">
                                        <p:cTn id="2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27"/>
                                        </p:tgtEl>
                                        <p:attrNameLst>
                                          <p:attrName>style.visibility</p:attrName>
                                        </p:attrNameLst>
                                      </p:cBhvr>
                                      <p:to>
                                        <p:strVal val="visible"/>
                                      </p:to>
                                    </p:set>
                                    <p:anim calcmode="lin" valueType="num">
                                      <p:cBhvr additive="base">
                                        <p:cTn id="31" dur="500" fill="hold"/>
                                        <p:tgtEl>
                                          <p:spTgt spid="17427"/>
                                        </p:tgtEl>
                                        <p:attrNameLst>
                                          <p:attrName>ppt_x</p:attrName>
                                        </p:attrNameLst>
                                      </p:cBhvr>
                                      <p:tavLst>
                                        <p:tav tm="0">
                                          <p:val>
                                            <p:strVal val="#ppt_x"/>
                                          </p:val>
                                        </p:tav>
                                        <p:tav tm="100000">
                                          <p:val>
                                            <p:strVal val="#ppt_x"/>
                                          </p:val>
                                        </p:tav>
                                      </p:tavLst>
                                    </p:anim>
                                    <p:anim calcmode="lin" valueType="num">
                                      <p:cBhvr additive="base">
                                        <p:cTn id="32" dur="500" fill="hold"/>
                                        <p:tgtEl>
                                          <p:spTgt spid="174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30"/>
                                        </p:tgtEl>
                                        <p:attrNameLst>
                                          <p:attrName>style.visibility</p:attrName>
                                        </p:attrNameLst>
                                      </p:cBhvr>
                                      <p:to>
                                        <p:strVal val="visible"/>
                                      </p:to>
                                    </p:set>
                                    <p:anim calcmode="lin" valueType="num">
                                      <p:cBhvr additive="base">
                                        <p:cTn id="37" dur="500" fill="hold"/>
                                        <p:tgtEl>
                                          <p:spTgt spid="17430"/>
                                        </p:tgtEl>
                                        <p:attrNameLst>
                                          <p:attrName>ppt_x</p:attrName>
                                        </p:attrNameLst>
                                      </p:cBhvr>
                                      <p:tavLst>
                                        <p:tav tm="0">
                                          <p:val>
                                            <p:strVal val="#ppt_x"/>
                                          </p:val>
                                        </p:tav>
                                        <p:tav tm="100000">
                                          <p:val>
                                            <p:strVal val="#ppt_x"/>
                                          </p:val>
                                        </p:tav>
                                      </p:tavLst>
                                    </p:anim>
                                    <p:anim calcmode="lin" valueType="num">
                                      <p:cBhvr additive="base">
                                        <p:cTn id="38" dur="500" fill="hold"/>
                                        <p:tgtEl>
                                          <p:spTgt spid="174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28"/>
                                        </p:tgtEl>
                                        <p:attrNameLst>
                                          <p:attrName>style.visibility</p:attrName>
                                        </p:attrNameLst>
                                      </p:cBhvr>
                                      <p:to>
                                        <p:strVal val="visible"/>
                                      </p:to>
                                    </p:set>
                                    <p:anim calcmode="lin" valueType="num">
                                      <p:cBhvr additive="base">
                                        <p:cTn id="43" dur="500" fill="hold"/>
                                        <p:tgtEl>
                                          <p:spTgt spid="17428"/>
                                        </p:tgtEl>
                                        <p:attrNameLst>
                                          <p:attrName>ppt_x</p:attrName>
                                        </p:attrNameLst>
                                      </p:cBhvr>
                                      <p:tavLst>
                                        <p:tav tm="0">
                                          <p:val>
                                            <p:strVal val="#ppt_x"/>
                                          </p:val>
                                        </p:tav>
                                        <p:tav tm="100000">
                                          <p:val>
                                            <p:strVal val="#ppt_x"/>
                                          </p:val>
                                        </p:tav>
                                      </p:tavLst>
                                    </p:anim>
                                    <p:anim calcmode="lin" valueType="num">
                                      <p:cBhvr additive="base">
                                        <p:cTn id="44"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31"/>
                                        </p:tgtEl>
                                        <p:attrNameLst>
                                          <p:attrName>style.visibility</p:attrName>
                                        </p:attrNameLst>
                                      </p:cBhvr>
                                      <p:to>
                                        <p:strVal val="visible"/>
                                      </p:to>
                                    </p:set>
                                    <p:anim calcmode="lin" valueType="num">
                                      <p:cBhvr additive="base">
                                        <p:cTn id="49" dur="500" fill="hold"/>
                                        <p:tgtEl>
                                          <p:spTgt spid="17431"/>
                                        </p:tgtEl>
                                        <p:attrNameLst>
                                          <p:attrName>ppt_x</p:attrName>
                                        </p:attrNameLst>
                                      </p:cBhvr>
                                      <p:tavLst>
                                        <p:tav tm="0">
                                          <p:val>
                                            <p:strVal val="#ppt_x"/>
                                          </p:val>
                                        </p:tav>
                                        <p:tav tm="100000">
                                          <p:val>
                                            <p:strVal val="#ppt_x"/>
                                          </p:val>
                                        </p:tav>
                                      </p:tavLst>
                                    </p:anim>
                                    <p:anim calcmode="lin" valueType="num">
                                      <p:cBhvr additive="base">
                                        <p:cTn id="50" dur="500" fill="hold"/>
                                        <p:tgtEl>
                                          <p:spTgt spid="174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strVal val="4*#ppt_w"/>
                                          </p:val>
                                        </p:tav>
                                        <p:tav tm="100000">
                                          <p:val>
                                            <p:strVal val="#ppt_w"/>
                                          </p:val>
                                        </p:tav>
                                      </p:tavLst>
                                    </p:anim>
                                    <p:anim calcmode="lin" valueType="num">
                                      <p:cBhvr>
                                        <p:cTn id="68" dur="50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strVal val="4*#ppt_w"/>
                                          </p:val>
                                        </p:tav>
                                        <p:tav tm="100000">
                                          <p:val>
                                            <p:strVal val="#ppt_w"/>
                                          </p:val>
                                        </p:tav>
                                      </p:tavLst>
                                    </p:anim>
                                    <p:anim calcmode="lin" valueType="num">
                                      <p:cBhvr>
                                        <p:cTn id="74" dur="500" fill="hold"/>
                                        <p:tgtEl>
                                          <p:spTgt spid="37"/>
                                        </p:tgtEl>
                                        <p:attrNameLst>
                                          <p:attrName>ppt_h</p:attrName>
                                        </p:attrNameLst>
                                      </p:cBhvr>
                                      <p:tavLst>
                                        <p:tav tm="0">
                                          <p:val>
                                            <p:strVal val="4*#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8" grpId="0" build="allAtOnce"/>
      <p:bldP spid="34" grpId="0" build="allAtOnce"/>
      <p:bldP spid="35" grpId="0"/>
      <p:bldP spid="36" grpId="0" animBg="1"/>
      <p:bldP spid="37" grpId="0" animBg="1" autoUpdateAnimBg="0"/>
      <p:bldP spid="38" grpId="0"/>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2195" name="Object 38"/>
          <p:cNvGraphicFramePr>
            <a:graphicFrameLocks noChangeAspect="1"/>
          </p:cNvGraphicFramePr>
          <p:nvPr/>
        </p:nvGraphicFramePr>
        <p:xfrm>
          <a:off x="5277194" y="2185688"/>
          <a:ext cx="1443038" cy="717550"/>
        </p:xfrm>
        <a:graphic>
          <a:graphicData uri="http://schemas.openxmlformats.org/presentationml/2006/ole">
            <p:oleObj spid="_x0000_s66602" name="Equação" r:id="rId3" imgW="1079500" imgH="419100" progId="Equation.3">
              <p:embed/>
            </p:oleObj>
          </a:graphicData>
        </a:graphic>
      </p:graphicFrame>
      <p:graphicFrame>
        <p:nvGraphicFramePr>
          <p:cNvPr id="1672196" name="Object 39"/>
          <p:cNvGraphicFramePr>
            <a:graphicFrameLocks noChangeAspect="1"/>
          </p:cNvGraphicFramePr>
          <p:nvPr/>
        </p:nvGraphicFramePr>
        <p:xfrm>
          <a:off x="797357" y="3171563"/>
          <a:ext cx="440807" cy="480881"/>
        </p:xfrm>
        <a:graphic>
          <a:graphicData uri="http://schemas.openxmlformats.org/presentationml/2006/ole">
            <p:oleObj spid="_x0000_s66603" name="Equação" r:id="rId4" imgW="279400" imgH="228600" progId="Equation.3">
              <p:embed/>
            </p:oleObj>
          </a:graphicData>
        </a:graphic>
      </p:graphicFrame>
      <p:graphicFrame>
        <p:nvGraphicFramePr>
          <p:cNvPr id="1672197" name="Object 40"/>
          <p:cNvGraphicFramePr>
            <a:graphicFrameLocks noChangeAspect="1"/>
          </p:cNvGraphicFramePr>
          <p:nvPr/>
        </p:nvGraphicFramePr>
        <p:xfrm>
          <a:off x="3251200" y="3097421"/>
          <a:ext cx="470514" cy="484960"/>
        </p:xfrm>
        <a:graphic>
          <a:graphicData uri="http://schemas.openxmlformats.org/presentationml/2006/ole">
            <p:oleObj spid="_x0000_s66604" name="Equação" r:id="rId5" imgW="241091" imgH="215713" progId="Equation.3">
              <p:embed/>
            </p:oleObj>
          </a:graphicData>
        </a:graphic>
      </p:graphicFrame>
      <p:sp>
        <p:nvSpPr>
          <p:cNvPr id="1672199" name="Text Box 7"/>
          <p:cNvSpPr txBox="1">
            <a:spLocks noChangeArrowheads="1"/>
          </p:cNvSpPr>
          <p:nvPr/>
        </p:nvSpPr>
        <p:spPr bwMode="auto">
          <a:xfrm>
            <a:off x="1349375" y="3185551"/>
            <a:ext cx="1643063" cy="400050"/>
          </a:xfrm>
          <a:prstGeom prst="rect">
            <a:avLst/>
          </a:prstGeom>
          <a:noFill/>
          <a:ln w="12700">
            <a:noFill/>
            <a:miter lim="800000"/>
            <a:headEnd type="none" w="sm" len="sm"/>
            <a:tailEnd type="none" w="sm" len="sm"/>
          </a:ln>
        </p:spPr>
        <p:txBody>
          <a:bodyPr wrap="none" anchor="ctr">
            <a:spAutoFit/>
          </a:bodyPr>
          <a:lstStyle/>
          <a:p>
            <a:pPr algn="ctr" defTabSz="762000" eaLnBrk="0" hangingPunct="0"/>
            <a:r>
              <a:rPr lang="pt-BR" sz="2000" b="0" u="none" dirty="0">
                <a:latin typeface="+mj-lt"/>
              </a:rPr>
              <a:t>Valor suspeito</a:t>
            </a:r>
          </a:p>
        </p:txBody>
      </p:sp>
      <p:sp>
        <p:nvSpPr>
          <p:cNvPr id="1672200" name="Text Box 8"/>
          <p:cNvSpPr txBox="1">
            <a:spLocks noChangeArrowheads="1"/>
          </p:cNvSpPr>
          <p:nvPr/>
        </p:nvSpPr>
        <p:spPr bwMode="auto">
          <a:xfrm>
            <a:off x="3833813" y="3185551"/>
            <a:ext cx="1839912" cy="400050"/>
          </a:xfrm>
          <a:prstGeom prst="rect">
            <a:avLst/>
          </a:prstGeom>
          <a:noFill/>
          <a:ln w="12700">
            <a:noFill/>
            <a:miter lim="800000"/>
            <a:headEnd type="none" w="sm" len="sm"/>
            <a:tailEnd type="none" w="sm" len="sm"/>
          </a:ln>
        </p:spPr>
        <p:txBody>
          <a:bodyPr wrap="none" anchor="ctr">
            <a:spAutoFit/>
          </a:bodyPr>
          <a:lstStyle/>
          <a:p>
            <a:pPr algn="ctr" defTabSz="762000" eaLnBrk="0" hangingPunct="0"/>
            <a:r>
              <a:rPr lang="pt-BR" sz="2000" b="0" u="none">
                <a:latin typeface="+mj-lt"/>
              </a:rPr>
              <a:t>Média Amostral</a:t>
            </a:r>
          </a:p>
        </p:txBody>
      </p:sp>
      <p:sp>
        <p:nvSpPr>
          <p:cNvPr id="1672203" name="Text Box 11"/>
          <p:cNvSpPr txBox="1">
            <a:spLocks noChangeArrowheads="1"/>
          </p:cNvSpPr>
          <p:nvPr/>
        </p:nvSpPr>
        <p:spPr bwMode="auto">
          <a:xfrm>
            <a:off x="5265738" y="4365625"/>
            <a:ext cx="3044231" cy="400110"/>
          </a:xfrm>
          <a:prstGeom prst="rect">
            <a:avLst/>
          </a:prstGeom>
          <a:noFill/>
          <a:ln w="12700">
            <a:noFill/>
            <a:miter lim="800000"/>
            <a:headEnd type="none" w="sm" len="sm"/>
            <a:tailEnd type="none" w="sm" len="sm"/>
          </a:ln>
        </p:spPr>
        <p:txBody>
          <a:bodyPr wrap="none" anchor="ctr">
            <a:spAutoFit/>
          </a:bodyPr>
          <a:lstStyle/>
          <a:p>
            <a:pPr algn="ctr" defTabSz="762000" eaLnBrk="0" hangingPunct="0"/>
            <a:r>
              <a:rPr lang="pt-BR" sz="2000" b="0" u="none" dirty="0">
                <a:latin typeface="+mj-lt"/>
              </a:rPr>
              <a:t>Condição de Rejeição de </a:t>
            </a:r>
            <a:r>
              <a:rPr lang="pt-BR" sz="2000" b="0" u="none" dirty="0" err="1">
                <a:latin typeface="+mj-lt"/>
              </a:rPr>
              <a:t>Ho</a:t>
            </a:r>
            <a:endParaRPr lang="pt-BR" sz="2000" b="0" u="none" dirty="0">
              <a:latin typeface="+mj-lt"/>
            </a:endParaRPr>
          </a:p>
        </p:txBody>
      </p:sp>
      <p:sp>
        <p:nvSpPr>
          <p:cNvPr id="96268" name="Text Box 13"/>
          <p:cNvSpPr txBox="1">
            <a:spLocks noChangeArrowheads="1"/>
          </p:cNvSpPr>
          <p:nvPr/>
        </p:nvSpPr>
        <p:spPr bwMode="auto">
          <a:xfrm>
            <a:off x="1008878" y="2279393"/>
            <a:ext cx="2371162" cy="400110"/>
          </a:xfrm>
          <a:prstGeom prst="rect">
            <a:avLst/>
          </a:prstGeom>
          <a:noFill/>
          <a:ln w="12700">
            <a:noFill/>
            <a:miter lim="800000"/>
            <a:headEnd type="none" w="sm" len="sm"/>
            <a:tailEnd type="none" w="sm" len="sm"/>
          </a:ln>
        </p:spPr>
        <p:txBody>
          <a:bodyPr wrap="none" anchor="ctr">
            <a:spAutoFit/>
          </a:bodyPr>
          <a:lstStyle/>
          <a:p>
            <a:pPr algn="ctr" defTabSz="762000" eaLnBrk="0" hangingPunct="0"/>
            <a:r>
              <a:rPr lang="pt-BR" sz="2000" u="none" dirty="0">
                <a:latin typeface="+mj-lt"/>
              </a:rPr>
              <a:t>Para um </a:t>
            </a:r>
            <a:r>
              <a:rPr lang="pt-BR" sz="2000" u="none" dirty="0" smtClean="0">
                <a:latin typeface="+mj-lt"/>
              </a:rPr>
              <a:t>valor x</a:t>
            </a:r>
            <a:r>
              <a:rPr lang="pt-BR" sz="2000" u="none" baseline="-25000" dirty="0" smtClean="0">
                <a:latin typeface="+mj-lt"/>
              </a:rPr>
              <a:t>i</a:t>
            </a:r>
            <a:r>
              <a:rPr lang="pt-BR" sz="2000" u="none" dirty="0" smtClean="0">
                <a:latin typeface="+mj-lt"/>
              </a:rPr>
              <a:t> ou </a:t>
            </a:r>
            <a:r>
              <a:rPr lang="pt-BR" sz="2000" u="none" dirty="0" err="1" smtClean="0">
                <a:latin typeface="+mj-lt"/>
              </a:rPr>
              <a:t>x</a:t>
            </a:r>
            <a:r>
              <a:rPr lang="pt-BR" sz="2000" u="none" baseline="-25000" dirty="0" err="1" smtClean="0">
                <a:latin typeface="+mj-lt"/>
              </a:rPr>
              <a:t>n</a:t>
            </a:r>
            <a:endParaRPr lang="pt-BR" sz="2000" u="none" baseline="-25000" dirty="0">
              <a:latin typeface="+mj-lt"/>
            </a:endParaRPr>
          </a:p>
        </p:txBody>
      </p:sp>
      <p:sp>
        <p:nvSpPr>
          <p:cNvPr id="1672209" name="Line 17"/>
          <p:cNvSpPr>
            <a:spLocks noChangeShapeType="1"/>
          </p:cNvSpPr>
          <p:nvPr/>
        </p:nvSpPr>
        <p:spPr bwMode="auto">
          <a:xfrm>
            <a:off x="3878219" y="2509581"/>
            <a:ext cx="842963" cy="0"/>
          </a:xfrm>
          <a:prstGeom prst="line">
            <a:avLst/>
          </a:prstGeom>
          <a:noFill/>
          <a:ln w="12700">
            <a:solidFill>
              <a:srgbClr val="000066"/>
            </a:solidFill>
            <a:round/>
            <a:headEnd type="none" w="sm" len="sm"/>
            <a:tailEnd type="triangle" w="lg" len="lg"/>
          </a:ln>
        </p:spPr>
        <p:txBody>
          <a:bodyPr wrap="none" anchor="ctr"/>
          <a:lstStyle/>
          <a:p>
            <a:endParaRPr lang="pt-BR">
              <a:latin typeface="+mj-lt"/>
            </a:endParaRPr>
          </a:p>
        </p:txBody>
      </p:sp>
      <p:sp>
        <p:nvSpPr>
          <p:cNvPr id="20" name="Retângulo 19"/>
          <p:cNvSpPr/>
          <p:nvPr/>
        </p:nvSpPr>
        <p:spPr>
          <a:xfrm>
            <a:off x="3089072" y="513402"/>
            <a:ext cx="250902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REJEIÇÃO</a:t>
            </a:r>
            <a:endParaRPr lang="pt-BR" altLang="pt-BR" b="1" dirty="0">
              <a:solidFill>
                <a:schemeClr val="accent1"/>
              </a:solidFill>
              <a:latin typeface="+mj-lt"/>
            </a:endParaRPr>
          </a:p>
        </p:txBody>
      </p:sp>
      <p:sp>
        <p:nvSpPr>
          <p:cNvPr id="21" name="Text Box 2"/>
          <p:cNvSpPr txBox="1">
            <a:spLocks noChangeArrowheads="1"/>
          </p:cNvSpPr>
          <p:nvPr/>
        </p:nvSpPr>
        <p:spPr bwMode="auto">
          <a:xfrm>
            <a:off x="2504294" y="943619"/>
            <a:ext cx="3888260" cy="400110"/>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sz="2000" b="1" u="none" dirty="0" smtClean="0">
                <a:latin typeface="+mj-lt"/>
              </a:rPr>
              <a:t>Teste de </a:t>
            </a:r>
            <a:r>
              <a:rPr lang="pt-BR" sz="2000" b="1" u="none" dirty="0" err="1" smtClean="0">
                <a:latin typeface="+mj-lt"/>
              </a:rPr>
              <a:t>Grubbs</a:t>
            </a:r>
            <a:r>
              <a:rPr lang="pt-BR" sz="2000" b="1" u="none" dirty="0" smtClean="0">
                <a:latin typeface="+mj-lt"/>
              </a:rPr>
              <a:t>’</a:t>
            </a:r>
            <a:endParaRPr lang="pt-BR" sz="2000" b="1" u="none" dirty="0">
              <a:latin typeface="+mj-lt"/>
            </a:endParaRPr>
          </a:p>
        </p:txBody>
      </p:sp>
      <p:graphicFrame>
        <p:nvGraphicFramePr>
          <p:cNvPr id="22" name="Object 16"/>
          <p:cNvGraphicFramePr>
            <a:graphicFrameLocks noChangeAspect="1"/>
          </p:cNvGraphicFramePr>
          <p:nvPr/>
        </p:nvGraphicFramePr>
        <p:xfrm>
          <a:off x="441325" y="1446213"/>
          <a:ext cx="1938338" cy="457200"/>
        </p:xfrm>
        <a:graphic>
          <a:graphicData uri="http://schemas.openxmlformats.org/presentationml/2006/ole">
            <p:oleObj spid="_x0000_s66605" name="Equação" r:id="rId6" imgW="1295400" imgH="228600" progId="Equation.3">
              <p:embed/>
            </p:oleObj>
          </a:graphicData>
        </a:graphic>
      </p:graphicFrame>
      <p:sp>
        <p:nvSpPr>
          <p:cNvPr id="23" name="Rectangle 3"/>
          <p:cNvSpPr>
            <a:spLocks noChangeArrowheads="1"/>
          </p:cNvSpPr>
          <p:nvPr/>
        </p:nvSpPr>
        <p:spPr bwMode="auto">
          <a:xfrm>
            <a:off x="3186155" y="1474056"/>
            <a:ext cx="5109348" cy="457200"/>
          </a:xfrm>
          <a:prstGeom prst="rect">
            <a:avLst/>
          </a:prstGeom>
          <a:noFill/>
          <a:ln w="9525">
            <a:noFill/>
            <a:miter lim="800000"/>
            <a:headEnd/>
            <a:tailEnd/>
          </a:ln>
        </p:spPr>
        <p:txBody>
          <a:bodyPr/>
          <a:lstStyle/>
          <a:p>
            <a:pPr eaLnBrk="0" hangingPunct="0">
              <a:defRPr/>
            </a:pPr>
            <a:r>
              <a:rPr lang="pt-BR" sz="2000" i="1" dirty="0">
                <a:latin typeface="+mj-lt"/>
              </a:rPr>
              <a:t>H</a:t>
            </a:r>
            <a:r>
              <a:rPr lang="pt-BR" sz="2000" i="1" baseline="-25000" dirty="0">
                <a:latin typeface="+mj-lt"/>
              </a:rPr>
              <a:t>1</a:t>
            </a:r>
            <a:r>
              <a:rPr lang="pt-BR" sz="2000" dirty="0">
                <a:latin typeface="+mj-lt"/>
              </a:rPr>
              <a:t> </a:t>
            </a:r>
            <a:r>
              <a:rPr lang="pt-BR" sz="2000" dirty="0" smtClean="0">
                <a:latin typeface="+mj-lt"/>
              </a:rPr>
              <a:t>: </a:t>
            </a:r>
            <a:r>
              <a:rPr lang="pt-BR" sz="2000" dirty="0">
                <a:latin typeface="+mj-lt"/>
              </a:rPr>
              <a:t>pelo menos um valor difere dos </a:t>
            </a:r>
            <a:r>
              <a:rPr lang="pt-BR" sz="2000" dirty="0" smtClean="0">
                <a:latin typeface="+mj-lt"/>
              </a:rPr>
              <a:t>demais</a:t>
            </a:r>
            <a:r>
              <a:rPr lang="pt-BR" sz="2000" dirty="0">
                <a:latin typeface="+mj-lt"/>
              </a:rPr>
              <a:t>.  </a:t>
            </a:r>
          </a:p>
        </p:txBody>
      </p:sp>
      <p:grpSp>
        <p:nvGrpSpPr>
          <p:cNvPr id="2" name="Grupo 24"/>
          <p:cNvGrpSpPr/>
          <p:nvPr/>
        </p:nvGrpSpPr>
        <p:grpSpPr>
          <a:xfrm>
            <a:off x="6143625" y="3185551"/>
            <a:ext cx="2139950" cy="400050"/>
            <a:chOff x="6143625" y="3375025"/>
            <a:chExt cx="2139950" cy="400050"/>
          </a:xfrm>
        </p:grpSpPr>
        <p:sp>
          <p:nvSpPr>
            <p:cNvPr id="1672201" name="Text Box 9"/>
            <p:cNvSpPr txBox="1">
              <a:spLocks noChangeArrowheads="1"/>
            </p:cNvSpPr>
            <p:nvPr/>
          </p:nvSpPr>
          <p:spPr bwMode="auto">
            <a:xfrm>
              <a:off x="6610350" y="3375025"/>
              <a:ext cx="1673225" cy="400050"/>
            </a:xfrm>
            <a:prstGeom prst="rect">
              <a:avLst/>
            </a:prstGeom>
            <a:noFill/>
            <a:ln w="12700">
              <a:noFill/>
              <a:miter lim="800000"/>
              <a:headEnd type="none" w="sm" len="sm"/>
              <a:tailEnd type="none" w="sm" len="sm"/>
            </a:ln>
          </p:spPr>
          <p:txBody>
            <a:bodyPr wrap="none" anchor="ctr">
              <a:spAutoFit/>
            </a:bodyPr>
            <a:lstStyle/>
            <a:p>
              <a:pPr algn="ctr" defTabSz="762000" eaLnBrk="0" hangingPunct="0"/>
              <a:r>
                <a:rPr lang="pt-BR" sz="2000" b="0" u="none" dirty="0">
                  <a:latin typeface="+mj-lt"/>
                </a:rPr>
                <a:t>Desvio padrão</a:t>
              </a:r>
            </a:p>
          </p:txBody>
        </p:sp>
        <p:graphicFrame>
          <p:nvGraphicFramePr>
            <p:cNvPr id="18445" name="Object 13"/>
            <p:cNvGraphicFramePr>
              <a:graphicFrameLocks noChangeAspect="1"/>
            </p:cNvGraphicFramePr>
            <p:nvPr/>
          </p:nvGraphicFramePr>
          <p:xfrm>
            <a:off x="6143625" y="3454400"/>
            <a:ext cx="360363" cy="295275"/>
          </p:xfrm>
          <a:graphic>
            <a:graphicData uri="http://schemas.openxmlformats.org/presentationml/2006/ole">
              <p:oleObj spid="_x0000_s66606" name="Equação" r:id="rId7" imgW="228600" imgH="139700" progId="Equation.3">
                <p:embed/>
              </p:oleObj>
            </a:graphicData>
          </a:graphic>
        </p:graphicFrame>
      </p:grpSp>
      <p:graphicFrame>
        <p:nvGraphicFramePr>
          <p:cNvPr id="18446" name="Object 14"/>
          <p:cNvGraphicFramePr>
            <a:graphicFrameLocks noChangeAspect="1"/>
          </p:cNvGraphicFramePr>
          <p:nvPr/>
        </p:nvGraphicFramePr>
        <p:xfrm>
          <a:off x="5580663" y="5102697"/>
          <a:ext cx="2681888" cy="439489"/>
        </p:xfrm>
        <a:graphic>
          <a:graphicData uri="http://schemas.openxmlformats.org/presentationml/2006/ole">
            <p:oleObj spid="_x0000_s66607" name="Equação" r:id="rId8" imgW="1308100" imgH="228600" progId="Equation.3">
              <p:embed/>
            </p:oleObj>
          </a:graphicData>
        </a:graphic>
      </p:graphicFrame>
      <p:grpSp>
        <p:nvGrpSpPr>
          <p:cNvPr id="3" name="Grupo 23"/>
          <p:cNvGrpSpPr/>
          <p:nvPr/>
        </p:nvGrpSpPr>
        <p:grpSpPr>
          <a:xfrm>
            <a:off x="630238" y="3877000"/>
            <a:ext cx="3870325" cy="2254250"/>
            <a:chOff x="630238" y="3877000"/>
            <a:chExt cx="3870325" cy="2254250"/>
          </a:xfrm>
        </p:grpSpPr>
        <p:graphicFrame>
          <p:nvGraphicFramePr>
            <p:cNvPr id="1672202" name="Object 42"/>
            <p:cNvGraphicFramePr>
              <a:graphicFrameLocks noChangeAspect="1"/>
            </p:cNvGraphicFramePr>
            <p:nvPr/>
          </p:nvGraphicFramePr>
          <p:xfrm>
            <a:off x="630238" y="3877000"/>
            <a:ext cx="3870325" cy="2254250"/>
          </p:xfrm>
          <a:graphic>
            <a:graphicData uri="http://schemas.openxmlformats.org/presentationml/2006/ole">
              <p:oleObj spid="_x0000_s66608" name="Worksheet" r:id="rId9" imgW="3057585" imgH="1790629" progId="Excel.Sheet.8">
                <p:embed/>
              </p:oleObj>
            </a:graphicData>
          </a:graphic>
        </p:graphicFrame>
        <p:graphicFrame>
          <p:nvGraphicFramePr>
            <p:cNvPr id="18447" name="Object 15"/>
            <p:cNvGraphicFramePr>
              <a:graphicFrameLocks noChangeAspect="1"/>
            </p:cNvGraphicFramePr>
            <p:nvPr/>
          </p:nvGraphicFramePr>
          <p:xfrm>
            <a:off x="638354" y="3911060"/>
            <a:ext cx="672202" cy="305890"/>
          </p:xfrm>
          <a:graphic>
            <a:graphicData uri="http://schemas.openxmlformats.org/presentationml/2006/ole">
              <p:oleObj spid="_x0000_s66609" name="Equação" r:id="rId10" imgW="469900" imgH="228600" progId="Equation.3">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68">
                                            <p:txEl>
                                              <p:pRg st="0" end="0"/>
                                            </p:txEl>
                                          </p:spTgt>
                                        </p:tgtEl>
                                        <p:attrNameLst>
                                          <p:attrName>style.visibility</p:attrName>
                                        </p:attrNameLst>
                                      </p:cBhvr>
                                      <p:to>
                                        <p:strVal val="visible"/>
                                      </p:to>
                                    </p:set>
                                    <p:anim calcmode="lin" valueType="num">
                                      <p:cBhvr additive="base">
                                        <p:cTn id="19" dur="500" fill="hold"/>
                                        <p:tgtEl>
                                          <p:spTgt spid="9626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72209"/>
                                        </p:tgtEl>
                                        <p:attrNameLst>
                                          <p:attrName>style.visibility</p:attrName>
                                        </p:attrNameLst>
                                      </p:cBhvr>
                                      <p:to>
                                        <p:strVal val="visible"/>
                                      </p:to>
                                    </p:set>
                                    <p:anim calcmode="lin" valueType="num">
                                      <p:cBhvr additive="base">
                                        <p:cTn id="25" dur="500" fill="hold"/>
                                        <p:tgtEl>
                                          <p:spTgt spid="1672209"/>
                                        </p:tgtEl>
                                        <p:attrNameLst>
                                          <p:attrName>ppt_x</p:attrName>
                                        </p:attrNameLst>
                                      </p:cBhvr>
                                      <p:tavLst>
                                        <p:tav tm="0">
                                          <p:val>
                                            <p:strVal val="0-#ppt_w/2"/>
                                          </p:val>
                                        </p:tav>
                                        <p:tav tm="100000">
                                          <p:val>
                                            <p:strVal val="#ppt_x"/>
                                          </p:val>
                                        </p:tav>
                                      </p:tavLst>
                                    </p:anim>
                                    <p:anim calcmode="lin" valueType="num">
                                      <p:cBhvr additive="base">
                                        <p:cTn id="26" dur="500" fill="hold"/>
                                        <p:tgtEl>
                                          <p:spTgt spid="167220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72195"/>
                                        </p:tgtEl>
                                        <p:attrNameLst>
                                          <p:attrName>style.visibility</p:attrName>
                                        </p:attrNameLst>
                                      </p:cBhvr>
                                      <p:to>
                                        <p:strVal val="visible"/>
                                      </p:to>
                                    </p:set>
                                    <p:anim calcmode="lin" valueType="num">
                                      <p:cBhvr additive="base">
                                        <p:cTn id="31" dur="500" fill="hold"/>
                                        <p:tgtEl>
                                          <p:spTgt spid="1672195"/>
                                        </p:tgtEl>
                                        <p:attrNameLst>
                                          <p:attrName>ppt_x</p:attrName>
                                        </p:attrNameLst>
                                      </p:cBhvr>
                                      <p:tavLst>
                                        <p:tav tm="0">
                                          <p:val>
                                            <p:strVal val="0-#ppt_w/2"/>
                                          </p:val>
                                        </p:tav>
                                        <p:tav tm="100000">
                                          <p:val>
                                            <p:strVal val="#ppt_x"/>
                                          </p:val>
                                        </p:tav>
                                      </p:tavLst>
                                    </p:anim>
                                    <p:anim calcmode="lin" valueType="num">
                                      <p:cBhvr additive="base">
                                        <p:cTn id="32" dur="500" fill="hold"/>
                                        <p:tgtEl>
                                          <p:spTgt spid="167219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72196"/>
                                        </p:tgtEl>
                                        <p:attrNameLst>
                                          <p:attrName>style.visibility</p:attrName>
                                        </p:attrNameLst>
                                      </p:cBhvr>
                                      <p:to>
                                        <p:strVal val="visible"/>
                                      </p:to>
                                    </p:set>
                                    <p:anim calcmode="lin" valueType="num">
                                      <p:cBhvr additive="base">
                                        <p:cTn id="37" dur="500" fill="hold"/>
                                        <p:tgtEl>
                                          <p:spTgt spid="1672196"/>
                                        </p:tgtEl>
                                        <p:attrNameLst>
                                          <p:attrName>ppt_x</p:attrName>
                                        </p:attrNameLst>
                                      </p:cBhvr>
                                      <p:tavLst>
                                        <p:tav tm="0">
                                          <p:val>
                                            <p:strVal val="0-#ppt_w/2"/>
                                          </p:val>
                                        </p:tav>
                                        <p:tav tm="100000">
                                          <p:val>
                                            <p:strVal val="#ppt_x"/>
                                          </p:val>
                                        </p:tav>
                                      </p:tavLst>
                                    </p:anim>
                                    <p:anim calcmode="lin" valueType="num">
                                      <p:cBhvr additive="base">
                                        <p:cTn id="38" dur="500" fill="hold"/>
                                        <p:tgtEl>
                                          <p:spTgt spid="167219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72199"/>
                                        </p:tgtEl>
                                        <p:attrNameLst>
                                          <p:attrName>style.visibility</p:attrName>
                                        </p:attrNameLst>
                                      </p:cBhvr>
                                      <p:to>
                                        <p:strVal val="visible"/>
                                      </p:to>
                                    </p:set>
                                    <p:anim calcmode="lin" valueType="num">
                                      <p:cBhvr additive="base">
                                        <p:cTn id="43" dur="500" fill="hold"/>
                                        <p:tgtEl>
                                          <p:spTgt spid="1672199"/>
                                        </p:tgtEl>
                                        <p:attrNameLst>
                                          <p:attrName>ppt_x</p:attrName>
                                        </p:attrNameLst>
                                      </p:cBhvr>
                                      <p:tavLst>
                                        <p:tav tm="0">
                                          <p:val>
                                            <p:strVal val="0-#ppt_w/2"/>
                                          </p:val>
                                        </p:tav>
                                        <p:tav tm="100000">
                                          <p:val>
                                            <p:strVal val="#ppt_x"/>
                                          </p:val>
                                        </p:tav>
                                      </p:tavLst>
                                    </p:anim>
                                    <p:anim calcmode="lin" valueType="num">
                                      <p:cBhvr additive="base">
                                        <p:cTn id="44" dur="500" fill="hold"/>
                                        <p:tgtEl>
                                          <p:spTgt spid="167219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672197"/>
                                        </p:tgtEl>
                                        <p:attrNameLst>
                                          <p:attrName>style.visibility</p:attrName>
                                        </p:attrNameLst>
                                      </p:cBhvr>
                                      <p:to>
                                        <p:strVal val="visible"/>
                                      </p:to>
                                    </p:set>
                                    <p:anim calcmode="lin" valueType="num">
                                      <p:cBhvr additive="base">
                                        <p:cTn id="49" dur="500" fill="hold"/>
                                        <p:tgtEl>
                                          <p:spTgt spid="1672197"/>
                                        </p:tgtEl>
                                        <p:attrNameLst>
                                          <p:attrName>ppt_x</p:attrName>
                                        </p:attrNameLst>
                                      </p:cBhvr>
                                      <p:tavLst>
                                        <p:tav tm="0">
                                          <p:val>
                                            <p:strVal val="0-#ppt_w/2"/>
                                          </p:val>
                                        </p:tav>
                                        <p:tav tm="100000">
                                          <p:val>
                                            <p:strVal val="#ppt_x"/>
                                          </p:val>
                                        </p:tav>
                                      </p:tavLst>
                                    </p:anim>
                                    <p:anim calcmode="lin" valueType="num">
                                      <p:cBhvr additive="base">
                                        <p:cTn id="50" dur="500" fill="hold"/>
                                        <p:tgtEl>
                                          <p:spTgt spid="167219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72200"/>
                                        </p:tgtEl>
                                        <p:attrNameLst>
                                          <p:attrName>style.visibility</p:attrName>
                                        </p:attrNameLst>
                                      </p:cBhvr>
                                      <p:to>
                                        <p:strVal val="visible"/>
                                      </p:to>
                                    </p:set>
                                    <p:anim calcmode="lin" valueType="num">
                                      <p:cBhvr additive="base">
                                        <p:cTn id="55" dur="500" fill="hold"/>
                                        <p:tgtEl>
                                          <p:spTgt spid="1672200"/>
                                        </p:tgtEl>
                                        <p:attrNameLst>
                                          <p:attrName>ppt_x</p:attrName>
                                        </p:attrNameLst>
                                      </p:cBhvr>
                                      <p:tavLst>
                                        <p:tav tm="0">
                                          <p:val>
                                            <p:strVal val="0-#ppt_w/2"/>
                                          </p:val>
                                        </p:tav>
                                        <p:tav tm="100000">
                                          <p:val>
                                            <p:strVal val="#ppt_x"/>
                                          </p:val>
                                        </p:tav>
                                      </p:tavLst>
                                    </p:anim>
                                    <p:anim calcmode="lin" valueType="num">
                                      <p:cBhvr additive="base">
                                        <p:cTn id="56" dur="500" fill="hold"/>
                                        <p:tgtEl>
                                          <p:spTgt spid="167220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672203"/>
                                        </p:tgtEl>
                                        <p:attrNameLst>
                                          <p:attrName>style.visibility</p:attrName>
                                        </p:attrNameLst>
                                      </p:cBhvr>
                                      <p:to>
                                        <p:strVal val="visible"/>
                                      </p:to>
                                    </p:set>
                                    <p:anim calcmode="lin" valueType="num">
                                      <p:cBhvr additive="base">
                                        <p:cTn id="73" dur="500" fill="hold"/>
                                        <p:tgtEl>
                                          <p:spTgt spid="1672203"/>
                                        </p:tgtEl>
                                        <p:attrNameLst>
                                          <p:attrName>ppt_x</p:attrName>
                                        </p:attrNameLst>
                                      </p:cBhvr>
                                      <p:tavLst>
                                        <p:tav tm="0">
                                          <p:val>
                                            <p:strVal val="0-#ppt_w/2"/>
                                          </p:val>
                                        </p:tav>
                                        <p:tav tm="100000">
                                          <p:val>
                                            <p:strVal val="#ppt_x"/>
                                          </p:val>
                                        </p:tav>
                                      </p:tavLst>
                                    </p:anim>
                                    <p:anim calcmode="lin" valueType="num">
                                      <p:cBhvr additive="base">
                                        <p:cTn id="74" dur="500" fill="hold"/>
                                        <p:tgtEl>
                                          <p:spTgt spid="167220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8446"/>
                                        </p:tgtEl>
                                        <p:attrNameLst>
                                          <p:attrName>style.visibility</p:attrName>
                                        </p:attrNameLst>
                                      </p:cBhvr>
                                      <p:to>
                                        <p:strVal val="visible"/>
                                      </p:to>
                                    </p:set>
                                    <p:anim calcmode="lin" valueType="num">
                                      <p:cBhvr additive="base">
                                        <p:cTn id="79" dur="500" fill="hold"/>
                                        <p:tgtEl>
                                          <p:spTgt spid="18446"/>
                                        </p:tgtEl>
                                        <p:attrNameLst>
                                          <p:attrName>ppt_x</p:attrName>
                                        </p:attrNameLst>
                                      </p:cBhvr>
                                      <p:tavLst>
                                        <p:tav tm="0">
                                          <p:val>
                                            <p:strVal val="0-#ppt_w/2"/>
                                          </p:val>
                                        </p:tav>
                                        <p:tav tm="100000">
                                          <p:val>
                                            <p:strVal val="#ppt_x"/>
                                          </p:val>
                                        </p:tav>
                                      </p:tavLst>
                                    </p:anim>
                                    <p:anim calcmode="lin" valueType="num">
                                      <p:cBhvr additive="base">
                                        <p:cTn id="80" dur="500" fill="hold"/>
                                        <p:tgtEl>
                                          <p:spTgt spid="18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2199" grpId="0" autoUpdateAnimBg="0"/>
      <p:bldP spid="1672200" grpId="0" autoUpdateAnimBg="0"/>
      <p:bldP spid="1672203" grpId="0" autoUpdateAnimBg="0"/>
      <p:bldP spid="96268" grpId="0" build="allAtOnce"/>
      <p:bldP spid="1672209"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idx="4294967295"/>
          </p:nvPr>
        </p:nvSpPr>
        <p:spPr bwMode="auto">
          <a:xfrm>
            <a:off x="0" y="609600"/>
            <a:ext cx="7772400" cy="1143000"/>
          </a:xfrm>
          <a:prstGeom prst="rect">
            <a:avLst/>
          </a:prstGeom>
          <a:noFill/>
          <a:ln>
            <a:miter lim="800000"/>
            <a:headEnd/>
            <a:tailEnd/>
          </a:ln>
        </p:spPr>
        <p:txBody>
          <a:bodyPr/>
          <a:lstStyle/>
          <a:p>
            <a:r>
              <a:rPr lang="pt-BR" dirty="0" smtClean="0"/>
              <a:t>	</a:t>
            </a:r>
            <a:endParaRPr lang="en-US" sz="2400" dirty="0" smtClean="0"/>
          </a:p>
        </p:txBody>
      </p:sp>
      <p:sp>
        <p:nvSpPr>
          <p:cNvPr id="5" name="Retângulo 4"/>
          <p:cNvSpPr/>
          <p:nvPr/>
        </p:nvSpPr>
        <p:spPr>
          <a:xfrm>
            <a:off x="0" y="5437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MOTIVAÇÃO</a:t>
            </a:r>
            <a:endParaRPr lang="pt-BR" dirty="0">
              <a:solidFill>
                <a:schemeClr val="accent1"/>
              </a:solidFill>
              <a:latin typeface="+mj-lt"/>
            </a:endParaRPr>
          </a:p>
        </p:txBody>
      </p:sp>
      <p:sp>
        <p:nvSpPr>
          <p:cNvPr id="6" name="Retângulo 5"/>
          <p:cNvSpPr/>
          <p:nvPr/>
        </p:nvSpPr>
        <p:spPr>
          <a:xfrm>
            <a:off x="1470437" y="996949"/>
            <a:ext cx="5350476" cy="369332"/>
          </a:xfrm>
          <a:prstGeom prst="rect">
            <a:avLst/>
          </a:prstGeom>
        </p:spPr>
        <p:txBody>
          <a:bodyPr wrap="square">
            <a:spAutoFit/>
          </a:bodyPr>
          <a:lstStyle/>
          <a:p>
            <a:pPr algn="ctr">
              <a:buNone/>
            </a:pPr>
            <a:r>
              <a:rPr lang="pt-BR" b="1" dirty="0" smtClean="0">
                <a:latin typeface="+mj-lt"/>
                <a:cs typeface="Arial" charset="0"/>
              </a:rPr>
              <a:t>Requisitos da ISO/IEC 17025-2017 </a:t>
            </a:r>
          </a:p>
        </p:txBody>
      </p:sp>
      <p:grpSp>
        <p:nvGrpSpPr>
          <p:cNvPr id="2" name="Grupo 7"/>
          <p:cNvGrpSpPr/>
          <p:nvPr/>
        </p:nvGrpSpPr>
        <p:grpSpPr>
          <a:xfrm>
            <a:off x="893488" y="1405885"/>
            <a:ext cx="7302500" cy="4572000"/>
            <a:chOff x="893488" y="1405885"/>
            <a:chExt cx="7302500" cy="4572000"/>
          </a:xfrm>
        </p:grpSpPr>
        <p:pic>
          <p:nvPicPr>
            <p:cNvPr id="55300" name="Picture 2"/>
            <p:cNvPicPr>
              <a:picLocks noChangeAspect="1" noChangeArrowheads="1"/>
            </p:cNvPicPr>
            <p:nvPr/>
          </p:nvPicPr>
          <p:blipFill>
            <a:blip r:embed="rId3"/>
            <a:srcRect/>
            <a:stretch>
              <a:fillRect/>
            </a:stretch>
          </p:blipFill>
          <p:spPr bwMode="auto">
            <a:xfrm>
              <a:off x="893488" y="1405885"/>
              <a:ext cx="7302500" cy="4572000"/>
            </a:xfrm>
            <a:prstGeom prst="rect">
              <a:avLst/>
            </a:prstGeom>
            <a:noFill/>
            <a:ln w="9525">
              <a:noFill/>
              <a:miter lim="800000"/>
              <a:headEnd/>
              <a:tailEnd/>
            </a:ln>
          </p:spPr>
        </p:pic>
        <p:sp>
          <p:nvSpPr>
            <p:cNvPr id="7" name="Retângulo de cantos arredondados 6"/>
            <p:cNvSpPr/>
            <p:nvPr/>
          </p:nvSpPr>
          <p:spPr>
            <a:xfrm>
              <a:off x="902042" y="1808205"/>
              <a:ext cx="5375190" cy="177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6"/>
          <p:cNvSpPr>
            <a:spLocks noChangeArrowheads="1"/>
          </p:cNvSpPr>
          <p:nvPr/>
        </p:nvSpPr>
        <p:spPr bwMode="auto">
          <a:xfrm>
            <a:off x="2118830" y="4349577"/>
            <a:ext cx="574932" cy="261423"/>
          </a:xfrm>
          <a:prstGeom prst="ellipse">
            <a:avLst/>
          </a:prstGeom>
          <a:noFill/>
          <a:ln w="34925">
            <a:solidFill>
              <a:srgbClr val="FF6600"/>
            </a:solidFill>
            <a:round/>
            <a:headEnd/>
            <a:tailEnd/>
          </a:ln>
        </p:spPr>
        <p:txBody>
          <a:bodyPr wrap="none" anchor="ctr"/>
          <a:lstStyle/>
          <a:p>
            <a:pPr algn="ctr" eaLnBrk="0" hangingPunct="0"/>
            <a:endParaRPr lang="pt-BR">
              <a:latin typeface="+mj-lt"/>
            </a:endParaRPr>
          </a:p>
        </p:txBody>
      </p:sp>
      <p:graphicFrame>
        <p:nvGraphicFramePr>
          <p:cNvPr id="10" name="Object 16"/>
          <p:cNvGraphicFramePr>
            <a:graphicFrameLocks noChangeAspect="1"/>
          </p:cNvGraphicFramePr>
          <p:nvPr/>
        </p:nvGraphicFramePr>
        <p:xfrm>
          <a:off x="441325" y="1520825"/>
          <a:ext cx="1938338" cy="457200"/>
        </p:xfrm>
        <a:graphic>
          <a:graphicData uri="http://schemas.openxmlformats.org/presentationml/2006/ole">
            <p:oleObj spid="_x0000_s67631" name="Equação" r:id="rId3" imgW="1295400" imgH="228600" progId="Equation.3">
              <p:embed/>
            </p:oleObj>
          </a:graphicData>
        </a:graphic>
      </p:graphicFrame>
      <p:sp>
        <p:nvSpPr>
          <p:cNvPr id="11" name="Rectangle 3"/>
          <p:cNvSpPr>
            <a:spLocks noChangeArrowheads="1"/>
          </p:cNvSpPr>
          <p:nvPr/>
        </p:nvSpPr>
        <p:spPr bwMode="auto">
          <a:xfrm>
            <a:off x="2848404" y="1539954"/>
            <a:ext cx="5109348" cy="457200"/>
          </a:xfrm>
          <a:prstGeom prst="rect">
            <a:avLst/>
          </a:prstGeom>
          <a:noFill/>
          <a:ln w="9525">
            <a:noFill/>
            <a:miter lim="800000"/>
            <a:headEnd/>
            <a:tailEnd/>
          </a:ln>
        </p:spPr>
        <p:txBody>
          <a:bodyPr/>
          <a:lstStyle/>
          <a:p>
            <a:pPr eaLnBrk="0" hangingPunct="0">
              <a:defRPr/>
            </a:pPr>
            <a:r>
              <a:rPr lang="pt-BR" sz="2000" i="1" dirty="0">
                <a:latin typeface="+mj-lt"/>
              </a:rPr>
              <a:t>H</a:t>
            </a:r>
            <a:r>
              <a:rPr lang="pt-BR" sz="2000" i="1" baseline="-25000" dirty="0">
                <a:latin typeface="+mj-lt"/>
              </a:rPr>
              <a:t>1</a:t>
            </a:r>
            <a:r>
              <a:rPr lang="pt-BR" sz="2000" dirty="0">
                <a:latin typeface="+mj-lt"/>
              </a:rPr>
              <a:t> → pelo menos um valor difere dos </a:t>
            </a:r>
            <a:r>
              <a:rPr lang="pt-BR" sz="2000" dirty="0" smtClean="0">
                <a:latin typeface="+mj-lt"/>
              </a:rPr>
              <a:t>demais</a:t>
            </a:r>
            <a:r>
              <a:rPr lang="pt-BR" sz="2000" dirty="0">
                <a:latin typeface="+mj-lt"/>
              </a:rPr>
              <a:t>.  </a:t>
            </a:r>
          </a:p>
        </p:txBody>
      </p:sp>
      <p:sp>
        <p:nvSpPr>
          <p:cNvPr id="12" name="Retângulo 11"/>
          <p:cNvSpPr/>
          <p:nvPr/>
        </p:nvSpPr>
        <p:spPr>
          <a:xfrm>
            <a:off x="3113566" y="521860"/>
            <a:ext cx="250902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REJEIÇÃO</a:t>
            </a:r>
            <a:endParaRPr lang="pt-BR" altLang="pt-BR" b="1" dirty="0">
              <a:solidFill>
                <a:schemeClr val="accent1"/>
              </a:solidFill>
              <a:latin typeface="+mj-lt"/>
            </a:endParaRPr>
          </a:p>
        </p:txBody>
      </p:sp>
      <p:sp>
        <p:nvSpPr>
          <p:cNvPr id="13" name="Text Box 2"/>
          <p:cNvSpPr txBox="1">
            <a:spLocks noChangeArrowheads="1"/>
          </p:cNvSpPr>
          <p:nvPr/>
        </p:nvSpPr>
        <p:spPr bwMode="auto">
          <a:xfrm>
            <a:off x="2504294" y="943619"/>
            <a:ext cx="3888260" cy="400110"/>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sz="2000" b="1" u="none" dirty="0" smtClean="0">
                <a:latin typeface="+mj-lt"/>
              </a:rPr>
              <a:t>Teste de </a:t>
            </a:r>
            <a:r>
              <a:rPr lang="pt-BR" sz="2000" b="1" u="none" dirty="0" err="1" smtClean="0">
                <a:latin typeface="+mj-lt"/>
              </a:rPr>
              <a:t>Grubbs</a:t>
            </a:r>
            <a:r>
              <a:rPr lang="pt-BR" sz="2000" b="1" u="none" dirty="0" smtClean="0">
                <a:latin typeface="+mj-lt"/>
              </a:rPr>
              <a:t>’</a:t>
            </a:r>
            <a:endParaRPr lang="pt-BR" sz="2000" b="1" u="none" dirty="0">
              <a:latin typeface="+mj-lt"/>
            </a:endParaRPr>
          </a:p>
        </p:txBody>
      </p:sp>
      <p:sp>
        <p:nvSpPr>
          <p:cNvPr id="14" name="Retângulo 13"/>
          <p:cNvSpPr/>
          <p:nvPr/>
        </p:nvSpPr>
        <p:spPr>
          <a:xfrm>
            <a:off x="3876200" y="1254886"/>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graphicFrame>
        <p:nvGraphicFramePr>
          <p:cNvPr id="19464" name="Object 8"/>
          <p:cNvGraphicFramePr>
            <a:graphicFrameLocks noChangeAspect="1"/>
          </p:cNvGraphicFramePr>
          <p:nvPr/>
        </p:nvGraphicFramePr>
        <p:xfrm>
          <a:off x="5572125" y="2901950"/>
          <a:ext cx="3290888" cy="560388"/>
        </p:xfrm>
        <a:graphic>
          <a:graphicData uri="http://schemas.openxmlformats.org/presentationml/2006/ole">
            <p:oleObj spid="_x0000_s67632" name="Equação" r:id="rId4" imgW="2540000" imgH="444500" progId="Equation.3">
              <p:embed/>
            </p:oleObj>
          </a:graphicData>
        </a:graphic>
      </p:graphicFrame>
      <p:graphicFrame>
        <p:nvGraphicFramePr>
          <p:cNvPr id="19465" name="Object 9"/>
          <p:cNvGraphicFramePr>
            <a:graphicFrameLocks noChangeAspect="1"/>
          </p:cNvGraphicFramePr>
          <p:nvPr/>
        </p:nvGraphicFramePr>
        <p:xfrm>
          <a:off x="6444177" y="2133128"/>
          <a:ext cx="950912" cy="314325"/>
        </p:xfrm>
        <a:graphic>
          <a:graphicData uri="http://schemas.openxmlformats.org/presentationml/2006/ole">
            <p:oleObj spid="_x0000_s67633" name="Equação" r:id="rId5" imgW="672808" imgH="228501" progId="Equation.3">
              <p:embed/>
            </p:oleObj>
          </a:graphicData>
        </a:graphic>
      </p:graphicFrame>
      <p:sp>
        <p:nvSpPr>
          <p:cNvPr id="20" name="Text Box 9"/>
          <p:cNvSpPr txBox="1">
            <a:spLocks noChangeArrowheads="1"/>
          </p:cNvSpPr>
          <p:nvPr/>
        </p:nvSpPr>
        <p:spPr bwMode="auto">
          <a:xfrm>
            <a:off x="5811538" y="2063362"/>
            <a:ext cx="2409825" cy="369332"/>
          </a:xfrm>
          <a:prstGeom prst="rect">
            <a:avLst/>
          </a:prstGeom>
          <a:noFill/>
          <a:ln w="12700">
            <a:solidFill>
              <a:srgbClr val="FF3300"/>
            </a:solidFill>
            <a:miter lim="800000"/>
            <a:headEnd type="none" w="sm" len="sm"/>
            <a:tailEnd type="none" w="sm" len="sm"/>
          </a:ln>
        </p:spPr>
        <p:txBody>
          <a:bodyPr anchor="ctr">
            <a:spAutoFit/>
          </a:bodyPr>
          <a:lstStyle/>
          <a:p>
            <a:pPr algn="ctr" defTabSz="762000" eaLnBrk="0" hangingPunct="0">
              <a:spcBef>
                <a:spcPct val="50000"/>
              </a:spcBef>
            </a:pPr>
            <a:r>
              <a:rPr lang="pt-BR" b="0" u="none">
                <a:latin typeface="+mj-lt"/>
              </a:rPr>
              <a:t>Será rejeitado</a:t>
            </a:r>
          </a:p>
        </p:txBody>
      </p:sp>
      <p:graphicFrame>
        <p:nvGraphicFramePr>
          <p:cNvPr id="19466" name="Object 10"/>
          <p:cNvGraphicFramePr>
            <a:graphicFrameLocks noChangeAspect="1"/>
          </p:cNvGraphicFramePr>
          <p:nvPr/>
        </p:nvGraphicFramePr>
        <p:xfrm>
          <a:off x="6665913" y="4170363"/>
          <a:ext cx="808037" cy="261937"/>
        </p:xfrm>
        <a:graphic>
          <a:graphicData uri="http://schemas.openxmlformats.org/presentationml/2006/ole">
            <p:oleObj spid="_x0000_s67634" name="Equação" r:id="rId6" imgW="571252" imgH="190417" progId="Equation.3">
              <p:embed/>
            </p:oleObj>
          </a:graphicData>
        </a:graphic>
      </p:graphicFrame>
      <p:graphicFrame>
        <p:nvGraphicFramePr>
          <p:cNvPr id="19467" name="Object 11"/>
          <p:cNvGraphicFramePr>
            <a:graphicFrameLocks noChangeAspect="1"/>
          </p:cNvGraphicFramePr>
          <p:nvPr/>
        </p:nvGraphicFramePr>
        <p:xfrm>
          <a:off x="5538788" y="4632325"/>
          <a:ext cx="3309937" cy="574675"/>
        </p:xfrm>
        <a:graphic>
          <a:graphicData uri="http://schemas.openxmlformats.org/presentationml/2006/ole">
            <p:oleObj spid="_x0000_s67635" name="Equação" r:id="rId7" imgW="2501900" imgH="444500" progId="Equation.3">
              <p:embed/>
            </p:oleObj>
          </a:graphicData>
        </a:graphic>
      </p:graphicFrame>
      <p:sp>
        <p:nvSpPr>
          <p:cNvPr id="21" name="Rectangle 3"/>
          <p:cNvSpPr>
            <a:spLocks noChangeArrowheads="1"/>
          </p:cNvSpPr>
          <p:nvPr/>
        </p:nvSpPr>
        <p:spPr bwMode="auto">
          <a:xfrm>
            <a:off x="2125376" y="5675351"/>
            <a:ext cx="6606746" cy="457200"/>
          </a:xfrm>
          <a:prstGeom prst="rect">
            <a:avLst/>
          </a:prstGeom>
          <a:noFill/>
          <a:ln w="9525">
            <a:noFill/>
            <a:miter lim="800000"/>
            <a:headEnd/>
            <a:tailEnd/>
          </a:ln>
        </p:spPr>
        <p:txBody>
          <a:bodyPr/>
          <a:lstStyle/>
          <a:p>
            <a:pPr algn="ctr" eaLnBrk="0" hangingPunct="0">
              <a:defRPr/>
            </a:pPr>
            <a:r>
              <a:rPr lang="pt-BR" sz="2000" b="1" dirty="0" smtClean="0">
                <a:latin typeface="+mj-lt"/>
              </a:rPr>
              <a:t>Ao nível de confiança de 95% </a:t>
            </a:r>
            <a:r>
              <a:rPr lang="pt-BR" sz="2000" b="1" dirty="0" err="1" smtClean="0">
                <a:latin typeface="+mj-lt"/>
              </a:rPr>
              <a:t>H</a:t>
            </a:r>
            <a:r>
              <a:rPr lang="pt-BR" sz="2000" b="1" baseline="-25000" dirty="0" err="1" smtClean="0">
                <a:latin typeface="+mj-lt"/>
              </a:rPr>
              <a:t>o</a:t>
            </a:r>
            <a:r>
              <a:rPr lang="pt-BR" sz="2000" b="1" dirty="0" smtClean="0">
                <a:latin typeface="+mj-lt"/>
              </a:rPr>
              <a:t> é rejeitada por conta de </a:t>
            </a:r>
            <a:r>
              <a:rPr lang="pt-BR" sz="2000" b="1" i="1" dirty="0" err="1" smtClean="0">
                <a:latin typeface="+mj-lt"/>
              </a:rPr>
              <a:t>x</a:t>
            </a:r>
            <a:r>
              <a:rPr lang="pt-BR" sz="2000" b="1" baseline="-25000" dirty="0" err="1" smtClean="0">
                <a:latin typeface="+mj-lt"/>
              </a:rPr>
              <a:t>n</a:t>
            </a:r>
            <a:r>
              <a:rPr lang="pt-BR" sz="2000" b="1" dirty="0" smtClean="0">
                <a:latin typeface="+mj-lt"/>
              </a:rPr>
              <a:t>.  </a:t>
            </a:r>
            <a:endParaRPr lang="pt-BR" sz="2000" b="1" dirty="0">
              <a:latin typeface="+mj-lt"/>
            </a:endParaRPr>
          </a:p>
        </p:txBody>
      </p:sp>
      <p:sp>
        <p:nvSpPr>
          <p:cNvPr id="22" name="Rectangle 3"/>
          <p:cNvSpPr>
            <a:spLocks noChangeArrowheads="1"/>
          </p:cNvSpPr>
          <p:nvPr/>
        </p:nvSpPr>
        <p:spPr bwMode="auto">
          <a:xfrm>
            <a:off x="5445211" y="3554099"/>
            <a:ext cx="3698789" cy="457200"/>
          </a:xfrm>
          <a:prstGeom prst="rect">
            <a:avLst/>
          </a:prstGeom>
          <a:noFill/>
          <a:ln w="9525">
            <a:noFill/>
            <a:miter lim="800000"/>
            <a:headEnd/>
            <a:tailEnd/>
          </a:ln>
        </p:spPr>
        <p:txBody>
          <a:bodyPr/>
          <a:lstStyle/>
          <a:p>
            <a:pPr algn="ctr" eaLnBrk="0" hangingPunct="0">
              <a:defRPr/>
            </a:pPr>
            <a:r>
              <a:rPr lang="pt-BR" i="1" dirty="0" smtClean="0">
                <a:latin typeface="+mj-lt"/>
              </a:rPr>
              <a:t>G</a:t>
            </a:r>
            <a:r>
              <a:rPr lang="pt-BR" dirty="0" smtClean="0">
                <a:latin typeface="+mj-lt"/>
              </a:rPr>
              <a:t> </a:t>
            </a:r>
            <a:r>
              <a:rPr lang="pt-BR" baseline="-25000" dirty="0" smtClean="0">
                <a:latin typeface="+mj-lt"/>
              </a:rPr>
              <a:t>(calculado)</a:t>
            </a:r>
            <a:r>
              <a:rPr lang="pt-BR" dirty="0" smtClean="0">
                <a:latin typeface="+mj-lt"/>
              </a:rPr>
              <a:t>=2,571 &gt;  </a:t>
            </a:r>
            <a:r>
              <a:rPr lang="pt-BR" i="1" dirty="0" smtClean="0">
                <a:latin typeface="+mj-lt"/>
              </a:rPr>
              <a:t>G</a:t>
            </a:r>
            <a:r>
              <a:rPr lang="pt-BR" dirty="0" smtClean="0">
                <a:latin typeface="+mj-lt"/>
              </a:rPr>
              <a:t> </a:t>
            </a:r>
            <a:r>
              <a:rPr lang="pt-BR" baseline="-25000" dirty="0" smtClean="0">
                <a:latin typeface="+mj-lt"/>
              </a:rPr>
              <a:t>(tabelado)</a:t>
            </a:r>
            <a:r>
              <a:rPr lang="pt-BR" dirty="0" smtClean="0">
                <a:latin typeface="+mj-lt"/>
              </a:rPr>
              <a:t> =2,29 </a:t>
            </a:r>
            <a:endParaRPr lang="pt-BR" dirty="0">
              <a:latin typeface="+mj-lt"/>
            </a:endParaRPr>
          </a:p>
        </p:txBody>
      </p:sp>
      <p:sp>
        <p:nvSpPr>
          <p:cNvPr id="23" name="Oval 21"/>
          <p:cNvSpPr>
            <a:spLocks noChangeArrowheads="1"/>
          </p:cNvSpPr>
          <p:nvPr/>
        </p:nvSpPr>
        <p:spPr bwMode="auto">
          <a:xfrm>
            <a:off x="7199941" y="3560066"/>
            <a:ext cx="280988" cy="381000"/>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grpSp>
        <p:nvGrpSpPr>
          <p:cNvPr id="2" name="Grupo 25"/>
          <p:cNvGrpSpPr/>
          <p:nvPr/>
        </p:nvGrpSpPr>
        <p:grpSpPr>
          <a:xfrm>
            <a:off x="17247" y="5070475"/>
            <a:ext cx="1143216" cy="699271"/>
            <a:chOff x="17247" y="5070475"/>
            <a:chExt cx="1143216" cy="699271"/>
          </a:xfrm>
        </p:grpSpPr>
        <p:graphicFrame>
          <p:nvGraphicFramePr>
            <p:cNvPr id="19468" name="Object 12"/>
            <p:cNvGraphicFramePr>
              <a:graphicFrameLocks noChangeAspect="1"/>
            </p:cNvGraphicFramePr>
            <p:nvPr/>
          </p:nvGraphicFramePr>
          <p:xfrm>
            <a:off x="33338" y="5070475"/>
            <a:ext cx="1127125" cy="311150"/>
          </p:xfrm>
          <a:graphic>
            <a:graphicData uri="http://schemas.openxmlformats.org/presentationml/2006/ole">
              <p:oleObj spid="_x0000_s67636" name="Equação" r:id="rId8" imgW="850531" imgH="241195" progId="Equation.3">
                <p:embed/>
              </p:oleObj>
            </a:graphicData>
          </a:graphic>
        </p:graphicFrame>
        <p:graphicFrame>
          <p:nvGraphicFramePr>
            <p:cNvPr id="19469" name="Object 13"/>
            <p:cNvGraphicFramePr>
              <a:graphicFrameLocks noChangeAspect="1"/>
            </p:cNvGraphicFramePr>
            <p:nvPr/>
          </p:nvGraphicFramePr>
          <p:xfrm>
            <a:off x="17247" y="5507809"/>
            <a:ext cx="1125538" cy="261937"/>
          </p:xfrm>
          <a:graphic>
            <a:graphicData uri="http://schemas.openxmlformats.org/presentationml/2006/ole">
              <p:oleObj spid="_x0000_s67637" name="Equação" r:id="rId9" imgW="850531" imgH="203112" progId="Equation.3">
                <p:embed/>
              </p:oleObj>
            </a:graphicData>
          </a:graphic>
        </p:graphicFrame>
      </p:grpSp>
      <p:graphicFrame>
        <p:nvGraphicFramePr>
          <p:cNvPr id="24" name="Tabela 23"/>
          <p:cNvGraphicFramePr>
            <a:graphicFrameLocks noGrp="1"/>
          </p:cNvGraphicFramePr>
          <p:nvPr/>
        </p:nvGraphicFramePr>
        <p:xfrm>
          <a:off x="238660" y="2109174"/>
          <a:ext cx="609600" cy="2451735"/>
        </p:xfrm>
        <a:graphic>
          <a:graphicData uri="http://schemas.openxmlformats.org/drawingml/2006/table">
            <a:tbl>
              <a:tblPr/>
              <a:tblGrid>
                <a:gridCol w="609600"/>
              </a:tblGrid>
              <a:tr h="200025">
                <a:tc>
                  <a:txBody>
                    <a:bodyPr/>
                    <a:lstStyle/>
                    <a:p>
                      <a:pPr algn="ctr" fontAlgn="b"/>
                      <a:r>
                        <a:rPr lang="pt-BR" sz="1400" b="0" i="0" u="none" strike="noStrike" dirty="0">
                          <a:latin typeface="Calibri"/>
                        </a:rPr>
                        <a:t>x (mm)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dirty="0">
                          <a:latin typeface="Calibri"/>
                        </a:rPr>
                        <a:t>2,565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pt-BR" sz="1400" b="0" i="0" u="none" strike="noStrike">
                          <a:latin typeface="Calibri"/>
                        </a:rPr>
                        <a:t>2,567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ctr" fontAlgn="b"/>
                      <a:r>
                        <a:rPr lang="pt-BR" sz="1400" b="0" i="0" u="none" strike="noStrike" dirty="0">
                          <a:latin typeface="Calibri"/>
                        </a:rPr>
                        <a:t>2,597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 name="Grupo 24"/>
          <p:cNvGrpSpPr/>
          <p:nvPr/>
        </p:nvGrpSpPr>
        <p:grpSpPr>
          <a:xfrm>
            <a:off x="1268083" y="2639682"/>
            <a:ext cx="1174083" cy="1880560"/>
            <a:chOff x="2130725" y="2898475"/>
            <a:chExt cx="1174083" cy="1880560"/>
          </a:xfrm>
        </p:grpSpPr>
        <p:cxnSp>
          <p:nvCxnSpPr>
            <p:cNvPr id="27" name="Conector de seta reta 26"/>
            <p:cNvCxnSpPr/>
            <p:nvPr/>
          </p:nvCxnSpPr>
          <p:spPr>
            <a:xfrm flipV="1">
              <a:off x="2130725" y="4770408"/>
              <a:ext cx="828135" cy="862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rot="16260000" flipH="1">
              <a:off x="2438817" y="3746323"/>
              <a:ext cx="1713839" cy="18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upo 30"/>
          <p:cNvGrpSpPr/>
          <p:nvPr/>
        </p:nvGrpSpPr>
        <p:grpSpPr>
          <a:xfrm>
            <a:off x="1266001" y="2174789"/>
            <a:ext cx="3844155" cy="2438399"/>
            <a:chOff x="1266001" y="2174789"/>
            <a:chExt cx="3844155" cy="2438399"/>
          </a:xfrm>
        </p:grpSpPr>
        <p:graphicFrame>
          <p:nvGraphicFramePr>
            <p:cNvPr id="1672202" name="Object 14"/>
            <p:cNvGraphicFramePr>
              <a:graphicFrameLocks noChangeAspect="1"/>
            </p:cNvGraphicFramePr>
            <p:nvPr/>
          </p:nvGraphicFramePr>
          <p:xfrm>
            <a:off x="1266001" y="2174789"/>
            <a:ext cx="3844155" cy="2438399"/>
          </p:xfrm>
          <a:graphic>
            <a:graphicData uri="http://schemas.openxmlformats.org/presentationml/2006/ole">
              <p:oleObj spid="_x0000_s67638" name="Worksheet" r:id="rId10" imgW="3057585" imgH="1790629" progId="Excel.Sheet.8">
                <p:embed/>
              </p:oleObj>
            </a:graphicData>
          </a:graphic>
        </p:graphicFrame>
        <p:graphicFrame>
          <p:nvGraphicFramePr>
            <p:cNvPr id="19470" name="Object 14"/>
            <p:cNvGraphicFramePr>
              <a:graphicFrameLocks noChangeAspect="1"/>
            </p:cNvGraphicFramePr>
            <p:nvPr/>
          </p:nvGraphicFramePr>
          <p:xfrm>
            <a:off x="1311036" y="2255329"/>
            <a:ext cx="673100" cy="304800"/>
          </p:xfrm>
          <a:graphic>
            <a:graphicData uri="http://schemas.openxmlformats.org/presentationml/2006/ole">
              <p:oleObj spid="_x0000_s67639" name="Equação" r:id="rId11" imgW="469900" imgH="228600" progId="Equation.3">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9465"/>
                                        </p:tgtEl>
                                        <p:attrNameLst>
                                          <p:attrName>style.visibility</p:attrName>
                                        </p:attrNameLst>
                                      </p:cBhvr>
                                      <p:to>
                                        <p:strVal val="visible"/>
                                      </p:to>
                                    </p:set>
                                    <p:anim calcmode="lin" valueType="num">
                                      <p:cBhvr additive="base">
                                        <p:cTn id="54" dur="500" fill="hold"/>
                                        <p:tgtEl>
                                          <p:spTgt spid="19465"/>
                                        </p:tgtEl>
                                        <p:attrNameLst>
                                          <p:attrName>ppt_x</p:attrName>
                                        </p:attrNameLst>
                                      </p:cBhvr>
                                      <p:tavLst>
                                        <p:tav tm="0">
                                          <p:val>
                                            <p:strVal val="#ppt_x"/>
                                          </p:val>
                                        </p:tav>
                                        <p:tav tm="100000">
                                          <p:val>
                                            <p:strVal val="#ppt_x"/>
                                          </p:val>
                                        </p:tav>
                                      </p:tavLst>
                                    </p:anim>
                                    <p:anim calcmode="lin" valueType="num">
                                      <p:cBhvr additive="base">
                                        <p:cTn id="55"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9464"/>
                                        </p:tgtEl>
                                        <p:attrNameLst>
                                          <p:attrName>style.visibility</p:attrName>
                                        </p:attrNameLst>
                                      </p:cBhvr>
                                      <p:to>
                                        <p:strVal val="visible"/>
                                      </p:to>
                                    </p:set>
                                    <p:anim calcmode="lin" valueType="num">
                                      <p:cBhvr additive="base">
                                        <p:cTn id="60" dur="500" fill="hold"/>
                                        <p:tgtEl>
                                          <p:spTgt spid="19464"/>
                                        </p:tgtEl>
                                        <p:attrNameLst>
                                          <p:attrName>ppt_x</p:attrName>
                                        </p:attrNameLst>
                                      </p:cBhvr>
                                      <p:tavLst>
                                        <p:tav tm="0">
                                          <p:val>
                                            <p:strVal val="#ppt_x"/>
                                          </p:val>
                                        </p:tav>
                                        <p:tav tm="100000">
                                          <p:val>
                                            <p:strVal val="#ppt_x"/>
                                          </p:val>
                                        </p:tav>
                                      </p:tavLst>
                                    </p:anim>
                                    <p:anim calcmode="lin" valueType="num">
                                      <p:cBhvr additive="base">
                                        <p:cTn id="61"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32"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strVal val="4*#ppt_w"/>
                                          </p:val>
                                        </p:tav>
                                        <p:tav tm="100000">
                                          <p:val>
                                            <p:strVal val="#ppt_w"/>
                                          </p:val>
                                        </p:tav>
                                      </p:tavLst>
                                    </p:anim>
                                    <p:anim calcmode="lin" valueType="num">
                                      <p:cBhvr>
                                        <p:cTn id="73" dur="500" fill="hold"/>
                                        <p:tgtEl>
                                          <p:spTgt spid="23"/>
                                        </p:tgtEl>
                                        <p:attrNameLst>
                                          <p:attrName>ppt_h</p:attrName>
                                        </p:attrNameLst>
                                      </p:cBhvr>
                                      <p:tavLst>
                                        <p:tav tm="0">
                                          <p:val>
                                            <p:strVal val="4*#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32"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strVal val="4*#ppt_w"/>
                                          </p:val>
                                        </p:tav>
                                        <p:tav tm="100000">
                                          <p:val>
                                            <p:strVal val="#ppt_w"/>
                                          </p:val>
                                        </p:tav>
                                      </p:tavLst>
                                    </p:anim>
                                    <p:anim calcmode="lin" valueType="num">
                                      <p:cBhvr>
                                        <p:cTn id="79" dur="500" fill="hold"/>
                                        <p:tgtEl>
                                          <p:spTgt spid="20"/>
                                        </p:tgtEl>
                                        <p:attrNameLst>
                                          <p:attrName>ppt_h</p:attrName>
                                        </p:attrNameLst>
                                      </p:cBhvr>
                                      <p:tavLst>
                                        <p:tav tm="0">
                                          <p:val>
                                            <p:strVal val="4*#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9466"/>
                                        </p:tgtEl>
                                        <p:attrNameLst>
                                          <p:attrName>style.visibility</p:attrName>
                                        </p:attrNameLst>
                                      </p:cBhvr>
                                      <p:to>
                                        <p:strVal val="visible"/>
                                      </p:to>
                                    </p:set>
                                    <p:anim calcmode="lin" valueType="num">
                                      <p:cBhvr additive="base">
                                        <p:cTn id="84" dur="500" fill="hold"/>
                                        <p:tgtEl>
                                          <p:spTgt spid="19466"/>
                                        </p:tgtEl>
                                        <p:attrNameLst>
                                          <p:attrName>ppt_x</p:attrName>
                                        </p:attrNameLst>
                                      </p:cBhvr>
                                      <p:tavLst>
                                        <p:tav tm="0">
                                          <p:val>
                                            <p:strVal val="#ppt_x"/>
                                          </p:val>
                                        </p:tav>
                                        <p:tav tm="100000">
                                          <p:val>
                                            <p:strVal val="#ppt_x"/>
                                          </p:val>
                                        </p:tav>
                                      </p:tavLst>
                                    </p:anim>
                                    <p:anim calcmode="lin" valueType="num">
                                      <p:cBhvr additive="base">
                                        <p:cTn id="85"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9467"/>
                                        </p:tgtEl>
                                        <p:attrNameLst>
                                          <p:attrName>style.visibility</p:attrName>
                                        </p:attrNameLst>
                                      </p:cBhvr>
                                      <p:to>
                                        <p:strVal val="visible"/>
                                      </p:to>
                                    </p:set>
                                    <p:anim calcmode="lin" valueType="num">
                                      <p:cBhvr additive="base">
                                        <p:cTn id="90" dur="500" fill="hold"/>
                                        <p:tgtEl>
                                          <p:spTgt spid="19467"/>
                                        </p:tgtEl>
                                        <p:attrNameLst>
                                          <p:attrName>ppt_x</p:attrName>
                                        </p:attrNameLst>
                                      </p:cBhvr>
                                      <p:tavLst>
                                        <p:tav tm="0">
                                          <p:val>
                                            <p:strVal val="#ppt_x"/>
                                          </p:val>
                                        </p:tav>
                                        <p:tav tm="100000">
                                          <p:val>
                                            <p:strVal val="#ppt_x"/>
                                          </p:val>
                                        </p:tav>
                                      </p:tavLst>
                                    </p:anim>
                                    <p:anim calcmode="lin" valueType="num">
                                      <p:cBhvr additive="base">
                                        <p:cTn id="91"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4" grpId="0" build="allAtOnce"/>
      <p:bldP spid="20" grpId="0" animBg="1" autoUpdateAnimBg="0"/>
      <p:bldP spid="21" grpId="0"/>
      <p:bldP spid="22" grpId="0"/>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92075" y="1549882"/>
            <a:ext cx="9051925" cy="2893100"/>
          </a:xfrm>
          <a:prstGeom prst="rect">
            <a:avLst/>
          </a:prstGeom>
          <a:noFill/>
          <a:ln w="12699">
            <a:noFill/>
            <a:miter lim="800000"/>
            <a:headEnd/>
            <a:tailEnd/>
          </a:ln>
        </p:spPr>
        <p:txBody>
          <a:bodyPr>
            <a:spAutoFit/>
          </a:bodyPr>
          <a:lstStyle/>
          <a:p>
            <a:pPr algn="ctr" defTabSz="762000" eaLnBrk="0" hangingPunct="0">
              <a:spcBef>
                <a:spcPct val="50000"/>
              </a:spcBef>
            </a:pPr>
            <a:r>
              <a:rPr lang="pt-BR" sz="2000" b="1" u="none" dirty="0" smtClean="0">
                <a:latin typeface="+mj-lt"/>
              </a:rPr>
              <a:t>Dos </a:t>
            </a:r>
            <a:r>
              <a:rPr lang="pt-BR" sz="2000" b="1" u="none" dirty="0">
                <a:latin typeface="+mj-lt"/>
              </a:rPr>
              <a:t>testes </a:t>
            </a:r>
            <a:r>
              <a:rPr lang="pt-BR" sz="2000" b="1" u="none" dirty="0" smtClean="0">
                <a:latin typeface="+mj-lt"/>
              </a:rPr>
              <a:t>referentes a </a:t>
            </a:r>
            <a:r>
              <a:rPr lang="pt-BR" altLang="pt-BR" sz="2000" b="1" dirty="0" smtClean="0">
                <a:latin typeface="+mj-lt"/>
              </a:rPr>
              <a:t>homogeneidade</a:t>
            </a:r>
            <a:r>
              <a:rPr lang="pt-BR" sz="2000" b="1" u="none" dirty="0" smtClean="0">
                <a:latin typeface="+mj-lt"/>
              </a:rPr>
              <a:t> de variâncias podem sem citados:</a:t>
            </a:r>
            <a:endParaRPr lang="pt-BR" sz="2000" b="1" u="none" dirty="0">
              <a:latin typeface="+mj-lt"/>
            </a:endParaRPr>
          </a:p>
          <a:p>
            <a:pPr algn="just" defTabSz="762000" eaLnBrk="0" hangingPunct="0">
              <a:spcBef>
                <a:spcPct val="50000"/>
              </a:spcBef>
              <a:buFont typeface="Arial" charset="0"/>
              <a:buChar char="•"/>
            </a:pPr>
            <a:r>
              <a:rPr lang="pt-BR" sz="2000" b="0" u="none" dirty="0">
                <a:latin typeface="+mj-lt"/>
              </a:rPr>
              <a:t>Teste </a:t>
            </a:r>
            <a:r>
              <a:rPr lang="pt-BR" sz="2000" b="0" u="none" dirty="0" smtClean="0">
                <a:latin typeface="+mj-lt"/>
              </a:rPr>
              <a:t>F</a:t>
            </a:r>
            <a:r>
              <a:rPr lang="pt-BR" sz="2000" b="0" u="none" dirty="0">
                <a:latin typeface="+mj-lt"/>
              </a:rPr>
              <a:t>;</a:t>
            </a:r>
          </a:p>
          <a:p>
            <a:pPr algn="just" defTabSz="762000" eaLnBrk="0" hangingPunct="0">
              <a:spcBef>
                <a:spcPct val="50000"/>
              </a:spcBef>
              <a:buFont typeface="Arial" charset="0"/>
              <a:buChar char="•"/>
            </a:pPr>
            <a:r>
              <a:rPr lang="pt-BR" sz="2000" b="0" u="none" dirty="0">
                <a:latin typeface="+mj-lt"/>
              </a:rPr>
              <a:t>Teste de </a:t>
            </a:r>
            <a:r>
              <a:rPr lang="pt-BR" sz="2000" b="0" u="none" dirty="0" err="1">
                <a:latin typeface="+mj-lt"/>
              </a:rPr>
              <a:t>Cochran</a:t>
            </a:r>
            <a:r>
              <a:rPr lang="pt-BR" sz="2000" b="0" u="none" dirty="0">
                <a:latin typeface="+mj-lt"/>
              </a:rPr>
              <a:t> ( mais de dois desvios-padrão e com o mesmo número de repetições;</a:t>
            </a:r>
          </a:p>
          <a:p>
            <a:pPr algn="just" defTabSz="762000" eaLnBrk="0" hangingPunct="0">
              <a:spcBef>
                <a:spcPct val="50000"/>
              </a:spcBef>
              <a:buFont typeface="Arial" charset="0"/>
              <a:buChar char="•"/>
            </a:pPr>
            <a:r>
              <a:rPr lang="pt-BR" sz="2000" b="0" u="none" dirty="0">
                <a:latin typeface="+mj-lt"/>
              </a:rPr>
              <a:t>Teste de </a:t>
            </a:r>
            <a:r>
              <a:rPr lang="pt-BR" sz="2000" b="0" u="none" dirty="0" err="1">
                <a:latin typeface="+mj-lt"/>
              </a:rPr>
              <a:t>Bartelett</a:t>
            </a:r>
            <a:r>
              <a:rPr lang="pt-BR" sz="2000" b="0" u="none" dirty="0">
                <a:latin typeface="+mj-lt"/>
              </a:rPr>
              <a:t> ( mais de dois desvios-padrão e sem a necessidade dos dados possuírem o mesmo número de repetições);</a:t>
            </a:r>
          </a:p>
          <a:p>
            <a:pPr algn="just" defTabSz="762000" eaLnBrk="0" hangingPunct="0">
              <a:spcBef>
                <a:spcPct val="50000"/>
              </a:spcBef>
              <a:buFont typeface="Arial" charset="0"/>
              <a:buChar char="•"/>
            </a:pPr>
            <a:r>
              <a:rPr lang="pt-BR" sz="2000" b="0" u="none" dirty="0">
                <a:latin typeface="+mj-lt"/>
              </a:rPr>
              <a:t>Teste de </a:t>
            </a:r>
            <a:r>
              <a:rPr lang="pt-BR" sz="2000" b="0" u="none" dirty="0" err="1">
                <a:latin typeface="+mj-lt"/>
              </a:rPr>
              <a:t>Levene</a:t>
            </a:r>
            <a:r>
              <a:rPr lang="pt-BR" sz="2000" b="0" u="none" dirty="0">
                <a:latin typeface="+mj-lt"/>
              </a:rPr>
              <a:t>.</a:t>
            </a:r>
          </a:p>
        </p:txBody>
      </p:sp>
      <p:sp>
        <p:nvSpPr>
          <p:cNvPr id="3" name="Retângulo 2"/>
          <p:cNvSpPr/>
          <p:nvPr/>
        </p:nvSpPr>
        <p:spPr>
          <a:xfrm>
            <a:off x="1620400" y="602595"/>
            <a:ext cx="57892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VARIÂNCIAS</a:t>
            </a:r>
            <a:endParaRPr lang="pt-BR" altLang="pt-BR" b="1" dirty="0">
              <a:solidFill>
                <a:schemeClr val="accent1"/>
              </a:solidFill>
              <a:latin typeface="+mj-lt"/>
            </a:endParaRPr>
          </a:p>
        </p:txBody>
      </p:sp>
      <p:sp>
        <p:nvSpPr>
          <p:cNvPr id="4" name="Text Box 3"/>
          <p:cNvSpPr txBox="1">
            <a:spLocks noChangeArrowheads="1"/>
          </p:cNvSpPr>
          <p:nvPr/>
        </p:nvSpPr>
        <p:spPr bwMode="auto">
          <a:xfrm>
            <a:off x="0" y="4692616"/>
            <a:ext cx="9051925" cy="707886"/>
          </a:xfrm>
          <a:prstGeom prst="rect">
            <a:avLst/>
          </a:prstGeom>
          <a:noFill/>
          <a:ln w="12699">
            <a:noFill/>
            <a:miter lim="800000"/>
            <a:headEnd/>
            <a:tailEnd/>
          </a:ln>
        </p:spPr>
        <p:txBody>
          <a:bodyPr>
            <a:spAutoFit/>
          </a:bodyPr>
          <a:lstStyle/>
          <a:p>
            <a:pPr algn="just" defTabSz="762000" eaLnBrk="0" hangingPunct="0">
              <a:spcBef>
                <a:spcPct val="50000"/>
              </a:spcBef>
            </a:pPr>
            <a:r>
              <a:rPr lang="pt-BR" sz="2000" u="none" dirty="0" smtClean="0">
                <a:latin typeface="+mj-lt"/>
              </a:rPr>
              <a:t>Como em metrologia se utiliza pequenas amostras, dos </a:t>
            </a:r>
            <a:r>
              <a:rPr lang="pt-BR" sz="2000" u="none" dirty="0">
                <a:latin typeface="+mj-lt"/>
              </a:rPr>
              <a:t>testes </a:t>
            </a:r>
            <a:r>
              <a:rPr lang="pt-BR" sz="2000" u="none" dirty="0" smtClean="0">
                <a:latin typeface="+mj-lt"/>
              </a:rPr>
              <a:t>citados abordaremos somente neste trabalho o Teste F e o Teste </a:t>
            </a:r>
            <a:r>
              <a:rPr lang="pt-BR" sz="2000" u="none" dirty="0">
                <a:latin typeface="+mj-lt"/>
              </a:rPr>
              <a:t>de </a:t>
            </a:r>
            <a:r>
              <a:rPr lang="pt-BR" sz="2000" u="none" dirty="0" err="1" smtClean="0">
                <a:latin typeface="+mj-lt"/>
              </a:rPr>
              <a:t>Cochran</a:t>
            </a:r>
            <a:r>
              <a:rPr lang="pt-BR" sz="2000" u="none" dirty="0" smtClean="0">
                <a:latin typeface="+mj-lt"/>
              </a:rPr>
              <a:t>.</a:t>
            </a:r>
            <a:endParaRPr lang="pt-BR" sz="2000" u="none"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ChangeAspect="1" noChangeArrowheads="1"/>
          </p:cNvPicPr>
          <p:nvPr/>
        </p:nvPicPr>
        <p:blipFill>
          <a:blip r:embed="rId3"/>
          <a:srcRect/>
          <a:stretch>
            <a:fillRect/>
          </a:stretch>
        </p:blipFill>
        <p:spPr bwMode="auto">
          <a:xfrm>
            <a:off x="460041" y="3611360"/>
            <a:ext cx="4267234" cy="2658878"/>
          </a:xfrm>
          <a:prstGeom prst="rect">
            <a:avLst/>
          </a:prstGeom>
          <a:noFill/>
          <a:ln w="9525">
            <a:noFill/>
            <a:miter lim="800000"/>
            <a:headEnd/>
            <a:tailEnd/>
          </a:ln>
          <a:effectLst/>
        </p:spPr>
      </p:pic>
      <p:sp>
        <p:nvSpPr>
          <p:cNvPr id="67587" name="Text Box 3"/>
          <p:cNvSpPr txBox="1">
            <a:spLocks noChangeArrowheads="1"/>
          </p:cNvSpPr>
          <p:nvPr/>
        </p:nvSpPr>
        <p:spPr bwMode="auto">
          <a:xfrm>
            <a:off x="1034769" y="1342155"/>
            <a:ext cx="6585250" cy="400050"/>
          </a:xfrm>
          <a:prstGeom prst="rect">
            <a:avLst/>
          </a:prstGeom>
          <a:noFill/>
          <a:ln w="12699">
            <a:noFill/>
            <a:miter lim="800000"/>
            <a:headEnd/>
            <a:tailEnd/>
          </a:ln>
        </p:spPr>
        <p:txBody>
          <a:bodyPr wrap="square">
            <a:spAutoFit/>
          </a:bodyPr>
          <a:lstStyle/>
          <a:p>
            <a:pPr algn="just" defTabSz="762000" eaLnBrk="0" hangingPunct="0">
              <a:spcBef>
                <a:spcPct val="50000"/>
              </a:spcBef>
            </a:pPr>
            <a:r>
              <a:rPr lang="pt-BR" sz="2000" b="0" u="none" dirty="0">
                <a:latin typeface="+mj-lt"/>
              </a:rPr>
              <a:t>Hipótese </a:t>
            </a:r>
            <a:r>
              <a:rPr lang="pt-BR" sz="2000" b="0" u="none" dirty="0" smtClean="0">
                <a:latin typeface="+mj-lt"/>
              </a:rPr>
              <a:t>nula </a:t>
            </a:r>
            <a:r>
              <a:rPr lang="pt-BR" sz="2000" dirty="0" smtClean="0">
                <a:latin typeface="+mj-lt"/>
                <a:sym typeface="Symbol" pitchFamily="18" charset="2"/>
              </a:rPr>
              <a:t>(variâncias idênticas)</a:t>
            </a:r>
            <a:r>
              <a:rPr lang="pt-BR" sz="2000" b="0" u="none" dirty="0" smtClean="0">
                <a:latin typeface="+mj-lt"/>
              </a:rPr>
              <a:t>   </a:t>
            </a:r>
            <a:r>
              <a:rPr lang="pt-BR" sz="2000" b="0" u="none" dirty="0">
                <a:latin typeface="+mj-lt"/>
                <a:sym typeface="Symbol" pitchFamily="18" charset="2"/>
              </a:rPr>
              <a:t></a:t>
            </a:r>
            <a:r>
              <a:rPr lang="pt-BR" sz="2000" b="0" u="none" dirty="0">
                <a:latin typeface="+mj-lt"/>
              </a:rPr>
              <a:t>     </a:t>
            </a:r>
            <a:r>
              <a:rPr lang="pt-BR" sz="2000" b="0" u="none" dirty="0" err="1" smtClean="0">
                <a:latin typeface="+mj-lt"/>
              </a:rPr>
              <a:t>H</a:t>
            </a:r>
            <a:r>
              <a:rPr lang="pt-BR" sz="2000" b="0" u="none" baseline="-25000" dirty="0" err="1" smtClean="0">
                <a:latin typeface="+mj-lt"/>
              </a:rPr>
              <a:t>o</a:t>
            </a:r>
            <a:r>
              <a:rPr lang="pt-BR" sz="2000" b="0" u="none" dirty="0" smtClean="0">
                <a:latin typeface="+mj-lt"/>
              </a:rPr>
              <a:t> : </a:t>
            </a:r>
            <a:r>
              <a:rPr lang="pt-BR" sz="2000" b="0" u="none" dirty="0">
                <a:latin typeface="+mj-lt"/>
                <a:sym typeface="Symbol" pitchFamily="18" charset="2"/>
              </a:rPr>
              <a:t></a:t>
            </a:r>
            <a:r>
              <a:rPr lang="pt-BR" sz="2000" b="0" u="none" baseline="-25000" dirty="0" smtClean="0">
                <a:latin typeface="+mj-lt"/>
                <a:sym typeface="Symbol" pitchFamily="18" charset="2"/>
              </a:rPr>
              <a:t>1</a:t>
            </a:r>
            <a:r>
              <a:rPr lang="pt-BR" sz="2000" b="0" u="none" baseline="30000" dirty="0" smtClean="0">
                <a:latin typeface="+mj-lt"/>
                <a:sym typeface="Symbol" pitchFamily="18" charset="2"/>
              </a:rPr>
              <a:t>2 </a:t>
            </a:r>
            <a:r>
              <a:rPr lang="pt-BR" sz="2000" b="0" u="none" dirty="0" smtClean="0">
                <a:latin typeface="+mj-lt"/>
                <a:sym typeface="Symbol" pitchFamily="18" charset="2"/>
              </a:rPr>
              <a:t>=</a:t>
            </a:r>
            <a:r>
              <a:rPr lang="pt-BR" sz="2000" b="0" u="none" baseline="30000" dirty="0" smtClean="0">
                <a:latin typeface="+mj-lt"/>
                <a:sym typeface="Symbol" pitchFamily="18" charset="2"/>
              </a:rPr>
              <a:t>  </a:t>
            </a:r>
            <a:r>
              <a:rPr lang="pt-BR" sz="2000" b="0" u="none" dirty="0" smtClean="0">
                <a:latin typeface="+mj-lt"/>
                <a:sym typeface="Symbol" pitchFamily="18" charset="2"/>
              </a:rPr>
              <a:t></a:t>
            </a:r>
            <a:r>
              <a:rPr lang="pt-BR" sz="2000" b="0" u="none" baseline="-25000" dirty="0">
                <a:latin typeface="+mj-lt"/>
                <a:sym typeface="Symbol" pitchFamily="18" charset="2"/>
              </a:rPr>
              <a:t>2</a:t>
            </a:r>
            <a:r>
              <a:rPr lang="pt-BR" sz="2000" b="0" u="none" baseline="30000" dirty="0">
                <a:latin typeface="+mj-lt"/>
                <a:sym typeface="Symbol" pitchFamily="18" charset="2"/>
              </a:rPr>
              <a:t>2 </a:t>
            </a:r>
            <a:endParaRPr lang="pt-BR" sz="2000" b="0" u="none" dirty="0">
              <a:latin typeface="+mj-lt"/>
            </a:endParaRPr>
          </a:p>
        </p:txBody>
      </p:sp>
      <p:graphicFrame>
        <p:nvGraphicFramePr>
          <p:cNvPr id="1639428" name="Object 18"/>
          <p:cNvGraphicFramePr>
            <a:graphicFrameLocks noChangeAspect="1"/>
          </p:cNvGraphicFramePr>
          <p:nvPr/>
        </p:nvGraphicFramePr>
        <p:xfrm>
          <a:off x="2169904" y="1696384"/>
          <a:ext cx="1611264" cy="1050925"/>
        </p:xfrm>
        <a:graphic>
          <a:graphicData uri="http://schemas.openxmlformats.org/presentationml/2006/ole">
            <p:oleObj spid="_x0000_s68635" name="Equação" r:id="rId4" imgW="812447" imgH="469696" progId="Equation.3">
              <p:embed/>
            </p:oleObj>
          </a:graphicData>
        </a:graphic>
      </p:graphicFrame>
      <p:graphicFrame>
        <p:nvGraphicFramePr>
          <p:cNvPr id="9" name="Object 20"/>
          <p:cNvGraphicFramePr>
            <a:graphicFrameLocks noChangeAspect="1"/>
          </p:cNvGraphicFramePr>
          <p:nvPr/>
        </p:nvGraphicFramePr>
        <p:xfrm>
          <a:off x="5086350" y="2616200"/>
          <a:ext cx="2000250" cy="484188"/>
        </p:xfrm>
        <a:graphic>
          <a:graphicData uri="http://schemas.openxmlformats.org/presentationml/2006/ole">
            <p:oleObj spid="_x0000_s68636" name="Equação" r:id="rId5" imgW="977900" imgH="228600" progId="Equation.3">
              <p:embed/>
            </p:oleObj>
          </a:graphicData>
        </a:graphic>
      </p:graphicFrame>
      <p:sp>
        <p:nvSpPr>
          <p:cNvPr id="10" name="Text Box 8"/>
          <p:cNvSpPr txBox="1">
            <a:spLocks noChangeArrowheads="1"/>
          </p:cNvSpPr>
          <p:nvPr/>
        </p:nvSpPr>
        <p:spPr bwMode="auto">
          <a:xfrm>
            <a:off x="1127954" y="2699151"/>
            <a:ext cx="3704989" cy="400110"/>
          </a:xfrm>
          <a:prstGeom prst="rect">
            <a:avLst/>
          </a:prstGeom>
          <a:noFill/>
          <a:ln w="12700">
            <a:noFill/>
            <a:miter lim="800000"/>
            <a:headEnd type="none" w="sm" len="sm"/>
            <a:tailEnd type="none" w="sm" len="sm"/>
          </a:ln>
        </p:spPr>
        <p:txBody>
          <a:bodyPr wrap="none">
            <a:spAutoFit/>
          </a:bodyPr>
          <a:lstStyle/>
          <a:p>
            <a:pPr algn="ctr" defTabSz="762000" eaLnBrk="0" hangingPunct="0"/>
            <a:r>
              <a:rPr lang="pt-BR" sz="2000" b="0" u="none" dirty="0">
                <a:latin typeface="+mj-lt"/>
              </a:rPr>
              <a:t>Condição para a Homogeneidade:</a:t>
            </a:r>
          </a:p>
        </p:txBody>
      </p:sp>
      <p:sp>
        <p:nvSpPr>
          <p:cNvPr id="12" name="Text Box 7"/>
          <p:cNvSpPr txBox="1">
            <a:spLocks noChangeArrowheads="1"/>
          </p:cNvSpPr>
          <p:nvPr/>
        </p:nvSpPr>
        <p:spPr bwMode="auto">
          <a:xfrm>
            <a:off x="0" y="3145267"/>
            <a:ext cx="9144000" cy="708025"/>
          </a:xfrm>
          <a:prstGeom prst="rect">
            <a:avLst/>
          </a:prstGeom>
          <a:noFill/>
          <a:ln w="12700">
            <a:noFill/>
            <a:miter lim="800000"/>
            <a:headEnd type="none" w="sm" len="sm"/>
            <a:tailEnd type="none" w="sm" len="sm"/>
          </a:ln>
        </p:spPr>
        <p:txBody>
          <a:bodyPr>
            <a:spAutoFit/>
          </a:bodyPr>
          <a:lstStyle/>
          <a:p>
            <a:pPr algn="just" defTabSz="762000" eaLnBrk="0" hangingPunct="0"/>
            <a:r>
              <a:rPr lang="pt-BR" sz="2000" b="0" u="none" dirty="0">
                <a:latin typeface="+mj-lt"/>
              </a:rPr>
              <a:t> F</a:t>
            </a:r>
            <a:r>
              <a:rPr lang="pt-BR" sz="2000" b="0" u="none" baseline="-25000" dirty="0">
                <a:latin typeface="+mj-lt"/>
              </a:rPr>
              <a:t>C </a:t>
            </a:r>
            <a:r>
              <a:rPr lang="pt-BR" sz="2000" b="0" u="none" dirty="0">
                <a:latin typeface="+mj-lt"/>
              </a:rPr>
              <a:t>em função dos graus de liberdade dos conjuntos para um determinado nível de confiança</a:t>
            </a:r>
          </a:p>
        </p:txBody>
      </p:sp>
      <p:grpSp>
        <p:nvGrpSpPr>
          <p:cNvPr id="2" name="Grupo 2"/>
          <p:cNvGrpSpPr>
            <a:grpSpLocks/>
          </p:cNvGrpSpPr>
          <p:nvPr/>
        </p:nvGrpSpPr>
        <p:grpSpPr bwMode="auto">
          <a:xfrm>
            <a:off x="5202878" y="4091512"/>
            <a:ext cx="2592387" cy="2058464"/>
            <a:chOff x="3775224" y="4581128"/>
            <a:chExt cx="2380952" cy="1920924"/>
          </a:xfrm>
        </p:grpSpPr>
        <p:pic>
          <p:nvPicPr>
            <p:cNvPr id="28682" name="Picture 2" descr="http://www.portalaction.com.br/sites/default/files/ANOVA/FIGURAS/ANOVA-1-FATOR/F.png"/>
            <p:cNvPicPr>
              <a:picLocks noChangeAspect="1" noChangeArrowheads="1"/>
            </p:cNvPicPr>
            <p:nvPr/>
          </p:nvPicPr>
          <p:blipFill>
            <a:blip r:embed="rId6"/>
            <a:srcRect/>
            <a:stretch>
              <a:fillRect/>
            </a:stretch>
          </p:blipFill>
          <p:spPr bwMode="auto">
            <a:xfrm>
              <a:off x="3775224" y="4581128"/>
              <a:ext cx="2380952" cy="1800125"/>
            </a:xfrm>
            <a:prstGeom prst="rect">
              <a:avLst/>
            </a:prstGeom>
            <a:noFill/>
            <a:ln w="9525">
              <a:noFill/>
              <a:miter lim="800000"/>
              <a:headEnd/>
              <a:tailEnd/>
            </a:ln>
          </p:spPr>
        </p:pic>
        <p:graphicFrame>
          <p:nvGraphicFramePr>
            <p:cNvPr id="28677" name="Object 21"/>
            <p:cNvGraphicFramePr>
              <a:graphicFrameLocks noChangeAspect="1"/>
            </p:cNvGraphicFramePr>
            <p:nvPr/>
          </p:nvGraphicFramePr>
          <p:xfrm>
            <a:off x="4809833" y="6282801"/>
            <a:ext cx="354299" cy="219251"/>
          </p:xfrm>
          <a:graphic>
            <a:graphicData uri="http://schemas.openxmlformats.org/presentationml/2006/ole">
              <p:oleObj spid="_x0000_s68637" name="Equação" r:id="rId7" imgW="368300" imgH="228600" progId="Equation.3">
                <p:embed/>
              </p:oleObj>
            </a:graphicData>
          </a:graphic>
        </p:graphicFrame>
      </p:grpSp>
      <p:sp>
        <p:nvSpPr>
          <p:cNvPr id="13" name="Text Box 2"/>
          <p:cNvSpPr txBox="1">
            <a:spLocks noChangeArrowheads="1"/>
          </p:cNvSpPr>
          <p:nvPr/>
        </p:nvSpPr>
        <p:spPr bwMode="auto">
          <a:xfrm>
            <a:off x="2207741" y="1009221"/>
            <a:ext cx="4209535" cy="369332"/>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b="1" u="none" dirty="0" smtClean="0">
                <a:latin typeface="+mj-lt"/>
              </a:rPr>
              <a:t>Teste </a:t>
            </a:r>
            <a:r>
              <a:rPr lang="pt-BR" b="1" u="none" dirty="0">
                <a:latin typeface="+mj-lt"/>
              </a:rPr>
              <a:t>F</a:t>
            </a:r>
          </a:p>
        </p:txBody>
      </p:sp>
      <p:graphicFrame>
        <p:nvGraphicFramePr>
          <p:cNvPr id="21510" name="Object 6"/>
          <p:cNvGraphicFramePr>
            <a:graphicFrameLocks noChangeAspect="1"/>
          </p:cNvGraphicFramePr>
          <p:nvPr/>
        </p:nvGraphicFramePr>
        <p:xfrm>
          <a:off x="5218285" y="1912970"/>
          <a:ext cx="733425" cy="539750"/>
        </p:xfrm>
        <a:graphic>
          <a:graphicData uri="http://schemas.openxmlformats.org/presentationml/2006/ole">
            <p:oleObj spid="_x0000_s68638" name="Equação" r:id="rId8" imgW="418918" imgH="241195" progId="Equation.3">
              <p:embed/>
            </p:oleObj>
          </a:graphicData>
        </a:graphic>
      </p:graphicFrame>
      <p:sp>
        <p:nvSpPr>
          <p:cNvPr id="14" name="Retângulo 13"/>
          <p:cNvSpPr/>
          <p:nvPr/>
        </p:nvSpPr>
        <p:spPr>
          <a:xfrm>
            <a:off x="1710207" y="553388"/>
            <a:ext cx="57892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VARIÂNCIAS</a:t>
            </a:r>
            <a:endParaRPr lang="pt-BR" altLang="pt-BR" b="1" dirty="0">
              <a:solidFill>
                <a:schemeClr val="accent1"/>
              </a:solidFill>
              <a:latin typeface="+mj-lt"/>
            </a:endParaRPr>
          </a:p>
        </p:txBody>
      </p:sp>
      <p:sp>
        <p:nvSpPr>
          <p:cNvPr id="17" name="Oval 16"/>
          <p:cNvSpPr>
            <a:spLocks noChangeArrowheads="1"/>
          </p:cNvSpPr>
          <p:nvPr/>
        </p:nvSpPr>
        <p:spPr bwMode="auto">
          <a:xfrm>
            <a:off x="1199071" y="4615132"/>
            <a:ext cx="3036499" cy="1362974"/>
          </a:xfrm>
          <a:prstGeom prst="ellipse">
            <a:avLst/>
          </a:prstGeom>
          <a:noFill/>
          <a:ln w="34925">
            <a:solidFill>
              <a:srgbClr val="FF6600"/>
            </a:solidFill>
            <a:round/>
            <a:headEnd/>
            <a:tailEnd/>
          </a:ln>
        </p:spPr>
        <p:txBody>
          <a:bodyPr wrap="none" anchor="ctr"/>
          <a:lstStyle/>
          <a:p>
            <a:pPr algn="ctr" eaLnBrk="0" hangingPunct="0"/>
            <a:endParaRPr lang="pt-BR">
              <a:latin typeface="+mj-lt"/>
            </a:endParaRPr>
          </a:p>
        </p:txBody>
      </p:sp>
      <p:graphicFrame>
        <p:nvGraphicFramePr>
          <p:cNvPr id="19" name="Object 21"/>
          <p:cNvGraphicFramePr>
            <a:graphicFrameLocks noChangeAspect="1"/>
          </p:cNvGraphicFramePr>
          <p:nvPr/>
        </p:nvGraphicFramePr>
        <p:xfrm>
          <a:off x="1938338" y="4773613"/>
          <a:ext cx="1203325" cy="736600"/>
        </p:xfrm>
        <a:graphic>
          <a:graphicData uri="http://schemas.openxmlformats.org/presentationml/2006/ole">
            <p:oleObj spid="_x0000_s68639" name="Equação" r:id="rId9" imgW="368300" imgH="228600" progId="Equation.3">
              <p:embed/>
            </p:oleObj>
          </a:graphicData>
        </a:graphic>
      </p:graphicFrame>
      <p:grpSp>
        <p:nvGrpSpPr>
          <p:cNvPr id="3" name="Grupo 19"/>
          <p:cNvGrpSpPr/>
          <p:nvPr/>
        </p:nvGrpSpPr>
        <p:grpSpPr>
          <a:xfrm>
            <a:off x="655607" y="4157931"/>
            <a:ext cx="1992701" cy="1017918"/>
            <a:chOff x="2135155" y="3663967"/>
            <a:chExt cx="1858487" cy="1004632"/>
          </a:xfrm>
        </p:grpSpPr>
        <p:cxnSp>
          <p:nvCxnSpPr>
            <p:cNvPr id="21" name="Conector de seta reta 20"/>
            <p:cNvCxnSpPr/>
            <p:nvPr/>
          </p:nvCxnSpPr>
          <p:spPr>
            <a:xfrm flipV="1">
              <a:off x="2135155" y="4659156"/>
              <a:ext cx="436469" cy="94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rot="5400000">
              <a:off x="3762755" y="3887102"/>
              <a:ext cx="454022" cy="7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39428"/>
                                        </p:tgtEl>
                                        <p:attrNameLst>
                                          <p:attrName>style.visibility</p:attrName>
                                        </p:attrNameLst>
                                      </p:cBhvr>
                                      <p:to>
                                        <p:strVal val="visible"/>
                                      </p:to>
                                    </p:set>
                                    <p:anim calcmode="lin" valueType="num">
                                      <p:cBhvr additive="base">
                                        <p:cTn id="13" dur="500" fill="hold"/>
                                        <p:tgtEl>
                                          <p:spTgt spid="1639428"/>
                                        </p:tgtEl>
                                        <p:attrNameLst>
                                          <p:attrName>ppt_x</p:attrName>
                                        </p:attrNameLst>
                                      </p:cBhvr>
                                      <p:tavLst>
                                        <p:tav tm="0">
                                          <p:val>
                                            <p:strVal val="0-#ppt_w/2"/>
                                          </p:val>
                                        </p:tav>
                                        <p:tav tm="100000">
                                          <p:val>
                                            <p:strVal val="#ppt_x"/>
                                          </p:val>
                                        </p:tav>
                                      </p:tavLst>
                                    </p:anim>
                                    <p:anim calcmode="lin" valueType="num">
                                      <p:cBhvr additive="base">
                                        <p:cTn id="14" dur="500" fill="hold"/>
                                        <p:tgtEl>
                                          <p:spTgt spid="16394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anim calcmode="lin" valueType="num">
                                      <p:cBhvr additive="base">
                                        <p:cTn id="19" dur="500" fill="hold"/>
                                        <p:tgtEl>
                                          <p:spTgt spid="21510"/>
                                        </p:tgtEl>
                                        <p:attrNameLst>
                                          <p:attrName>ppt_x</p:attrName>
                                        </p:attrNameLst>
                                      </p:cBhvr>
                                      <p:tavLst>
                                        <p:tav tm="0">
                                          <p:val>
                                            <p:strVal val="0-#ppt_w/2"/>
                                          </p:val>
                                        </p:tav>
                                        <p:tav tm="100000">
                                          <p:val>
                                            <p:strVal val="#ppt_x"/>
                                          </p:val>
                                        </p:tav>
                                      </p:tavLst>
                                    </p:anim>
                                    <p:anim calcmode="lin" valueType="num">
                                      <p:cBhvr additive="base">
                                        <p:cTn id="20"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10" grpId="0" autoUpdateAnimBg="0"/>
      <p:bldP spid="12" grpId="0" autoUpdateAnimBg="0"/>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0451" name="Object 22"/>
          <p:cNvGraphicFramePr>
            <a:graphicFrameLocks noChangeAspect="1"/>
          </p:cNvGraphicFramePr>
          <p:nvPr/>
        </p:nvGraphicFramePr>
        <p:xfrm>
          <a:off x="2538917" y="2066103"/>
          <a:ext cx="5167312" cy="2501900"/>
        </p:xfrm>
        <a:graphic>
          <a:graphicData uri="http://schemas.openxmlformats.org/presentationml/2006/ole">
            <p:oleObj spid="_x0000_s69674" name="Document" r:id="rId3" imgW="4072264" imgH="2078715" progId="Word.Document.8">
              <p:embed/>
            </p:oleObj>
          </a:graphicData>
        </a:graphic>
      </p:graphicFrame>
      <p:graphicFrame>
        <p:nvGraphicFramePr>
          <p:cNvPr id="4" name="Tabela 3"/>
          <p:cNvGraphicFramePr>
            <a:graphicFrameLocks noGrp="1"/>
          </p:cNvGraphicFramePr>
          <p:nvPr/>
        </p:nvGraphicFramePr>
        <p:xfrm>
          <a:off x="198016" y="1982365"/>
          <a:ext cx="2083790" cy="2525472"/>
        </p:xfrm>
        <a:graphic>
          <a:graphicData uri="http://schemas.openxmlformats.org/drawingml/2006/table">
            <a:tbl>
              <a:tblPr>
                <a:tableStyleId>{5C22544A-7EE6-4342-B048-85BDC9FD1C3A}</a:tableStyleId>
              </a:tblPr>
              <a:tblGrid>
                <a:gridCol w="1041895"/>
                <a:gridCol w="1041895"/>
              </a:tblGrid>
              <a:tr h="280608">
                <a:tc gridSpan="2">
                  <a:txBody>
                    <a:bodyPr/>
                    <a:lstStyle/>
                    <a:p>
                      <a:pPr algn="ctr" fontAlgn="b"/>
                      <a:r>
                        <a:rPr lang="pt-BR" sz="1600" u="none" strike="noStrike" dirty="0">
                          <a:effectLst/>
                        </a:rPr>
                        <a:t>Operador</a:t>
                      </a:r>
                      <a:endParaRPr lang="pt-BR" sz="1600" b="0" i="0" u="none" strike="noStrike" dirty="0">
                        <a:solidFill>
                          <a:srgbClr val="000000"/>
                        </a:solidFill>
                        <a:effectLst/>
                        <a:latin typeface="Calibri"/>
                      </a:endParaRPr>
                    </a:p>
                  </a:txBody>
                  <a:tcPr marL="9520" marR="9520" marT="9527" marB="0" anchor="b"/>
                </a:tc>
                <a:tc hMerge="1">
                  <a:txBody>
                    <a:bodyPr/>
                    <a:lstStyle/>
                    <a:p>
                      <a:endParaRPr lang="pt-BR"/>
                    </a:p>
                  </a:txBody>
                  <a:tcPr/>
                </a:tc>
              </a:tr>
              <a:tr h="280608">
                <a:tc>
                  <a:txBody>
                    <a:bodyPr/>
                    <a:lstStyle/>
                    <a:p>
                      <a:pPr algn="ctr" fontAlgn="b"/>
                      <a:r>
                        <a:rPr lang="pt-BR" sz="1600" u="none" strike="noStrike" dirty="0">
                          <a:effectLst/>
                        </a:rPr>
                        <a:t>1</a:t>
                      </a:r>
                      <a:endParaRPr lang="pt-BR" sz="1600" b="0" i="0" u="none" strike="noStrike" dirty="0">
                        <a:solidFill>
                          <a:srgbClr val="000000"/>
                        </a:solidFill>
                        <a:effectLst/>
                        <a:latin typeface="Calibri"/>
                      </a:endParaRPr>
                    </a:p>
                  </a:txBody>
                  <a:tcPr marL="9520" marR="9520" marT="9527" marB="0" anchor="b"/>
                </a:tc>
                <a:tc>
                  <a:txBody>
                    <a:bodyPr/>
                    <a:lstStyle/>
                    <a:p>
                      <a:pPr algn="ctr" fontAlgn="b"/>
                      <a:r>
                        <a:rPr lang="pt-BR" sz="1600" u="none" strike="noStrike" dirty="0">
                          <a:effectLst/>
                        </a:rPr>
                        <a:t>2</a:t>
                      </a:r>
                      <a:endParaRPr lang="pt-BR" sz="1600" b="0" i="0" u="none" strike="noStrike" dirty="0">
                        <a:solidFill>
                          <a:srgbClr val="000000"/>
                        </a:solidFill>
                        <a:effectLst/>
                        <a:latin typeface="Calibri"/>
                      </a:endParaRPr>
                    </a:p>
                  </a:txBody>
                  <a:tcPr marL="9520" marR="9520" marT="9527" marB="0" anchor="b"/>
                </a:tc>
              </a:tr>
              <a:tr h="280608">
                <a:tc gridSpan="2">
                  <a:txBody>
                    <a:bodyPr/>
                    <a:lstStyle/>
                    <a:p>
                      <a:pPr algn="ctr" fontAlgn="b"/>
                      <a:r>
                        <a:rPr lang="pt-BR" sz="1600" b="0" i="0" u="none" strike="noStrike" dirty="0" smtClean="0">
                          <a:solidFill>
                            <a:srgbClr val="000000"/>
                          </a:solidFill>
                          <a:effectLst/>
                          <a:latin typeface="Calibri"/>
                        </a:rPr>
                        <a:t>mm</a:t>
                      </a:r>
                      <a:endParaRPr lang="pt-BR" sz="1600" b="0" i="0" u="none" strike="noStrike" dirty="0">
                        <a:solidFill>
                          <a:srgbClr val="000000"/>
                        </a:solidFill>
                        <a:effectLst/>
                        <a:latin typeface="Calibri"/>
                      </a:endParaRPr>
                    </a:p>
                  </a:txBody>
                  <a:tcPr marL="9520" marR="9520" marT="9527" marB="0" anchor="b"/>
                </a:tc>
                <a:tc hMerge="1">
                  <a:txBody>
                    <a:bodyPr/>
                    <a:lstStyle/>
                    <a:p>
                      <a:pPr algn="ctr" fontAlgn="b"/>
                      <a:endParaRPr lang="pt-BR" sz="1600" b="0" i="0" u="none" strike="noStrike" dirty="0">
                        <a:solidFill>
                          <a:srgbClr val="000000"/>
                        </a:solidFill>
                        <a:effectLst/>
                        <a:latin typeface="Calibri"/>
                      </a:endParaRPr>
                    </a:p>
                  </a:txBody>
                  <a:tcPr marL="9520" marR="9520" marT="9527" marB="0" anchor="b"/>
                </a:tc>
              </a:tr>
              <a:tr h="280608">
                <a:tc>
                  <a:txBody>
                    <a:bodyPr/>
                    <a:lstStyle/>
                    <a:p>
                      <a:pPr algn="ctr" fontAlgn="b"/>
                      <a:r>
                        <a:rPr lang="pt-BR" sz="1600" u="none" strike="noStrike" dirty="0">
                          <a:effectLst/>
                        </a:rPr>
                        <a:t>4,993</a:t>
                      </a:r>
                      <a:endParaRPr lang="pt-BR" sz="1600" b="0" i="0" u="none" strike="noStrike" dirty="0">
                        <a:solidFill>
                          <a:srgbClr val="000000"/>
                        </a:solidFill>
                        <a:effectLst/>
                        <a:latin typeface="Calibri"/>
                      </a:endParaRPr>
                    </a:p>
                  </a:txBody>
                  <a:tcPr marL="9520" marR="9520" marT="9527" marB="0" anchor="b"/>
                </a:tc>
                <a:tc>
                  <a:txBody>
                    <a:bodyPr/>
                    <a:lstStyle/>
                    <a:p>
                      <a:pPr algn="ctr" fontAlgn="b"/>
                      <a:r>
                        <a:rPr lang="pt-BR" sz="1600" u="none" strike="noStrike" dirty="0">
                          <a:effectLst/>
                        </a:rPr>
                        <a:t>4,953</a:t>
                      </a:r>
                      <a:endParaRPr lang="pt-BR" sz="1600" b="0" i="0" u="none" strike="noStrike" dirty="0">
                        <a:solidFill>
                          <a:srgbClr val="000000"/>
                        </a:solidFill>
                        <a:effectLst/>
                        <a:latin typeface="Calibri"/>
                      </a:endParaRPr>
                    </a:p>
                  </a:txBody>
                  <a:tcPr marL="9520" marR="9520" marT="9527" marB="0" anchor="b"/>
                </a:tc>
              </a:tr>
              <a:tr h="280608">
                <a:tc>
                  <a:txBody>
                    <a:bodyPr/>
                    <a:lstStyle/>
                    <a:p>
                      <a:pPr algn="ctr" fontAlgn="b"/>
                      <a:r>
                        <a:rPr lang="pt-BR" sz="1600" u="none" strike="noStrike">
                          <a:effectLst/>
                        </a:rPr>
                        <a:t>4,984</a:t>
                      </a:r>
                      <a:endParaRPr lang="pt-BR" sz="1600" b="0" i="0" u="none" strike="noStrike">
                        <a:solidFill>
                          <a:srgbClr val="000000"/>
                        </a:solidFill>
                        <a:effectLst/>
                        <a:latin typeface="Calibri"/>
                      </a:endParaRPr>
                    </a:p>
                  </a:txBody>
                  <a:tcPr marL="9520" marR="9520" marT="9527" marB="0" anchor="b"/>
                </a:tc>
                <a:tc>
                  <a:txBody>
                    <a:bodyPr/>
                    <a:lstStyle/>
                    <a:p>
                      <a:pPr algn="ctr" fontAlgn="b"/>
                      <a:r>
                        <a:rPr lang="pt-BR" sz="1600" u="none" strike="noStrike" dirty="0">
                          <a:effectLst/>
                        </a:rPr>
                        <a:t>4,969</a:t>
                      </a:r>
                      <a:endParaRPr lang="pt-BR" sz="1600" b="0" i="0" u="none" strike="noStrike" dirty="0">
                        <a:solidFill>
                          <a:srgbClr val="000000"/>
                        </a:solidFill>
                        <a:effectLst/>
                        <a:latin typeface="Calibri"/>
                      </a:endParaRPr>
                    </a:p>
                  </a:txBody>
                  <a:tcPr marL="9520" marR="9520" marT="9527" marB="0" anchor="b"/>
                </a:tc>
              </a:tr>
              <a:tr h="280608">
                <a:tc>
                  <a:txBody>
                    <a:bodyPr/>
                    <a:lstStyle/>
                    <a:p>
                      <a:pPr algn="ctr" fontAlgn="b"/>
                      <a:r>
                        <a:rPr lang="pt-BR" sz="1600" u="none" strike="noStrike">
                          <a:effectLst/>
                        </a:rPr>
                        <a:t>4,985</a:t>
                      </a:r>
                      <a:endParaRPr lang="pt-BR" sz="1600" b="0" i="0" u="none" strike="noStrike">
                        <a:solidFill>
                          <a:srgbClr val="000000"/>
                        </a:solidFill>
                        <a:effectLst/>
                        <a:latin typeface="Calibri"/>
                      </a:endParaRPr>
                    </a:p>
                  </a:txBody>
                  <a:tcPr marL="9520" marR="9520" marT="9527" marB="0" anchor="b"/>
                </a:tc>
                <a:tc>
                  <a:txBody>
                    <a:bodyPr/>
                    <a:lstStyle/>
                    <a:p>
                      <a:pPr algn="ctr" fontAlgn="b"/>
                      <a:r>
                        <a:rPr lang="pt-BR" sz="1600" u="none" strike="noStrike" dirty="0">
                          <a:effectLst/>
                        </a:rPr>
                        <a:t>4,985</a:t>
                      </a:r>
                      <a:endParaRPr lang="pt-BR" sz="1600" b="0" i="0" u="none" strike="noStrike" dirty="0">
                        <a:solidFill>
                          <a:srgbClr val="000000"/>
                        </a:solidFill>
                        <a:effectLst/>
                        <a:latin typeface="Calibri"/>
                      </a:endParaRPr>
                    </a:p>
                  </a:txBody>
                  <a:tcPr marL="9520" marR="9520" marT="9527" marB="0" anchor="b"/>
                </a:tc>
              </a:tr>
              <a:tr h="280608">
                <a:tc>
                  <a:txBody>
                    <a:bodyPr/>
                    <a:lstStyle/>
                    <a:p>
                      <a:pPr algn="ctr" fontAlgn="b"/>
                      <a:r>
                        <a:rPr lang="pt-BR" sz="1600" u="none" strike="noStrike" dirty="0">
                          <a:effectLst/>
                        </a:rPr>
                        <a:t>4,990</a:t>
                      </a:r>
                      <a:endParaRPr lang="pt-BR" sz="1600" b="0" i="0" u="none" strike="noStrike" dirty="0">
                        <a:solidFill>
                          <a:srgbClr val="000000"/>
                        </a:solidFill>
                        <a:effectLst/>
                        <a:latin typeface="Calibri"/>
                      </a:endParaRPr>
                    </a:p>
                  </a:txBody>
                  <a:tcPr marL="9520" marR="9520" marT="9527" marB="0" anchor="b"/>
                </a:tc>
                <a:tc>
                  <a:txBody>
                    <a:bodyPr/>
                    <a:lstStyle/>
                    <a:p>
                      <a:pPr algn="ctr" fontAlgn="b"/>
                      <a:r>
                        <a:rPr lang="pt-BR" sz="1600" u="none" strike="noStrike" dirty="0">
                          <a:effectLst/>
                        </a:rPr>
                        <a:t>4,978</a:t>
                      </a:r>
                      <a:endParaRPr lang="pt-BR" sz="1600" b="0" i="0" u="none" strike="noStrike" dirty="0">
                        <a:solidFill>
                          <a:srgbClr val="000000"/>
                        </a:solidFill>
                        <a:effectLst/>
                        <a:latin typeface="Calibri"/>
                      </a:endParaRPr>
                    </a:p>
                  </a:txBody>
                  <a:tcPr marL="9520" marR="9520" marT="9527" marB="0" anchor="b"/>
                </a:tc>
              </a:tr>
              <a:tr h="280608">
                <a:tc>
                  <a:txBody>
                    <a:bodyPr/>
                    <a:lstStyle/>
                    <a:p>
                      <a:pPr algn="ctr" fontAlgn="b"/>
                      <a:r>
                        <a:rPr lang="pt-BR" sz="1600" u="none" strike="noStrike">
                          <a:effectLst/>
                        </a:rPr>
                        <a:t>4,985</a:t>
                      </a:r>
                      <a:endParaRPr lang="pt-BR" sz="1600" b="0" i="0" u="none" strike="noStrike">
                        <a:solidFill>
                          <a:srgbClr val="000000"/>
                        </a:solidFill>
                        <a:effectLst/>
                        <a:latin typeface="Calibri"/>
                      </a:endParaRPr>
                    </a:p>
                  </a:txBody>
                  <a:tcPr marL="9520" marR="9520" marT="9527" marB="0" anchor="b"/>
                </a:tc>
                <a:tc>
                  <a:txBody>
                    <a:bodyPr/>
                    <a:lstStyle/>
                    <a:p>
                      <a:pPr algn="ctr" fontAlgn="b"/>
                      <a:r>
                        <a:rPr lang="pt-BR" sz="1600" u="none" strike="noStrike" dirty="0">
                          <a:effectLst/>
                        </a:rPr>
                        <a:t>4,971</a:t>
                      </a:r>
                      <a:endParaRPr lang="pt-BR" sz="1600" b="0" i="0" u="none" strike="noStrike" dirty="0">
                        <a:solidFill>
                          <a:srgbClr val="000000"/>
                        </a:solidFill>
                        <a:effectLst/>
                        <a:latin typeface="Calibri"/>
                      </a:endParaRPr>
                    </a:p>
                  </a:txBody>
                  <a:tcPr marL="9520" marR="9520" marT="9527" marB="0" anchor="b"/>
                </a:tc>
              </a:tr>
              <a:tr h="280608">
                <a:tc>
                  <a:txBody>
                    <a:bodyPr/>
                    <a:lstStyle/>
                    <a:p>
                      <a:pPr algn="ctr" fontAlgn="b"/>
                      <a:r>
                        <a:rPr lang="pt-BR" sz="1600" u="none" strike="noStrike">
                          <a:effectLst/>
                        </a:rPr>
                        <a:t>4,983</a:t>
                      </a:r>
                      <a:endParaRPr lang="pt-BR" sz="1600" b="0" i="0" u="none" strike="noStrike">
                        <a:solidFill>
                          <a:srgbClr val="000000"/>
                        </a:solidFill>
                        <a:effectLst/>
                        <a:latin typeface="Calibri"/>
                      </a:endParaRPr>
                    </a:p>
                  </a:txBody>
                  <a:tcPr marL="9520" marR="9520" marT="9527" marB="0" anchor="b"/>
                </a:tc>
                <a:tc>
                  <a:txBody>
                    <a:bodyPr/>
                    <a:lstStyle/>
                    <a:p>
                      <a:pPr algn="ctr" fontAlgn="b"/>
                      <a:r>
                        <a:rPr lang="pt-BR" sz="1600" u="none" strike="noStrike" dirty="0">
                          <a:effectLst/>
                        </a:rPr>
                        <a:t>4,983</a:t>
                      </a:r>
                      <a:endParaRPr lang="pt-BR" sz="1600" b="0" i="0" u="none" strike="noStrike" dirty="0">
                        <a:solidFill>
                          <a:srgbClr val="000000"/>
                        </a:solidFill>
                        <a:effectLst/>
                        <a:latin typeface="Calibri"/>
                      </a:endParaRPr>
                    </a:p>
                  </a:txBody>
                  <a:tcPr marL="9520" marR="9520" marT="9527" marB="0" anchor="b"/>
                </a:tc>
              </a:tr>
            </a:tbl>
          </a:graphicData>
        </a:graphic>
      </p:graphicFrame>
      <p:sp>
        <p:nvSpPr>
          <p:cNvPr id="7" name="Oval 10"/>
          <p:cNvSpPr>
            <a:spLocks noChangeArrowheads="1"/>
          </p:cNvSpPr>
          <p:nvPr/>
        </p:nvSpPr>
        <p:spPr bwMode="auto">
          <a:xfrm>
            <a:off x="6084845" y="3188044"/>
            <a:ext cx="381858" cy="232162"/>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graphicFrame>
        <p:nvGraphicFramePr>
          <p:cNvPr id="8" name="Object 23"/>
          <p:cNvGraphicFramePr>
            <a:graphicFrameLocks noChangeAspect="1"/>
          </p:cNvGraphicFramePr>
          <p:nvPr/>
        </p:nvGraphicFramePr>
        <p:xfrm>
          <a:off x="107092" y="5378236"/>
          <a:ext cx="1671809" cy="355620"/>
        </p:xfrm>
        <a:graphic>
          <a:graphicData uri="http://schemas.openxmlformats.org/presentationml/2006/ole">
            <p:oleObj spid="_x0000_s69675" name="Equação" r:id="rId4" imgW="1002865" imgH="228501" progId="Equation.3">
              <p:embed/>
            </p:oleObj>
          </a:graphicData>
        </a:graphic>
      </p:graphicFrame>
      <p:sp>
        <p:nvSpPr>
          <p:cNvPr id="15" name="Text Box 6"/>
          <p:cNvSpPr txBox="1">
            <a:spLocks noChangeArrowheads="1"/>
          </p:cNvSpPr>
          <p:nvPr/>
        </p:nvSpPr>
        <p:spPr bwMode="auto">
          <a:xfrm>
            <a:off x="115330" y="5766702"/>
            <a:ext cx="3212758" cy="400050"/>
          </a:xfrm>
          <a:prstGeom prst="rect">
            <a:avLst/>
          </a:prstGeom>
          <a:noFill/>
          <a:ln w="12700">
            <a:noFill/>
            <a:miter lim="800000"/>
            <a:headEnd type="none" w="sm" len="sm"/>
            <a:tailEnd type="none" w="sm" len="sm"/>
          </a:ln>
        </p:spPr>
        <p:txBody>
          <a:bodyPr wrap="square">
            <a:spAutoFit/>
          </a:bodyPr>
          <a:lstStyle/>
          <a:p>
            <a:pPr defTabSz="762000" eaLnBrk="0" hangingPunct="0"/>
            <a:r>
              <a:rPr lang="pt-BR" sz="2000" b="0" i="1" u="none" dirty="0" err="1" smtClean="0">
                <a:latin typeface="+mj-lt"/>
              </a:rPr>
              <a:t>F</a:t>
            </a:r>
            <a:r>
              <a:rPr lang="pt-BR" sz="2000" b="0" i="1" u="none" baseline="-25000" dirty="0" err="1" smtClean="0">
                <a:latin typeface="+mj-lt"/>
              </a:rPr>
              <a:t>c</a:t>
            </a:r>
            <a:r>
              <a:rPr lang="pt-BR" sz="2000" b="0" u="none" dirty="0" smtClean="0">
                <a:latin typeface="+mj-lt"/>
              </a:rPr>
              <a:t>=INV.F(0,95;5;5</a:t>
            </a:r>
            <a:r>
              <a:rPr lang="pt-BR" sz="2000" b="0" u="none" dirty="0">
                <a:latin typeface="+mj-lt"/>
              </a:rPr>
              <a:t>)=5,05</a:t>
            </a:r>
          </a:p>
        </p:txBody>
      </p:sp>
      <p:sp>
        <p:nvSpPr>
          <p:cNvPr id="16" name="Text Box 3"/>
          <p:cNvSpPr txBox="1">
            <a:spLocks noChangeArrowheads="1"/>
          </p:cNvSpPr>
          <p:nvPr/>
        </p:nvSpPr>
        <p:spPr bwMode="auto">
          <a:xfrm>
            <a:off x="1167237" y="1629610"/>
            <a:ext cx="5861151" cy="400050"/>
          </a:xfrm>
          <a:prstGeom prst="rect">
            <a:avLst/>
          </a:prstGeom>
          <a:noFill/>
          <a:ln w="12699">
            <a:noFill/>
            <a:miter lim="800000"/>
            <a:headEnd/>
            <a:tailEnd/>
          </a:ln>
        </p:spPr>
        <p:txBody>
          <a:bodyPr wrap="square">
            <a:spAutoFit/>
          </a:bodyPr>
          <a:lstStyle/>
          <a:p>
            <a:pPr algn="just" defTabSz="762000" eaLnBrk="0" hangingPunct="0">
              <a:spcBef>
                <a:spcPct val="50000"/>
              </a:spcBef>
            </a:pPr>
            <a:r>
              <a:rPr lang="pt-BR" sz="2000" b="0" u="none" dirty="0">
                <a:latin typeface="+mj-lt"/>
              </a:rPr>
              <a:t>Hipótese nula   </a:t>
            </a:r>
            <a:r>
              <a:rPr lang="pt-BR" sz="2000" b="0" u="none" dirty="0">
                <a:latin typeface="+mj-lt"/>
                <a:sym typeface="Symbol" pitchFamily="18" charset="2"/>
              </a:rPr>
              <a:t></a:t>
            </a:r>
            <a:r>
              <a:rPr lang="pt-BR" sz="2000" b="0" u="none" dirty="0">
                <a:latin typeface="+mj-lt"/>
              </a:rPr>
              <a:t>     </a:t>
            </a:r>
            <a:r>
              <a:rPr lang="pt-BR" sz="2000" b="0" u="none" dirty="0" err="1">
                <a:latin typeface="+mj-lt"/>
              </a:rPr>
              <a:t>H</a:t>
            </a:r>
            <a:r>
              <a:rPr lang="pt-BR" sz="2000" b="0" u="none" baseline="-25000" dirty="0" err="1">
                <a:latin typeface="+mj-lt"/>
              </a:rPr>
              <a:t>o</a:t>
            </a:r>
            <a:r>
              <a:rPr lang="pt-BR" sz="2000" b="0" u="none" dirty="0">
                <a:latin typeface="+mj-lt"/>
              </a:rPr>
              <a:t>: </a:t>
            </a:r>
            <a:r>
              <a:rPr lang="pt-BR" sz="2000" b="0" u="none" dirty="0">
                <a:latin typeface="+mj-lt"/>
                <a:sym typeface="Symbol" pitchFamily="18" charset="2"/>
              </a:rPr>
              <a:t></a:t>
            </a:r>
            <a:r>
              <a:rPr lang="pt-BR" sz="2000" b="0" u="none" baseline="-25000" dirty="0">
                <a:latin typeface="+mj-lt"/>
                <a:sym typeface="Symbol" pitchFamily="18" charset="2"/>
              </a:rPr>
              <a:t>1</a:t>
            </a:r>
            <a:r>
              <a:rPr lang="pt-BR" sz="2000" b="0" u="none" baseline="30000" dirty="0">
                <a:latin typeface="+mj-lt"/>
                <a:sym typeface="Symbol" pitchFamily="18" charset="2"/>
              </a:rPr>
              <a:t>2</a:t>
            </a:r>
            <a:r>
              <a:rPr lang="pt-BR" sz="2000" b="0" u="none" dirty="0">
                <a:latin typeface="+mj-lt"/>
                <a:sym typeface="Symbol" pitchFamily="18" charset="2"/>
              </a:rPr>
              <a:t>=</a:t>
            </a:r>
            <a:r>
              <a:rPr lang="pt-BR" sz="2000" b="0" u="none" baseline="30000" dirty="0">
                <a:latin typeface="+mj-lt"/>
                <a:sym typeface="Symbol" pitchFamily="18" charset="2"/>
              </a:rPr>
              <a:t> </a:t>
            </a:r>
            <a:r>
              <a:rPr lang="pt-BR" sz="2000" b="0" u="none" dirty="0">
                <a:latin typeface="+mj-lt"/>
                <a:sym typeface="Symbol" pitchFamily="18" charset="2"/>
              </a:rPr>
              <a:t></a:t>
            </a:r>
            <a:r>
              <a:rPr lang="pt-BR" sz="2000" b="0" u="none" baseline="-25000" dirty="0">
                <a:latin typeface="+mj-lt"/>
                <a:sym typeface="Symbol" pitchFamily="18" charset="2"/>
              </a:rPr>
              <a:t>2</a:t>
            </a:r>
            <a:r>
              <a:rPr lang="pt-BR" sz="2000" b="0" u="none" baseline="30000" dirty="0">
                <a:latin typeface="+mj-lt"/>
                <a:sym typeface="Symbol" pitchFamily="18" charset="2"/>
              </a:rPr>
              <a:t>2 </a:t>
            </a:r>
            <a:r>
              <a:rPr lang="pt-BR" sz="2000" b="0" u="none" dirty="0">
                <a:latin typeface="+mj-lt"/>
                <a:sym typeface="Symbol" pitchFamily="18" charset="2"/>
              </a:rPr>
              <a:t>(variâncias idênticas)</a:t>
            </a:r>
            <a:endParaRPr lang="pt-BR" sz="2000" b="0" u="none" dirty="0">
              <a:latin typeface="+mj-lt"/>
            </a:endParaRPr>
          </a:p>
        </p:txBody>
      </p:sp>
      <p:sp>
        <p:nvSpPr>
          <p:cNvPr id="18" name="Text Box 2"/>
          <p:cNvSpPr txBox="1">
            <a:spLocks noChangeArrowheads="1"/>
          </p:cNvSpPr>
          <p:nvPr/>
        </p:nvSpPr>
        <p:spPr bwMode="auto">
          <a:xfrm>
            <a:off x="2207741" y="976269"/>
            <a:ext cx="4209535" cy="369332"/>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b="1" u="none" dirty="0" smtClean="0">
                <a:latin typeface="+mj-lt"/>
              </a:rPr>
              <a:t>Teste </a:t>
            </a:r>
            <a:r>
              <a:rPr lang="pt-BR" b="1" u="none" dirty="0">
                <a:latin typeface="+mj-lt"/>
              </a:rPr>
              <a:t>F</a:t>
            </a:r>
          </a:p>
        </p:txBody>
      </p:sp>
      <p:graphicFrame>
        <p:nvGraphicFramePr>
          <p:cNvPr id="23559" name="Object 7"/>
          <p:cNvGraphicFramePr>
            <a:graphicFrameLocks noChangeAspect="1"/>
          </p:cNvGraphicFramePr>
          <p:nvPr/>
        </p:nvGraphicFramePr>
        <p:xfrm>
          <a:off x="62045" y="4564077"/>
          <a:ext cx="1090569" cy="358877"/>
        </p:xfrm>
        <a:graphic>
          <a:graphicData uri="http://schemas.openxmlformats.org/presentationml/2006/ole">
            <p:oleObj spid="_x0000_s69676" name="Equação" r:id="rId5" imgW="685800" imgH="241300" progId="Equation.3">
              <p:embed/>
            </p:oleObj>
          </a:graphicData>
        </a:graphic>
      </p:graphicFrame>
      <p:graphicFrame>
        <p:nvGraphicFramePr>
          <p:cNvPr id="23560" name="Object 8"/>
          <p:cNvGraphicFramePr>
            <a:graphicFrameLocks noChangeAspect="1"/>
          </p:cNvGraphicFramePr>
          <p:nvPr/>
        </p:nvGraphicFramePr>
        <p:xfrm>
          <a:off x="53182" y="4981575"/>
          <a:ext cx="1071563" cy="358775"/>
        </p:xfrm>
        <a:graphic>
          <a:graphicData uri="http://schemas.openxmlformats.org/presentationml/2006/ole">
            <p:oleObj spid="_x0000_s69677" name="Equação" r:id="rId6" imgW="672808" imgH="241195" progId="Equation.3">
              <p:embed/>
            </p:oleObj>
          </a:graphicData>
        </a:graphic>
      </p:graphicFrame>
      <p:grpSp>
        <p:nvGrpSpPr>
          <p:cNvPr id="2" name="Grupo 25"/>
          <p:cNvGrpSpPr/>
          <p:nvPr/>
        </p:nvGrpSpPr>
        <p:grpSpPr>
          <a:xfrm>
            <a:off x="2324100" y="4520455"/>
            <a:ext cx="1539875" cy="829420"/>
            <a:chOff x="2324100" y="4589463"/>
            <a:chExt cx="1539875" cy="829420"/>
          </a:xfrm>
        </p:grpSpPr>
        <p:graphicFrame>
          <p:nvGraphicFramePr>
            <p:cNvPr id="23561" name="Object 9"/>
            <p:cNvGraphicFramePr>
              <a:graphicFrameLocks noChangeAspect="1"/>
            </p:cNvGraphicFramePr>
            <p:nvPr/>
          </p:nvGraphicFramePr>
          <p:xfrm>
            <a:off x="2324100" y="4589463"/>
            <a:ext cx="1539875" cy="339725"/>
          </p:xfrm>
          <a:graphic>
            <a:graphicData uri="http://schemas.openxmlformats.org/presentationml/2006/ole">
              <p:oleObj spid="_x0000_s69678" name="Equação" r:id="rId7" imgW="965200" imgH="228600" progId="Equation.3">
                <p:embed/>
              </p:oleObj>
            </a:graphicData>
          </a:graphic>
        </p:graphicFrame>
        <p:graphicFrame>
          <p:nvGraphicFramePr>
            <p:cNvPr id="23562" name="Object 10"/>
            <p:cNvGraphicFramePr>
              <a:graphicFrameLocks noChangeAspect="1"/>
            </p:cNvGraphicFramePr>
            <p:nvPr/>
          </p:nvGraphicFramePr>
          <p:xfrm>
            <a:off x="2381250" y="5060108"/>
            <a:ext cx="1417638" cy="358775"/>
          </p:xfrm>
          <a:graphic>
            <a:graphicData uri="http://schemas.openxmlformats.org/presentationml/2006/ole">
              <p:oleObj spid="_x0000_s69679" name="Equação" r:id="rId8" imgW="888614" imgH="241195" progId="Equation.3">
                <p:embed/>
              </p:oleObj>
            </a:graphicData>
          </a:graphic>
        </p:graphicFrame>
      </p:grpSp>
      <p:graphicFrame>
        <p:nvGraphicFramePr>
          <p:cNvPr id="23563" name="Object 11"/>
          <p:cNvGraphicFramePr>
            <a:graphicFrameLocks noChangeAspect="1"/>
          </p:cNvGraphicFramePr>
          <p:nvPr/>
        </p:nvGraphicFramePr>
        <p:xfrm>
          <a:off x="4097338" y="4498975"/>
          <a:ext cx="2373312" cy="661988"/>
        </p:xfrm>
        <a:graphic>
          <a:graphicData uri="http://schemas.openxmlformats.org/presentationml/2006/ole">
            <p:oleObj spid="_x0000_s69680" name="Equação" r:id="rId9" imgW="1548728" imgH="444307" progId="Equation.3">
              <p:embed/>
            </p:oleObj>
          </a:graphicData>
        </a:graphic>
      </p:graphicFrame>
      <p:graphicFrame>
        <p:nvGraphicFramePr>
          <p:cNvPr id="23564" name="Object 12"/>
          <p:cNvGraphicFramePr>
            <a:graphicFrameLocks noChangeAspect="1"/>
          </p:cNvGraphicFramePr>
          <p:nvPr/>
        </p:nvGraphicFramePr>
        <p:xfrm>
          <a:off x="6837363" y="4649788"/>
          <a:ext cx="2051050" cy="293687"/>
        </p:xfrm>
        <a:graphic>
          <a:graphicData uri="http://schemas.openxmlformats.org/presentationml/2006/ole">
            <p:oleObj spid="_x0000_s69681" name="Equação" r:id="rId10" imgW="1371600" imgH="190500" progId="Equation.3">
              <p:embed/>
            </p:oleObj>
          </a:graphicData>
        </a:graphic>
      </p:graphicFrame>
      <p:sp>
        <p:nvSpPr>
          <p:cNvPr id="24" name="Rectangle 3"/>
          <p:cNvSpPr>
            <a:spLocks noChangeArrowheads="1"/>
          </p:cNvSpPr>
          <p:nvPr/>
        </p:nvSpPr>
        <p:spPr bwMode="auto">
          <a:xfrm>
            <a:off x="2700068" y="5341177"/>
            <a:ext cx="6443931" cy="610121"/>
          </a:xfrm>
          <a:prstGeom prst="rect">
            <a:avLst/>
          </a:prstGeom>
          <a:noFill/>
          <a:ln w="9525">
            <a:noFill/>
            <a:miter lim="800000"/>
            <a:headEnd/>
            <a:tailEnd/>
          </a:ln>
        </p:spPr>
        <p:txBody>
          <a:bodyPr/>
          <a:lstStyle/>
          <a:p>
            <a:pPr algn="just" eaLnBrk="0" hangingPunct="0">
              <a:defRPr/>
            </a:pPr>
            <a:r>
              <a:rPr lang="pt-BR" b="1" dirty="0" smtClean="0">
                <a:latin typeface="+mj-lt"/>
                <a:sym typeface="Symbol" pitchFamily="18" charset="2"/>
              </a:rPr>
              <a:t>A hipótese </a:t>
            </a:r>
            <a:r>
              <a:rPr lang="pt-BR" b="1" dirty="0" err="1" smtClean="0">
                <a:latin typeface="+mj-lt"/>
                <a:sym typeface="Symbol" pitchFamily="18" charset="2"/>
              </a:rPr>
              <a:t>H</a:t>
            </a:r>
            <a:r>
              <a:rPr lang="pt-BR" b="1" baseline="-25000" dirty="0" err="1" smtClean="0">
                <a:latin typeface="+mj-lt"/>
                <a:sym typeface="Symbol" pitchFamily="18" charset="2"/>
              </a:rPr>
              <a:t>o</a:t>
            </a:r>
            <a:r>
              <a:rPr lang="pt-BR" b="1" dirty="0" smtClean="0">
                <a:latin typeface="+mj-lt"/>
                <a:sym typeface="Symbol" pitchFamily="18" charset="2"/>
              </a:rPr>
              <a:t> não é aceita ao nível de 95%, então não existe homogeneidade entre as dispersões do dois conjuntos de medição.</a:t>
            </a:r>
            <a:endParaRPr lang="pt-BR" b="1" dirty="0">
              <a:latin typeface="+mj-lt"/>
            </a:endParaRPr>
          </a:p>
        </p:txBody>
      </p:sp>
      <p:sp>
        <p:nvSpPr>
          <p:cNvPr id="25" name="Retângulo 24"/>
          <p:cNvSpPr/>
          <p:nvPr/>
        </p:nvSpPr>
        <p:spPr>
          <a:xfrm>
            <a:off x="3876200" y="1287838"/>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sp>
        <p:nvSpPr>
          <p:cNvPr id="27" name="Retângulo 26"/>
          <p:cNvSpPr/>
          <p:nvPr/>
        </p:nvSpPr>
        <p:spPr>
          <a:xfrm>
            <a:off x="1676813" y="535533"/>
            <a:ext cx="57892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VARIÂNCIAS</a:t>
            </a:r>
            <a:endParaRPr lang="pt-BR" altLang="pt-BR" b="1" dirty="0">
              <a:solidFill>
                <a:schemeClr val="accent1"/>
              </a:solidFill>
              <a:latin typeface="+mj-lt"/>
            </a:endParaRPr>
          </a:p>
        </p:txBody>
      </p:sp>
      <p:grpSp>
        <p:nvGrpSpPr>
          <p:cNvPr id="3" name="Grupo 20"/>
          <p:cNvGrpSpPr/>
          <p:nvPr/>
        </p:nvGrpSpPr>
        <p:grpSpPr>
          <a:xfrm>
            <a:off x="3355675" y="2493034"/>
            <a:ext cx="2932983" cy="819513"/>
            <a:chOff x="2135155" y="3859783"/>
            <a:chExt cx="2735439" cy="808816"/>
          </a:xfrm>
        </p:grpSpPr>
        <p:cxnSp>
          <p:nvCxnSpPr>
            <p:cNvPr id="22" name="Conector de seta reta 21"/>
            <p:cNvCxnSpPr>
              <a:endCxn id="7" idx="2"/>
            </p:cNvCxnSpPr>
            <p:nvPr/>
          </p:nvCxnSpPr>
          <p:spPr>
            <a:xfrm flipV="1">
              <a:off x="2135155" y="4660290"/>
              <a:ext cx="2545353" cy="83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rot="5340000">
              <a:off x="4524558" y="4199743"/>
              <a:ext cx="685995" cy="60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559"/>
                                        </p:tgtEl>
                                        <p:attrNameLst>
                                          <p:attrName>style.visibility</p:attrName>
                                        </p:attrNameLst>
                                      </p:cBhvr>
                                      <p:to>
                                        <p:strVal val="visible"/>
                                      </p:to>
                                    </p:set>
                                    <p:anim calcmode="lin" valueType="num">
                                      <p:cBhvr additive="base">
                                        <p:cTn id="25" dur="500" fill="hold"/>
                                        <p:tgtEl>
                                          <p:spTgt spid="23559"/>
                                        </p:tgtEl>
                                        <p:attrNameLst>
                                          <p:attrName>ppt_x</p:attrName>
                                        </p:attrNameLst>
                                      </p:cBhvr>
                                      <p:tavLst>
                                        <p:tav tm="0">
                                          <p:val>
                                            <p:strVal val="0-#ppt_w/2"/>
                                          </p:val>
                                        </p:tav>
                                        <p:tav tm="100000">
                                          <p:val>
                                            <p:strVal val="#ppt_x"/>
                                          </p:val>
                                        </p:tav>
                                      </p:tavLst>
                                    </p:anim>
                                    <p:anim calcmode="lin" valueType="num">
                                      <p:cBhvr additive="base">
                                        <p:cTn id="26"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560"/>
                                        </p:tgtEl>
                                        <p:attrNameLst>
                                          <p:attrName>style.visibility</p:attrName>
                                        </p:attrNameLst>
                                      </p:cBhvr>
                                      <p:to>
                                        <p:strVal val="visible"/>
                                      </p:to>
                                    </p:set>
                                    <p:anim calcmode="lin" valueType="num">
                                      <p:cBhvr additive="base">
                                        <p:cTn id="31" dur="500" fill="hold"/>
                                        <p:tgtEl>
                                          <p:spTgt spid="23560"/>
                                        </p:tgtEl>
                                        <p:attrNameLst>
                                          <p:attrName>ppt_x</p:attrName>
                                        </p:attrNameLst>
                                      </p:cBhvr>
                                      <p:tavLst>
                                        <p:tav tm="0">
                                          <p:val>
                                            <p:strVal val="0-#ppt_w/2"/>
                                          </p:val>
                                        </p:tav>
                                        <p:tav tm="100000">
                                          <p:val>
                                            <p:strVal val="#ppt_x"/>
                                          </p:val>
                                        </p:tav>
                                      </p:tavLst>
                                    </p:anim>
                                    <p:anim calcmode="lin" valueType="num">
                                      <p:cBhvr additive="base">
                                        <p:cTn id="32" dur="500" fill="hold"/>
                                        <p:tgtEl>
                                          <p:spTgt spid="2356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1640451"/>
                                        </p:tgtEl>
                                        <p:attrNameLst>
                                          <p:attrName>style.visibility</p:attrName>
                                        </p:attrNameLst>
                                      </p:cBhvr>
                                      <p:to>
                                        <p:strVal val="visible"/>
                                      </p:to>
                                    </p:set>
                                    <p:animEffect transition="in" filter="box(out)">
                                      <p:cBhvr>
                                        <p:cTn id="37" dur="500"/>
                                        <p:tgtEl>
                                          <p:spTgt spid="164045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strVal val="4*#ppt_w"/>
                                          </p:val>
                                        </p:tav>
                                        <p:tav tm="100000">
                                          <p:val>
                                            <p:strVal val="#ppt_w"/>
                                          </p:val>
                                        </p:tav>
                                      </p:tavLst>
                                    </p:anim>
                                    <p:anim calcmode="lin" valueType="num">
                                      <p:cBhvr>
                                        <p:cTn id="49"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ppt_x"/>
                                          </p:val>
                                        </p:tav>
                                        <p:tav tm="100000">
                                          <p:val>
                                            <p:strVal val="#ppt_x"/>
                                          </p:val>
                                        </p:tav>
                                      </p:tavLst>
                                    </p:anim>
                                    <p:anim calcmode="lin" valueType="num">
                                      <p:cBhvr additive="base">
                                        <p:cTn id="6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23563"/>
                                        </p:tgtEl>
                                        <p:attrNameLst>
                                          <p:attrName>style.visibility</p:attrName>
                                        </p:attrNameLst>
                                      </p:cBhvr>
                                      <p:to>
                                        <p:strVal val="visible"/>
                                      </p:to>
                                    </p:set>
                                    <p:anim calcmode="lin" valueType="num">
                                      <p:cBhvr additive="base">
                                        <p:cTn id="72" dur="500" fill="hold"/>
                                        <p:tgtEl>
                                          <p:spTgt spid="23563"/>
                                        </p:tgtEl>
                                        <p:attrNameLst>
                                          <p:attrName>ppt_x</p:attrName>
                                        </p:attrNameLst>
                                      </p:cBhvr>
                                      <p:tavLst>
                                        <p:tav tm="0">
                                          <p:val>
                                            <p:strVal val="0-#ppt_w/2"/>
                                          </p:val>
                                        </p:tav>
                                        <p:tav tm="100000">
                                          <p:val>
                                            <p:strVal val="#ppt_x"/>
                                          </p:val>
                                        </p:tav>
                                      </p:tavLst>
                                    </p:anim>
                                    <p:anim calcmode="lin" valueType="num">
                                      <p:cBhvr additive="base">
                                        <p:cTn id="73" dur="500" fill="hold"/>
                                        <p:tgtEl>
                                          <p:spTgt spid="23563"/>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23564"/>
                                        </p:tgtEl>
                                        <p:attrNameLst>
                                          <p:attrName>style.visibility</p:attrName>
                                        </p:attrNameLst>
                                      </p:cBhvr>
                                      <p:to>
                                        <p:strVal val="visible"/>
                                      </p:to>
                                    </p:set>
                                    <p:anim calcmode="lin" valueType="num">
                                      <p:cBhvr additive="base">
                                        <p:cTn id="78" dur="500" fill="hold"/>
                                        <p:tgtEl>
                                          <p:spTgt spid="23564"/>
                                        </p:tgtEl>
                                        <p:attrNameLst>
                                          <p:attrName>ppt_x</p:attrName>
                                        </p:attrNameLst>
                                      </p:cBhvr>
                                      <p:tavLst>
                                        <p:tav tm="0">
                                          <p:val>
                                            <p:strVal val="0-#ppt_w/2"/>
                                          </p:val>
                                        </p:tav>
                                        <p:tav tm="100000">
                                          <p:val>
                                            <p:strVal val="#ppt_x"/>
                                          </p:val>
                                        </p:tav>
                                      </p:tavLst>
                                    </p:anim>
                                    <p:anim calcmode="lin" valueType="num">
                                      <p:cBhvr additive="base">
                                        <p:cTn id="79"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500" fill="hold"/>
                                        <p:tgtEl>
                                          <p:spTgt spid="24"/>
                                        </p:tgtEl>
                                        <p:attrNameLst>
                                          <p:attrName>ppt_x</p:attrName>
                                        </p:attrNameLst>
                                      </p:cBhvr>
                                      <p:tavLst>
                                        <p:tav tm="0">
                                          <p:val>
                                            <p:strVal val="#ppt_x"/>
                                          </p:val>
                                        </p:tav>
                                        <p:tav tm="100000">
                                          <p:val>
                                            <p:strVal val="#ppt_x"/>
                                          </p:val>
                                        </p:tav>
                                      </p:tavLst>
                                    </p:anim>
                                    <p:anim calcmode="lin" valueType="num">
                                      <p:cBhvr additive="base">
                                        <p:cTn id="8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utoUpdateAnimBg="0"/>
      <p:bldP spid="16" grpId="0"/>
      <p:bldP spid="24" grpId="0"/>
      <p:bldP spid="25"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1" y="1317989"/>
            <a:ext cx="9144000" cy="861774"/>
          </a:xfrm>
          <a:prstGeom prst="rect">
            <a:avLst/>
          </a:prstGeom>
          <a:noFill/>
          <a:ln w="12699">
            <a:noFill/>
            <a:miter lim="800000"/>
            <a:headEnd/>
            <a:tailEnd/>
          </a:ln>
        </p:spPr>
        <p:txBody>
          <a:bodyPr wrap="square">
            <a:spAutoFit/>
          </a:bodyPr>
          <a:lstStyle/>
          <a:p>
            <a:pPr algn="just" defTabSz="762000" eaLnBrk="0" hangingPunct="0">
              <a:spcBef>
                <a:spcPct val="50000"/>
              </a:spcBef>
            </a:pPr>
            <a:r>
              <a:rPr lang="pt-BR" sz="2000" b="0" u="none" dirty="0">
                <a:latin typeface="+mj-lt"/>
              </a:rPr>
              <a:t>Teste </a:t>
            </a:r>
            <a:r>
              <a:rPr lang="pt-BR" sz="2000" b="0" u="none" dirty="0" smtClean="0">
                <a:latin typeface="+mj-lt"/>
              </a:rPr>
              <a:t>referente </a:t>
            </a:r>
            <a:r>
              <a:rPr lang="pt-BR" sz="2000" b="0" u="none" dirty="0">
                <a:latin typeface="+mj-lt"/>
              </a:rPr>
              <a:t>a mais de dois desvios padrão com o mesmo número de repetições: </a:t>
            </a:r>
            <a:endParaRPr lang="pt-BR" sz="2000" b="0" u="none" dirty="0" smtClean="0">
              <a:latin typeface="+mj-lt"/>
            </a:endParaRPr>
          </a:p>
          <a:p>
            <a:pPr algn="ctr" defTabSz="762000" eaLnBrk="0" hangingPunct="0">
              <a:spcBef>
                <a:spcPct val="50000"/>
              </a:spcBef>
            </a:pPr>
            <a:r>
              <a:rPr lang="pt-BR" sz="2000" dirty="0" smtClean="0">
                <a:latin typeface="+mj-lt"/>
              </a:rPr>
              <a:t>Hipótese nula </a:t>
            </a:r>
            <a:r>
              <a:rPr lang="pt-BR" sz="2000" dirty="0" smtClean="0">
                <a:latin typeface="+mj-lt"/>
                <a:sym typeface="Symbol" pitchFamily="18" charset="2"/>
              </a:rPr>
              <a:t>(variâncias idênticas)  </a:t>
            </a:r>
            <a:r>
              <a:rPr lang="pt-BR" sz="2000" b="0" u="none" dirty="0" err="1" smtClean="0">
                <a:latin typeface="+mj-lt"/>
              </a:rPr>
              <a:t>H</a:t>
            </a:r>
            <a:r>
              <a:rPr lang="pt-BR" sz="2000" b="0" u="none" baseline="-25000" dirty="0" err="1" smtClean="0">
                <a:latin typeface="+mj-lt"/>
              </a:rPr>
              <a:t>o</a:t>
            </a:r>
            <a:r>
              <a:rPr lang="pt-BR" sz="2000" b="0" u="none" dirty="0" smtClean="0">
                <a:latin typeface="+mj-lt"/>
              </a:rPr>
              <a:t> </a:t>
            </a:r>
            <a:r>
              <a:rPr lang="pt-BR" sz="2000" b="0" u="none" dirty="0">
                <a:latin typeface="+mj-lt"/>
              </a:rPr>
              <a:t>: </a:t>
            </a:r>
            <a:r>
              <a:rPr lang="pt-BR" sz="2000" b="0" u="none" dirty="0">
                <a:latin typeface="+mj-lt"/>
                <a:sym typeface="Symbol" pitchFamily="18" charset="2"/>
              </a:rPr>
              <a:t></a:t>
            </a:r>
            <a:r>
              <a:rPr lang="pt-BR" sz="2000" b="0" u="none" baseline="-25000" dirty="0">
                <a:latin typeface="+mj-lt"/>
                <a:sym typeface="Symbol" pitchFamily="18" charset="2"/>
              </a:rPr>
              <a:t>max</a:t>
            </a:r>
            <a:r>
              <a:rPr lang="pt-BR" sz="2000" b="0" u="none" baseline="30000" dirty="0">
                <a:latin typeface="+mj-lt"/>
                <a:sym typeface="Symbol" pitchFamily="18" charset="2"/>
              </a:rPr>
              <a:t>2</a:t>
            </a:r>
            <a:r>
              <a:rPr lang="pt-BR" sz="2000" b="0" u="none" dirty="0">
                <a:latin typeface="+mj-lt"/>
                <a:sym typeface="Symbol" pitchFamily="18" charset="2"/>
              </a:rPr>
              <a:t>=</a:t>
            </a:r>
            <a:r>
              <a:rPr lang="pt-BR" sz="2000" b="0" u="none" baseline="30000" dirty="0">
                <a:latin typeface="+mj-lt"/>
                <a:sym typeface="Symbol" pitchFamily="18" charset="2"/>
              </a:rPr>
              <a:t> </a:t>
            </a:r>
            <a:r>
              <a:rPr lang="pt-BR" sz="2000" b="0" u="none" dirty="0">
                <a:latin typeface="+mj-lt"/>
                <a:sym typeface="Symbol" pitchFamily="18" charset="2"/>
              </a:rPr>
              <a:t></a:t>
            </a:r>
            <a:r>
              <a:rPr lang="pt-BR" sz="2000" b="0" u="none" baseline="-25000" dirty="0">
                <a:latin typeface="+mj-lt"/>
                <a:sym typeface="Symbol" pitchFamily="18" charset="2"/>
              </a:rPr>
              <a:t>i</a:t>
            </a:r>
            <a:r>
              <a:rPr lang="pt-BR" sz="2000" b="0" u="none" baseline="30000" dirty="0">
                <a:latin typeface="+mj-lt"/>
                <a:sym typeface="Symbol" pitchFamily="18" charset="2"/>
              </a:rPr>
              <a:t>2 </a:t>
            </a:r>
            <a:r>
              <a:rPr lang="pt-BR" sz="2000" b="0" u="none" dirty="0">
                <a:latin typeface="+mj-lt"/>
                <a:sym typeface="Symbol" pitchFamily="18" charset="2"/>
              </a:rPr>
              <a:t>=... </a:t>
            </a:r>
            <a:r>
              <a:rPr lang="pt-BR" sz="2000" b="0" u="none" baseline="-25000" dirty="0" smtClean="0">
                <a:latin typeface="+mj-lt"/>
                <a:sym typeface="Symbol" pitchFamily="18" charset="2"/>
              </a:rPr>
              <a:t>k</a:t>
            </a:r>
            <a:r>
              <a:rPr lang="pt-BR" sz="2000" b="0" u="none" baseline="30000" dirty="0" smtClean="0">
                <a:latin typeface="+mj-lt"/>
                <a:sym typeface="Symbol" pitchFamily="18" charset="2"/>
              </a:rPr>
              <a:t>2</a:t>
            </a:r>
            <a:endParaRPr lang="pt-BR" sz="2000" b="0" u="none" dirty="0">
              <a:latin typeface="+mj-lt"/>
            </a:endParaRPr>
          </a:p>
        </p:txBody>
      </p:sp>
      <p:graphicFrame>
        <p:nvGraphicFramePr>
          <p:cNvPr id="13" name="Object 14"/>
          <p:cNvGraphicFramePr>
            <a:graphicFrameLocks noChangeAspect="1"/>
          </p:cNvGraphicFramePr>
          <p:nvPr/>
        </p:nvGraphicFramePr>
        <p:xfrm>
          <a:off x="7332451" y="2840545"/>
          <a:ext cx="1121975" cy="853351"/>
        </p:xfrm>
        <a:graphic>
          <a:graphicData uri="http://schemas.openxmlformats.org/presentationml/2006/ole">
            <p:oleObj spid="_x0000_s70678" name="Equação" r:id="rId3" imgW="1002865" imgH="647419" progId="Equation.3">
              <p:embed/>
            </p:oleObj>
          </a:graphicData>
        </a:graphic>
      </p:graphicFrame>
      <p:graphicFrame>
        <p:nvGraphicFramePr>
          <p:cNvPr id="14" name="Object 15"/>
          <p:cNvGraphicFramePr>
            <a:graphicFrameLocks noChangeAspect="1"/>
          </p:cNvGraphicFramePr>
          <p:nvPr/>
        </p:nvGraphicFramePr>
        <p:xfrm>
          <a:off x="6942005" y="5148565"/>
          <a:ext cx="2133600" cy="428625"/>
        </p:xfrm>
        <a:graphic>
          <a:graphicData uri="http://schemas.openxmlformats.org/presentationml/2006/ole">
            <p:oleObj spid="_x0000_s70679" name="Equação" r:id="rId4" imgW="1180588" imgH="241195" progId="Equation.3">
              <p:embed/>
            </p:oleObj>
          </a:graphicData>
        </a:graphic>
      </p:graphicFrame>
      <p:sp>
        <p:nvSpPr>
          <p:cNvPr id="15" name="Text Box 8"/>
          <p:cNvSpPr txBox="1">
            <a:spLocks noChangeArrowheads="1"/>
          </p:cNvSpPr>
          <p:nvPr/>
        </p:nvSpPr>
        <p:spPr bwMode="auto">
          <a:xfrm>
            <a:off x="3757505" y="5160074"/>
            <a:ext cx="3256661" cy="400110"/>
          </a:xfrm>
          <a:prstGeom prst="rect">
            <a:avLst/>
          </a:prstGeom>
          <a:noFill/>
          <a:ln w="12700">
            <a:noFill/>
            <a:miter lim="800000"/>
            <a:headEnd type="none" w="sm" len="sm"/>
            <a:tailEnd type="none" w="sm" len="sm"/>
          </a:ln>
        </p:spPr>
        <p:txBody>
          <a:bodyPr wrap="none">
            <a:spAutoFit/>
          </a:bodyPr>
          <a:lstStyle/>
          <a:p>
            <a:pPr algn="ctr" defTabSz="762000" eaLnBrk="0" hangingPunct="0"/>
            <a:r>
              <a:rPr lang="pt-BR" sz="2000" b="0" u="none" dirty="0">
                <a:latin typeface="+mj-lt"/>
              </a:rPr>
              <a:t>Condição </a:t>
            </a:r>
            <a:r>
              <a:rPr lang="pt-BR" sz="2000" b="0" u="none" dirty="0" smtClean="0">
                <a:latin typeface="+mj-lt"/>
              </a:rPr>
              <a:t>de aceitação de H</a:t>
            </a:r>
            <a:r>
              <a:rPr lang="pt-BR" sz="2000" b="0" u="none" baseline="-25000" dirty="0" smtClean="0">
                <a:latin typeface="+mj-lt"/>
              </a:rPr>
              <a:t>0</a:t>
            </a:r>
            <a:r>
              <a:rPr lang="pt-BR" sz="2000" b="0" u="none" dirty="0" smtClean="0">
                <a:latin typeface="+mj-lt"/>
              </a:rPr>
              <a:t>:</a:t>
            </a:r>
            <a:endParaRPr lang="pt-BR" sz="2000" b="0" u="none" dirty="0">
              <a:latin typeface="+mj-lt"/>
            </a:endParaRPr>
          </a:p>
        </p:txBody>
      </p:sp>
      <p:sp>
        <p:nvSpPr>
          <p:cNvPr id="9" name="Retângulo 8"/>
          <p:cNvSpPr/>
          <p:nvPr/>
        </p:nvSpPr>
        <p:spPr>
          <a:xfrm>
            <a:off x="1914314" y="536986"/>
            <a:ext cx="536441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DE VARIÂNCIAS</a:t>
            </a:r>
            <a:endParaRPr lang="pt-BR" altLang="pt-BR" b="1" dirty="0">
              <a:solidFill>
                <a:schemeClr val="accent1"/>
              </a:solidFill>
              <a:latin typeface="+mj-lt"/>
            </a:endParaRPr>
          </a:p>
        </p:txBody>
      </p:sp>
      <p:sp>
        <p:nvSpPr>
          <p:cNvPr id="10" name="Text Box 2"/>
          <p:cNvSpPr txBox="1">
            <a:spLocks noChangeArrowheads="1"/>
          </p:cNvSpPr>
          <p:nvPr/>
        </p:nvSpPr>
        <p:spPr bwMode="auto">
          <a:xfrm>
            <a:off x="2207741" y="976269"/>
            <a:ext cx="4209535" cy="369332"/>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b="1" u="none" dirty="0" smtClean="0">
                <a:latin typeface="+mj-lt"/>
              </a:rPr>
              <a:t>Teste </a:t>
            </a:r>
            <a:r>
              <a:rPr lang="pt-BR" b="1" u="none" dirty="0" err="1" smtClean="0">
                <a:latin typeface="+mj-lt"/>
              </a:rPr>
              <a:t>Cochran</a:t>
            </a:r>
            <a:endParaRPr lang="pt-BR" b="1" u="none" dirty="0">
              <a:latin typeface="+mj-lt"/>
            </a:endParaRPr>
          </a:p>
        </p:txBody>
      </p:sp>
      <p:grpSp>
        <p:nvGrpSpPr>
          <p:cNvPr id="3" name="Grupo 17"/>
          <p:cNvGrpSpPr/>
          <p:nvPr/>
        </p:nvGrpSpPr>
        <p:grpSpPr>
          <a:xfrm>
            <a:off x="4347712" y="2607279"/>
            <a:ext cx="2380891" cy="2102744"/>
            <a:chOff x="3683215" y="3611906"/>
            <a:chExt cx="2486025" cy="2047891"/>
          </a:xfrm>
        </p:grpSpPr>
        <p:graphicFrame>
          <p:nvGraphicFramePr>
            <p:cNvPr id="34820" name="Object 16"/>
            <p:cNvGraphicFramePr>
              <a:graphicFrameLocks noChangeAspect="1"/>
            </p:cNvGraphicFramePr>
            <p:nvPr/>
          </p:nvGraphicFramePr>
          <p:xfrm>
            <a:off x="4614678" y="5371600"/>
            <a:ext cx="537428" cy="288197"/>
          </p:xfrm>
          <a:graphic>
            <a:graphicData uri="http://schemas.openxmlformats.org/presentationml/2006/ole">
              <p:oleObj spid="_x0000_s70680" name="Equação" r:id="rId5" imgW="381000" imgH="228600" progId="Equation.3">
                <p:embed/>
              </p:oleObj>
            </a:graphicData>
          </a:graphic>
        </p:graphicFrame>
        <p:pic>
          <p:nvPicPr>
            <p:cNvPr id="27653" name="Picture 5"/>
            <p:cNvPicPr>
              <a:picLocks noChangeAspect="1" noChangeArrowheads="1"/>
            </p:cNvPicPr>
            <p:nvPr/>
          </p:nvPicPr>
          <p:blipFill>
            <a:blip r:embed="rId6"/>
            <a:srcRect/>
            <a:stretch>
              <a:fillRect/>
            </a:stretch>
          </p:blipFill>
          <p:spPr bwMode="auto">
            <a:xfrm>
              <a:off x="3683215" y="3611906"/>
              <a:ext cx="2486025" cy="1743075"/>
            </a:xfrm>
            <a:prstGeom prst="rect">
              <a:avLst/>
            </a:prstGeom>
            <a:noFill/>
            <a:ln w="9525">
              <a:noFill/>
              <a:miter lim="800000"/>
              <a:headEnd/>
              <a:tailEnd/>
            </a:ln>
            <a:effectLst/>
          </p:spPr>
        </p:pic>
        <p:cxnSp>
          <p:nvCxnSpPr>
            <p:cNvPr id="17" name="Conector reto 16"/>
            <p:cNvCxnSpPr/>
            <p:nvPr/>
          </p:nvCxnSpPr>
          <p:spPr>
            <a:xfrm rot="4920000">
              <a:off x="4753232" y="5305166"/>
              <a:ext cx="131806" cy="16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5"/>
          <p:cNvPicPr>
            <a:picLocks noChangeAspect="1" noChangeArrowheads="1"/>
          </p:cNvPicPr>
          <p:nvPr/>
        </p:nvPicPr>
        <p:blipFill>
          <a:blip r:embed="rId7"/>
          <a:srcRect/>
          <a:stretch>
            <a:fillRect/>
          </a:stretch>
        </p:blipFill>
        <p:spPr bwMode="auto">
          <a:xfrm>
            <a:off x="258902" y="2242869"/>
            <a:ext cx="3439244" cy="3430217"/>
          </a:xfrm>
          <a:prstGeom prst="rect">
            <a:avLst/>
          </a:prstGeom>
          <a:noFill/>
          <a:ln w="9525">
            <a:noFill/>
            <a:miter lim="800000"/>
            <a:headEnd/>
            <a:tailEnd/>
          </a:ln>
          <a:effectLst/>
        </p:spPr>
      </p:pic>
      <p:sp>
        <p:nvSpPr>
          <p:cNvPr id="20" name="Oval 16"/>
          <p:cNvSpPr>
            <a:spLocks noChangeArrowheads="1"/>
          </p:cNvSpPr>
          <p:nvPr/>
        </p:nvSpPr>
        <p:spPr bwMode="auto">
          <a:xfrm>
            <a:off x="759232" y="2779582"/>
            <a:ext cx="2751826" cy="2870720"/>
          </a:xfrm>
          <a:prstGeom prst="ellipse">
            <a:avLst/>
          </a:prstGeom>
          <a:noFill/>
          <a:ln w="34925">
            <a:solidFill>
              <a:srgbClr val="FF6600"/>
            </a:solidFill>
            <a:round/>
            <a:headEnd/>
            <a:tailEnd/>
          </a:ln>
        </p:spPr>
        <p:txBody>
          <a:bodyPr wrap="none" anchor="ctr"/>
          <a:lstStyle/>
          <a:p>
            <a:pPr algn="ctr" eaLnBrk="0" hangingPunct="0"/>
            <a:endParaRPr lang="pt-BR">
              <a:latin typeface="+mj-lt"/>
            </a:endParaRPr>
          </a:p>
        </p:txBody>
      </p:sp>
      <p:graphicFrame>
        <p:nvGraphicFramePr>
          <p:cNvPr id="21" name="Object 21"/>
          <p:cNvGraphicFramePr>
            <a:graphicFrameLocks noChangeAspect="1"/>
          </p:cNvGraphicFramePr>
          <p:nvPr/>
        </p:nvGraphicFramePr>
        <p:xfrm>
          <a:off x="1388484" y="3695029"/>
          <a:ext cx="1061528" cy="654050"/>
        </p:xfrm>
        <a:graphic>
          <a:graphicData uri="http://schemas.openxmlformats.org/presentationml/2006/ole">
            <p:oleObj spid="_x0000_s70681" name="Equação" r:id="rId8" imgW="381000" imgH="228600" progId="Equation.3">
              <p:embed/>
            </p:oleObj>
          </a:graphicData>
        </a:graphic>
      </p:graphicFrame>
      <p:grpSp>
        <p:nvGrpSpPr>
          <p:cNvPr id="4" name="Grupo 21"/>
          <p:cNvGrpSpPr/>
          <p:nvPr/>
        </p:nvGrpSpPr>
        <p:grpSpPr>
          <a:xfrm>
            <a:off x="378908" y="2613804"/>
            <a:ext cx="1760444" cy="1601138"/>
            <a:chOff x="2359713" y="3144626"/>
            <a:chExt cx="1641873" cy="1580240"/>
          </a:xfrm>
        </p:grpSpPr>
        <p:cxnSp>
          <p:nvCxnSpPr>
            <p:cNvPr id="23" name="Conector de seta reta 22"/>
            <p:cNvCxnSpPr/>
            <p:nvPr/>
          </p:nvCxnSpPr>
          <p:spPr>
            <a:xfrm rot="20940000">
              <a:off x="2359713" y="4669948"/>
              <a:ext cx="298393" cy="549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rot="16200000" flipH="1">
              <a:off x="3891191" y="3247079"/>
              <a:ext cx="212847" cy="79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15" grpId="0" autoUpdateAnimBg="0"/>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083226"/>
            <a:ext cx="9144000" cy="646331"/>
          </a:xfrm>
          <a:prstGeom prst="rect">
            <a:avLst/>
          </a:prstGeom>
          <a:noFill/>
          <a:ln w="12699">
            <a:noFill/>
            <a:miter lim="800000"/>
            <a:headEnd/>
            <a:tailEnd/>
          </a:ln>
        </p:spPr>
        <p:txBody>
          <a:bodyPr wrap="square">
            <a:spAutoFit/>
          </a:bodyPr>
          <a:lstStyle/>
          <a:p>
            <a:pPr algn="just" defTabSz="762000" eaLnBrk="0" hangingPunct="0"/>
            <a:r>
              <a:rPr lang="pt-BR" b="0" u="none" dirty="0">
                <a:latin typeface="+mj-lt"/>
              </a:rPr>
              <a:t>Quando as dispersões ao longo da curva são uniformes diz-se que ela apresenta </a:t>
            </a:r>
            <a:r>
              <a:rPr lang="pt-BR" b="1" dirty="0" err="1" smtClean="0">
                <a:latin typeface="+mj-lt"/>
              </a:rPr>
              <a:t>Homoscedasticidade</a:t>
            </a:r>
            <a:r>
              <a:rPr lang="pt-BR" dirty="0" smtClean="0">
                <a:latin typeface="+mj-lt"/>
              </a:rPr>
              <a:t>.</a:t>
            </a:r>
            <a:endParaRPr lang="pt-BR" u="none" dirty="0">
              <a:latin typeface="+mj-lt"/>
            </a:endParaRPr>
          </a:p>
        </p:txBody>
      </p:sp>
      <p:sp>
        <p:nvSpPr>
          <p:cNvPr id="9" name="Retângulo 8"/>
          <p:cNvSpPr/>
          <p:nvPr/>
        </p:nvSpPr>
        <p:spPr>
          <a:xfrm>
            <a:off x="2265378" y="512493"/>
            <a:ext cx="5364417"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DE VARIÂNCIAS</a:t>
            </a:r>
            <a:endParaRPr lang="pt-BR" altLang="pt-BR" b="1" dirty="0">
              <a:solidFill>
                <a:schemeClr val="accent1"/>
              </a:solidFill>
              <a:latin typeface="+mj-lt"/>
            </a:endParaRPr>
          </a:p>
        </p:txBody>
      </p:sp>
      <p:sp>
        <p:nvSpPr>
          <p:cNvPr id="11" name="CaixaDeTexto 10"/>
          <p:cNvSpPr txBox="1"/>
          <p:nvPr/>
        </p:nvSpPr>
        <p:spPr>
          <a:xfrm>
            <a:off x="2100647" y="1050782"/>
            <a:ext cx="4563763" cy="400110"/>
          </a:xfrm>
          <a:prstGeom prst="rect">
            <a:avLst/>
          </a:prstGeom>
          <a:noFill/>
        </p:spPr>
        <p:txBody>
          <a:bodyPr wrap="square">
            <a:spAutoFit/>
          </a:bodyPr>
          <a:lstStyle/>
          <a:p>
            <a:pPr algn="ctr" eaLnBrk="0" hangingPunct="0">
              <a:defRPr/>
            </a:pPr>
            <a:r>
              <a:rPr lang="pt-BR" sz="2000" b="1" dirty="0" err="1" smtClean="0">
                <a:latin typeface="+mj-lt"/>
              </a:rPr>
              <a:t>Homoscedasticidade</a:t>
            </a:r>
            <a:r>
              <a:rPr lang="pt-BR" sz="2000" b="1" dirty="0" smtClean="0">
                <a:latin typeface="+mj-lt"/>
              </a:rPr>
              <a:t>  </a:t>
            </a:r>
            <a:endParaRPr lang="pt-BR" sz="2000" b="1" dirty="0">
              <a:latin typeface="+mj-lt"/>
            </a:endParaRPr>
          </a:p>
        </p:txBody>
      </p:sp>
      <p:pic>
        <p:nvPicPr>
          <p:cNvPr id="283649" name="Picture 1"/>
          <p:cNvPicPr>
            <a:picLocks noChangeAspect="1" noChangeArrowheads="1"/>
          </p:cNvPicPr>
          <p:nvPr/>
        </p:nvPicPr>
        <p:blipFill>
          <a:blip r:embed="rId2"/>
          <a:srcRect/>
          <a:stretch>
            <a:fillRect/>
          </a:stretch>
        </p:blipFill>
        <p:spPr bwMode="auto">
          <a:xfrm>
            <a:off x="2758375" y="1493341"/>
            <a:ext cx="4215733" cy="1500026"/>
          </a:xfrm>
          <a:prstGeom prst="rect">
            <a:avLst/>
          </a:prstGeom>
          <a:noFill/>
          <a:ln w="9525">
            <a:noFill/>
            <a:miter lim="800000"/>
            <a:headEnd/>
            <a:tailEnd/>
          </a:ln>
          <a:effectLst/>
        </p:spPr>
      </p:pic>
      <p:sp>
        <p:nvSpPr>
          <p:cNvPr id="7" name="Text Box 3"/>
          <p:cNvSpPr txBox="1">
            <a:spLocks noChangeArrowheads="1"/>
          </p:cNvSpPr>
          <p:nvPr/>
        </p:nvSpPr>
        <p:spPr bwMode="auto">
          <a:xfrm>
            <a:off x="0" y="4200273"/>
            <a:ext cx="6616460" cy="923330"/>
          </a:xfrm>
          <a:prstGeom prst="rect">
            <a:avLst/>
          </a:prstGeom>
          <a:noFill/>
          <a:ln w="12699">
            <a:noFill/>
            <a:miter lim="800000"/>
            <a:headEnd/>
            <a:tailEnd/>
          </a:ln>
        </p:spPr>
        <p:txBody>
          <a:bodyPr wrap="square">
            <a:spAutoFit/>
          </a:bodyPr>
          <a:lstStyle/>
          <a:p>
            <a:pPr algn="just" defTabSz="762000" eaLnBrk="0" hangingPunct="0">
              <a:spcBef>
                <a:spcPct val="50000"/>
              </a:spcBef>
              <a:buFont typeface="Arial" charset="0"/>
              <a:buChar char="•"/>
            </a:pPr>
            <a:r>
              <a:rPr lang="pt-BR" b="0" u="none" dirty="0">
                <a:latin typeface="+mj-lt"/>
              </a:rPr>
              <a:t>As dispersões ao longo de uma curva de calibração é apresentada na tabela </a:t>
            </a:r>
            <a:r>
              <a:rPr lang="pt-BR" dirty="0" smtClean="0">
                <a:latin typeface="+mj-lt"/>
              </a:rPr>
              <a:t>ao lado. Sabendo-se que cada variância é estimada a partir de 06 repetições, a curva de calibração </a:t>
            </a:r>
            <a:r>
              <a:rPr lang="pt-BR" b="1" dirty="0" err="1" smtClean="0">
                <a:latin typeface="+mj-lt"/>
              </a:rPr>
              <a:t>Homoscedasticidade</a:t>
            </a:r>
            <a:r>
              <a:rPr lang="pt-BR" dirty="0" smtClean="0">
                <a:latin typeface="+mj-lt"/>
              </a:rPr>
              <a:t>?</a:t>
            </a:r>
            <a:r>
              <a:rPr lang="pt-BR" b="0" u="none" dirty="0" smtClean="0">
                <a:latin typeface="+mj-lt"/>
              </a:rPr>
              <a:t> </a:t>
            </a:r>
            <a:endParaRPr lang="pt-BR" b="0" u="none" dirty="0">
              <a:latin typeface="+mj-lt"/>
            </a:endParaRPr>
          </a:p>
        </p:txBody>
      </p:sp>
      <p:graphicFrame>
        <p:nvGraphicFramePr>
          <p:cNvPr id="10" name="Tabela 9"/>
          <p:cNvGraphicFramePr>
            <a:graphicFrameLocks noGrp="1"/>
          </p:cNvGraphicFramePr>
          <p:nvPr/>
        </p:nvGraphicFramePr>
        <p:xfrm>
          <a:off x="6989728" y="3880835"/>
          <a:ext cx="1620966" cy="2062762"/>
        </p:xfrm>
        <a:graphic>
          <a:graphicData uri="http://schemas.openxmlformats.org/drawingml/2006/table">
            <a:tbl>
              <a:tblPr>
                <a:tableStyleId>{5C22544A-7EE6-4342-B048-85BDC9FD1C3A}</a:tableStyleId>
              </a:tblPr>
              <a:tblGrid>
                <a:gridCol w="700959"/>
                <a:gridCol w="920007"/>
              </a:tblGrid>
              <a:tr h="265736">
                <a:tc>
                  <a:txBody>
                    <a:bodyPr/>
                    <a:lstStyle/>
                    <a:p>
                      <a:pPr algn="ctr" fontAlgn="b"/>
                      <a:r>
                        <a:rPr lang="pt-BR" sz="1200" b="0" u="none" strike="noStrike" dirty="0" smtClean="0">
                          <a:effectLst/>
                          <a:latin typeface="Calibri "/>
                        </a:rPr>
                        <a:t>K</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S</a:t>
                      </a:r>
                      <a:r>
                        <a:rPr lang="pt-BR" sz="1200" b="0" u="none" strike="noStrike" baseline="-25000" dirty="0">
                          <a:effectLst/>
                          <a:latin typeface="Calibri "/>
                        </a:rPr>
                        <a:t>i</a:t>
                      </a:r>
                      <a:r>
                        <a:rPr lang="pt-BR" sz="1200" b="0" u="none" strike="noStrike" dirty="0">
                          <a:effectLst/>
                          <a:latin typeface="Calibri "/>
                        </a:rPr>
                        <a:t>²</a:t>
                      </a:r>
                      <a:endParaRPr lang="pt-BR" sz="1200" b="0" i="0" u="none" strike="noStrike" dirty="0">
                        <a:solidFill>
                          <a:srgbClr val="000000"/>
                        </a:solidFill>
                        <a:effectLst/>
                        <a:latin typeface="Calibri "/>
                      </a:endParaRPr>
                    </a:p>
                  </a:txBody>
                  <a:tcPr marL="9527" marR="9527" marT="9525" marB="0" anchor="b"/>
                </a:tc>
              </a:tr>
              <a:tr h="256718">
                <a:tc>
                  <a:txBody>
                    <a:bodyPr/>
                    <a:lstStyle/>
                    <a:p>
                      <a:pPr algn="ctr" fontAlgn="b"/>
                      <a:r>
                        <a:rPr lang="pt-BR" sz="1200" b="0" u="none" strike="noStrike" dirty="0">
                          <a:effectLst/>
                          <a:latin typeface="Calibri "/>
                        </a:rPr>
                        <a:t>1</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0,011</a:t>
                      </a:r>
                      <a:endParaRPr lang="pt-BR" sz="1200" b="0" i="0" u="none" strike="noStrike" dirty="0">
                        <a:solidFill>
                          <a:srgbClr val="000000"/>
                        </a:solidFill>
                        <a:effectLst/>
                        <a:latin typeface="Calibri "/>
                      </a:endParaRPr>
                    </a:p>
                  </a:txBody>
                  <a:tcPr marL="9527" marR="9527" marT="9525" marB="0" anchor="b"/>
                </a:tc>
              </a:tr>
              <a:tr h="256718">
                <a:tc>
                  <a:txBody>
                    <a:bodyPr/>
                    <a:lstStyle/>
                    <a:p>
                      <a:pPr algn="ctr" fontAlgn="b"/>
                      <a:r>
                        <a:rPr lang="pt-BR" sz="1200" b="0" u="none" strike="noStrike" dirty="0">
                          <a:effectLst/>
                          <a:latin typeface="Calibri "/>
                        </a:rPr>
                        <a:t>2</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0,008</a:t>
                      </a:r>
                      <a:endParaRPr lang="pt-BR" sz="1200" b="0" i="0" u="none" strike="noStrike" dirty="0">
                        <a:solidFill>
                          <a:srgbClr val="000000"/>
                        </a:solidFill>
                        <a:effectLst/>
                        <a:latin typeface="Calibri "/>
                      </a:endParaRPr>
                    </a:p>
                  </a:txBody>
                  <a:tcPr marL="9527" marR="9527" marT="9525" marB="0" anchor="b"/>
                </a:tc>
              </a:tr>
              <a:tr h="256718">
                <a:tc>
                  <a:txBody>
                    <a:bodyPr/>
                    <a:lstStyle/>
                    <a:p>
                      <a:pPr algn="ctr" fontAlgn="b"/>
                      <a:r>
                        <a:rPr lang="pt-BR" sz="1200" b="0" u="none" strike="noStrike" dirty="0">
                          <a:effectLst/>
                          <a:latin typeface="Calibri "/>
                        </a:rPr>
                        <a:t>3</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0,027</a:t>
                      </a:r>
                      <a:endParaRPr lang="pt-BR" sz="1200" b="0" i="0" u="none" strike="noStrike" dirty="0">
                        <a:solidFill>
                          <a:srgbClr val="000000"/>
                        </a:solidFill>
                        <a:effectLst/>
                        <a:latin typeface="Calibri "/>
                      </a:endParaRPr>
                    </a:p>
                  </a:txBody>
                  <a:tcPr marL="9527" marR="9527" marT="9525" marB="0" anchor="b"/>
                </a:tc>
              </a:tr>
              <a:tr h="256718">
                <a:tc>
                  <a:txBody>
                    <a:bodyPr/>
                    <a:lstStyle/>
                    <a:p>
                      <a:pPr algn="ctr" fontAlgn="b"/>
                      <a:r>
                        <a:rPr lang="pt-BR" sz="1200" b="0" u="none" strike="noStrike" dirty="0">
                          <a:effectLst/>
                          <a:latin typeface="Calibri "/>
                        </a:rPr>
                        <a:t>4</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0,052</a:t>
                      </a:r>
                      <a:endParaRPr lang="pt-BR" sz="1200" b="0" i="0" u="none" strike="noStrike" dirty="0">
                        <a:solidFill>
                          <a:srgbClr val="000000"/>
                        </a:solidFill>
                        <a:effectLst/>
                        <a:latin typeface="Calibri "/>
                      </a:endParaRPr>
                    </a:p>
                  </a:txBody>
                  <a:tcPr marL="9527" marR="9527" marT="9525" marB="0" anchor="b"/>
                </a:tc>
              </a:tr>
              <a:tr h="256718">
                <a:tc>
                  <a:txBody>
                    <a:bodyPr/>
                    <a:lstStyle/>
                    <a:p>
                      <a:pPr algn="ctr" fontAlgn="b"/>
                      <a:r>
                        <a:rPr lang="pt-BR" sz="1200" b="0" u="none" strike="noStrike" dirty="0">
                          <a:effectLst/>
                          <a:latin typeface="Calibri "/>
                        </a:rPr>
                        <a:t>5</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0,012</a:t>
                      </a:r>
                      <a:endParaRPr lang="pt-BR" sz="1200" b="0" i="0" u="none" strike="noStrike" dirty="0">
                        <a:solidFill>
                          <a:srgbClr val="000000"/>
                        </a:solidFill>
                        <a:effectLst/>
                        <a:latin typeface="Calibri "/>
                      </a:endParaRPr>
                    </a:p>
                  </a:txBody>
                  <a:tcPr marL="9527" marR="9527" marT="9525" marB="0" anchor="b"/>
                </a:tc>
              </a:tr>
              <a:tr h="256718">
                <a:tc>
                  <a:txBody>
                    <a:bodyPr/>
                    <a:lstStyle/>
                    <a:p>
                      <a:pPr algn="ctr" fontAlgn="b"/>
                      <a:r>
                        <a:rPr lang="pt-BR" sz="1200" b="0" u="none" strike="noStrike" dirty="0">
                          <a:effectLst/>
                          <a:latin typeface="Calibri "/>
                        </a:rPr>
                        <a:t>6</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0,024</a:t>
                      </a:r>
                      <a:endParaRPr lang="pt-BR" sz="1200" b="0" i="0" u="none" strike="noStrike" dirty="0">
                        <a:solidFill>
                          <a:srgbClr val="000000"/>
                        </a:solidFill>
                        <a:effectLst/>
                        <a:latin typeface="Calibri "/>
                      </a:endParaRPr>
                    </a:p>
                  </a:txBody>
                  <a:tcPr marL="9527" marR="9527" marT="9525" marB="0" anchor="b"/>
                </a:tc>
              </a:tr>
              <a:tr h="256718">
                <a:tc>
                  <a:txBody>
                    <a:bodyPr/>
                    <a:lstStyle/>
                    <a:p>
                      <a:pPr algn="ctr" fontAlgn="b"/>
                      <a:r>
                        <a:rPr lang="pt-BR" sz="1200" b="0" u="none" strike="noStrike" dirty="0">
                          <a:effectLst/>
                          <a:latin typeface="Calibri "/>
                        </a:rPr>
                        <a:t>7</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0,002</a:t>
                      </a:r>
                      <a:endParaRPr lang="pt-BR" sz="1200" b="0" i="0" u="none" strike="noStrike" dirty="0">
                        <a:solidFill>
                          <a:srgbClr val="000000"/>
                        </a:solidFill>
                        <a:effectLst/>
                        <a:latin typeface="Calibri "/>
                      </a:endParaRPr>
                    </a:p>
                  </a:txBody>
                  <a:tcPr marL="9527" marR="9527" marT="9525" marB="0" anchor="b"/>
                </a:tc>
              </a:tr>
            </a:tbl>
          </a:graphicData>
        </a:graphic>
      </p:graphicFrame>
      <p:sp>
        <p:nvSpPr>
          <p:cNvPr id="13" name="Text Box 3"/>
          <p:cNvSpPr txBox="1">
            <a:spLocks noChangeArrowheads="1"/>
          </p:cNvSpPr>
          <p:nvPr/>
        </p:nvSpPr>
        <p:spPr bwMode="auto">
          <a:xfrm>
            <a:off x="25878" y="5365019"/>
            <a:ext cx="6287976" cy="369332"/>
          </a:xfrm>
          <a:prstGeom prst="rect">
            <a:avLst/>
          </a:prstGeom>
          <a:noFill/>
          <a:ln w="12699">
            <a:noFill/>
            <a:miter lim="800000"/>
            <a:headEnd/>
            <a:tailEnd/>
          </a:ln>
        </p:spPr>
        <p:txBody>
          <a:bodyPr wrap="square">
            <a:spAutoFit/>
          </a:bodyPr>
          <a:lstStyle/>
          <a:p>
            <a:pPr algn="just" defTabSz="762000" eaLnBrk="0" hangingPunct="0">
              <a:spcBef>
                <a:spcPct val="50000"/>
              </a:spcBef>
            </a:pPr>
            <a:r>
              <a:rPr lang="pt-BR" dirty="0" smtClean="0">
                <a:latin typeface="+mj-lt"/>
              </a:rPr>
              <a:t>Hipótese nula </a:t>
            </a:r>
            <a:r>
              <a:rPr lang="pt-BR" dirty="0" smtClean="0">
                <a:latin typeface="+mj-lt"/>
                <a:sym typeface="Symbol" pitchFamily="18" charset="2"/>
              </a:rPr>
              <a:t>(variâncias idênticas)  </a:t>
            </a:r>
            <a:r>
              <a:rPr lang="pt-BR" dirty="0" err="1" smtClean="0">
                <a:latin typeface="+mj-lt"/>
              </a:rPr>
              <a:t>H</a:t>
            </a:r>
            <a:r>
              <a:rPr lang="pt-BR" baseline="-25000" dirty="0" err="1" smtClean="0">
                <a:latin typeface="+mj-lt"/>
              </a:rPr>
              <a:t>o</a:t>
            </a:r>
            <a:r>
              <a:rPr lang="pt-BR" dirty="0" smtClean="0">
                <a:latin typeface="+mj-lt"/>
              </a:rPr>
              <a:t> : </a:t>
            </a:r>
            <a:r>
              <a:rPr lang="pt-BR" dirty="0" smtClean="0">
                <a:latin typeface="+mj-lt"/>
                <a:sym typeface="Symbol" pitchFamily="18" charset="2"/>
              </a:rPr>
              <a:t></a:t>
            </a:r>
            <a:r>
              <a:rPr lang="pt-BR" baseline="-25000" dirty="0" smtClean="0">
                <a:latin typeface="+mj-lt"/>
                <a:sym typeface="Symbol" pitchFamily="18" charset="2"/>
              </a:rPr>
              <a:t>max</a:t>
            </a:r>
            <a:r>
              <a:rPr lang="pt-BR" baseline="30000" dirty="0" smtClean="0">
                <a:latin typeface="+mj-lt"/>
                <a:sym typeface="Symbol" pitchFamily="18" charset="2"/>
              </a:rPr>
              <a:t>2</a:t>
            </a:r>
            <a:r>
              <a:rPr lang="pt-BR" dirty="0" smtClean="0">
                <a:latin typeface="+mj-lt"/>
                <a:sym typeface="Symbol" pitchFamily="18" charset="2"/>
              </a:rPr>
              <a:t>=</a:t>
            </a:r>
            <a:r>
              <a:rPr lang="pt-BR" baseline="30000" dirty="0" smtClean="0">
                <a:latin typeface="+mj-lt"/>
                <a:sym typeface="Symbol" pitchFamily="18" charset="2"/>
              </a:rPr>
              <a:t> </a:t>
            </a:r>
            <a:r>
              <a:rPr lang="pt-BR" dirty="0" smtClean="0">
                <a:latin typeface="+mj-lt"/>
                <a:sym typeface="Symbol" pitchFamily="18" charset="2"/>
              </a:rPr>
              <a:t></a:t>
            </a:r>
            <a:r>
              <a:rPr lang="pt-BR" baseline="-25000" dirty="0" smtClean="0">
                <a:latin typeface="+mj-lt"/>
                <a:sym typeface="Symbol" pitchFamily="18" charset="2"/>
              </a:rPr>
              <a:t>i</a:t>
            </a:r>
            <a:r>
              <a:rPr lang="pt-BR" baseline="30000" dirty="0" smtClean="0">
                <a:latin typeface="+mj-lt"/>
                <a:sym typeface="Symbol" pitchFamily="18" charset="2"/>
              </a:rPr>
              <a:t>2 </a:t>
            </a:r>
            <a:r>
              <a:rPr lang="pt-BR" dirty="0" smtClean="0">
                <a:latin typeface="+mj-lt"/>
                <a:sym typeface="Symbol" pitchFamily="18" charset="2"/>
              </a:rPr>
              <a:t>=... </a:t>
            </a:r>
            <a:r>
              <a:rPr lang="pt-BR" baseline="-25000" dirty="0" smtClean="0">
                <a:latin typeface="+mj-lt"/>
                <a:sym typeface="Symbol" pitchFamily="18" charset="2"/>
              </a:rPr>
              <a:t>k</a:t>
            </a:r>
            <a:r>
              <a:rPr lang="pt-BR" baseline="30000" dirty="0" smtClean="0">
                <a:latin typeface="+mj-lt"/>
                <a:sym typeface="Symbol" pitchFamily="18" charset="2"/>
              </a:rPr>
              <a:t>2</a:t>
            </a:r>
            <a:endParaRPr lang="pt-BR" b="0" u="none"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3649"/>
                                        </p:tgtEl>
                                        <p:attrNameLst>
                                          <p:attrName>style.visibility</p:attrName>
                                        </p:attrNameLst>
                                      </p:cBhvr>
                                      <p:to>
                                        <p:strVal val="visible"/>
                                      </p:to>
                                    </p:set>
                                    <p:anim calcmode="lin" valueType="num">
                                      <p:cBhvr additive="base">
                                        <p:cTn id="13" dur="500" fill="hold"/>
                                        <p:tgtEl>
                                          <p:spTgt spid="283649"/>
                                        </p:tgtEl>
                                        <p:attrNameLst>
                                          <p:attrName>ppt_x</p:attrName>
                                        </p:attrNameLst>
                                      </p:cBhvr>
                                      <p:tavLst>
                                        <p:tav tm="0">
                                          <p:val>
                                            <p:strVal val="#ppt_x"/>
                                          </p:val>
                                        </p:tav>
                                        <p:tav tm="100000">
                                          <p:val>
                                            <p:strVal val="#ppt_x"/>
                                          </p:val>
                                        </p:tav>
                                      </p:tavLst>
                                    </p:anim>
                                    <p:anim calcmode="lin" valueType="num">
                                      <p:cBhvr additive="base">
                                        <p:cTn id="14" dur="500" fill="hold"/>
                                        <p:tgtEl>
                                          <p:spTgt spid="2836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allAtOnce"/>
      <p:bldP spid="7" grpId="0" build="p"/>
      <p:bldP spid="1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6"/>
          <p:cNvGraphicFramePr>
            <a:graphicFrameLocks noChangeAspect="1"/>
          </p:cNvGraphicFramePr>
          <p:nvPr/>
        </p:nvGraphicFramePr>
        <p:xfrm>
          <a:off x="6623050" y="2573338"/>
          <a:ext cx="1812925" cy="503237"/>
        </p:xfrm>
        <a:graphic>
          <a:graphicData uri="http://schemas.openxmlformats.org/presentationml/2006/ole">
            <p:oleObj spid="_x0000_s71722" name="Equação" r:id="rId3" imgW="1511300" imgH="419100" progId="Equation.3">
              <p:embed/>
            </p:oleObj>
          </a:graphicData>
        </a:graphic>
      </p:graphicFrame>
      <p:graphicFrame>
        <p:nvGraphicFramePr>
          <p:cNvPr id="14" name="Object 27"/>
          <p:cNvGraphicFramePr>
            <a:graphicFrameLocks noChangeAspect="1"/>
          </p:cNvGraphicFramePr>
          <p:nvPr/>
        </p:nvGraphicFramePr>
        <p:xfrm>
          <a:off x="7111772" y="3189288"/>
          <a:ext cx="1203325" cy="274637"/>
        </p:xfrm>
        <a:graphic>
          <a:graphicData uri="http://schemas.openxmlformats.org/presentationml/2006/ole">
            <p:oleObj spid="_x0000_s71723" name="Equação" r:id="rId4" imgW="1002865" imgH="228501" progId="Equation.3">
              <p:embed/>
            </p:oleObj>
          </a:graphicData>
        </a:graphic>
      </p:graphicFrame>
      <p:graphicFrame>
        <p:nvGraphicFramePr>
          <p:cNvPr id="2" name="Object 28"/>
          <p:cNvGraphicFramePr>
            <a:graphicFrameLocks noChangeAspect="1"/>
          </p:cNvGraphicFramePr>
          <p:nvPr/>
        </p:nvGraphicFramePr>
        <p:xfrm>
          <a:off x="6573838" y="2081213"/>
          <a:ext cx="928687" cy="288925"/>
        </p:xfrm>
        <a:graphic>
          <a:graphicData uri="http://schemas.openxmlformats.org/presentationml/2006/ole">
            <p:oleObj spid="_x0000_s71724" name="Equação" r:id="rId5" imgW="774364" imgH="241195" progId="Equation.3">
              <p:embed/>
            </p:oleObj>
          </a:graphicData>
        </a:graphic>
      </p:graphicFrame>
      <p:graphicFrame>
        <p:nvGraphicFramePr>
          <p:cNvPr id="3" name="Object 29"/>
          <p:cNvGraphicFramePr>
            <a:graphicFrameLocks noChangeAspect="1"/>
          </p:cNvGraphicFramePr>
          <p:nvPr/>
        </p:nvGraphicFramePr>
        <p:xfrm>
          <a:off x="7780338" y="2032000"/>
          <a:ext cx="1004887" cy="517525"/>
        </p:xfrm>
        <a:graphic>
          <a:graphicData uri="http://schemas.openxmlformats.org/presentationml/2006/ole">
            <p:oleObj spid="_x0000_s71725" name="Equação" r:id="rId6" imgW="837836" imgH="431613" progId="Equation.3">
              <p:embed/>
            </p:oleObj>
          </a:graphicData>
        </a:graphic>
      </p:graphicFrame>
      <p:graphicFrame>
        <p:nvGraphicFramePr>
          <p:cNvPr id="4" name="Object 30"/>
          <p:cNvGraphicFramePr>
            <a:graphicFrameLocks noChangeAspect="1"/>
          </p:cNvGraphicFramePr>
          <p:nvPr/>
        </p:nvGraphicFramePr>
        <p:xfrm>
          <a:off x="6615113" y="1552575"/>
          <a:ext cx="1995487" cy="274638"/>
        </p:xfrm>
        <a:graphic>
          <a:graphicData uri="http://schemas.openxmlformats.org/presentationml/2006/ole">
            <p:oleObj spid="_x0000_s71726" name="Equação" r:id="rId7" imgW="1663700" imgH="228600" progId="Equation.3">
              <p:embed/>
            </p:oleObj>
          </a:graphicData>
        </a:graphic>
      </p:graphicFrame>
      <p:sp>
        <p:nvSpPr>
          <p:cNvPr id="5" name="Retângulo 4"/>
          <p:cNvSpPr/>
          <p:nvPr/>
        </p:nvSpPr>
        <p:spPr>
          <a:xfrm>
            <a:off x="2372264" y="3734673"/>
            <a:ext cx="6771736" cy="646331"/>
          </a:xfrm>
          <a:prstGeom prst="rect">
            <a:avLst/>
          </a:prstGeom>
        </p:spPr>
        <p:txBody>
          <a:bodyPr wrap="square">
            <a:spAutoFit/>
          </a:bodyPr>
          <a:lstStyle/>
          <a:p>
            <a:pPr algn="just" eaLnBrk="0" hangingPunct="0">
              <a:spcBef>
                <a:spcPct val="20000"/>
              </a:spcBef>
              <a:buClr>
                <a:srgbClr val="99FFCC"/>
              </a:buClr>
              <a:defRPr/>
            </a:pPr>
            <a:r>
              <a:rPr lang="pt-BR" dirty="0">
                <a:latin typeface="+mj-lt"/>
                <a:sym typeface="Symbol" pitchFamily="18" charset="2"/>
              </a:rPr>
              <a:t>A hipótese </a:t>
            </a:r>
            <a:r>
              <a:rPr lang="pt-BR" dirty="0" smtClean="0">
                <a:latin typeface="+mj-lt"/>
                <a:sym typeface="Symbol" pitchFamily="18" charset="2"/>
              </a:rPr>
              <a:t>H</a:t>
            </a:r>
            <a:r>
              <a:rPr lang="pt-BR" baseline="-25000" dirty="0" smtClean="0">
                <a:latin typeface="+mj-lt"/>
                <a:sym typeface="Symbol" pitchFamily="18" charset="2"/>
              </a:rPr>
              <a:t>0</a:t>
            </a:r>
            <a:r>
              <a:rPr lang="pt-BR" dirty="0" smtClean="0">
                <a:latin typeface="+mj-lt"/>
                <a:sym typeface="Symbol" pitchFamily="18" charset="2"/>
              </a:rPr>
              <a:t> </a:t>
            </a:r>
            <a:r>
              <a:rPr lang="pt-BR" dirty="0">
                <a:latin typeface="+mj-lt"/>
                <a:sym typeface="Symbol" pitchFamily="18" charset="2"/>
              </a:rPr>
              <a:t>é aceita para um nível de 95%, então a curva apresenta </a:t>
            </a:r>
            <a:r>
              <a:rPr lang="pt-BR" dirty="0" err="1" smtClean="0">
                <a:latin typeface="+mj-lt"/>
                <a:sym typeface="Symbol" pitchFamily="18" charset="2"/>
              </a:rPr>
              <a:t>homoscedasticidade</a:t>
            </a:r>
            <a:r>
              <a:rPr lang="pt-BR" dirty="0" smtClean="0">
                <a:latin typeface="+mj-lt"/>
                <a:sym typeface="Symbol" pitchFamily="18" charset="2"/>
              </a:rPr>
              <a:t> para </a:t>
            </a:r>
            <a:r>
              <a:rPr lang="pt-BR" dirty="0">
                <a:latin typeface="+mj-lt"/>
                <a:sym typeface="Symbol" pitchFamily="18" charset="2"/>
              </a:rPr>
              <a:t>um nível de confiança de 95%. </a:t>
            </a:r>
            <a:endParaRPr lang="pt-BR" dirty="0">
              <a:latin typeface="+mj-lt"/>
            </a:endParaRPr>
          </a:p>
        </p:txBody>
      </p:sp>
      <p:sp>
        <p:nvSpPr>
          <p:cNvPr id="12" name="Text Box 2"/>
          <p:cNvSpPr txBox="1">
            <a:spLocks noChangeArrowheads="1"/>
          </p:cNvSpPr>
          <p:nvPr/>
        </p:nvSpPr>
        <p:spPr bwMode="auto">
          <a:xfrm>
            <a:off x="2183028" y="976269"/>
            <a:ext cx="4209535" cy="369332"/>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b="1" u="none" dirty="0" smtClean="0">
                <a:latin typeface="+mj-lt"/>
              </a:rPr>
              <a:t>Teste </a:t>
            </a:r>
            <a:r>
              <a:rPr lang="pt-BR" b="1" u="none" dirty="0" err="1" smtClean="0">
                <a:latin typeface="+mj-lt"/>
              </a:rPr>
              <a:t>Cochran</a:t>
            </a:r>
            <a:endParaRPr lang="pt-BR" b="1" u="none" dirty="0">
              <a:latin typeface="+mj-lt"/>
            </a:endParaRPr>
          </a:p>
        </p:txBody>
      </p:sp>
      <p:sp>
        <p:nvSpPr>
          <p:cNvPr id="15" name="Retângulo 14"/>
          <p:cNvSpPr/>
          <p:nvPr/>
        </p:nvSpPr>
        <p:spPr>
          <a:xfrm>
            <a:off x="3835011" y="1320789"/>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graphicFrame>
        <p:nvGraphicFramePr>
          <p:cNvPr id="16" name="Tabela 15"/>
          <p:cNvGraphicFramePr>
            <a:graphicFrameLocks noGrp="1"/>
          </p:cNvGraphicFramePr>
          <p:nvPr/>
        </p:nvGraphicFramePr>
        <p:xfrm>
          <a:off x="126864" y="1808870"/>
          <a:ext cx="1168111" cy="1535670"/>
        </p:xfrm>
        <a:graphic>
          <a:graphicData uri="http://schemas.openxmlformats.org/drawingml/2006/table">
            <a:tbl>
              <a:tblPr>
                <a:tableStyleId>{5C22544A-7EE6-4342-B048-85BDC9FD1C3A}</a:tableStyleId>
              </a:tblPr>
              <a:tblGrid>
                <a:gridCol w="505130"/>
                <a:gridCol w="662981"/>
              </a:tblGrid>
              <a:tr h="191895">
                <a:tc>
                  <a:txBody>
                    <a:bodyPr/>
                    <a:lstStyle/>
                    <a:p>
                      <a:pPr algn="ctr" fontAlgn="b"/>
                      <a:r>
                        <a:rPr lang="pt-BR" sz="1200" b="0" u="none" strike="noStrike" dirty="0">
                          <a:effectLst/>
                          <a:latin typeface="Calibri "/>
                        </a:rPr>
                        <a:t>k</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S</a:t>
                      </a:r>
                      <a:r>
                        <a:rPr lang="pt-BR" sz="1200" b="0" u="none" strike="noStrike" baseline="-25000" dirty="0">
                          <a:effectLst/>
                          <a:latin typeface="Calibri "/>
                        </a:rPr>
                        <a:t>i</a:t>
                      </a:r>
                      <a:r>
                        <a:rPr lang="pt-BR" sz="1200" b="0" u="none" strike="noStrike" dirty="0">
                          <a:effectLst/>
                          <a:latin typeface="Calibri "/>
                        </a:rPr>
                        <a:t>²</a:t>
                      </a:r>
                      <a:endParaRPr lang="pt-BR" sz="1200" b="0" i="0" u="none" strike="noStrike" dirty="0">
                        <a:solidFill>
                          <a:srgbClr val="000000"/>
                        </a:solidFill>
                        <a:effectLst/>
                        <a:latin typeface="Calibri "/>
                      </a:endParaRPr>
                    </a:p>
                  </a:txBody>
                  <a:tcPr marL="9527" marR="9527" marT="9525" marB="0" anchor="b"/>
                </a:tc>
              </a:tr>
              <a:tr h="191895">
                <a:tc>
                  <a:txBody>
                    <a:bodyPr/>
                    <a:lstStyle/>
                    <a:p>
                      <a:pPr algn="ctr" fontAlgn="b"/>
                      <a:r>
                        <a:rPr lang="pt-BR" sz="1100" b="0" u="none" strike="noStrike" dirty="0">
                          <a:effectLst/>
                          <a:latin typeface="Calibri "/>
                        </a:rPr>
                        <a:t>1</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0,011</a:t>
                      </a:r>
                      <a:endParaRPr lang="pt-BR" sz="1100" b="0" i="0" u="none" strike="noStrike" dirty="0">
                        <a:solidFill>
                          <a:srgbClr val="000000"/>
                        </a:solidFill>
                        <a:effectLst/>
                        <a:latin typeface="Calibri "/>
                      </a:endParaRPr>
                    </a:p>
                  </a:txBody>
                  <a:tcPr marL="9527" marR="9527" marT="9525" marB="0" anchor="b"/>
                </a:tc>
              </a:tr>
              <a:tr h="191895">
                <a:tc>
                  <a:txBody>
                    <a:bodyPr/>
                    <a:lstStyle/>
                    <a:p>
                      <a:pPr algn="ctr" fontAlgn="b"/>
                      <a:r>
                        <a:rPr lang="pt-BR" sz="1100" b="0" u="none" strike="noStrike">
                          <a:effectLst/>
                          <a:latin typeface="Calibri "/>
                        </a:rPr>
                        <a:t>2</a:t>
                      </a:r>
                      <a:endParaRPr lang="pt-BR" sz="1100" b="0" i="0" u="none" strike="noStrike">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0,008</a:t>
                      </a:r>
                      <a:endParaRPr lang="pt-BR" sz="1100" b="0" i="0" u="none" strike="noStrike" dirty="0">
                        <a:solidFill>
                          <a:srgbClr val="000000"/>
                        </a:solidFill>
                        <a:effectLst/>
                        <a:latin typeface="Calibri "/>
                      </a:endParaRPr>
                    </a:p>
                  </a:txBody>
                  <a:tcPr marL="9527" marR="9527" marT="9525" marB="0" anchor="b"/>
                </a:tc>
              </a:tr>
              <a:tr h="191895">
                <a:tc>
                  <a:txBody>
                    <a:bodyPr/>
                    <a:lstStyle/>
                    <a:p>
                      <a:pPr algn="ctr" fontAlgn="b"/>
                      <a:r>
                        <a:rPr lang="pt-BR" sz="1100" b="0" u="none" strike="noStrike" dirty="0">
                          <a:effectLst/>
                          <a:latin typeface="Calibri "/>
                        </a:rPr>
                        <a:t>3</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0,027</a:t>
                      </a:r>
                      <a:endParaRPr lang="pt-BR" sz="1100" b="0" i="0" u="none" strike="noStrike" dirty="0">
                        <a:solidFill>
                          <a:srgbClr val="000000"/>
                        </a:solidFill>
                        <a:effectLst/>
                        <a:latin typeface="Calibri "/>
                      </a:endParaRPr>
                    </a:p>
                  </a:txBody>
                  <a:tcPr marL="9527" marR="9527" marT="9525" marB="0" anchor="b"/>
                </a:tc>
              </a:tr>
              <a:tr h="191895">
                <a:tc>
                  <a:txBody>
                    <a:bodyPr/>
                    <a:lstStyle/>
                    <a:p>
                      <a:pPr algn="ctr" fontAlgn="b"/>
                      <a:r>
                        <a:rPr lang="pt-BR" sz="1100" b="0" u="none" strike="noStrike" dirty="0">
                          <a:effectLst/>
                          <a:latin typeface="Calibri "/>
                        </a:rPr>
                        <a:t>4</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0,052</a:t>
                      </a:r>
                      <a:endParaRPr lang="pt-BR" sz="1100" b="0" i="0" u="none" strike="noStrike" dirty="0">
                        <a:solidFill>
                          <a:srgbClr val="000000"/>
                        </a:solidFill>
                        <a:effectLst/>
                        <a:latin typeface="Calibri "/>
                      </a:endParaRPr>
                    </a:p>
                  </a:txBody>
                  <a:tcPr marL="9527" marR="9527" marT="9525" marB="0" anchor="b"/>
                </a:tc>
              </a:tr>
              <a:tr h="191895">
                <a:tc>
                  <a:txBody>
                    <a:bodyPr/>
                    <a:lstStyle/>
                    <a:p>
                      <a:pPr algn="ctr" fontAlgn="b"/>
                      <a:r>
                        <a:rPr lang="pt-BR" sz="1100" b="0" u="none" strike="noStrike" dirty="0">
                          <a:effectLst/>
                          <a:latin typeface="Calibri "/>
                        </a:rPr>
                        <a:t>5</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0,012</a:t>
                      </a:r>
                      <a:endParaRPr lang="pt-BR" sz="1100" b="0" i="0" u="none" strike="noStrike" dirty="0">
                        <a:solidFill>
                          <a:srgbClr val="000000"/>
                        </a:solidFill>
                        <a:effectLst/>
                        <a:latin typeface="Calibri "/>
                      </a:endParaRPr>
                    </a:p>
                  </a:txBody>
                  <a:tcPr marL="9527" marR="9527" marT="9525" marB="0" anchor="b"/>
                </a:tc>
              </a:tr>
              <a:tr h="191895">
                <a:tc>
                  <a:txBody>
                    <a:bodyPr/>
                    <a:lstStyle/>
                    <a:p>
                      <a:pPr algn="ctr" fontAlgn="b"/>
                      <a:r>
                        <a:rPr lang="pt-BR" sz="1100" b="0" u="none" strike="noStrike">
                          <a:effectLst/>
                          <a:latin typeface="Calibri "/>
                        </a:rPr>
                        <a:t>6</a:t>
                      </a:r>
                      <a:endParaRPr lang="pt-BR" sz="1100" b="0" i="0" u="none" strike="noStrike">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0,024</a:t>
                      </a:r>
                      <a:endParaRPr lang="pt-BR" sz="1100" b="0" i="0" u="none" strike="noStrike" dirty="0">
                        <a:solidFill>
                          <a:srgbClr val="000000"/>
                        </a:solidFill>
                        <a:effectLst/>
                        <a:latin typeface="Calibri "/>
                      </a:endParaRPr>
                    </a:p>
                  </a:txBody>
                  <a:tcPr marL="9527" marR="9527" marT="9525" marB="0" anchor="b"/>
                </a:tc>
              </a:tr>
              <a:tr h="191895">
                <a:tc>
                  <a:txBody>
                    <a:bodyPr/>
                    <a:lstStyle/>
                    <a:p>
                      <a:pPr algn="ctr" fontAlgn="b"/>
                      <a:r>
                        <a:rPr lang="pt-BR" sz="1100" b="0" u="none" strike="noStrike" dirty="0">
                          <a:effectLst/>
                          <a:latin typeface="Calibri "/>
                        </a:rPr>
                        <a:t>7</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0,002</a:t>
                      </a:r>
                      <a:endParaRPr lang="pt-BR" sz="1100" b="0" i="0" u="none" strike="noStrike" dirty="0">
                        <a:solidFill>
                          <a:srgbClr val="000000"/>
                        </a:solidFill>
                        <a:effectLst/>
                        <a:latin typeface="Calibri "/>
                      </a:endParaRPr>
                    </a:p>
                  </a:txBody>
                  <a:tcPr marL="9527" marR="9527" marT="9525" marB="0" anchor="b"/>
                </a:tc>
              </a:tr>
            </a:tbl>
          </a:graphicData>
        </a:graphic>
      </p:graphicFrame>
      <p:pic>
        <p:nvPicPr>
          <p:cNvPr id="28681" name="Picture 9"/>
          <p:cNvPicPr>
            <a:picLocks noChangeAspect="1" noChangeArrowheads="1"/>
          </p:cNvPicPr>
          <p:nvPr/>
        </p:nvPicPr>
        <p:blipFill>
          <a:blip r:embed="rId8"/>
          <a:srcRect/>
          <a:stretch>
            <a:fillRect/>
          </a:stretch>
        </p:blipFill>
        <p:spPr bwMode="auto">
          <a:xfrm>
            <a:off x="1456095" y="1718551"/>
            <a:ext cx="4714875" cy="1838325"/>
          </a:xfrm>
          <a:prstGeom prst="rect">
            <a:avLst/>
          </a:prstGeom>
          <a:noFill/>
          <a:ln w="9525">
            <a:noFill/>
            <a:miter lim="800000"/>
            <a:headEnd/>
            <a:tailEnd/>
          </a:ln>
          <a:effectLst/>
        </p:spPr>
      </p:pic>
      <p:grpSp>
        <p:nvGrpSpPr>
          <p:cNvPr id="6" name="Grupo 16"/>
          <p:cNvGrpSpPr/>
          <p:nvPr/>
        </p:nvGrpSpPr>
        <p:grpSpPr>
          <a:xfrm>
            <a:off x="422706" y="3659198"/>
            <a:ext cx="1559594" cy="1145715"/>
            <a:chOff x="3683215" y="3611906"/>
            <a:chExt cx="2486025" cy="2031625"/>
          </a:xfrm>
        </p:grpSpPr>
        <p:graphicFrame>
          <p:nvGraphicFramePr>
            <p:cNvPr id="18" name="Object 16"/>
            <p:cNvGraphicFramePr>
              <a:graphicFrameLocks noChangeAspect="1"/>
            </p:cNvGraphicFramePr>
            <p:nvPr/>
          </p:nvGraphicFramePr>
          <p:xfrm>
            <a:off x="4614454" y="5384740"/>
            <a:ext cx="536493" cy="258791"/>
          </p:xfrm>
          <a:graphic>
            <a:graphicData uri="http://schemas.openxmlformats.org/presentationml/2006/ole">
              <p:oleObj spid="_x0000_s71727" name="Equação" r:id="rId9" imgW="380835" imgH="203112" progId="Equation.3">
                <p:embed/>
              </p:oleObj>
            </a:graphicData>
          </a:graphic>
        </p:graphicFrame>
        <p:pic>
          <p:nvPicPr>
            <p:cNvPr id="19" name="Picture 5"/>
            <p:cNvPicPr>
              <a:picLocks noChangeAspect="1" noChangeArrowheads="1"/>
            </p:cNvPicPr>
            <p:nvPr/>
          </p:nvPicPr>
          <p:blipFill>
            <a:blip r:embed="rId10"/>
            <a:srcRect/>
            <a:stretch>
              <a:fillRect/>
            </a:stretch>
          </p:blipFill>
          <p:spPr bwMode="auto">
            <a:xfrm>
              <a:off x="3683215" y="3611906"/>
              <a:ext cx="2486025" cy="1743075"/>
            </a:xfrm>
            <a:prstGeom prst="rect">
              <a:avLst/>
            </a:prstGeom>
            <a:noFill/>
            <a:ln w="9525">
              <a:noFill/>
              <a:miter lim="800000"/>
              <a:headEnd/>
              <a:tailEnd/>
            </a:ln>
            <a:effectLst/>
          </p:spPr>
        </p:pic>
        <p:cxnSp>
          <p:nvCxnSpPr>
            <p:cNvPr id="20" name="Conector reto 19"/>
            <p:cNvCxnSpPr/>
            <p:nvPr/>
          </p:nvCxnSpPr>
          <p:spPr>
            <a:xfrm rot="4920000">
              <a:off x="4753232" y="5305166"/>
              <a:ext cx="131806" cy="16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tângulo 20"/>
          <p:cNvSpPr/>
          <p:nvPr/>
        </p:nvSpPr>
        <p:spPr>
          <a:xfrm>
            <a:off x="1421009" y="2883244"/>
            <a:ext cx="752906" cy="136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22" name="Retângulo 21"/>
          <p:cNvSpPr/>
          <p:nvPr/>
        </p:nvSpPr>
        <p:spPr>
          <a:xfrm>
            <a:off x="1619663" y="511041"/>
            <a:ext cx="57892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VARIÂNCIAS</a:t>
            </a:r>
            <a:endParaRPr lang="pt-BR" altLang="pt-BR" b="1" dirty="0">
              <a:solidFill>
                <a:schemeClr val="accent1"/>
              </a:solidFill>
              <a:latin typeface="+mj-lt"/>
            </a:endParaRPr>
          </a:p>
        </p:txBody>
      </p:sp>
      <p:sp>
        <p:nvSpPr>
          <p:cNvPr id="23" name="Retângulo 22"/>
          <p:cNvSpPr/>
          <p:nvPr/>
        </p:nvSpPr>
        <p:spPr>
          <a:xfrm>
            <a:off x="5256888" y="2888995"/>
            <a:ext cx="752906" cy="136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24" name="Text Box 4"/>
          <p:cNvSpPr txBox="1">
            <a:spLocks noChangeArrowheads="1"/>
          </p:cNvSpPr>
          <p:nvPr/>
        </p:nvSpPr>
        <p:spPr bwMode="auto">
          <a:xfrm>
            <a:off x="0" y="4727754"/>
            <a:ext cx="9144000" cy="369332"/>
          </a:xfrm>
          <a:prstGeom prst="rect">
            <a:avLst/>
          </a:prstGeom>
          <a:noFill/>
          <a:ln w="12700">
            <a:noFill/>
            <a:miter lim="800000"/>
            <a:headEnd type="none" w="sm" len="sm"/>
            <a:tailEnd type="none" w="sm" len="sm"/>
          </a:ln>
        </p:spPr>
        <p:txBody>
          <a:bodyPr wrap="square">
            <a:spAutoFit/>
          </a:bodyPr>
          <a:lstStyle/>
          <a:p>
            <a:pPr algn="just" defTabSz="762000" eaLnBrk="0" hangingPunct="0"/>
            <a:r>
              <a:rPr lang="pt-BR" u="none" dirty="0">
                <a:latin typeface="+mj-lt"/>
              </a:rPr>
              <a:t>Para variâncias homogêneas </a:t>
            </a:r>
            <a:r>
              <a:rPr lang="pt-BR" u="none" dirty="0" smtClean="0">
                <a:latin typeface="+mj-lt"/>
              </a:rPr>
              <a:t> o desvio padrão ponderado (</a:t>
            </a:r>
            <a:r>
              <a:rPr lang="pt-BR" u="none" dirty="0" err="1" smtClean="0">
                <a:latin typeface="+mj-lt"/>
              </a:rPr>
              <a:t>s</a:t>
            </a:r>
            <a:r>
              <a:rPr lang="pt-BR" u="none" baseline="-25000" dirty="0" err="1" smtClean="0">
                <a:latin typeface="+mj-lt"/>
              </a:rPr>
              <a:t>p</a:t>
            </a:r>
            <a:r>
              <a:rPr lang="pt-BR" u="none" dirty="0" smtClean="0">
                <a:latin typeface="+mj-lt"/>
              </a:rPr>
              <a:t>) é calculado </a:t>
            </a:r>
            <a:r>
              <a:rPr lang="pt-BR" u="none" dirty="0">
                <a:latin typeface="+mj-lt"/>
              </a:rPr>
              <a:t>pela expressão:</a:t>
            </a:r>
          </a:p>
        </p:txBody>
      </p:sp>
      <p:graphicFrame>
        <p:nvGraphicFramePr>
          <p:cNvPr id="28683" name="Object 11"/>
          <p:cNvGraphicFramePr>
            <a:graphicFrameLocks noChangeAspect="1"/>
          </p:cNvGraphicFramePr>
          <p:nvPr/>
        </p:nvGraphicFramePr>
        <p:xfrm>
          <a:off x="818564" y="5090484"/>
          <a:ext cx="1116013" cy="1176338"/>
        </p:xfrm>
        <a:graphic>
          <a:graphicData uri="http://schemas.openxmlformats.org/presentationml/2006/ole">
            <p:oleObj spid="_x0000_s71728" name="Equação" r:id="rId11" imgW="927100" imgH="889000" progId="Equation.3">
              <p:embed/>
            </p:oleObj>
          </a:graphicData>
        </a:graphic>
      </p:graphicFrame>
      <p:graphicFrame>
        <p:nvGraphicFramePr>
          <p:cNvPr id="28684" name="Object 12"/>
          <p:cNvGraphicFramePr>
            <a:graphicFrameLocks noChangeAspect="1"/>
          </p:cNvGraphicFramePr>
          <p:nvPr/>
        </p:nvGraphicFramePr>
        <p:xfrm>
          <a:off x="2447925" y="5308600"/>
          <a:ext cx="5243513" cy="588963"/>
        </p:xfrm>
        <a:graphic>
          <a:graphicData uri="http://schemas.openxmlformats.org/presentationml/2006/ole">
            <p:oleObj spid="_x0000_s71729" name="Equação" r:id="rId12" imgW="4356100" imgH="4445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81"/>
                                        </p:tgtEl>
                                        <p:attrNameLst>
                                          <p:attrName>style.visibility</p:attrName>
                                        </p:attrNameLst>
                                      </p:cBhvr>
                                      <p:to>
                                        <p:strVal val="visible"/>
                                      </p:to>
                                    </p:set>
                                    <p:anim calcmode="lin" valueType="num">
                                      <p:cBhvr additive="base">
                                        <p:cTn id="19" dur="500" fill="hold"/>
                                        <p:tgtEl>
                                          <p:spTgt spid="28681"/>
                                        </p:tgtEl>
                                        <p:attrNameLst>
                                          <p:attrName>ppt_x</p:attrName>
                                        </p:attrNameLst>
                                      </p:cBhvr>
                                      <p:tavLst>
                                        <p:tav tm="0">
                                          <p:val>
                                            <p:strVal val="#ppt_x"/>
                                          </p:val>
                                        </p:tav>
                                        <p:tav tm="100000">
                                          <p:val>
                                            <p:strVal val="#ppt_x"/>
                                          </p:val>
                                        </p:tav>
                                      </p:tavLst>
                                    </p:anim>
                                    <p:anim calcmode="lin" valueType="num">
                                      <p:cBhvr additive="base">
                                        <p:cTn id="20"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0-#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8683"/>
                                        </p:tgtEl>
                                        <p:attrNameLst>
                                          <p:attrName>style.visibility</p:attrName>
                                        </p:attrNameLst>
                                      </p:cBhvr>
                                      <p:to>
                                        <p:strVal val="visible"/>
                                      </p:to>
                                    </p:set>
                                    <p:anim calcmode="lin" valueType="num">
                                      <p:cBhvr additive="base">
                                        <p:cTn id="85" dur="500" fill="hold"/>
                                        <p:tgtEl>
                                          <p:spTgt spid="28683"/>
                                        </p:tgtEl>
                                        <p:attrNameLst>
                                          <p:attrName>ppt_x</p:attrName>
                                        </p:attrNameLst>
                                      </p:cBhvr>
                                      <p:tavLst>
                                        <p:tav tm="0">
                                          <p:val>
                                            <p:strVal val="0-#ppt_w/2"/>
                                          </p:val>
                                        </p:tav>
                                        <p:tav tm="100000">
                                          <p:val>
                                            <p:strVal val="#ppt_x"/>
                                          </p:val>
                                        </p:tav>
                                      </p:tavLst>
                                    </p:anim>
                                    <p:anim calcmode="lin" valueType="num">
                                      <p:cBhvr additive="base">
                                        <p:cTn id="86" dur="500" fill="hold"/>
                                        <p:tgtEl>
                                          <p:spTgt spid="2868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8684"/>
                                        </p:tgtEl>
                                        <p:attrNameLst>
                                          <p:attrName>style.visibility</p:attrName>
                                        </p:attrNameLst>
                                      </p:cBhvr>
                                      <p:to>
                                        <p:strVal val="visible"/>
                                      </p:to>
                                    </p:set>
                                    <p:anim calcmode="lin" valueType="num">
                                      <p:cBhvr additive="base">
                                        <p:cTn id="91" dur="500" fill="hold"/>
                                        <p:tgtEl>
                                          <p:spTgt spid="28684"/>
                                        </p:tgtEl>
                                        <p:attrNameLst>
                                          <p:attrName>ppt_x</p:attrName>
                                        </p:attrNameLst>
                                      </p:cBhvr>
                                      <p:tavLst>
                                        <p:tav tm="0">
                                          <p:val>
                                            <p:strVal val="0-#ppt_w/2"/>
                                          </p:val>
                                        </p:tav>
                                        <p:tav tm="100000">
                                          <p:val>
                                            <p:strVal val="#ppt_x"/>
                                          </p:val>
                                        </p:tav>
                                      </p:tavLst>
                                    </p:anim>
                                    <p:anim calcmode="lin" valueType="num">
                                      <p:cBhvr additive="base">
                                        <p:cTn id="92" dur="500" fill="hold"/>
                                        <p:tgtEl>
                                          <p:spTgt spid="28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allAtOnce"/>
      <p:bldP spid="21" grpId="0" animBg="1"/>
      <p:bldP spid="23" grpId="0" animBg="1"/>
      <p:bldP spid="2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0451" name="Object 22"/>
          <p:cNvGraphicFramePr>
            <a:graphicFrameLocks noChangeAspect="1"/>
          </p:cNvGraphicFramePr>
          <p:nvPr/>
        </p:nvGraphicFramePr>
        <p:xfrm>
          <a:off x="3565411" y="2066103"/>
          <a:ext cx="5167312" cy="2501900"/>
        </p:xfrm>
        <a:graphic>
          <a:graphicData uri="http://schemas.openxmlformats.org/presentationml/2006/ole">
            <p:oleObj spid="_x0000_s72746" name="Document" r:id="rId3" imgW="4072264" imgH="2078715" progId="Word.Document.8">
              <p:embed/>
            </p:oleObj>
          </a:graphicData>
        </a:graphic>
      </p:graphicFrame>
      <p:sp>
        <p:nvSpPr>
          <p:cNvPr id="7" name="Oval 10"/>
          <p:cNvSpPr>
            <a:spLocks noChangeArrowheads="1"/>
          </p:cNvSpPr>
          <p:nvPr/>
        </p:nvSpPr>
        <p:spPr bwMode="auto">
          <a:xfrm>
            <a:off x="7085480" y="3196671"/>
            <a:ext cx="381858" cy="232162"/>
          </a:xfrm>
          <a:prstGeom prst="ellipse">
            <a:avLst/>
          </a:prstGeom>
          <a:noFill/>
          <a:ln w="12700">
            <a:solidFill>
              <a:srgbClr val="FF3300"/>
            </a:solidFill>
            <a:round/>
            <a:headEnd type="none" w="sm" len="sm"/>
            <a:tailEnd type="none" w="sm" len="sm"/>
          </a:ln>
        </p:spPr>
        <p:txBody>
          <a:bodyPr wrap="none" anchor="ctr"/>
          <a:lstStyle/>
          <a:p>
            <a:pPr algn="ctr" eaLnBrk="0" hangingPunct="0"/>
            <a:endParaRPr lang="pt-BR">
              <a:latin typeface="+mj-lt"/>
            </a:endParaRPr>
          </a:p>
        </p:txBody>
      </p:sp>
      <p:graphicFrame>
        <p:nvGraphicFramePr>
          <p:cNvPr id="8" name="Object 23"/>
          <p:cNvGraphicFramePr>
            <a:graphicFrameLocks noChangeAspect="1"/>
          </p:cNvGraphicFramePr>
          <p:nvPr/>
        </p:nvGraphicFramePr>
        <p:xfrm>
          <a:off x="107092" y="5378236"/>
          <a:ext cx="1671809" cy="355620"/>
        </p:xfrm>
        <a:graphic>
          <a:graphicData uri="http://schemas.openxmlformats.org/presentationml/2006/ole">
            <p:oleObj spid="_x0000_s72747" name="Equação" r:id="rId4" imgW="1002865" imgH="228501" progId="Equation.3">
              <p:embed/>
            </p:oleObj>
          </a:graphicData>
        </a:graphic>
      </p:graphicFrame>
      <p:sp>
        <p:nvSpPr>
          <p:cNvPr id="15" name="Text Box 6"/>
          <p:cNvSpPr txBox="1">
            <a:spLocks noChangeArrowheads="1"/>
          </p:cNvSpPr>
          <p:nvPr/>
        </p:nvSpPr>
        <p:spPr bwMode="auto">
          <a:xfrm>
            <a:off x="0" y="5844340"/>
            <a:ext cx="2774519" cy="400110"/>
          </a:xfrm>
          <a:prstGeom prst="rect">
            <a:avLst/>
          </a:prstGeom>
          <a:noFill/>
          <a:ln w="12700">
            <a:noFill/>
            <a:miter lim="800000"/>
            <a:headEnd type="none" w="sm" len="sm"/>
            <a:tailEnd type="none" w="sm" len="sm"/>
          </a:ln>
        </p:spPr>
        <p:txBody>
          <a:bodyPr wrap="square">
            <a:spAutoFit/>
          </a:bodyPr>
          <a:lstStyle/>
          <a:p>
            <a:pPr defTabSz="762000" eaLnBrk="0" hangingPunct="0"/>
            <a:r>
              <a:rPr lang="pt-BR" sz="2000" b="0" i="1" u="none" dirty="0" err="1" smtClean="0">
                <a:latin typeface="+mj-lt"/>
              </a:rPr>
              <a:t>F</a:t>
            </a:r>
            <a:r>
              <a:rPr lang="pt-BR" sz="2000" b="0" i="1" u="none" baseline="-25000" dirty="0" err="1" smtClean="0">
                <a:latin typeface="+mj-lt"/>
              </a:rPr>
              <a:t>c</a:t>
            </a:r>
            <a:r>
              <a:rPr lang="pt-BR" sz="2000" b="0" u="none" dirty="0" smtClean="0">
                <a:latin typeface="+mj-lt"/>
              </a:rPr>
              <a:t>=INV.F(0,95;5;5</a:t>
            </a:r>
            <a:r>
              <a:rPr lang="pt-BR" sz="2000" b="0" u="none" dirty="0">
                <a:latin typeface="+mj-lt"/>
              </a:rPr>
              <a:t>)=5,05</a:t>
            </a:r>
          </a:p>
        </p:txBody>
      </p:sp>
      <p:sp>
        <p:nvSpPr>
          <p:cNvPr id="16" name="Text Box 3"/>
          <p:cNvSpPr txBox="1">
            <a:spLocks noChangeArrowheads="1"/>
          </p:cNvSpPr>
          <p:nvPr/>
        </p:nvSpPr>
        <p:spPr bwMode="auto">
          <a:xfrm>
            <a:off x="1167237" y="1629610"/>
            <a:ext cx="5861151" cy="400050"/>
          </a:xfrm>
          <a:prstGeom prst="rect">
            <a:avLst/>
          </a:prstGeom>
          <a:noFill/>
          <a:ln w="12699">
            <a:noFill/>
            <a:miter lim="800000"/>
            <a:headEnd/>
            <a:tailEnd/>
          </a:ln>
        </p:spPr>
        <p:txBody>
          <a:bodyPr wrap="square">
            <a:spAutoFit/>
          </a:bodyPr>
          <a:lstStyle/>
          <a:p>
            <a:pPr algn="just" defTabSz="762000" eaLnBrk="0" hangingPunct="0">
              <a:spcBef>
                <a:spcPct val="50000"/>
              </a:spcBef>
            </a:pPr>
            <a:r>
              <a:rPr lang="pt-BR" sz="2000" b="0" u="none" dirty="0">
                <a:latin typeface="+mj-lt"/>
              </a:rPr>
              <a:t>Hipótese nula   </a:t>
            </a:r>
            <a:r>
              <a:rPr lang="pt-BR" sz="2000" b="0" u="none" dirty="0">
                <a:latin typeface="+mj-lt"/>
                <a:sym typeface="Symbol" pitchFamily="18" charset="2"/>
              </a:rPr>
              <a:t></a:t>
            </a:r>
            <a:r>
              <a:rPr lang="pt-BR" sz="2000" b="0" u="none" dirty="0">
                <a:latin typeface="+mj-lt"/>
              </a:rPr>
              <a:t>     </a:t>
            </a:r>
            <a:r>
              <a:rPr lang="pt-BR" sz="2000" b="0" u="none" dirty="0" err="1">
                <a:latin typeface="+mj-lt"/>
              </a:rPr>
              <a:t>H</a:t>
            </a:r>
            <a:r>
              <a:rPr lang="pt-BR" sz="2000" b="0" u="none" baseline="-25000" dirty="0" err="1">
                <a:latin typeface="+mj-lt"/>
              </a:rPr>
              <a:t>o</a:t>
            </a:r>
            <a:r>
              <a:rPr lang="pt-BR" sz="2000" b="0" u="none" dirty="0">
                <a:latin typeface="+mj-lt"/>
              </a:rPr>
              <a:t>: </a:t>
            </a:r>
            <a:r>
              <a:rPr lang="pt-BR" sz="2000" b="0" u="none" dirty="0">
                <a:latin typeface="+mj-lt"/>
                <a:sym typeface="Symbol" pitchFamily="18" charset="2"/>
              </a:rPr>
              <a:t></a:t>
            </a:r>
            <a:r>
              <a:rPr lang="pt-BR" sz="2000" b="0" u="none" baseline="-25000" dirty="0">
                <a:latin typeface="+mj-lt"/>
                <a:sym typeface="Symbol" pitchFamily="18" charset="2"/>
              </a:rPr>
              <a:t>1</a:t>
            </a:r>
            <a:r>
              <a:rPr lang="pt-BR" sz="2000" b="0" u="none" baseline="30000" dirty="0">
                <a:latin typeface="+mj-lt"/>
                <a:sym typeface="Symbol" pitchFamily="18" charset="2"/>
              </a:rPr>
              <a:t>2</a:t>
            </a:r>
            <a:r>
              <a:rPr lang="pt-BR" sz="2000" b="0" u="none" dirty="0">
                <a:latin typeface="+mj-lt"/>
                <a:sym typeface="Symbol" pitchFamily="18" charset="2"/>
              </a:rPr>
              <a:t>=</a:t>
            </a:r>
            <a:r>
              <a:rPr lang="pt-BR" sz="2000" b="0" u="none" baseline="30000" dirty="0">
                <a:latin typeface="+mj-lt"/>
                <a:sym typeface="Symbol" pitchFamily="18" charset="2"/>
              </a:rPr>
              <a:t> </a:t>
            </a:r>
            <a:r>
              <a:rPr lang="pt-BR" sz="2000" b="0" u="none" dirty="0">
                <a:latin typeface="+mj-lt"/>
                <a:sym typeface="Symbol" pitchFamily="18" charset="2"/>
              </a:rPr>
              <a:t></a:t>
            </a:r>
            <a:r>
              <a:rPr lang="pt-BR" sz="2000" b="0" u="none" baseline="-25000" dirty="0">
                <a:latin typeface="+mj-lt"/>
                <a:sym typeface="Symbol" pitchFamily="18" charset="2"/>
              </a:rPr>
              <a:t>2</a:t>
            </a:r>
            <a:r>
              <a:rPr lang="pt-BR" sz="2000" b="0" u="none" baseline="30000" dirty="0">
                <a:latin typeface="+mj-lt"/>
                <a:sym typeface="Symbol" pitchFamily="18" charset="2"/>
              </a:rPr>
              <a:t>2 </a:t>
            </a:r>
            <a:r>
              <a:rPr lang="pt-BR" sz="2000" b="0" u="none" dirty="0">
                <a:latin typeface="+mj-lt"/>
                <a:sym typeface="Symbol" pitchFamily="18" charset="2"/>
              </a:rPr>
              <a:t>(variâncias idênticas)</a:t>
            </a:r>
            <a:endParaRPr lang="pt-BR" sz="2000" b="0" u="none" dirty="0">
              <a:latin typeface="+mj-lt"/>
            </a:endParaRPr>
          </a:p>
        </p:txBody>
      </p:sp>
      <p:sp>
        <p:nvSpPr>
          <p:cNvPr id="18" name="Text Box 2"/>
          <p:cNvSpPr txBox="1">
            <a:spLocks noChangeArrowheads="1"/>
          </p:cNvSpPr>
          <p:nvPr/>
        </p:nvSpPr>
        <p:spPr bwMode="auto">
          <a:xfrm>
            <a:off x="2207741" y="976269"/>
            <a:ext cx="4209535" cy="369332"/>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b="1" u="none" dirty="0" smtClean="0">
                <a:latin typeface="+mj-lt"/>
              </a:rPr>
              <a:t>Teste </a:t>
            </a:r>
            <a:r>
              <a:rPr lang="pt-BR" b="1" u="none" dirty="0">
                <a:latin typeface="+mj-lt"/>
              </a:rPr>
              <a:t>F</a:t>
            </a:r>
          </a:p>
        </p:txBody>
      </p:sp>
      <p:graphicFrame>
        <p:nvGraphicFramePr>
          <p:cNvPr id="23559" name="Object 7"/>
          <p:cNvGraphicFramePr>
            <a:graphicFrameLocks noChangeAspect="1"/>
          </p:cNvGraphicFramePr>
          <p:nvPr/>
        </p:nvGraphicFramePr>
        <p:xfrm>
          <a:off x="62045" y="4564077"/>
          <a:ext cx="1090569" cy="358877"/>
        </p:xfrm>
        <a:graphic>
          <a:graphicData uri="http://schemas.openxmlformats.org/presentationml/2006/ole">
            <p:oleObj spid="_x0000_s72748" name="Equação" r:id="rId5" imgW="685800" imgH="241300" progId="Equation.3">
              <p:embed/>
            </p:oleObj>
          </a:graphicData>
        </a:graphic>
      </p:graphicFrame>
      <p:graphicFrame>
        <p:nvGraphicFramePr>
          <p:cNvPr id="23560" name="Object 8"/>
          <p:cNvGraphicFramePr>
            <a:graphicFrameLocks noChangeAspect="1"/>
          </p:cNvGraphicFramePr>
          <p:nvPr/>
        </p:nvGraphicFramePr>
        <p:xfrm>
          <a:off x="53182" y="4981575"/>
          <a:ext cx="1071563" cy="358775"/>
        </p:xfrm>
        <a:graphic>
          <a:graphicData uri="http://schemas.openxmlformats.org/presentationml/2006/ole">
            <p:oleObj spid="_x0000_s72749" name="Equação" r:id="rId6" imgW="672808" imgH="241195" progId="Equation.3">
              <p:embed/>
            </p:oleObj>
          </a:graphicData>
        </a:graphic>
      </p:graphicFrame>
      <p:grpSp>
        <p:nvGrpSpPr>
          <p:cNvPr id="2" name="Grupo 25"/>
          <p:cNvGrpSpPr/>
          <p:nvPr/>
        </p:nvGrpSpPr>
        <p:grpSpPr>
          <a:xfrm>
            <a:off x="2474913" y="4521200"/>
            <a:ext cx="1236662" cy="809625"/>
            <a:chOff x="2474913" y="4590208"/>
            <a:chExt cx="1236662" cy="809625"/>
          </a:xfrm>
        </p:grpSpPr>
        <p:graphicFrame>
          <p:nvGraphicFramePr>
            <p:cNvPr id="23561" name="Object 9"/>
            <p:cNvGraphicFramePr>
              <a:graphicFrameLocks noChangeAspect="1"/>
            </p:cNvGraphicFramePr>
            <p:nvPr/>
          </p:nvGraphicFramePr>
          <p:xfrm>
            <a:off x="2474913" y="4590208"/>
            <a:ext cx="1236662" cy="339725"/>
          </p:xfrm>
          <a:graphic>
            <a:graphicData uri="http://schemas.openxmlformats.org/presentationml/2006/ole">
              <p:oleObj spid="_x0000_s72750" name="Equação" r:id="rId7" imgW="774364" imgH="228501" progId="Equation.3">
                <p:embed/>
              </p:oleObj>
            </a:graphicData>
          </a:graphic>
        </p:graphicFrame>
        <p:graphicFrame>
          <p:nvGraphicFramePr>
            <p:cNvPr id="23562" name="Object 10"/>
            <p:cNvGraphicFramePr>
              <a:graphicFrameLocks noChangeAspect="1"/>
            </p:cNvGraphicFramePr>
            <p:nvPr/>
          </p:nvGraphicFramePr>
          <p:xfrm>
            <a:off x="2482850" y="5079158"/>
            <a:ext cx="1214438" cy="320675"/>
          </p:xfrm>
          <a:graphic>
            <a:graphicData uri="http://schemas.openxmlformats.org/presentationml/2006/ole">
              <p:oleObj spid="_x0000_s72751" name="Equação" r:id="rId8" imgW="761669" imgH="215806" progId="Equation.3">
                <p:embed/>
              </p:oleObj>
            </a:graphicData>
          </a:graphic>
        </p:graphicFrame>
      </p:grpSp>
      <p:graphicFrame>
        <p:nvGraphicFramePr>
          <p:cNvPr id="23563" name="Object 11"/>
          <p:cNvGraphicFramePr>
            <a:graphicFrameLocks noChangeAspect="1"/>
          </p:cNvGraphicFramePr>
          <p:nvPr/>
        </p:nvGraphicFramePr>
        <p:xfrm>
          <a:off x="4271963" y="4518025"/>
          <a:ext cx="2024062" cy="623888"/>
        </p:xfrm>
        <a:graphic>
          <a:graphicData uri="http://schemas.openxmlformats.org/presentationml/2006/ole">
            <p:oleObj spid="_x0000_s72752" name="Equação" r:id="rId9" imgW="1320227" imgH="418918" progId="Equation.3">
              <p:embed/>
            </p:oleObj>
          </a:graphicData>
        </a:graphic>
      </p:graphicFrame>
      <p:graphicFrame>
        <p:nvGraphicFramePr>
          <p:cNvPr id="23564" name="Object 12"/>
          <p:cNvGraphicFramePr>
            <a:graphicFrameLocks noChangeAspect="1"/>
          </p:cNvGraphicFramePr>
          <p:nvPr/>
        </p:nvGraphicFramePr>
        <p:xfrm>
          <a:off x="6894513" y="4649788"/>
          <a:ext cx="1936750" cy="293687"/>
        </p:xfrm>
        <a:graphic>
          <a:graphicData uri="http://schemas.openxmlformats.org/presentationml/2006/ole">
            <p:oleObj spid="_x0000_s72753" name="Equação" r:id="rId10" imgW="1295400" imgH="190500" progId="Equation.3">
              <p:embed/>
            </p:oleObj>
          </a:graphicData>
        </a:graphic>
      </p:graphicFrame>
      <p:sp>
        <p:nvSpPr>
          <p:cNvPr id="24" name="Rectangle 3"/>
          <p:cNvSpPr>
            <a:spLocks noChangeArrowheads="1"/>
          </p:cNvSpPr>
          <p:nvPr/>
        </p:nvSpPr>
        <p:spPr bwMode="auto">
          <a:xfrm>
            <a:off x="2700068" y="5341177"/>
            <a:ext cx="6443931" cy="1042370"/>
          </a:xfrm>
          <a:prstGeom prst="rect">
            <a:avLst/>
          </a:prstGeom>
          <a:noFill/>
          <a:ln w="9525">
            <a:noFill/>
            <a:miter lim="800000"/>
            <a:headEnd/>
            <a:tailEnd/>
          </a:ln>
        </p:spPr>
        <p:txBody>
          <a:bodyPr/>
          <a:lstStyle/>
          <a:p>
            <a:pPr algn="just" eaLnBrk="0" hangingPunct="0">
              <a:defRPr/>
            </a:pPr>
            <a:r>
              <a:rPr lang="pt-BR" b="1" dirty="0" smtClean="0">
                <a:latin typeface="+mj-lt"/>
                <a:sym typeface="Symbol" pitchFamily="18" charset="2"/>
              </a:rPr>
              <a:t>A hipótese </a:t>
            </a:r>
            <a:r>
              <a:rPr lang="pt-BR" b="1" dirty="0" err="1" smtClean="0">
                <a:latin typeface="+mj-lt"/>
                <a:sym typeface="Symbol" pitchFamily="18" charset="2"/>
              </a:rPr>
              <a:t>H</a:t>
            </a:r>
            <a:r>
              <a:rPr lang="pt-BR" b="1" baseline="-25000" dirty="0" err="1" smtClean="0">
                <a:latin typeface="+mj-lt"/>
                <a:sym typeface="Symbol" pitchFamily="18" charset="2"/>
              </a:rPr>
              <a:t>o</a:t>
            </a:r>
            <a:r>
              <a:rPr lang="pt-BR" b="1" dirty="0" smtClean="0">
                <a:latin typeface="+mj-lt"/>
                <a:sym typeface="Symbol" pitchFamily="18" charset="2"/>
              </a:rPr>
              <a:t> não é aceita ao nível de 95%, então não existe homogeneidade entre as dispersões dos dois conjuntos de medição.</a:t>
            </a:r>
            <a:endParaRPr lang="pt-BR" b="1" dirty="0">
              <a:latin typeface="+mj-lt"/>
            </a:endParaRPr>
          </a:p>
        </p:txBody>
      </p:sp>
      <p:sp>
        <p:nvSpPr>
          <p:cNvPr id="25" name="Retângulo 24"/>
          <p:cNvSpPr/>
          <p:nvPr/>
        </p:nvSpPr>
        <p:spPr>
          <a:xfrm>
            <a:off x="3876200" y="1287838"/>
            <a:ext cx="995785" cy="369332"/>
          </a:xfrm>
          <a:prstGeom prst="rect">
            <a:avLst/>
          </a:prstGeom>
        </p:spPr>
        <p:txBody>
          <a:bodyPr wrap="none">
            <a:spAutoFit/>
          </a:bodyPr>
          <a:lstStyle/>
          <a:p>
            <a:r>
              <a:rPr lang="pt-BR" dirty="0" smtClean="0">
                <a:latin typeface="+mj-lt"/>
              </a:rPr>
              <a:t>Exercício</a:t>
            </a:r>
            <a:endParaRPr lang="pt-BR" dirty="0">
              <a:latin typeface="+mj-lt"/>
            </a:endParaRPr>
          </a:p>
        </p:txBody>
      </p:sp>
      <p:sp>
        <p:nvSpPr>
          <p:cNvPr id="27" name="Retângulo 26"/>
          <p:cNvSpPr/>
          <p:nvPr/>
        </p:nvSpPr>
        <p:spPr>
          <a:xfrm>
            <a:off x="2011549" y="560027"/>
            <a:ext cx="57892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VARIÂNCIAS</a:t>
            </a:r>
            <a:endParaRPr lang="pt-BR" altLang="pt-BR" b="1" dirty="0">
              <a:solidFill>
                <a:schemeClr val="accent1"/>
              </a:solidFill>
              <a:latin typeface="+mj-lt"/>
            </a:endParaRPr>
          </a:p>
        </p:txBody>
      </p:sp>
      <p:grpSp>
        <p:nvGrpSpPr>
          <p:cNvPr id="3" name="Grupo 20"/>
          <p:cNvGrpSpPr/>
          <p:nvPr/>
        </p:nvGrpSpPr>
        <p:grpSpPr>
          <a:xfrm>
            <a:off x="4442603" y="2475665"/>
            <a:ext cx="2851270" cy="853542"/>
            <a:chOff x="2446079" y="3859783"/>
            <a:chExt cx="2424515" cy="769514"/>
          </a:xfrm>
        </p:grpSpPr>
        <p:cxnSp>
          <p:nvCxnSpPr>
            <p:cNvPr id="22" name="Conector de seta reta 21"/>
            <p:cNvCxnSpPr/>
            <p:nvPr/>
          </p:nvCxnSpPr>
          <p:spPr>
            <a:xfrm>
              <a:off x="2446079" y="4622049"/>
              <a:ext cx="2251959" cy="72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rot="5340000">
              <a:off x="4524558" y="4199743"/>
              <a:ext cx="685995" cy="60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6" name="Tabela 25"/>
          <p:cNvGraphicFramePr>
            <a:graphicFrameLocks noGrp="1"/>
          </p:cNvGraphicFramePr>
          <p:nvPr/>
        </p:nvGraphicFramePr>
        <p:xfrm>
          <a:off x="730682" y="2231560"/>
          <a:ext cx="1770947" cy="1926367"/>
        </p:xfrm>
        <a:graphic>
          <a:graphicData uri="http://schemas.openxmlformats.org/drawingml/2006/table">
            <a:tbl>
              <a:tblPr>
                <a:tableStyleId>{5C22544A-7EE6-4342-B048-85BDC9FD1C3A}</a:tableStyleId>
              </a:tblPr>
              <a:tblGrid>
                <a:gridCol w="765816"/>
                <a:gridCol w="1005131"/>
              </a:tblGrid>
              <a:tr h="241355">
                <a:tc>
                  <a:txBody>
                    <a:bodyPr/>
                    <a:lstStyle/>
                    <a:p>
                      <a:pPr algn="ctr" fontAlgn="b"/>
                      <a:r>
                        <a:rPr lang="pt-BR" sz="1200" b="0" u="none" strike="noStrike" dirty="0">
                          <a:effectLst/>
                          <a:latin typeface="Calibri "/>
                        </a:rPr>
                        <a:t>k</a:t>
                      </a:r>
                      <a:endParaRPr lang="pt-BR" sz="1200" b="0" i="0" u="none" strike="noStrike" dirty="0">
                        <a:solidFill>
                          <a:srgbClr val="000000"/>
                        </a:solidFill>
                        <a:effectLst/>
                        <a:latin typeface="Calibri "/>
                      </a:endParaRPr>
                    </a:p>
                  </a:txBody>
                  <a:tcPr marL="9527" marR="9527" marT="9525" marB="0" anchor="b"/>
                </a:tc>
                <a:tc>
                  <a:txBody>
                    <a:bodyPr/>
                    <a:lstStyle/>
                    <a:p>
                      <a:pPr algn="ctr" fontAlgn="b"/>
                      <a:r>
                        <a:rPr lang="pt-BR" sz="1200" b="0" u="none" strike="noStrike" dirty="0">
                          <a:effectLst/>
                          <a:latin typeface="Calibri "/>
                        </a:rPr>
                        <a:t>S</a:t>
                      </a:r>
                      <a:r>
                        <a:rPr lang="pt-BR" sz="1200" b="0" u="none" strike="noStrike" baseline="-25000" dirty="0">
                          <a:effectLst/>
                          <a:latin typeface="Calibri "/>
                        </a:rPr>
                        <a:t>i</a:t>
                      </a:r>
                      <a:r>
                        <a:rPr lang="pt-BR" sz="1200" b="0" u="none" strike="noStrike" dirty="0">
                          <a:effectLst/>
                          <a:latin typeface="Calibri "/>
                        </a:rPr>
                        <a:t>²</a:t>
                      </a:r>
                      <a:endParaRPr lang="pt-BR" sz="1200" b="0" i="0" u="none" strike="noStrike" dirty="0">
                        <a:solidFill>
                          <a:srgbClr val="000000"/>
                        </a:solidFill>
                        <a:effectLst/>
                        <a:latin typeface="Calibri "/>
                      </a:endParaRPr>
                    </a:p>
                  </a:txBody>
                  <a:tcPr marL="9527" marR="9527" marT="9525" marB="0" anchor="b"/>
                </a:tc>
              </a:tr>
              <a:tr h="240716">
                <a:tc>
                  <a:txBody>
                    <a:bodyPr/>
                    <a:lstStyle/>
                    <a:p>
                      <a:pPr algn="ctr" fontAlgn="b"/>
                      <a:r>
                        <a:rPr lang="pt-BR" sz="1100" b="0" u="none" strike="noStrike" dirty="0">
                          <a:effectLst/>
                          <a:latin typeface="Calibri "/>
                        </a:rPr>
                        <a:t>1</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0,011</a:t>
                      </a:r>
                      <a:endParaRPr lang="pt-BR" sz="1100" b="0" i="0" u="none" strike="noStrike" dirty="0">
                        <a:solidFill>
                          <a:srgbClr val="000000"/>
                        </a:solidFill>
                        <a:effectLst/>
                        <a:latin typeface="Calibri "/>
                      </a:endParaRPr>
                    </a:p>
                  </a:txBody>
                  <a:tcPr marL="9527" marR="9527" marT="9525" marB="0" anchor="b"/>
                </a:tc>
              </a:tr>
              <a:tr h="240716">
                <a:tc>
                  <a:txBody>
                    <a:bodyPr/>
                    <a:lstStyle/>
                    <a:p>
                      <a:pPr algn="ctr" fontAlgn="b"/>
                      <a:r>
                        <a:rPr lang="pt-BR" sz="1100" b="0" u="none" strike="noStrike">
                          <a:effectLst/>
                          <a:latin typeface="Calibri "/>
                        </a:rPr>
                        <a:t>2</a:t>
                      </a:r>
                      <a:endParaRPr lang="pt-BR" sz="1100" b="0" i="0" u="none" strike="noStrike">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0,008</a:t>
                      </a:r>
                      <a:endParaRPr lang="pt-BR" sz="1100" b="0" i="0" u="none" strike="noStrike" dirty="0">
                        <a:solidFill>
                          <a:srgbClr val="000000"/>
                        </a:solidFill>
                        <a:effectLst/>
                        <a:latin typeface="Calibri "/>
                      </a:endParaRPr>
                    </a:p>
                  </a:txBody>
                  <a:tcPr marL="9527" marR="9527" marT="9525" marB="0" anchor="b"/>
                </a:tc>
              </a:tr>
              <a:tr h="240716">
                <a:tc>
                  <a:txBody>
                    <a:bodyPr/>
                    <a:lstStyle/>
                    <a:p>
                      <a:pPr algn="ctr" fontAlgn="b"/>
                      <a:r>
                        <a:rPr lang="pt-BR" sz="1100" b="0" u="none" strike="noStrike" dirty="0">
                          <a:effectLst/>
                          <a:latin typeface="Calibri "/>
                        </a:rPr>
                        <a:t>3</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0,027</a:t>
                      </a:r>
                      <a:endParaRPr lang="pt-BR" sz="1100" b="0" i="0" u="none" strike="noStrike" dirty="0">
                        <a:solidFill>
                          <a:srgbClr val="000000"/>
                        </a:solidFill>
                        <a:effectLst/>
                        <a:latin typeface="Calibri "/>
                      </a:endParaRPr>
                    </a:p>
                  </a:txBody>
                  <a:tcPr marL="9527" marR="9527" marT="9525" marB="0" anchor="b"/>
                </a:tc>
              </a:tr>
              <a:tr h="240716">
                <a:tc>
                  <a:txBody>
                    <a:bodyPr/>
                    <a:lstStyle/>
                    <a:p>
                      <a:pPr algn="ctr" fontAlgn="b"/>
                      <a:r>
                        <a:rPr lang="pt-BR" sz="1100" b="0" u="none" strike="noStrike" dirty="0">
                          <a:effectLst/>
                          <a:latin typeface="Calibri "/>
                        </a:rPr>
                        <a:t>4</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0,052</a:t>
                      </a:r>
                      <a:endParaRPr lang="pt-BR" sz="1100" b="0" i="0" u="none" strike="noStrike" dirty="0">
                        <a:solidFill>
                          <a:srgbClr val="000000"/>
                        </a:solidFill>
                        <a:effectLst/>
                        <a:latin typeface="Calibri "/>
                      </a:endParaRPr>
                    </a:p>
                  </a:txBody>
                  <a:tcPr marL="9527" marR="9527" marT="9525" marB="0" anchor="b"/>
                </a:tc>
              </a:tr>
              <a:tr h="240716">
                <a:tc>
                  <a:txBody>
                    <a:bodyPr/>
                    <a:lstStyle/>
                    <a:p>
                      <a:pPr algn="ctr" fontAlgn="b"/>
                      <a:r>
                        <a:rPr lang="pt-BR" sz="1100" b="0" u="none" strike="noStrike" dirty="0">
                          <a:effectLst/>
                          <a:latin typeface="Calibri "/>
                        </a:rPr>
                        <a:t>5</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0,012</a:t>
                      </a:r>
                      <a:endParaRPr lang="pt-BR" sz="1100" b="0" i="0" u="none" strike="noStrike" dirty="0">
                        <a:solidFill>
                          <a:srgbClr val="000000"/>
                        </a:solidFill>
                        <a:effectLst/>
                        <a:latin typeface="Calibri "/>
                      </a:endParaRPr>
                    </a:p>
                  </a:txBody>
                  <a:tcPr marL="9527" marR="9527" marT="9525" marB="0" anchor="b"/>
                </a:tc>
              </a:tr>
              <a:tr h="240716">
                <a:tc>
                  <a:txBody>
                    <a:bodyPr/>
                    <a:lstStyle/>
                    <a:p>
                      <a:pPr algn="ctr" fontAlgn="b"/>
                      <a:r>
                        <a:rPr lang="pt-BR" sz="1100" b="0" u="none" strike="noStrike">
                          <a:effectLst/>
                          <a:latin typeface="Calibri "/>
                        </a:rPr>
                        <a:t>6</a:t>
                      </a:r>
                      <a:endParaRPr lang="pt-BR" sz="1100" b="0" i="0" u="none" strike="noStrike">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0,024</a:t>
                      </a:r>
                      <a:endParaRPr lang="pt-BR" sz="1100" b="0" i="0" u="none" strike="noStrike" dirty="0">
                        <a:solidFill>
                          <a:srgbClr val="000000"/>
                        </a:solidFill>
                        <a:effectLst/>
                        <a:latin typeface="Calibri "/>
                      </a:endParaRPr>
                    </a:p>
                  </a:txBody>
                  <a:tcPr marL="9527" marR="9527" marT="9525" marB="0" anchor="b"/>
                </a:tc>
              </a:tr>
              <a:tr h="240716">
                <a:tc>
                  <a:txBody>
                    <a:bodyPr/>
                    <a:lstStyle/>
                    <a:p>
                      <a:pPr algn="ctr" fontAlgn="b"/>
                      <a:r>
                        <a:rPr lang="pt-BR" sz="1100" b="0" u="none" strike="noStrike" dirty="0">
                          <a:effectLst/>
                          <a:latin typeface="Calibri "/>
                        </a:rPr>
                        <a:t>7</a:t>
                      </a:r>
                      <a:endParaRPr lang="pt-BR" sz="1100" b="0" i="0" u="none" strike="noStrike" dirty="0">
                        <a:solidFill>
                          <a:srgbClr val="000000"/>
                        </a:solidFill>
                        <a:effectLst/>
                        <a:latin typeface="Calibri "/>
                      </a:endParaRPr>
                    </a:p>
                  </a:txBody>
                  <a:tcPr marL="9527" marR="9527" marT="9525" marB="0" anchor="b"/>
                </a:tc>
                <a:tc>
                  <a:txBody>
                    <a:bodyPr/>
                    <a:lstStyle/>
                    <a:p>
                      <a:pPr algn="ctr" fontAlgn="b"/>
                      <a:r>
                        <a:rPr lang="pt-BR" sz="1100" b="0" u="none" strike="noStrike" dirty="0">
                          <a:effectLst/>
                          <a:latin typeface="Calibri "/>
                        </a:rPr>
                        <a:t>0,002</a:t>
                      </a:r>
                      <a:endParaRPr lang="pt-BR" sz="1100" b="0" i="0" u="none" strike="noStrike" dirty="0">
                        <a:solidFill>
                          <a:srgbClr val="000000"/>
                        </a:solidFill>
                        <a:effectLst/>
                        <a:latin typeface="Calibri "/>
                      </a:endParaRPr>
                    </a:p>
                  </a:txBody>
                  <a:tcPr marL="9527" marR="9527" marT="9525" marB="0" anchor="b"/>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559"/>
                                        </p:tgtEl>
                                        <p:attrNameLst>
                                          <p:attrName>style.visibility</p:attrName>
                                        </p:attrNameLst>
                                      </p:cBhvr>
                                      <p:to>
                                        <p:strVal val="visible"/>
                                      </p:to>
                                    </p:set>
                                    <p:anim calcmode="lin" valueType="num">
                                      <p:cBhvr additive="base">
                                        <p:cTn id="25" dur="500" fill="hold"/>
                                        <p:tgtEl>
                                          <p:spTgt spid="23559"/>
                                        </p:tgtEl>
                                        <p:attrNameLst>
                                          <p:attrName>ppt_x</p:attrName>
                                        </p:attrNameLst>
                                      </p:cBhvr>
                                      <p:tavLst>
                                        <p:tav tm="0">
                                          <p:val>
                                            <p:strVal val="0-#ppt_w/2"/>
                                          </p:val>
                                        </p:tav>
                                        <p:tav tm="100000">
                                          <p:val>
                                            <p:strVal val="#ppt_x"/>
                                          </p:val>
                                        </p:tav>
                                      </p:tavLst>
                                    </p:anim>
                                    <p:anim calcmode="lin" valueType="num">
                                      <p:cBhvr additive="base">
                                        <p:cTn id="26"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560"/>
                                        </p:tgtEl>
                                        <p:attrNameLst>
                                          <p:attrName>style.visibility</p:attrName>
                                        </p:attrNameLst>
                                      </p:cBhvr>
                                      <p:to>
                                        <p:strVal val="visible"/>
                                      </p:to>
                                    </p:set>
                                    <p:anim calcmode="lin" valueType="num">
                                      <p:cBhvr additive="base">
                                        <p:cTn id="31" dur="500" fill="hold"/>
                                        <p:tgtEl>
                                          <p:spTgt spid="23560"/>
                                        </p:tgtEl>
                                        <p:attrNameLst>
                                          <p:attrName>ppt_x</p:attrName>
                                        </p:attrNameLst>
                                      </p:cBhvr>
                                      <p:tavLst>
                                        <p:tav tm="0">
                                          <p:val>
                                            <p:strVal val="0-#ppt_w/2"/>
                                          </p:val>
                                        </p:tav>
                                        <p:tav tm="100000">
                                          <p:val>
                                            <p:strVal val="#ppt_x"/>
                                          </p:val>
                                        </p:tav>
                                      </p:tavLst>
                                    </p:anim>
                                    <p:anim calcmode="lin" valueType="num">
                                      <p:cBhvr additive="base">
                                        <p:cTn id="32" dur="500" fill="hold"/>
                                        <p:tgtEl>
                                          <p:spTgt spid="2356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1640451"/>
                                        </p:tgtEl>
                                        <p:attrNameLst>
                                          <p:attrName>style.visibility</p:attrName>
                                        </p:attrNameLst>
                                      </p:cBhvr>
                                      <p:to>
                                        <p:strVal val="visible"/>
                                      </p:to>
                                    </p:set>
                                    <p:animEffect transition="in" filter="box(out)">
                                      <p:cBhvr>
                                        <p:cTn id="37" dur="500"/>
                                        <p:tgtEl>
                                          <p:spTgt spid="164045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strVal val="4*#ppt_w"/>
                                          </p:val>
                                        </p:tav>
                                        <p:tav tm="100000">
                                          <p:val>
                                            <p:strVal val="#ppt_w"/>
                                          </p:val>
                                        </p:tav>
                                      </p:tavLst>
                                    </p:anim>
                                    <p:anim calcmode="lin" valueType="num">
                                      <p:cBhvr>
                                        <p:cTn id="49"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ppt_x"/>
                                          </p:val>
                                        </p:tav>
                                        <p:tav tm="100000">
                                          <p:val>
                                            <p:strVal val="#ppt_x"/>
                                          </p:val>
                                        </p:tav>
                                      </p:tavLst>
                                    </p:anim>
                                    <p:anim calcmode="lin" valueType="num">
                                      <p:cBhvr additive="base">
                                        <p:cTn id="6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23563"/>
                                        </p:tgtEl>
                                        <p:attrNameLst>
                                          <p:attrName>style.visibility</p:attrName>
                                        </p:attrNameLst>
                                      </p:cBhvr>
                                      <p:to>
                                        <p:strVal val="visible"/>
                                      </p:to>
                                    </p:set>
                                    <p:anim calcmode="lin" valueType="num">
                                      <p:cBhvr additive="base">
                                        <p:cTn id="72" dur="500" fill="hold"/>
                                        <p:tgtEl>
                                          <p:spTgt spid="23563"/>
                                        </p:tgtEl>
                                        <p:attrNameLst>
                                          <p:attrName>ppt_x</p:attrName>
                                        </p:attrNameLst>
                                      </p:cBhvr>
                                      <p:tavLst>
                                        <p:tav tm="0">
                                          <p:val>
                                            <p:strVal val="0-#ppt_w/2"/>
                                          </p:val>
                                        </p:tav>
                                        <p:tav tm="100000">
                                          <p:val>
                                            <p:strVal val="#ppt_x"/>
                                          </p:val>
                                        </p:tav>
                                      </p:tavLst>
                                    </p:anim>
                                    <p:anim calcmode="lin" valueType="num">
                                      <p:cBhvr additive="base">
                                        <p:cTn id="73" dur="500" fill="hold"/>
                                        <p:tgtEl>
                                          <p:spTgt spid="23563"/>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23564"/>
                                        </p:tgtEl>
                                        <p:attrNameLst>
                                          <p:attrName>style.visibility</p:attrName>
                                        </p:attrNameLst>
                                      </p:cBhvr>
                                      <p:to>
                                        <p:strVal val="visible"/>
                                      </p:to>
                                    </p:set>
                                    <p:anim calcmode="lin" valueType="num">
                                      <p:cBhvr additive="base">
                                        <p:cTn id="78" dur="500" fill="hold"/>
                                        <p:tgtEl>
                                          <p:spTgt spid="23564"/>
                                        </p:tgtEl>
                                        <p:attrNameLst>
                                          <p:attrName>ppt_x</p:attrName>
                                        </p:attrNameLst>
                                      </p:cBhvr>
                                      <p:tavLst>
                                        <p:tav tm="0">
                                          <p:val>
                                            <p:strVal val="0-#ppt_w/2"/>
                                          </p:val>
                                        </p:tav>
                                        <p:tav tm="100000">
                                          <p:val>
                                            <p:strVal val="#ppt_x"/>
                                          </p:val>
                                        </p:tav>
                                      </p:tavLst>
                                    </p:anim>
                                    <p:anim calcmode="lin" valueType="num">
                                      <p:cBhvr additive="base">
                                        <p:cTn id="79"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500" fill="hold"/>
                                        <p:tgtEl>
                                          <p:spTgt spid="24"/>
                                        </p:tgtEl>
                                        <p:attrNameLst>
                                          <p:attrName>ppt_x</p:attrName>
                                        </p:attrNameLst>
                                      </p:cBhvr>
                                      <p:tavLst>
                                        <p:tav tm="0">
                                          <p:val>
                                            <p:strVal val="#ppt_x"/>
                                          </p:val>
                                        </p:tav>
                                        <p:tav tm="100000">
                                          <p:val>
                                            <p:strVal val="#ppt_x"/>
                                          </p:val>
                                        </p:tav>
                                      </p:tavLst>
                                    </p:anim>
                                    <p:anim calcmode="lin" valueType="num">
                                      <p:cBhvr additive="base">
                                        <p:cTn id="8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utoUpdateAnimBg="0"/>
      <p:bldP spid="16" grpId="0"/>
      <p:bldP spid="24" grpId="0"/>
      <p:bldP spid="25"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867" name="Picture 3"/>
          <p:cNvPicPr>
            <a:picLocks noChangeAspect="1" noChangeArrowheads="1"/>
          </p:cNvPicPr>
          <p:nvPr/>
        </p:nvPicPr>
        <p:blipFill>
          <a:blip r:embed="rId3"/>
          <a:srcRect/>
          <a:stretch>
            <a:fillRect/>
          </a:stretch>
        </p:blipFill>
        <p:spPr bwMode="auto">
          <a:xfrm>
            <a:off x="4571999" y="3598207"/>
            <a:ext cx="4425351" cy="2454058"/>
          </a:xfrm>
          <a:prstGeom prst="rect">
            <a:avLst/>
          </a:prstGeom>
          <a:noFill/>
          <a:ln w="9525">
            <a:noFill/>
            <a:miter lim="800000"/>
            <a:headEnd/>
            <a:tailEnd/>
          </a:ln>
          <a:effectLst/>
        </p:spPr>
      </p:pic>
      <p:pic>
        <p:nvPicPr>
          <p:cNvPr id="548865" name="Picture 1"/>
          <p:cNvPicPr>
            <a:picLocks noChangeAspect="1" noChangeArrowheads="1"/>
          </p:cNvPicPr>
          <p:nvPr/>
        </p:nvPicPr>
        <p:blipFill>
          <a:blip r:embed="rId4"/>
          <a:srcRect/>
          <a:stretch>
            <a:fillRect/>
          </a:stretch>
        </p:blipFill>
        <p:spPr bwMode="auto">
          <a:xfrm>
            <a:off x="129247" y="1864562"/>
            <a:ext cx="4201214" cy="4027279"/>
          </a:xfrm>
          <a:prstGeom prst="rect">
            <a:avLst/>
          </a:prstGeom>
          <a:noFill/>
          <a:ln w="9525">
            <a:noFill/>
            <a:miter lim="800000"/>
            <a:headEnd/>
            <a:tailEnd/>
          </a:ln>
          <a:effectLst/>
        </p:spPr>
      </p:pic>
      <p:sp>
        <p:nvSpPr>
          <p:cNvPr id="52" name="Text Box 2"/>
          <p:cNvSpPr txBox="1">
            <a:spLocks noChangeArrowheads="1"/>
          </p:cNvSpPr>
          <p:nvPr/>
        </p:nvSpPr>
        <p:spPr bwMode="auto">
          <a:xfrm>
            <a:off x="2354383" y="976269"/>
            <a:ext cx="4209535" cy="369332"/>
          </a:xfrm>
          <a:prstGeom prst="rect">
            <a:avLst/>
          </a:prstGeom>
          <a:noFill/>
          <a:ln w="12699">
            <a:noFill/>
            <a:miter lim="800000"/>
            <a:headEnd type="none" w="sm" len="sm"/>
            <a:tailEnd type="none" w="sm" len="sm"/>
          </a:ln>
        </p:spPr>
        <p:txBody>
          <a:bodyPr wrap="square">
            <a:spAutoFit/>
          </a:bodyPr>
          <a:lstStyle/>
          <a:p>
            <a:pPr algn="ctr" defTabSz="762000" eaLnBrk="0" hangingPunct="0"/>
            <a:r>
              <a:rPr lang="pt-BR" b="1" u="none" dirty="0" smtClean="0">
                <a:latin typeface="Calibri "/>
              </a:rPr>
              <a:t>Teste </a:t>
            </a:r>
            <a:r>
              <a:rPr lang="pt-BR" b="1" u="none" dirty="0">
                <a:latin typeface="Calibri "/>
              </a:rPr>
              <a:t>F</a:t>
            </a:r>
          </a:p>
        </p:txBody>
      </p:sp>
      <p:sp>
        <p:nvSpPr>
          <p:cNvPr id="42" name="Elipse 41"/>
          <p:cNvSpPr/>
          <p:nvPr/>
        </p:nvSpPr>
        <p:spPr>
          <a:xfrm>
            <a:off x="3804249" y="5184463"/>
            <a:ext cx="526213" cy="20703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181156" y="1483744"/>
            <a:ext cx="3830128" cy="307777"/>
          </a:xfrm>
          <a:prstGeom prst="rect">
            <a:avLst/>
          </a:prstGeom>
          <a:noFill/>
        </p:spPr>
        <p:txBody>
          <a:bodyPr wrap="square" rtlCol="0">
            <a:spAutoFit/>
          </a:bodyPr>
          <a:lstStyle/>
          <a:p>
            <a:r>
              <a:rPr lang="pt-BR" sz="1400" dirty="0" err="1" smtClean="0"/>
              <a:t>F</a:t>
            </a:r>
            <a:r>
              <a:rPr lang="pt-BR" sz="1400" baseline="-25000" dirty="0" err="1" smtClean="0"/>
              <a:t>tabelado</a:t>
            </a:r>
            <a:r>
              <a:rPr lang="pt-BR" sz="1400" dirty="0" smtClean="0"/>
              <a:t>=</a:t>
            </a:r>
            <a:r>
              <a:rPr lang="pt-BR" sz="1400" dirty="0" err="1" smtClean="0"/>
              <a:t>Invf</a:t>
            </a:r>
            <a:r>
              <a:rPr lang="pt-BR" sz="1400" dirty="0" smtClean="0"/>
              <a:t>(0,05;</a:t>
            </a:r>
            <a:r>
              <a:rPr lang="pt-BR" sz="1400" dirty="0" err="1" smtClean="0">
                <a:latin typeface="Symbol" pitchFamily="18" charset="2"/>
              </a:rPr>
              <a:t>n</a:t>
            </a:r>
            <a:r>
              <a:rPr lang="pt-BR" sz="1400" baseline="-25000" dirty="0" err="1" smtClean="0"/>
              <a:t>numerador</a:t>
            </a:r>
            <a:r>
              <a:rPr lang="pt-BR" sz="1400" dirty="0" smtClean="0"/>
              <a:t>; </a:t>
            </a:r>
            <a:r>
              <a:rPr lang="pt-BR" sz="1400" dirty="0" err="1" smtClean="0">
                <a:latin typeface="Symbol" pitchFamily="18" charset="2"/>
              </a:rPr>
              <a:t>n</a:t>
            </a:r>
            <a:r>
              <a:rPr lang="pt-BR" sz="1400" baseline="-25000" dirty="0" err="1" smtClean="0"/>
              <a:t>denominador</a:t>
            </a:r>
            <a:r>
              <a:rPr lang="pt-BR" sz="1400" dirty="0" smtClean="0"/>
              <a:t>) </a:t>
            </a:r>
            <a:endParaRPr lang="pt-BR" sz="1400" dirty="0"/>
          </a:p>
        </p:txBody>
      </p:sp>
      <p:sp>
        <p:nvSpPr>
          <p:cNvPr id="11" name="Elipse 10"/>
          <p:cNvSpPr/>
          <p:nvPr/>
        </p:nvSpPr>
        <p:spPr>
          <a:xfrm>
            <a:off x="3809999" y="3378667"/>
            <a:ext cx="526213" cy="20703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8866" name="Picture 2"/>
          <p:cNvPicPr>
            <a:picLocks noChangeAspect="1" noChangeArrowheads="1"/>
          </p:cNvPicPr>
          <p:nvPr/>
        </p:nvPicPr>
        <p:blipFill>
          <a:blip r:embed="rId5"/>
          <a:srcRect/>
          <a:stretch>
            <a:fillRect/>
          </a:stretch>
        </p:blipFill>
        <p:spPr bwMode="auto">
          <a:xfrm>
            <a:off x="4731186" y="1774977"/>
            <a:ext cx="4142629" cy="1675590"/>
          </a:xfrm>
          <a:prstGeom prst="rect">
            <a:avLst/>
          </a:prstGeom>
          <a:noFill/>
          <a:ln w="9525">
            <a:noFill/>
            <a:miter lim="800000"/>
            <a:headEnd/>
            <a:tailEnd/>
          </a:ln>
          <a:effectLst/>
        </p:spPr>
      </p:pic>
      <p:sp>
        <p:nvSpPr>
          <p:cNvPr id="14" name="CaixaDeTexto 13"/>
          <p:cNvSpPr txBox="1"/>
          <p:nvPr/>
        </p:nvSpPr>
        <p:spPr>
          <a:xfrm>
            <a:off x="3033622" y="1273833"/>
            <a:ext cx="3134264" cy="338554"/>
          </a:xfrm>
          <a:prstGeom prst="rect">
            <a:avLst/>
          </a:prstGeom>
          <a:noFill/>
        </p:spPr>
        <p:txBody>
          <a:bodyPr wrap="square" rtlCol="0">
            <a:spAutoFit/>
          </a:bodyPr>
          <a:lstStyle/>
          <a:p>
            <a:pPr algn="ctr"/>
            <a:r>
              <a:rPr lang="pt-BR" sz="1600" dirty="0" smtClean="0"/>
              <a:t>Tolerância do processo: 0,25 (3s) </a:t>
            </a:r>
            <a:endParaRPr lang="pt-BR" dirty="0"/>
          </a:p>
        </p:txBody>
      </p:sp>
      <p:sp>
        <p:nvSpPr>
          <p:cNvPr id="15" name="Elipse 14"/>
          <p:cNvSpPr/>
          <p:nvPr/>
        </p:nvSpPr>
        <p:spPr>
          <a:xfrm>
            <a:off x="5897593" y="4353453"/>
            <a:ext cx="526213" cy="2070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2011549" y="560027"/>
            <a:ext cx="57892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VARIÂNCIAS</a:t>
            </a:r>
            <a:endParaRPr lang="pt-BR" altLang="pt-BR" b="1" dirty="0">
              <a:solidFill>
                <a:schemeClr val="accent1"/>
              </a:solidFill>
              <a:latin typeface="+mj-lt"/>
            </a:endParaRPr>
          </a:p>
        </p:txBody>
      </p:sp>
      <p:sp>
        <p:nvSpPr>
          <p:cNvPr id="13" name="Elipse 12"/>
          <p:cNvSpPr/>
          <p:nvPr/>
        </p:nvSpPr>
        <p:spPr>
          <a:xfrm>
            <a:off x="8358996" y="2104845"/>
            <a:ext cx="500331" cy="1293963"/>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xEl>
                                              <p:pRg st="0" end="0"/>
                                            </p:txEl>
                                          </p:spTgt>
                                        </p:tgtEl>
                                        <p:attrNameLst>
                                          <p:attrName>style.visibility</p:attrName>
                                        </p:attrNameLst>
                                      </p:cBhvr>
                                      <p:to>
                                        <p:strVal val="visible"/>
                                      </p:to>
                                    </p:set>
                                    <p:anim calcmode="lin" valueType="num">
                                      <p:cBhvr additive="base">
                                        <p:cTn id="13"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8865"/>
                                        </p:tgtEl>
                                        <p:attrNameLst>
                                          <p:attrName>style.visibility</p:attrName>
                                        </p:attrNameLst>
                                      </p:cBhvr>
                                      <p:to>
                                        <p:strVal val="visible"/>
                                      </p:to>
                                    </p:set>
                                    <p:anim calcmode="lin" valueType="num">
                                      <p:cBhvr additive="base">
                                        <p:cTn id="19" dur="500" fill="hold"/>
                                        <p:tgtEl>
                                          <p:spTgt spid="548865"/>
                                        </p:tgtEl>
                                        <p:attrNameLst>
                                          <p:attrName>ppt_x</p:attrName>
                                        </p:attrNameLst>
                                      </p:cBhvr>
                                      <p:tavLst>
                                        <p:tav tm="0">
                                          <p:val>
                                            <p:strVal val="#ppt_x"/>
                                          </p:val>
                                        </p:tav>
                                        <p:tav tm="100000">
                                          <p:val>
                                            <p:strVal val="#ppt_x"/>
                                          </p:val>
                                        </p:tav>
                                      </p:tavLst>
                                    </p:anim>
                                    <p:anim calcmode="lin" valueType="num">
                                      <p:cBhvr additive="base">
                                        <p:cTn id="20" dur="500" fill="hold"/>
                                        <p:tgtEl>
                                          <p:spTgt spid="5488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8866"/>
                                        </p:tgtEl>
                                        <p:attrNameLst>
                                          <p:attrName>style.visibility</p:attrName>
                                        </p:attrNameLst>
                                      </p:cBhvr>
                                      <p:to>
                                        <p:strVal val="visible"/>
                                      </p:to>
                                    </p:set>
                                    <p:anim calcmode="lin" valueType="num">
                                      <p:cBhvr additive="base">
                                        <p:cTn id="37" dur="500" fill="hold"/>
                                        <p:tgtEl>
                                          <p:spTgt spid="548866"/>
                                        </p:tgtEl>
                                        <p:attrNameLst>
                                          <p:attrName>ppt_x</p:attrName>
                                        </p:attrNameLst>
                                      </p:cBhvr>
                                      <p:tavLst>
                                        <p:tav tm="0">
                                          <p:val>
                                            <p:strVal val="#ppt_x"/>
                                          </p:val>
                                        </p:tav>
                                        <p:tav tm="100000">
                                          <p:val>
                                            <p:strVal val="#ppt_x"/>
                                          </p:val>
                                        </p:tav>
                                      </p:tavLst>
                                    </p:anim>
                                    <p:anim calcmode="lin" valueType="num">
                                      <p:cBhvr additive="base">
                                        <p:cTn id="38" dur="500" fill="hold"/>
                                        <p:tgtEl>
                                          <p:spTgt spid="54886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48867"/>
                                        </p:tgtEl>
                                        <p:attrNameLst>
                                          <p:attrName>style.visibility</p:attrName>
                                        </p:attrNameLst>
                                      </p:cBhvr>
                                      <p:to>
                                        <p:strVal val="visible"/>
                                      </p:to>
                                    </p:set>
                                    <p:anim calcmode="lin" valueType="num">
                                      <p:cBhvr additive="base">
                                        <p:cTn id="49" dur="500" fill="hold"/>
                                        <p:tgtEl>
                                          <p:spTgt spid="548867"/>
                                        </p:tgtEl>
                                        <p:attrNameLst>
                                          <p:attrName>ppt_x</p:attrName>
                                        </p:attrNameLst>
                                      </p:cBhvr>
                                      <p:tavLst>
                                        <p:tav tm="0">
                                          <p:val>
                                            <p:strVal val="#ppt_x"/>
                                          </p:val>
                                        </p:tav>
                                        <p:tav tm="100000">
                                          <p:val>
                                            <p:strVal val="#ppt_x"/>
                                          </p:val>
                                        </p:tav>
                                      </p:tavLst>
                                    </p:anim>
                                    <p:anim calcmode="lin" valueType="num">
                                      <p:cBhvr additive="base">
                                        <p:cTn id="50" dur="500" fill="hold"/>
                                        <p:tgtEl>
                                          <p:spTgt spid="54886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build="allAtOnce"/>
      <p:bldP spid="11" grpId="0" animBg="1"/>
      <p:bldP spid="14" grpId="0" build="allAtOnce"/>
      <p:bldP spid="15"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9" name="Picture 9"/>
          <p:cNvPicPr>
            <a:picLocks noChangeAspect="1" noChangeArrowheads="1"/>
          </p:cNvPicPr>
          <p:nvPr/>
        </p:nvPicPr>
        <p:blipFill>
          <a:blip r:embed="rId3"/>
          <a:srcRect/>
          <a:stretch>
            <a:fillRect/>
          </a:stretch>
        </p:blipFill>
        <p:spPr bwMode="auto">
          <a:xfrm>
            <a:off x="4724157" y="2316364"/>
            <a:ext cx="3945412" cy="3480579"/>
          </a:xfrm>
          <a:prstGeom prst="rect">
            <a:avLst/>
          </a:prstGeom>
          <a:noFill/>
          <a:ln w="9525">
            <a:noFill/>
            <a:miter lim="800000"/>
            <a:headEnd/>
            <a:tailEnd/>
          </a:ln>
          <a:effectLst/>
        </p:spPr>
      </p:pic>
      <p:sp>
        <p:nvSpPr>
          <p:cNvPr id="6" name="Retângulo 5"/>
          <p:cNvSpPr/>
          <p:nvPr/>
        </p:nvSpPr>
        <p:spPr>
          <a:xfrm>
            <a:off x="3108654" y="553460"/>
            <a:ext cx="3311676"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INTERVALO DE CONFIANÇA</a:t>
            </a:r>
            <a:endParaRPr lang="pt-BR" altLang="pt-BR" b="1" dirty="0">
              <a:solidFill>
                <a:schemeClr val="accent1"/>
              </a:solidFill>
              <a:latin typeface="+mj-lt"/>
            </a:endParaRPr>
          </a:p>
        </p:txBody>
      </p:sp>
      <p:sp>
        <p:nvSpPr>
          <p:cNvPr id="7" name="Retângulo 6"/>
          <p:cNvSpPr/>
          <p:nvPr/>
        </p:nvSpPr>
        <p:spPr>
          <a:xfrm>
            <a:off x="0" y="1122103"/>
            <a:ext cx="8921578" cy="369332"/>
          </a:xfrm>
          <a:prstGeom prst="rect">
            <a:avLst/>
          </a:prstGeom>
        </p:spPr>
        <p:txBody>
          <a:bodyPr wrap="square">
            <a:spAutoFit/>
          </a:bodyPr>
          <a:lstStyle/>
          <a:p>
            <a:pPr marL="342900" indent="-342900" algn="just" eaLnBrk="0" hangingPunct="0">
              <a:spcBef>
                <a:spcPct val="50000"/>
              </a:spcBef>
              <a:buFont typeface="Arial" pitchFamily="34" charset="0"/>
              <a:buChar char="•"/>
              <a:defRPr/>
            </a:pPr>
            <a:r>
              <a:rPr lang="pt-BR" dirty="0" smtClean="0">
                <a:latin typeface="+mj-lt"/>
              </a:rPr>
              <a:t>O valor verdadeiro da média populacional (µ</a:t>
            </a:r>
            <a:r>
              <a:rPr lang="pt-BR" baseline="-25000" dirty="0" smtClean="0">
                <a:latin typeface="+mj-lt"/>
              </a:rPr>
              <a:t>0</a:t>
            </a:r>
            <a:r>
              <a:rPr lang="pt-BR" dirty="0" smtClean="0">
                <a:latin typeface="+mj-lt"/>
              </a:rPr>
              <a:t>) não pode ser determinado.</a:t>
            </a:r>
          </a:p>
        </p:txBody>
      </p:sp>
      <p:sp>
        <p:nvSpPr>
          <p:cNvPr id="8" name="Retângulo 7"/>
          <p:cNvSpPr/>
          <p:nvPr/>
        </p:nvSpPr>
        <p:spPr>
          <a:xfrm>
            <a:off x="0" y="1500924"/>
            <a:ext cx="9144000" cy="923330"/>
          </a:xfrm>
          <a:prstGeom prst="rect">
            <a:avLst/>
          </a:prstGeom>
        </p:spPr>
        <p:txBody>
          <a:bodyPr wrap="square">
            <a:spAutoFit/>
          </a:bodyPr>
          <a:lstStyle/>
          <a:p>
            <a:pPr marL="342900" indent="-342900" algn="just" eaLnBrk="0" hangingPunct="0">
              <a:spcBef>
                <a:spcPct val="50000"/>
              </a:spcBef>
              <a:buFont typeface="Arial" pitchFamily="34" charset="0"/>
              <a:buChar char="•"/>
              <a:defRPr/>
            </a:pPr>
            <a:r>
              <a:rPr lang="pt-BR" b="1" dirty="0" smtClean="0">
                <a:latin typeface="+mj-lt"/>
              </a:rPr>
              <a:t>Intervalo de confiança</a:t>
            </a:r>
            <a:r>
              <a:rPr lang="pt-BR" dirty="0" smtClean="0">
                <a:latin typeface="+mj-lt"/>
              </a:rPr>
              <a:t>:  intervalo numérico ao redor da  média de um conjunto de réplicas de resultados no qual se espera que a média da população (µ</a:t>
            </a:r>
            <a:r>
              <a:rPr lang="pt-BR" baseline="-25000" dirty="0" smtClean="0">
                <a:latin typeface="+mj-lt"/>
              </a:rPr>
              <a:t>0</a:t>
            </a:r>
            <a:r>
              <a:rPr lang="pt-BR" dirty="0" smtClean="0">
                <a:latin typeface="+mj-lt"/>
              </a:rPr>
              <a:t>) possa estar contida, com uma certa probabilidade.</a:t>
            </a:r>
          </a:p>
        </p:txBody>
      </p:sp>
      <p:sp>
        <p:nvSpPr>
          <p:cNvPr id="9" name="Oval 3"/>
          <p:cNvSpPr>
            <a:spLocks noChangeArrowheads="1"/>
          </p:cNvSpPr>
          <p:nvPr/>
        </p:nvSpPr>
        <p:spPr bwMode="auto">
          <a:xfrm>
            <a:off x="86281" y="2553434"/>
            <a:ext cx="3584474" cy="2449902"/>
          </a:xfrm>
          <a:prstGeom prst="ellipse">
            <a:avLst/>
          </a:prstGeom>
          <a:noFill/>
          <a:ln w="12700">
            <a:solidFill>
              <a:srgbClr val="000066"/>
            </a:solidFill>
            <a:round/>
            <a:headEnd type="none" w="sm" len="sm"/>
            <a:tailEnd type="none" w="sm" len="sm"/>
          </a:ln>
        </p:spPr>
        <p:txBody>
          <a:bodyPr wrap="none" anchor="ctr"/>
          <a:lstStyle/>
          <a:p>
            <a:pPr algn="ctr" eaLnBrk="0" hangingPunct="0"/>
            <a:endParaRPr lang="pt-BR">
              <a:latin typeface="+mj-lt"/>
            </a:endParaRPr>
          </a:p>
        </p:txBody>
      </p:sp>
      <p:sp>
        <p:nvSpPr>
          <p:cNvPr id="10" name="Oval 4"/>
          <p:cNvSpPr>
            <a:spLocks noChangeArrowheads="1"/>
          </p:cNvSpPr>
          <p:nvPr/>
        </p:nvSpPr>
        <p:spPr bwMode="auto">
          <a:xfrm>
            <a:off x="2617558" y="3564335"/>
            <a:ext cx="955261" cy="531341"/>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a:latin typeface="+mj-lt"/>
            </a:endParaRPr>
          </a:p>
        </p:txBody>
      </p:sp>
      <p:graphicFrame>
        <p:nvGraphicFramePr>
          <p:cNvPr id="11" name="Object 30"/>
          <p:cNvGraphicFramePr>
            <a:graphicFrameLocks noChangeAspect="1"/>
          </p:cNvGraphicFramePr>
          <p:nvPr/>
        </p:nvGraphicFramePr>
        <p:xfrm>
          <a:off x="2745077" y="3696428"/>
          <a:ext cx="715963" cy="274638"/>
        </p:xfrm>
        <a:graphic>
          <a:graphicData uri="http://schemas.openxmlformats.org/presentationml/2006/ole">
            <p:oleObj spid="_x0000_s73770" name="Equação" r:id="rId4" imgW="596900" imgH="228600" progId="Equation.3">
              <p:embed/>
            </p:oleObj>
          </a:graphicData>
        </a:graphic>
      </p:graphicFrame>
      <p:sp>
        <p:nvSpPr>
          <p:cNvPr id="12" name="Oval 6"/>
          <p:cNvSpPr>
            <a:spLocks noChangeArrowheads="1"/>
          </p:cNvSpPr>
          <p:nvPr/>
        </p:nvSpPr>
        <p:spPr bwMode="auto">
          <a:xfrm>
            <a:off x="647029" y="2898852"/>
            <a:ext cx="956460" cy="531341"/>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a:latin typeface="+mj-lt"/>
            </a:endParaRPr>
          </a:p>
        </p:txBody>
      </p:sp>
      <p:graphicFrame>
        <p:nvGraphicFramePr>
          <p:cNvPr id="13" name="Object 31"/>
          <p:cNvGraphicFramePr>
            <a:graphicFrameLocks noChangeAspect="1"/>
          </p:cNvGraphicFramePr>
          <p:nvPr/>
        </p:nvGraphicFramePr>
        <p:xfrm>
          <a:off x="717897" y="2964284"/>
          <a:ext cx="700087" cy="258762"/>
        </p:xfrm>
        <a:graphic>
          <a:graphicData uri="http://schemas.openxmlformats.org/presentationml/2006/ole">
            <p:oleObj spid="_x0000_s73771" name="Equação" r:id="rId5" imgW="583693" imgH="215713" progId="Equation.3">
              <p:embed/>
            </p:oleObj>
          </a:graphicData>
        </a:graphic>
      </p:graphicFrame>
      <p:sp>
        <p:nvSpPr>
          <p:cNvPr id="14" name="Oval 8"/>
          <p:cNvSpPr>
            <a:spLocks noChangeArrowheads="1"/>
          </p:cNvSpPr>
          <p:nvPr/>
        </p:nvSpPr>
        <p:spPr bwMode="auto">
          <a:xfrm>
            <a:off x="256184" y="3741106"/>
            <a:ext cx="956460" cy="531341"/>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a:latin typeface="+mj-lt"/>
            </a:endParaRPr>
          </a:p>
        </p:txBody>
      </p:sp>
      <p:graphicFrame>
        <p:nvGraphicFramePr>
          <p:cNvPr id="15" name="Object 32"/>
          <p:cNvGraphicFramePr>
            <a:graphicFrameLocks noChangeAspect="1"/>
          </p:cNvGraphicFramePr>
          <p:nvPr/>
        </p:nvGraphicFramePr>
        <p:xfrm>
          <a:off x="396875" y="3863383"/>
          <a:ext cx="700088" cy="258763"/>
        </p:xfrm>
        <a:graphic>
          <a:graphicData uri="http://schemas.openxmlformats.org/presentationml/2006/ole">
            <p:oleObj spid="_x0000_s73772" name="Equação" r:id="rId6" imgW="583693" imgH="215713" progId="Equation.3">
              <p:embed/>
            </p:oleObj>
          </a:graphicData>
        </a:graphic>
      </p:graphicFrame>
      <p:sp>
        <p:nvSpPr>
          <p:cNvPr id="16" name="Oval 10"/>
          <p:cNvSpPr>
            <a:spLocks noChangeArrowheads="1"/>
          </p:cNvSpPr>
          <p:nvPr/>
        </p:nvSpPr>
        <p:spPr bwMode="auto">
          <a:xfrm>
            <a:off x="2060890" y="2752565"/>
            <a:ext cx="956460" cy="531341"/>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a:latin typeface="+mj-lt"/>
            </a:endParaRPr>
          </a:p>
        </p:txBody>
      </p:sp>
      <p:graphicFrame>
        <p:nvGraphicFramePr>
          <p:cNvPr id="17" name="Object 33"/>
          <p:cNvGraphicFramePr>
            <a:graphicFrameLocks noChangeAspect="1"/>
          </p:cNvGraphicFramePr>
          <p:nvPr/>
        </p:nvGraphicFramePr>
        <p:xfrm>
          <a:off x="2157816" y="2875958"/>
          <a:ext cx="746125" cy="258763"/>
        </p:xfrm>
        <a:graphic>
          <a:graphicData uri="http://schemas.openxmlformats.org/presentationml/2006/ole">
            <p:oleObj spid="_x0000_s73773" name="Equação" r:id="rId7" imgW="622030" imgH="215806" progId="Equation.3">
              <p:embed/>
            </p:oleObj>
          </a:graphicData>
        </a:graphic>
      </p:graphicFrame>
      <p:sp>
        <p:nvSpPr>
          <p:cNvPr id="18" name="Oval 12"/>
          <p:cNvSpPr>
            <a:spLocks noChangeArrowheads="1"/>
          </p:cNvSpPr>
          <p:nvPr/>
        </p:nvSpPr>
        <p:spPr bwMode="auto">
          <a:xfrm>
            <a:off x="1504668" y="4420782"/>
            <a:ext cx="955262" cy="531341"/>
          </a:xfrm>
          <a:prstGeom prst="ellipse">
            <a:avLst/>
          </a:prstGeom>
          <a:solidFill>
            <a:srgbClr val="33CCFF"/>
          </a:solidFill>
          <a:ln w="12700">
            <a:solidFill>
              <a:schemeClr val="tx1"/>
            </a:solidFill>
            <a:round/>
            <a:headEnd type="none" w="sm" len="sm"/>
            <a:tailEnd type="none" w="sm" len="sm"/>
          </a:ln>
        </p:spPr>
        <p:txBody>
          <a:bodyPr wrap="none" anchor="ctr"/>
          <a:lstStyle/>
          <a:p>
            <a:pPr algn="ctr" eaLnBrk="0" hangingPunct="0"/>
            <a:endParaRPr lang="pt-BR">
              <a:latin typeface="+mj-lt"/>
            </a:endParaRPr>
          </a:p>
        </p:txBody>
      </p:sp>
      <p:graphicFrame>
        <p:nvGraphicFramePr>
          <p:cNvPr id="19" name="Object 34"/>
          <p:cNvGraphicFramePr>
            <a:graphicFrameLocks noChangeAspect="1"/>
          </p:cNvGraphicFramePr>
          <p:nvPr/>
        </p:nvGraphicFramePr>
        <p:xfrm>
          <a:off x="1624763" y="4551385"/>
          <a:ext cx="715962" cy="258762"/>
        </p:xfrm>
        <a:graphic>
          <a:graphicData uri="http://schemas.openxmlformats.org/presentationml/2006/ole">
            <p:oleObj spid="_x0000_s73774" name="Equação" r:id="rId8" imgW="596641" imgH="215806" progId="Equation.3">
              <p:embed/>
            </p:oleObj>
          </a:graphicData>
        </a:graphic>
      </p:graphicFrame>
      <p:graphicFrame>
        <p:nvGraphicFramePr>
          <p:cNvPr id="20" name="Object 35"/>
          <p:cNvGraphicFramePr>
            <a:graphicFrameLocks noChangeAspect="1"/>
          </p:cNvGraphicFramePr>
          <p:nvPr/>
        </p:nvGraphicFramePr>
        <p:xfrm>
          <a:off x="1549400" y="3811588"/>
          <a:ext cx="473075" cy="274637"/>
        </p:xfrm>
        <a:graphic>
          <a:graphicData uri="http://schemas.openxmlformats.org/presentationml/2006/ole">
            <p:oleObj spid="_x0000_s73775" name="Equação" r:id="rId9" imgW="393529" imgH="228501" progId="Equation.3">
              <p:embed/>
            </p:oleObj>
          </a:graphicData>
        </a:graphic>
      </p:graphicFrame>
      <p:sp>
        <p:nvSpPr>
          <p:cNvPr id="21" name="Line 15"/>
          <p:cNvSpPr>
            <a:spLocks noChangeShapeType="1"/>
          </p:cNvSpPr>
          <p:nvPr/>
        </p:nvSpPr>
        <p:spPr bwMode="auto">
          <a:xfrm flipV="1">
            <a:off x="1207715" y="3880534"/>
            <a:ext cx="362312" cy="53125"/>
          </a:xfrm>
          <a:prstGeom prst="line">
            <a:avLst/>
          </a:prstGeom>
          <a:noFill/>
          <a:ln w="12700">
            <a:solidFill>
              <a:srgbClr val="000066"/>
            </a:solidFill>
            <a:round/>
            <a:headEnd type="none" w="sm" len="sm"/>
            <a:tailEnd type="triangle" w="sm" len="sm"/>
          </a:ln>
        </p:spPr>
        <p:txBody>
          <a:bodyPr wrap="none" anchor="ctr"/>
          <a:lstStyle/>
          <a:p>
            <a:endParaRPr lang="pt-BR">
              <a:latin typeface="+mj-lt"/>
            </a:endParaRPr>
          </a:p>
        </p:txBody>
      </p:sp>
      <p:sp>
        <p:nvSpPr>
          <p:cNvPr id="22" name="Line 16"/>
          <p:cNvSpPr>
            <a:spLocks noChangeShapeType="1"/>
          </p:cNvSpPr>
          <p:nvPr/>
        </p:nvSpPr>
        <p:spPr bwMode="auto">
          <a:xfrm>
            <a:off x="1457881" y="3441954"/>
            <a:ext cx="244789" cy="370621"/>
          </a:xfrm>
          <a:prstGeom prst="line">
            <a:avLst/>
          </a:prstGeom>
          <a:noFill/>
          <a:ln w="12700">
            <a:solidFill>
              <a:srgbClr val="000066"/>
            </a:solidFill>
            <a:round/>
            <a:headEnd type="none" w="sm" len="sm"/>
            <a:tailEnd type="triangle" w="sm" len="sm"/>
          </a:ln>
        </p:spPr>
        <p:txBody>
          <a:bodyPr wrap="none" anchor="ctr"/>
          <a:lstStyle/>
          <a:p>
            <a:endParaRPr lang="pt-BR">
              <a:latin typeface="+mj-lt"/>
            </a:endParaRPr>
          </a:p>
        </p:txBody>
      </p:sp>
      <p:sp>
        <p:nvSpPr>
          <p:cNvPr id="23" name="Line 17"/>
          <p:cNvSpPr>
            <a:spLocks noChangeShapeType="1"/>
          </p:cNvSpPr>
          <p:nvPr/>
        </p:nvSpPr>
        <p:spPr bwMode="auto">
          <a:xfrm flipH="1">
            <a:off x="1808578" y="3493711"/>
            <a:ext cx="270406" cy="319579"/>
          </a:xfrm>
          <a:prstGeom prst="line">
            <a:avLst/>
          </a:prstGeom>
          <a:noFill/>
          <a:ln w="12700">
            <a:solidFill>
              <a:srgbClr val="000066"/>
            </a:solidFill>
            <a:round/>
            <a:headEnd type="none" w="sm" len="sm"/>
            <a:tailEnd type="triangle" w="sm" len="sm"/>
          </a:ln>
        </p:spPr>
        <p:txBody>
          <a:bodyPr wrap="none" anchor="ctr"/>
          <a:lstStyle/>
          <a:p>
            <a:endParaRPr lang="pt-BR">
              <a:latin typeface="+mj-lt"/>
            </a:endParaRPr>
          </a:p>
        </p:txBody>
      </p:sp>
      <p:sp>
        <p:nvSpPr>
          <p:cNvPr id="24" name="Line 18"/>
          <p:cNvSpPr>
            <a:spLocks noChangeShapeType="1"/>
          </p:cNvSpPr>
          <p:nvPr/>
        </p:nvSpPr>
        <p:spPr bwMode="auto">
          <a:xfrm flipH="1">
            <a:off x="2089137" y="3785803"/>
            <a:ext cx="530968" cy="59037"/>
          </a:xfrm>
          <a:prstGeom prst="line">
            <a:avLst/>
          </a:prstGeom>
          <a:noFill/>
          <a:ln w="12700">
            <a:solidFill>
              <a:srgbClr val="000066"/>
            </a:solidFill>
            <a:round/>
            <a:headEnd type="none" w="sm" len="sm"/>
            <a:tailEnd type="triangle" w="sm" len="sm"/>
          </a:ln>
        </p:spPr>
        <p:txBody>
          <a:bodyPr wrap="none" anchor="ctr"/>
          <a:lstStyle/>
          <a:p>
            <a:endParaRPr lang="pt-BR">
              <a:latin typeface="+mj-lt"/>
            </a:endParaRPr>
          </a:p>
        </p:txBody>
      </p:sp>
      <p:sp>
        <p:nvSpPr>
          <p:cNvPr id="25" name="Line 19"/>
          <p:cNvSpPr>
            <a:spLocks noChangeShapeType="1"/>
          </p:cNvSpPr>
          <p:nvPr/>
        </p:nvSpPr>
        <p:spPr bwMode="auto">
          <a:xfrm flipH="1" flipV="1">
            <a:off x="1786212" y="4008443"/>
            <a:ext cx="172001" cy="399669"/>
          </a:xfrm>
          <a:prstGeom prst="line">
            <a:avLst/>
          </a:prstGeom>
          <a:noFill/>
          <a:ln w="12700">
            <a:solidFill>
              <a:srgbClr val="000066"/>
            </a:solidFill>
            <a:round/>
            <a:headEnd type="none" w="sm" len="sm"/>
            <a:tailEnd type="triangle" w="sm" len="sm"/>
          </a:ln>
        </p:spPr>
        <p:txBody>
          <a:bodyPr wrap="none" anchor="ctr"/>
          <a:lstStyle/>
          <a:p>
            <a:endParaRPr lang="pt-BR">
              <a:latin typeface="+mj-lt"/>
            </a:endParaRPr>
          </a:p>
        </p:txBody>
      </p:sp>
      <p:graphicFrame>
        <p:nvGraphicFramePr>
          <p:cNvPr id="286727" name="Object 7"/>
          <p:cNvGraphicFramePr>
            <a:graphicFrameLocks noChangeAspect="1"/>
          </p:cNvGraphicFramePr>
          <p:nvPr/>
        </p:nvGraphicFramePr>
        <p:xfrm>
          <a:off x="409246" y="5331036"/>
          <a:ext cx="2919412" cy="828675"/>
        </p:xfrm>
        <a:graphic>
          <a:graphicData uri="http://schemas.openxmlformats.org/presentationml/2006/ole">
            <p:oleObj spid="_x0000_s73776" name="Equação" r:id="rId10" imgW="1460500" imgH="457200" progId="Equation.3">
              <p:embed/>
            </p:oleObj>
          </a:graphicData>
        </a:graphic>
      </p:graphicFrame>
      <p:sp>
        <p:nvSpPr>
          <p:cNvPr id="31" name="Oval 16"/>
          <p:cNvSpPr>
            <a:spLocks noChangeArrowheads="1"/>
          </p:cNvSpPr>
          <p:nvPr/>
        </p:nvSpPr>
        <p:spPr bwMode="auto">
          <a:xfrm>
            <a:off x="5831510" y="3398807"/>
            <a:ext cx="2708663" cy="2398143"/>
          </a:xfrm>
          <a:prstGeom prst="ellipse">
            <a:avLst/>
          </a:prstGeom>
          <a:noFill/>
          <a:ln w="34925">
            <a:solidFill>
              <a:srgbClr val="FF6600"/>
            </a:solidFill>
            <a:round/>
            <a:headEnd/>
            <a:tailEnd/>
          </a:ln>
        </p:spPr>
        <p:txBody>
          <a:bodyPr wrap="none" anchor="ctr"/>
          <a:lstStyle/>
          <a:p>
            <a:pPr algn="ctr" eaLnBrk="0" hangingPunct="0"/>
            <a:endParaRPr lang="pt-BR">
              <a:latin typeface="+mj-lt"/>
            </a:endParaRPr>
          </a:p>
        </p:txBody>
      </p:sp>
      <p:graphicFrame>
        <p:nvGraphicFramePr>
          <p:cNvPr id="32" name="Object 21"/>
          <p:cNvGraphicFramePr>
            <a:graphicFrameLocks noChangeAspect="1"/>
          </p:cNvGraphicFramePr>
          <p:nvPr/>
        </p:nvGraphicFramePr>
        <p:xfrm>
          <a:off x="6755523" y="4057650"/>
          <a:ext cx="919163" cy="654050"/>
        </p:xfrm>
        <a:graphic>
          <a:graphicData uri="http://schemas.openxmlformats.org/presentationml/2006/ole">
            <p:oleObj spid="_x0000_s73777" name="Equação" r:id="rId11" imgW="330200" imgH="228600" progId="Equation.3">
              <p:embed/>
            </p:oleObj>
          </a:graphicData>
        </a:graphic>
      </p:graphicFrame>
      <p:grpSp>
        <p:nvGrpSpPr>
          <p:cNvPr id="2" name="Grupo 27"/>
          <p:cNvGrpSpPr/>
          <p:nvPr/>
        </p:nvGrpSpPr>
        <p:grpSpPr>
          <a:xfrm>
            <a:off x="4994693" y="3148642"/>
            <a:ext cx="2225619" cy="1621771"/>
            <a:chOff x="2135155" y="3235850"/>
            <a:chExt cx="2612974" cy="1440454"/>
          </a:xfrm>
        </p:grpSpPr>
        <p:cxnSp>
          <p:nvCxnSpPr>
            <p:cNvPr id="33" name="Conector de seta reta 32"/>
            <p:cNvCxnSpPr/>
            <p:nvPr/>
          </p:nvCxnSpPr>
          <p:spPr>
            <a:xfrm>
              <a:off x="2135155" y="4668600"/>
              <a:ext cx="1002298" cy="77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a:xfrm rot="16200000" flipH="1">
              <a:off x="4597721" y="3378143"/>
              <a:ext cx="292701" cy="811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17"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ppt_h/2"/>
                                          </p:val>
                                        </p:tav>
                                        <p:tav tm="100000">
                                          <p:val>
                                            <p:strVal val="#ppt_y"/>
                                          </p:val>
                                        </p:tav>
                                      </p:tavLst>
                                    </p:anim>
                                    <p:anim calcmode="lin" valueType="num">
                                      <p:cBhvr>
                                        <p:cTn id="36" dur="500" fill="hold"/>
                                        <p:tgtEl>
                                          <p:spTgt spid="22"/>
                                        </p:tgtEl>
                                        <p:attrNameLst>
                                          <p:attrName>ppt_w</p:attrName>
                                        </p:attrNameLst>
                                      </p:cBhvr>
                                      <p:tavLst>
                                        <p:tav tm="0">
                                          <p:val>
                                            <p:strVal val="#ppt_w"/>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3"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23" presetClass="entr" presetSubtype="16"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17"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ppt_x</p:attrName>
                                        </p:attrNameLst>
                                      </p:cBhvr>
                                      <p:tavLst>
                                        <p:tav tm="0">
                                          <p:val>
                                            <p:strVal val="#ppt_x-#ppt_w/2"/>
                                          </p:val>
                                        </p:tav>
                                        <p:tav tm="100000">
                                          <p:val>
                                            <p:strVal val="#ppt_x"/>
                                          </p:val>
                                        </p:tav>
                                      </p:tavLst>
                                    </p:anim>
                                    <p:anim calcmode="lin" valueType="num">
                                      <p:cBhvr>
                                        <p:cTn id="57" dur="500" fill="hold"/>
                                        <p:tgtEl>
                                          <p:spTgt spid="21"/>
                                        </p:tgtEl>
                                        <p:attrNameLst>
                                          <p:attrName>ppt_y</p:attrName>
                                        </p:attrNameLst>
                                      </p:cBhvr>
                                      <p:tavLst>
                                        <p:tav tm="0">
                                          <p:val>
                                            <p:strVal val="#ppt_y"/>
                                          </p:val>
                                        </p:tav>
                                        <p:tav tm="100000">
                                          <p:val>
                                            <p:strVal val="#ppt_y"/>
                                          </p:val>
                                        </p:tav>
                                      </p:tavLst>
                                    </p:anim>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childTnLst>
                          </p:cTn>
                        </p:par>
                        <p:par>
                          <p:cTn id="65" fill="hold">
                            <p:stCondLst>
                              <p:cond delay="4500"/>
                            </p:stCondLst>
                            <p:childTnLst>
                              <p:par>
                                <p:cTn id="66" presetID="2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childTnLst>
                                </p:cTn>
                              </p:par>
                            </p:childTnLst>
                          </p:cTn>
                        </p:par>
                        <p:par>
                          <p:cTn id="70" fill="hold">
                            <p:stCondLst>
                              <p:cond delay="5000"/>
                            </p:stCondLst>
                            <p:childTnLst>
                              <p:par>
                                <p:cTn id="71" presetID="17"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ppt_x</p:attrName>
                                        </p:attrNameLst>
                                      </p:cBhvr>
                                      <p:tavLst>
                                        <p:tav tm="0">
                                          <p:val>
                                            <p:strVal val="#ppt_x"/>
                                          </p:val>
                                        </p:tav>
                                        <p:tav tm="100000">
                                          <p:val>
                                            <p:strVal val="#ppt_x"/>
                                          </p:val>
                                        </p:tav>
                                      </p:tavLst>
                                    </p:anim>
                                    <p:anim calcmode="lin" valueType="num">
                                      <p:cBhvr>
                                        <p:cTn id="74" dur="500" fill="hold"/>
                                        <p:tgtEl>
                                          <p:spTgt spid="23"/>
                                        </p:tgtEl>
                                        <p:attrNameLst>
                                          <p:attrName>ppt_y</p:attrName>
                                        </p:attrNameLst>
                                      </p:cBhvr>
                                      <p:tavLst>
                                        <p:tav tm="0">
                                          <p:val>
                                            <p:strVal val="#ppt_y-#ppt_h/2"/>
                                          </p:val>
                                        </p:tav>
                                        <p:tav tm="100000">
                                          <p:val>
                                            <p:strVal val="#ppt_y"/>
                                          </p:val>
                                        </p:tav>
                                      </p:tavLst>
                                    </p:anim>
                                    <p:anim calcmode="lin" valueType="num">
                                      <p:cBhvr>
                                        <p:cTn id="75" dur="500" fill="hold"/>
                                        <p:tgtEl>
                                          <p:spTgt spid="23"/>
                                        </p:tgtEl>
                                        <p:attrNameLst>
                                          <p:attrName>ppt_w</p:attrName>
                                        </p:attrNameLst>
                                      </p:cBhvr>
                                      <p:tavLst>
                                        <p:tav tm="0">
                                          <p:val>
                                            <p:strVal val="#ppt_w"/>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childTnLst>
                                </p:cTn>
                              </p:par>
                            </p:childTnLst>
                          </p:cTn>
                        </p:par>
                        <p:par>
                          <p:cTn id="77" fill="hold">
                            <p:stCondLst>
                              <p:cond delay="5500"/>
                            </p:stCondLst>
                            <p:childTnLst>
                              <p:par>
                                <p:cTn id="78" presetID="23" presetClass="entr" presetSubtype="1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childTnLst>
                                </p:cTn>
                              </p:par>
                            </p:childTnLst>
                          </p:cTn>
                        </p:par>
                        <p:par>
                          <p:cTn id="82" fill="hold">
                            <p:stCondLst>
                              <p:cond delay="6000"/>
                            </p:stCondLst>
                            <p:childTnLst>
                              <p:par>
                                <p:cTn id="83" presetID="23" presetClass="entr" presetSubtype="16"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childTnLst>
                                </p:cTn>
                              </p:par>
                            </p:childTnLst>
                          </p:cTn>
                        </p:par>
                        <p:par>
                          <p:cTn id="87" fill="hold">
                            <p:stCondLst>
                              <p:cond delay="6500"/>
                            </p:stCondLst>
                            <p:childTnLst>
                              <p:par>
                                <p:cTn id="88" presetID="17"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ppt_x</p:attrName>
                                        </p:attrNameLst>
                                      </p:cBhvr>
                                      <p:tavLst>
                                        <p:tav tm="0">
                                          <p:val>
                                            <p:strVal val="#ppt_x"/>
                                          </p:val>
                                        </p:tav>
                                        <p:tav tm="100000">
                                          <p:val>
                                            <p:strVal val="#ppt_x"/>
                                          </p:val>
                                        </p:tav>
                                      </p:tavLst>
                                    </p:anim>
                                    <p:anim calcmode="lin" valueType="num">
                                      <p:cBhvr>
                                        <p:cTn id="91" dur="500" fill="hold"/>
                                        <p:tgtEl>
                                          <p:spTgt spid="25"/>
                                        </p:tgtEl>
                                        <p:attrNameLst>
                                          <p:attrName>ppt_y</p:attrName>
                                        </p:attrNameLst>
                                      </p:cBhvr>
                                      <p:tavLst>
                                        <p:tav tm="0">
                                          <p:val>
                                            <p:strVal val="#ppt_y+#ppt_h/2"/>
                                          </p:val>
                                        </p:tav>
                                        <p:tav tm="100000">
                                          <p:val>
                                            <p:strVal val="#ppt_y"/>
                                          </p:val>
                                        </p:tav>
                                      </p:tavLst>
                                    </p:anim>
                                    <p:anim calcmode="lin" valueType="num">
                                      <p:cBhvr>
                                        <p:cTn id="92" dur="500" fill="hold"/>
                                        <p:tgtEl>
                                          <p:spTgt spid="25"/>
                                        </p:tgtEl>
                                        <p:attrNameLst>
                                          <p:attrName>ppt_w</p:attrName>
                                        </p:attrNameLst>
                                      </p:cBhvr>
                                      <p:tavLst>
                                        <p:tav tm="0">
                                          <p:val>
                                            <p:strVal val="#ppt_w"/>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childTnLst>
                                </p:cTn>
                              </p:par>
                            </p:childTnLst>
                          </p:cTn>
                        </p:par>
                        <p:par>
                          <p:cTn id="94" fill="hold">
                            <p:stCondLst>
                              <p:cond delay="7000"/>
                            </p:stCondLst>
                            <p:childTnLst>
                              <p:par>
                                <p:cTn id="95" presetID="23" presetClass="entr" presetSubtype="16"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childTnLst>
                                </p:cTn>
                              </p:par>
                            </p:childTnLst>
                          </p:cTn>
                        </p:par>
                        <p:par>
                          <p:cTn id="99" fill="hold">
                            <p:stCondLst>
                              <p:cond delay="7500"/>
                            </p:stCondLst>
                            <p:childTnLst>
                              <p:par>
                                <p:cTn id="100" presetID="23" presetClass="entr" presetSubtype="16"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ppt_w</p:attrName>
                                        </p:attrNameLst>
                                      </p:cBhvr>
                                      <p:tavLst>
                                        <p:tav tm="0">
                                          <p:val>
                                            <p:fltVal val="0"/>
                                          </p:val>
                                        </p:tav>
                                        <p:tav tm="100000">
                                          <p:val>
                                            <p:strVal val="#ppt_w"/>
                                          </p:val>
                                        </p:tav>
                                      </p:tavLst>
                                    </p:anim>
                                    <p:anim calcmode="lin" valueType="num">
                                      <p:cBhvr>
                                        <p:cTn id="103" dur="500" fill="hold"/>
                                        <p:tgtEl>
                                          <p:spTgt spid="11"/>
                                        </p:tgtEl>
                                        <p:attrNameLst>
                                          <p:attrName>ppt_h</p:attrName>
                                        </p:attrNameLst>
                                      </p:cBhvr>
                                      <p:tavLst>
                                        <p:tav tm="0">
                                          <p:val>
                                            <p:fltVal val="0"/>
                                          </p:val>
                                        </p:tav>
                                        <p:tav tm="100000">
                                          <p:val>
                                            <p:strVal val="#ppt_h"/>
                                          </p:val>
                                        </p:tav>
                                      </p:tavLst>
                                    </p:anim>
                                  </p:childTnLst>
                                </p:cTn>
                              </p:par>
                            </p:childTnLst>
                          </p:cTn>
                        </p:par>
                        <p:par>
                          <p:cTn id="104" fill="hold">
                            <p:stCondLst>
                              <p:cond delay="8000"/>
                            </p:stCondLst>
                            <p:childTnLst>
                              <p:par>
                                <p:cTn id="105" presetID="17" presetClass="entr" presetSubtype="2"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ppt_x</p:attrName>
                                        </p:attrNameLst>
                                      </p:cBhvr>
                                      <p:tavLst>
                                        <p:tav tm="0">
                                          <p:val>
                                            <p:strVal val="#ppt_x+#ppt_w/2"/>
                                          </p:val>
                                        </p:tav>
                                        <p:tav tm="100000">
                                          <p:val>
                                            <p:strVal val="#ppt_x"/>
                                          </p:val>
                                        </p:tav>
                                      </p:tavLst>
                                    </p:anim>
                                    <p:anim calcmode="lin" valueType="num">
                                      <p:cBhvr>
                                        <p:cTn id="108" dur="500" fill="hold"/>
                                        <p:tgtEl>
                                          <p:spTgt spid="24"/>
                                        </p:tgtEl>
                                        <p:attrNameLst>
                                          <p:attrName>ppt_y</p:attrName>
                                        </p:attrNameLst>
                                      </p:cBhvr>
                                      <p:tavLst>
                                        <p:tav tm="0">
                                          <p:val>
                                            <p:strVal val="#ppt_y"/>
                                          </p:val>
                                        </p:tav>
                                        <p:tav tm="100000">
                                          <p:val>
                                            <p:strVal val="#ppt_y"/>
                                          </p:val>
                                        </p:tav>
                                      </p:tavLst>
                                    </p:anim>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5" presetClass="entr" presetSubtype="0" fill="hold" nodeType="clickEffect">
                                  <p:stCondLst>
                                    <p:cond delay="0"/>
                                  </p:stCondLst>
                                  <p:childTnLst>
                                    <p:set>
                                      <p:cBhvr>
                                        <p:cTn id="114" dur="1" fill="hold">
                                          <p:stCondLst>
                                            <p:cond delay="0"/>
                                          </p:stCondLst>
                                        </p:cTn>
                                        <p:tgtEl>
                                          <p:spTgt spid="286727"/>
                                        </p:tgtEl>
                                        <p:attrNameLst>
                                          <p:attrName>style.visibility</p:attrName>
                                        </p:attrNameLst>
                                      </p:cBhvr>
                                      <p:to>
                                        <p:strVal val="visible"/>
                                      </p:to>
                                    </p:set>
                                    <p:anim calcmode="lin" valueType="num">
                                      <p:cBhvr>
                                        <p:cTn id="115" dur="1000" fill="hold"/>
                                        <p:tgtEl>
                                          <p:spTgt spid="286727"/>
                                        </p:tgtEl>
                                        <p:attrNameLst>
                                          <p:attrName>ppt_w</p:attrName>
                                        </p:attrNameLst>
                                      </p:cBhvr>
                                      <p:tavLst>
                                        <p:tav tm="0">
                                          <p:val>
                                            <p:fltVal val="0"/>
                                          </p:val>
                                        </p:tav>
                                        <p:tav tm="100000">
                                          <p:val>
                                            <p:strVal val="#ppt_w"/>
                                          </p:val>
                                        </p:tav>
                                      </p:tavLst>
                                    </p:anim>
                                    <p:anim calcmode="lin" valueType="num">
                                      <p:cBhvr>
                                        <p:cTn id="116" dur="1000" fill="hold"/>
                                        <p:tgtEl>
                                          <p:spTgt spid="286727"/>
                                        </p:tgtEl>
                                        <p:attrNameLst>
                                          <p:attrName>ppt_h</p:attrName>
                                        </p:attrNameLst>
                                      </p:cBhvr>
                                      <p:tavLst>
                                        <p:tav tm="0">
                                          <p:val>
                                            <p:fltVal val="0"/>
                                          </p:val>
                                        </p:tav>
                                        <p:tav tm="100000">
                                          <p:val>
                                            <p:strVal val="#ppt_h"/>
                                          </p:val>
                                        </p:tav>
                                      </p:tavLst>
                                    </p:anim>
                                    <p:anim calcmode="lin" valueType="num">
                                      <p:cBhvr>
                                        <p:cTn id="117" dur="1000" fill="hold"/>
                                        <p:tgtEl>
                                          <p:spTgt spid="286727"/>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2867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286729"/>
                                        </p:tgtEl>
                                        <p:attrNameLst>
                                          <p:attrName>style.visibility</p:attrName>
                                        </p:attrNameLst>
                                      </p:cBhvr>
                                      <p:to>
                                        <p:strVal val="visible"/>
                                      </p:to>
                                    </p:set>
                                    <p:anim calcmode="lin" valueType="num">
                                      <p:cBhvr additive="base">
                                        <p:cTn id="123" dur="500" fill="hold"/>
                                        <p:tgtEl>
                                          <p:spTgt spid="286729"/>
                                        </p:tgtEl>
                                        <p:attrNameLst>
                                          <p:attrName>ppt_x</p:attrName>
                                        </p:attrNameLst>
                                      </p:cBhvr>
                                      <p:tavLst>
                                        <p:tav tm="0">
                                          <p:val>
                                            <p:strVal val="#ppt_x"/>
                                          </p:val>
                                        </p:tav>
                                        <p:tav tm="100000">
                                          <p:val>
                                            <p:strVal val="#ppt_x"/>
                                          </p:val>
                                        </p:tav>
                                      </p:tavLst>
                                    </p:anim>
                                    <p:anim calcmode="lin" valueType="num">
                                      <p:cBhvr additive="base">
                                        <p:cTn id="124" dur="500" fill="hold"/>
                                        <p:tgtEl>
                                          <p:spTgt spid="28672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2"/>
                                        </p:tgtEl>
                                        <p:attrNameLst>
                                          <p:attrName>style.visibility</p:attrName>
                                        </p:attrNameLst>
                                      </p:cBhvr>
                                      <p:to>
                                        <p:strVal val="visible"/>
                                      </p:to>
                                    </p:set>
                                    <p:anim calcmode="lin" valueType="num">
                                      <p:cBhvr additive="base">
                                        <p:cTn id="129" dur="500" fill="hold"/>
                                        <p:tgtEl>
                                          <p:spTgt spid="2"/>
                                        </p:tgtEl>
                                        <p:attrNameLst>
                                          <p:attrName>ppt_x</p:attrName>
                                        </p:attrNameLst>
                                      </p:cBhvr>
                                      <p:tavLst>
                                        <p:tav tm="0">
                                          <p:val>
                                            <p:strVal val="#ppt_x"/>
                                          </p:val>
                                        </p:tav>
                                        <p:tav tm="100000">
                                          <p:val>
                                            <p:strVal val="#ppt_x"/>
                                          </p:val>
                                        </p:tav>
                                      </p:tavLst>
                                    </p:anim>
                                    <p:anim calcmode="lin" valueType="num">
                                      <p:cBhvr additive="base">
                                        <p:cTn id="1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ipe(down)">
                                      <p:cBhvr>
                                        <p:cTn id="135" dur="500"/>
                                        <p:tgtEl>
                                          <p:spTgt spid="3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nodeType="click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wipe(down)">
                                      <p:cBhvr>
                                        <p:cTn id="1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animBg="1"/>
      <p:bldP spid="10" grpId="0" animBg="1"/>
      <p:bldP spid="12" grpId="0" animBg="1"/>
      <p:bldP spid="14" grpId="0" animBg="1"/>
      <p:bldP spid="16" grpId="0" animBg="1"/>
      <p:bldP spid="18" grpId="0" animBg="1"/>
      <p:bldP spid="21" grpId="0" animBg="1"/>
      <p:bldP spid="22" grpId="0" animBg="1"/>
      <p:bldP spid="23" grpId="0" animBg="1"/>
      <p:bldP spid="25"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5437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MOTIVAÇÃO</a:t>
            </a:r>
            <a:endParaRPr lang="pt-BR" altLang="pt-BR" sz="2200" b="1" dirty="0">
              <a:solidFill>
                <a:schemeClr val="accent1"/>
              </a:solidFill>
              <a:latin typeface="+mj-lt"/>
              <a:ea typeface="+mj-ea"/>
              <a:cs typeface="+mj-cs"/>
            </a:endParaRPr>
          </a:p>
        </p:txBody>
      </p:sp>
      <p:grpSp>
        <p:nvGrpSpPr>
          <p:cNvPr id="2" name="Grupo 7"/>
          <p:cNvGrpSpPr/>
          <p:nvPr/>
        </p:nvGrpSpPr>
        <p:grpSpPr>
          <a:xfrm>
            <a:off x="0" y="1014963"/>
            <a:ext cx="9144000" cy="2698039"/>
            <a:chOff x="0" y="1014963"/>
            <a:chExt cx="9144000" cy="2698039"/>
          </a:xfrm>
        </p:grpSpPr>
        <p:sp>
          <p:nvSpPr>
            <p:cNvPr id="6" name="Retângulo 5"/>
            <p:cNvSpPr/>
            <p:nvPr/>
          </p:nvSpPr>
          <p:spPr>
            <a:xfrm>
              <a:off x="0" y="1014963"/>
              <a:ext cx="9144000" cy="707886"/>
            </a:xfrm>
            <a:prstGeom prst="rect">
              <a:avLst/>
            </a:prstGeom>
          </p:spPr>
          <p:txBody>
            <a:bodyPr wrap="square">
              <a:spAutoFit/>
            </a:bodyPr>
            <a:lstStyle/>
            <a:p>
              <a:pPr algn="ctr">
                <a:buFontTx/>
                <a:buNone/>
              </a:pPr>
              <a:r>
                <a:rPr lang="pt-BR" sz="2000" b="1" dirty="0" smtClean="0">
                  <a:latin typeface="+mj-lt"/>
                  <a:cs typeface="Arial" charset="0"/>
                </a:rPr>
                <a:t>DOQ-CGRE-008- 2016</a:t>
              </a:r>
            </a:p>
            <a:p>
              <a:pPr algn="ctr">
                <a:buFontTx/>
                <a:buNone/>
              </a:pPr>
              <a:r>
                <a:rPr lang="pt-BR" sz="2000" b="1" dirty="0" smtClean="0">
                  <a:latin typeface="+mj-lt"/>
                  <a:cs typeface="Arial" charset="0"/>
                </a:rPr>
                <a:t>Orientações sobre validação de métodos analítico</a:t>
              </a:r>
            </a:p>
          </p:txBody>
        </p:sp>
        <p:pic>
          <p:nvPicPr>
            <p:cNvPr id="185346" name="Picture 2"/>
            <p:cNvPicPr>
              <a:picLocks noChangeAspect="1" noChangeArrowheads="1"/>
            </p:cNvPicPr>
            <p:nvPr/>
          </p:nvPicPr>
          <p:blipFill>
            <a:blip r:embed="rId3" cstate="print"/>
            <a:srcRect/>
            <a:stretch>
              <a:fillRect/>
            </a:stretch>
          </p:blipFill>
          <p:spPr bwMode="auto">
            <a:xfrm>
              <a:off x="3748217" y="1697586"/>
              <a:ext cx="1914136" cy="2015416"/>
            </a:xfrm>
            <a:prstGeom prst="rect">
              <a:avLst/>
            </a:prstGeom>
            <a:noFill/>
            <a:ln w="9525">
              <a:noFill/>
              <a:miter lim="800000"/>
              <a:headEnd/>
              <a:tailEnd/>
            </a:ln>
            <a:effectLst/>
          </p:spPr>
        </p:pic>
      </p:grpSp>
      <p:sp>
        <p:nvSpPr>
          <p:cNvPr id="7" name="Retângulo 6"/>
          <p:cNvSpPr/>
          <p:nvPr/>
        </p:nvSpPr>
        <p:spPr>
          <a:xfrm>
            <a:off x="8238" y="3409726"/>
            <a:ext cx="9144000" cy="2862322"/>
          </a:xfrm>
          <a:prstGeom prst="rect">
            <a:avLst/>
          </a:prstGeom>
        </p:spPr>
        <p:txBody>
          <a:bodyPr>
            <a:spAutoFit/>
          </a:bodyPr>
          <a:lstStyle/>
          <a:p>
            <a:pPr algn="just" eaLnBrk="0" hangingPunct="0">
              <a:defRPr/>
            </a:pPr>
            <a:r>
              <a:rPr lang="pt-BR" sz="1500" b="1" u="none" dirty="0">
                <a:latin typeface="+mj-lt"/>
                <a:cs typeface="+mn-cs"/>
              </a:rPr>
              <a:t>8.2 Parâmetros de desempenho</a:t>
            </a:r>
          </a:p>
          <a:p>
            <a:pPr algn="just" eaLnBrk="0" hangingPunct="0">
              <a:defRPr/>
            </a:pPr>
            <a:endParaRPr lang="pt-BR" sz="1500" b="1" u="none" dirty="0">
              <a:latin typeface="+mj-lt"/>
              <a:cs typeface="+mn-cs"/>
            </a:endParaRPr>
          </a:p>
          <a:p>
            <a:pPr algn="just" eaLnBrk="0" hangingPunct="0">
              <a:defRPr/>
            </a:pPr>
            <a:r>
              <a:rPr lang="pt-BR" sz="1500" b="1" u="none" dirty="0">
                <a:latin typeface="+mj-lt"/>
                <a:cs typeface="+mn-cs"/>
              </a:rPr>
              <a:t>Os parâmetros de desempenho devem estar claramente descritos no procedimento e relatório de validação e devem incluir, quando aplicável:  </a:t>
            </a:r>
          </a:p>
          <a:p>
            <a:pPr algn="just" eaLnBrk="0" hangingPunct="0">
              <a:defRPr/>
            </a:pPr>
            <a:endParaRPr lang="pt-BR" sz="1500" b="1" u="none" dirty="0">
              <a:latin typeface="+mj-lt"/>
              <a:cs typeface="+mn-cs"/>
            </a:endParaRPr>
          </a:p>
          <a:p>
            <a:pPr algn="just" eaLnBrk="0" hangingPunct="0">
              <a:defRPr/>
            </a:pPr>
            <a:r>
              <a:rPr lang="pt-BR" sz="1500" b="1" u="none" dirty="0">
                <a:latin typeface="+mj-lt"/>
                <a:cs typeface="+mn-cs"/>
              </a:rPr>
              <a:t>• Seletividade</a:t>
            </a:r>
          </a:p>
          <a:p>
            <a:pPr algn="just" eaLnBrk="0" hangingPunct="0">
              <a:defRPr/>
            </a:pPr>
            <a:r>
              <a:rPr lang="pt-BR" sz="1500" b="1" u="none" dirty="0">
                <a:latin typeface="+mj-lt"/>
                <a:cs typeface="+mn-cs"/>
              </a:rPr>
              <a:t>• Linearidade / Faixa de trabalho / Faixa linear de trabalho / Sensibilidade</a:t>
            </a:r>
          </a:p>
          <a:p>
            <a:pPr algn="just" eaLnBrk="0" hangingPunct="0">
              <a:defRPr/>
            </a:pPr>
            <a:r>
              <a:rPr lang="pt-BR" sz="1500" b="1" u="none" dirty="0">
                <a:latin typeface="+mj-lt"/>
                <a:cs typeface="+mn-cs"/>
              </a:rPr>
              <a:t>• Limite de Detecção (LD)</a:t>
            </a:r>
          </a:p>
          <a:p>
            <a:pPr algn="just" eaLnBrk="0" hangingPunct="0">
              <a:defRPr/>
            </a:pPr>
            <a:r>
              <a:rPr lang="pt-BR" sz="1500" b="1" u="none" dirty="0">
                <a:latin typeface="+mj-lt"/>
                <a:cs typeface="+mn-cs"/>
              </a:rPr>
              <a:t>• Limite de Quantificação (LQ)</a:t>
            </a:r>
          </a:p>
          <a:p>
            <a:pPr algn="just" eaLnBrk="0" hangingPunct="0">
              <a:defRPr/>
            </a:pPr>
            <a:r>
              <a:rPr lang="pt-BR" sz="1500" b="1" u="none" dirty="0">
                <a:latin typeface="+mj-lt"/>
                <a:cs typeface="+mn-cs"/>
              </a:rPr>
              <a:t>• Tendência/Recuperação</a:t>
            </a:r>
          </a:p>
          <a:p>
            <a:pPr algn="just" eaLnBrk="0" hangingPunct="0">
              <a:defRPr/>
            </a:pPr>
            <a:r>
              <a:rPr lang="pt-BR" sz="1500" b="1" u="none" dirty="0">
                <a:latin typeface="+mj-lt"/>
                <a:cs typeface="+mn-cs"/>
              </a:rPr>
              <a:t>• Precisão </a:t>
            </a:r>
            <a:r>
              <a:rPr lang="pt-BR" sz="1500" b="1" u="none" dirty="0" smtClean="0">
                <a:latin typeface="+mj-lt"/>
                <a:cs typeface="+mn-cs"/>
              </a:rPr>
              <a:t>( repetibilidade</a:t>
            </a:r>
            <a:r>
              <a:rPr lang="pt-BR" sz="1500" b="1" u="none" dirty="0">
                <a:latin typeface="+mj-lt"/>
                <a:cs typeface="+mn-cs"/>
              </a:rPr>
              <a:t>, precisão intermediária e reprodutibilidade)</a:t>
            </a:r>
          </a:p>
          <a:p>
            <a:pPr algn="just" eaLnBrk="0" hangingPunct="0">
              <a:defRPr/>
            </a:pPr>
            <a:r>
              <a:rPr lang="pt-BR" sz="1500" b="1" u="none" dirty="0">
                <a:latin typeface="+mj-lt"/>
                <a:cs typeface="+mn-cs"/>
              </a:rPr>
              <a:t>• Robustez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10" end="10"/>
                                            </p:txEl>
                                          </p:spTgt>
                                        </p:tgtEl>
                                        <p:attrNameLst>
                                          <p:attrName>style.visibility</p:attrName>
                                        </p:attrNameLst>
                                      </p:cBhvr>
                                      <p:to>
                                        <p:strVal val="visible"/>
                                      </p:to>
                                    </p:set>
                                    <p:anim calcmode="lin" valueType="num">
                                      <p:cBhvr additive="base">
                                        <p:cTn id="6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8"/>
          <p:cNvSpPr>
            <a:spLocks noChangeArrowheads="1"/>
          </p:cNvSpPr>
          <p:nvPr/>
        </p:nvSpPr>
        <p:spPr bwMode="auto">
          <a:xfrm>
            <a:off x="0" y="992215"/>
            <a:ext cx="9144000" cy="830997"/>
          </a:xfrm>
          <a:prstGeom prst="rect">
            <a:avLst/>
          </a:prstGeom>
          <a:noFill/>
          <a:ln w="9525" algn="ctr">
            <a:noFill/>
            <a:miter lim="800000"/>
            <a:headEnd/>
            <a:tailEnd/>
          </a:ln>
        </p:spPr>
        <p:txBody>
          <a:bodyPr wrap="square" anchor="ctr">
            <a:spAutoFit/>
          </a:bodyPr>
          <a:lstStyle/>
          <a:p>
            <a:pPr lvl="0" algn="just" eaLnBrk="0" hangingPunct="0">
              <a:defRPr/>
            </a:pPr>
            <a:r>
              <a:rPr lang="pt-BR" sz="1600" dirty="0" smtClean="0">
                <a:latin typeface="+mj-lt"/>
              </a:rPr>
              <a:t>A partir dos conjuntos de repetições de medição de uma haste  padrão realizados por cinco técnicos de um laboratório que são apresentados na tabela, verificar se existe compatibilidade do conjunto de medições de cada técnico com o resultado de medição do  laboratório, para uma probabilidade de 95%.</a:t>
            </a:r>
            <a:endParaRPr lang="pt-BR" sz="1600" b="0" u="none" dirty="0">
              <a:latin typeface="+mj-lt"/>
              <a:ea typeface="Times New Roman" pitchFamily="18" charset="0"/>
            </a:endParaRPr>
          </a:p>
        </p:txBody>
      </p:sp>
      <p:sp>
        <p:nvSpPr>
          <p:cNvPr id="5" name="Retângulo 4"/>
          <p:cNvSpPr/>
          <p:nvPr/>
        </p:nvSpPr>
        <p:spPr>
          <a:xfrm>
            <a:off x="2824526" y="496091"/>
            <a:ext cx="3311676"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INTERVALO DE CONFIANÇA</a:t>
            </a:r>
            <a:endParaRPr lang="pt-BR" altLang="pt-BR" b="1" dirty="0">
              <a:solidFill>
                <a:schemeClr val="accent1"/>
              </a:solidFill>
              <a:latin typeface="+mj-lt"/>
            </a:endParaRPr>
          </a:p>
        </p:txBody>
      </p:sp>
      <p:pic>
        <p:nvPicPr>
          <p:cNvPr id="575490" name="Picture 2"/>
          <p:cNvPicPr>
            <a:picLocks noChangeAspect="1" noChangeArrowheads="1"/>
          </p:cNvPicPr>
          <p:nvPr/>
        </p:nvPicPr>
        <p:blipFill>
          <a:blip r:embed="rId3"/>
          <a:srcRect/>
          <a:stretch>
            <a:fillRect/>
          </a:stretch>
        </p:blipFill>
        <p:spPr bwMode="auto">
          <a:xfrm>
            <a:off x="112146" y="1784506"/>
            <a:ext cx="3519578" cy="2680848"/>
          </a:xfrm>
          <a:prstGeom prst="rect">
            <a:avLst/>
          </a:prstGeom>
          <a:noFill/>
          <a:ln w="9525">
            <a:noFill/>
            <a:miter lim="800000"/>
            <a:headEnd/>
            <a:tailEnd/>
          </a:ln>
          <a:effectLst/>
        </p:spPr>
      </p:pic>
      <p:pic>
        <p:nvPicPr>
          <p:cNvPr id="575492" name="Picture 4"/>
          <p:cNvPicPr>
            <a:picLocks noChangeAspect="1" noChangeArrowheads="1"/>
          </p:cNvPicPr>
          <p:nvPr/>
        </p:nvPicPr>
        <p:blipFill>
          <a:blip r:embed="rId4"/>
          <a:srcRect/>
          <a:stretch>
            <a:fillRect/>
          </a:stretch>
        </p:blipFill>
        <p:spPr bwMode="auto">
          <a:xfrm>
            <a:off x="4554021" y="2265693"/>
            <a:ext cx="3937338" cy="2487463"/>
          </a:xfrm>
          <a:prstGeom prst="rect">
            <a:avLst/>
          </a:prstGeom>
          <a:noFill/>
          <a:ln w="9525">
            <a:noFill/>
            <a:miter lim="800000"/>
            <a:headEnd/>
            <a:tailEnd/>
          </a:ln>
          <a:effectLst/>
        </p:spPr>
      </p:pic>
      <p:sp>
        <p:nvSpPr>
          <p:cNvPr id="13" name="Retângulo 12"/>
          <p:cNvSpPr/>
          <p:nvPr/>
        </p:nvSpPr>
        <p:spPr>
          <a:xfrm>
            <a:off x="3036497" y="5639618"/>
            <a:ext cx="6107503" cy="338554"/>
          </a:xfrm>
          <a:prstGeom prst="rect">
            <a:avLst/>
          </a:prstGeom>
        </p:spPr>
        <p:txBody>
          <a:bodyPr wrap="square">
            <a:spAutoFit/>
          </a:bodyPr>
          <a:lstStyle/>
          <a:p>
            <a:pPr algn="just"/>
            <a:r>
              <a:rPr lang="pt-BR" sz="1600" b="1" dirty="0" smtClean="0">
                <a:latin typeface="+mj-lt"/>
              </a:rPr>
              <a:t>As medidas dos técnicos não compatíveis como o valor do laboratório.</a:t>
            </a:r>
            <a:endParaRPr lang="pt-BR" sz="1600" b="1" dirty="0">
              <a:latin typeface="+mj-lt"/>
            </a:endParaRPr>
          </a:p>
        </p:txBody>
      </p:sp>
      <p:grpSp>
        <p:nvGrpSpPr>
          <p:cNvPr id="2" name="Grupo 9"/>
          <p:cNvGrpSpPr/>
          <p:nvPr/>
        </p:nvGrpSpPr>
        <p:grpSpPr>
          <a:xfrm>
            <a:off x="43130" y="4477649"/>
            <a:ext cx="3853988" cy="1793755"/>
            <a:chOff x="0" y="4477649"/>
            <a:chExt cx="3853988" cy="1793755"/>
          </a:xfrm>
        </p:grpSpPr>
        <p:pic>
          <p:nvPicPr>
            <p:cNvPr id="551937" name="Picture 1"/>
            <p:cNvPicPr>
              <a:picLocks noChangeAspect="1" noChangeArrowheads="1"/>
            </p:cNvPicPr>
            <p:nvPr/>
          </p:nvPicPr>
          <p:blipFill>
            <a:blip r:embed="rId5"/>
            <a:srcRect/>
            <a:stretch>
              <a:fillRect/>
            </a:stretch>
          </p:blipFill>
          <p:spPr bwMode="auto">
            <a:xfrm>
              <a:off x="0" y="4477649"/>
              <a:ext cx="3853988" cy="965367"/>
            </a:xfrm>
            <a:prstGeom prst="rect">
              <a:avLst/>
            </a:prstGeom>
            <a:noFill/>
            <a:ln w="9525">
              <a:noFill/>
              <a:miter lim="800000"/>
              <a:headEnd/>
              <a:tailEnd/>
            </a:ln>
            <a:effectLst/>
          </p:spPr>
        </p:pic>
        <p:pic>
          <p:nvPicPr>
            <p:cNvPr id="551938" name="Picture 2"/>
            <p:cNvPicPr>
              <a:picLocks noChangeAspect="1" noChangeArrowheads="1"/>
            </p:cNvPicPr>
            <p:nvPr/>
          </p:nvPicPr>
          <p:blipFill>
            <a:blip r:embed="rId6"/>
            <a:srcRect/>
            <a:stretch>
              <a:fillRect/>
            </a:stretch>
          </p:blipFill>
          <p:spPr bwMode="auto">
            <a:xfrm>
              <a:off x="0" y="5496016"/>
              <a:ext cx="1710306" cy="775388"/>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5490"/>
                                        </p:tgtEl>
                                        <p:attrNameLst>
                                          <p:attrName>style.visibility</p:attrName>
                                        </p:attrNameLst>
                                      </p:cBhvr>
                                      <p:to>
                                        <p:strVal val="visible"/>
                                      </p:to>
                                    </p:set>
                                    <p:anim calcmode="lin" valueType="num">
                                      <p:cBhvr additive="base">
                                        <p:cTn id="13" dur="500" fill="hold"/>
                                        <p:tgtEl>
                                          <p:spTgt spid="575490"/>
                                        </p:tgtEl>
                                        <p:attrNameLst>
                                          <p:attrName>ppt_x</p:attrName>
                                        </p:attrNameLst>
                                      </p:cBhvr>
                                      <p:tavLst>
                                        <p:tav tm="0">
                                          <p:val>
                                            <p:strVal val="#ppt_x"/>
                                          </p:val>
                                        </p:tav>
                                        <p:tav tm="100000">
                                          <p:val>
                                            <p:strVal val="#ppt_x"/>
                                          </p:val>
                                        </p:tav>
                                      </p:tavLst>
                                    </p:anim>
                                    <p:anim calcmode="lin" valueType="num">
                                      <p:cBhvr additive="base">
                                        <p:cTn id="14" dur="500" fill="hold"/>
                                        <p:tgtEl>
                                          <p:spTgt spid="5754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5492"/>
                                        </p:tgtEl>
                                        <p:attrNameLst>
                                          <p:attrName>style.visibility</p:attrName>
                                        </p:attrNameLst>
                                      </p:cBhvr>
                                      <p:to>
                                        <p:strVal val="visible"/>
                                      </p:to>
                                    </p:set>
                                    <p:anim calcmode="lin" valueType="num">
                                      <p:cBhvr additive="base">
                                        <p:cTn id="25" dur="500" fill="hold"/>
                                        <p:tgtEl>
                                          <p:spTgt spid="575492"/>
                                        </p:tgtEl>
                                        <p:attrNameLst>
                                          <p:attrName>ppt_x</p:attrName>
                                        </p:attrNameLst>
                                      </p:cBhvr>
                                      <p:tavLst>
                                        <p:tav tm="0">
                                          <p:val>
                                            <p:strVal val="#ppt_x"/>
                                          </p:val>
                                        </p:tav>
                                        <p:tav tm="100000">
                                          <p:val>
                                            <p:strVal val="#ppt_x"/>
                                          </p:val>
                                        </p:tav>
                                      </p:tavLst>
                                    </p:anim>
                                    <p:anim calcmode="lin" valueType="num">
                                      <p:cBhvr additive="base">
                                        <p:cTn id="26" dur="500" fill="hold"/>
                                        <p:tgtEl>
                                          <p:spTgt spid="57549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13"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0" y="1008452"/>
            <a:ext cx="9051925" cy="369332"/>
          </a:xfrm>
          <a:prstGeom prst="rect">
            <a:avLst/>
          </a:prstGeom>
          <a:noFill/>
          <a:ln w="9525">
            <a:noFill/>
            <a:miter lim="800000"/>
            <a:headEnd/>
            <a:tailEnd/>
          </a:ln>
        </p:spPr>
        <p:txBody>
          <a:bodyPr>
            <a:spAutoFit/>
          </a:bodyPr>
          <a:lstStyle/>
          <a:p>
            <a:pPr algn="ctr" defTabSz="762000" eaLnBrk="0" hangingPunct="0">
              <a:spcBef>
                <a:spcPct val="50000"/>
              </a:spcBef>
            </a:pPr>
            <a:r>
              <a:rPr lang="pt-BR" b="1" u="none" dirty="0">
                <a:latin typeface="+mj-lt"/>
              </a:rPr>
              <a:t>Intervalo de confiança de </a:t>
            </a:r>
            <a:r>
              <a:rPr lang="pt-BR" b="1" u="none" dirty="0" smtClean="0">
                <a:latin typeface="+mj-lt"/>
              </a:rPr>
              <a:t>90%</a:t>
            </a:r>
            <a:endParaRPr lang="pt-BR" b="1" u="none" dirty="0">
              <a:latin typeface="+mj-lt"/>
            </a:endParaRPr>
          </a:p>
        </p:txBody>
      </p:sp>
      <p:sp>
        <p:nvSpPr>
          <p:cNvPr id="35" name="Rectangle 8"/>
          <p:cNvSpPr>
            <a:spLocks noChangeArrowheads="1"/>
          </p:cNvSpPr>
          <p:nvPr/>
        </p:nvSpPr>
        <p:spPr bwMode="auto">
          <a:xfrm>
            <a:off x="84138" y="1337255"/>
            <a:ext cx="9059862" cy="584775"/>
          </a:xfrm>
          <a:prstGeom prst="rect">
            <a:avLst/>
          </a:prstGeom>
          <a:noFill/>
          <a:ln w="9525" algn="ctr">
            <a:noFill/>
            <a:miter lim="800000"/>
            <a:headEnd/>
            <a:tailEnd/>
          </a:ln>
        </p:spPr>
        <p:txBody>
          <a:bodyPr anchor="ctr">
            <a:spAutoFit/>
          </a:bodyPr>
          <a:lstStyle/>
          <a:p>
            <a:pPr algn="just" eaLnBrk="0" hangingPunct="0">
              <a:defRPr/>
            </a:pPr>
            <a:r>
              <a:rPr lang="pt-BR" sz="1600" b="0" u="none" dirty="0">
                <a:latin typeface="+mj-lt"/>
                <a:ea typeface="Times New Roman" pitchFamily="18" charset="0"/>
              </a:rPr>
              <a:t>Intervalos de confiança de 90% para 100 amostras de tamanho 4 de uma população normal com m =10 e desvio padrão s=1</a:t>
            </a:r>
            <a:r>
              <a:rPr lang="pt-BR" sz="1600" b="0" u="none" dirty="0" smtClean="0">
                <a:latin typeface="+mj-lt"/>
                <a:ea typeface="Times New Roman" pitchFamily="18" charset="0"/>
              </a:rPr>
              <a:t>. 90 intervalos conterão a média e 10 não.</a:t>
            </a:r>
            <a:endParaRPr lang="pt-BR" sz="1600" b="0" u="none" dirty="0">
              <a:latin typeface="+mj-lt"/>
              <a:ea typeface="Times New Roman" pitchFamily="18" charset="0"/>
            </a:endParaRPr>
          </a:p>
        </p:txBody>
      </p:sp>
      <p:pic>
        <p:nvPicPr>
          <p:cNvPr id="288769" name="Picture 1"/>
          <p:cNvPicPr>
            <a:picLocks noChangeAspect="1" noChangeArrowheads="1"/>
          </p:cNvPicPr>
          <p:nvPr/>
        </p:nvPicPr>
        <p:blipFill>
          <a:blip r:embed="rId2"/>
          <a:srcRect/>
          <a:stretch>
            <a:fillRect/>
          </a:stretch>
        </p:blipFill>
        <p:spPr bwMode="auto">
          <a:xfrm>
            <a:off x="1768415" y="1911852"/>
            <a:ext cx="5713448" cy="2377246"/>
          </a:xfrm>
          <a:prstGeom prst="rect">
            <a:avLst/>
          </a:prstGeom>
          <a:noFill/>
          <a:ln w="9525">
            <a:noFill/>
            <a:miter lim="800000"/>
            <a:headEnd/>
            <a:tailEnd/>
          </a:ln>
        </p:spPr>
      </p:pic>
      <p:sp>
        <p:nvSpPr>
          <p:cNvPr id="5" name="Retângulo 4"/>
          <p:cNvSpPr/>
          <p:nvPr/>
        </p:nvSpPr>
        <p:spPr>
          <a:xfrm>
            <a:off x="2824526" y="512420"/>
            <a:ext cx="3311676"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INTERVALO DE CONFIANÇA</a:t>
            </a:r>
            <a:endParaRPr lang="pt-BR" altLang="pt-BR" b="1" dirty="0">
              <a:solidFill>
                <a:schemeClr val="accent1"/>
              </a:solidFill>
              <a:latin typeface="+mj-lt"/>
            </a:endParaRPr>
          </a:p>
        </p:txBody>
      </p:sp>
      <p:sp>
        <p:nvSpPr>
          <p:cNvPr id="6" name="Text Box 3"/>
          <p:cNvSpPr txBox="1">
            <a:spLocks noChangeArrowheads="1"/>
          </p:cNvSpPr>
          <p:nvPr/>
        </p:nvSpPr>
        <p:spPr bwMode="auto">
          <a:xfrm>
            <a:off x="152400" y="4369724"/>
            <a:ext cx="9051925" cy="369332"/>
          </a:xfrm>
          <a:prstGeom prst="rect">
            <a:avLst/>
          </a:prstGeom>
          <a:noFill/>
          <a:ln w="9525">
            <a:noFill/>
            <a:miter lim="800000"/>
            <a:headEnd/>
            <a:tailEnd/>
          </a:ln>
        </p:spPr>
        <p:txBody>
          <a:bodyPr>
            <a:spAutoFit/>
          </a:bodyPr>
          <a:lstStyle/>
          <a:p>
            <a:pPr algn="ctr" defTabSz="762000" eaLnBrk="0" hangingPunct="0">
              <a:spcBef>
                <a:spcPct val="50000"/>
              </a:spcBef>
            </a:pPr>
            <a:r>
              <a:rPr lang="pt-BR" b="1" u="none" dirty="0" smtClean="0">
                <a:latin typeface="+mj-lt"/>
              </a:rPr>
              <a:t>Algumas aplicações do intervalo de confiança</a:t>
            </a:r>
            <a:endParaRPr lang="pt-BR" b="1" u="none" dirty="0">
              <a:latin typeface="+mj-lt"/>
            </a:endParaRPr>
          </a:p>
        </p:txBody>
      </p:sp>
      <p:sp>
        <p:nvSpPr>
          <p:cNvPr id="7" name="Text Box 3"/>
          <p:cNvSpPr txBox="1">
            <a:spLocks noChangeArrowheads="1"/>
          </p:cNvSpPr>
          <p:nvPr/>
        </p:nvSpPr>
        <p:spPr bwMode="auto">
          <a:xfrm>
            <a:off x="20140" y="4832682"/>
            <a:ext cx="9051925" cy="369332"/>
          </a:xfrm>
          <a:prstGeom prst="rect">
            <a:avLst/>
          </a:prstGeom>
          <a:noFill/>
          <a:ln w="9525">
            <a:noFill/>
            <a:miter lim="800000"/>
            <a:headEnd/>
            <a:tailEnd/>
          </a:ln>
        </p:spPr>
        <p:txBody>
          <a:bodyPr>
            <a:spAutoFit/>
          </a:bodyPr>
          <a:lstStyle/>
          <a:p>
            <a:pPr defTabSz="762000" eaLnBrk="0" hangingPunct="0">
              <a:spcBef>
                <a:spcPct val="50000"/>
              </a:spcBef>
            </a:pPr>
            <a:r>
              <a:rPr lang="pt-BR" u="none" dirty="0" smtClean="0">
                <a:solidFill>
                  <a:srgbClr val="FF0000"/>
                </a:solidFill>
                <a:latin typeface="+mj-lt"/>
              </a:rPr>
              <a:t>Comparação de uma média amostral com um valor de referência</a:t>
            </a:r>
            <a:endParaRPr lang="pt-BR" u="none" dirty="0">
              <a:solidFill>
                <a:srgbClr val="FF0000"/>
              </a:solidFill>
              <a:latin typeface="+mj-lt"/>
            </a:endParaRPr>
          </a:p>
        </p:txBody>
      </p:sp>
      <p:sp>
        <p:nvSpPr>
          <p:cNvPr id="8" name="Text Box 3"/>
          <p:cNvSpPr txBox="1">
            <a:spLocks noChangeArrowheads="1"/>
          </p:cNvSpPr>
          <p:nvPr/>
        </p:nvSpPr>
        <p:spPr bwMode="auto">
          <a:xfrm>
            <a:off x="0" y="5269755"/>
            <a:ext cx="9051925" cy="369332"/>
          </a:xfrm>
          <a:prstGeom prst="rect">
            <a:avLst/>
          </a:prstGeom>
          <a:noFill/>
          <a:ln w="9525">
            <a:noFill/>
            <a:miter lim="800000"/>
            <a:headEnd/>
            <a:tailEnd/>
          </a:ln>
        </p:spPr>
        <p:txBody>
          <a:bodyPr>
            <a:spAutoFit/>
          </a:bodyPr>
          <a:lstStyle/>
          <a:p>
            <a:pPr defTabSz="762000" eaLnBrk="0" hangingPunct="0">
              <a:spcBef>
                <a:spcPct val="50000"/>
              </a:spcBef>
            </a:pPr>
            <a:r>
              <a:rPr lang="pt-BR" u="none" dirty="0" smtClean="0">
                <a:solidFill>
                  <a:srgbClr val="FF0000"/>
                </a:solidFill>
                <a:latin typeface="+mj-lt"/>
              </a:rPr>
              <a:t>Comparação entre duas médias independentes</a:t>
            </a:r>
            <a:endParaRPr lang="pt-BR" u="none" dirty="0">
              <a:solidFill>
                <a:srgbClr val="FF0000"/>
              </a:solidFill>
              <a:latin typeface="+mj-lt"/>
            </a:endParaRPr>
          </a:p>
        </p:txBody>
      </p:sp>
      <p:sp>
        <p:nvSpPr>
          <p:cNvPr id="9" name="Text Box 3"/>
          <p:cNvSpPr txBox="1">
            <a:spLocks noChangeArrowheads="1"/>
          </p:cNvSpPr>
          <p:nvPr/>
        </p:nvSpPr>
        <p:spPr bwMode="auto">
          <a:xfrm>
            <a:off x="0" y="5775839"/>
            <a:ext cx="9051925" cy="369332"/>
          </a:xfrm>
          <a:prstGeom prst="rect">
            <a:avLst/>
          </a:prstGeom>
          <a:noFill/>
          <a:ln w="9525">
            <a:noFill/>
            <a:miter lim="800000"/>
            <a:headEnd/>
            <a:tailEnd/>
          </a:ln>
        </p:spPr>
        <p:txBody>
          <a:bodyPr>
            <a:spAutoFit/>
          </a:bodyPr>
          <a:lstStyle/>
          <a:p>
            <a:pPr defTabSz="762000" eaLnBrk="0" hangingPunct="0">
              <a:spcBef>
                <a:spcPct val="50000"/>
              </a:spcBef>
            </a:pPr>
            <a:r>
              <a:rPr lang="pt-BR" u="none" dirty="0" smtClean="0">
                <a:solidFill>
                  <a:srgbClr val="FF0000"/>
                </a:solidFill>
                <a:latin typeface="+mj-lt"/>
              </a:rPr>
              <a:t>Comparação entre duas médias dependentes</a:t>
            </a:r>
            <a:endParaRPr lang="pt-BR" u="none"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additive="base">
                                        <p:cTn id="7"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 calcmode="lin" valueType="num">
                                      <p:cBhvr additive="base">
                                        <p:cTn id="1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8769"/>
                                        </p:tgtEl>
                                        <p:attrNameLst>
                                          <p:attrName>style.visibility</p:attrName>
                                        </p:attrNameLst>
                                      </p:cBhvr>
                                      <p:to>
                                        <p:strVal val="visible"/>
                                      </p:to>
                                    </p:set>
                                    <p:anim calcmode="lin" valueType="num">
                                      <p:cBhvr additive="base">
                                        <p:cTn id="19" dur="500" fill="hold"/>
                                        <p:tgtEl>
                                          <p:spTgt spid="288769"/>
                                        </p:tgtEl>
                                        <p:attrNameLst>
                                          <p:attrName>ppt_x</p:attrName>
                                        </p:attrNameLst>
                                      </p:cBhvr>
                                      <p:tavLst>
                                        <p:tav tm="0">
                                          <p:val>
                                            <p:strVal val="#ppt_x"/>
                                          </p:val>
                                        </p:tav>
                                        <p:tav tm="100000">
                                          <p:val>
                                            <p:strVal val="#ppt_x"/>
                                          </p:val>
                                        </p:tav>
                                      </p:tavLst>
                                    </p:anim>
                                    <p:anim calcmode="lin" valueType="num">
                                      <p:cBhvr additive="base">
                                        <p:cTn id="20" dur="500" fill="hold"/>
                                        <p:tgtEl>
                                          <p:spTgt spid="2887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allAtOnce"/>
      <p:bldP spid="35" grpId="0" build="allAtOnce"/>
      <p:bldP spid="6" grpId="0" build="allAtOnce"/>
      <p:bldP spid="7" grpId="0" build="allAtOnce"/>
      <p:bldP spid="8" grpId="0" build="allAtOnce"/>
      <p:bldP spid="9"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8"/>
          <p:cNvSpPr>
            <a:spLocks noChangeArrowheads="1"/>
          </p:cNvSpPr>
          <p:nvPr/>
        </p:nvSpPr>
        <p:spPr bwMode="auto">
          <a:xfrm>
            <a:off x="0" y="1043960"/>
            <a:ext cx="9059862" cy="338554"/>
          </a:xfrm>
          <a:prstGeom prst="rect">
            <a:avLst/>
          </a:prstGeom>
          <a:noFill/>
          <a:ln w="9525" algn="ctr">
            <a:noFill/>
            <a:miter lim="800000"/>
            <a:headEnd/>
            <a:tailEnd/>
          </a:ln>
        </p:spPr>
        <p:txBody>
          <a:bodyPr anchor="ctr">
            <a:spAutoFit/>
          </a:bodyPr>
          <a:lstStyle/>
          <a:p>
            <a:pPr algn="just" eaLnBrk="0" hangingPunct="0">
              <a:defRPr/>
            </a:pPr>
            <a:r>
              <a:rPr lang="pt-BR" sz="1600" dirty="0" smtClean="0">
                <a:latin typeface="+mj-lt"/>
              </a:rPr>
              <a:t>1. Declaração das hipóteses nula e alternativa. (H</a:t>
            </a:r>
            <a:r>
              <a:rPr lang="pt-BR" sz="1600" baseline="-25000" dirty="0" smtClean="0">
                <a:latin typeface="+mj-lt"/>
              </a:rPr>
              <a:t>0</a:t>
            </a:r>
            <a:r>
              <a:rPr lang="pt-BR" sz="1600" dirty="0" smtClean="0">
                <a:latin typeface="+mj-lt"/>
              </a:rPr>
              <a:t> e H</a:t>
            </a:r>
            <a:r>
              <a:rPr lang="pt-BR" sz="1600" baseline="-25000" dirty="0" smtClean="0">
                <a:latin typeface="+mj-lt"/>
              </a:rPr>
              <a:t>1</a:t>
            </a:r>
            <a:r>
              <a:rPr lang="pt-BR" sz="1600" dirty="0" smtClean="0">
                <a:latin typeface="+mj-lt"/>
              </a:rPr>
              <a:t>) </a:t>
            </a:r>
            <a:endParaRPr lang="pt-BR" sz="1600" b="0" u="none" dirty="0">
              <a:latin typeface="+mj-lt"/>
              <a:ea typeface="Times New Roman" pitchFamily="18" charset="0"/>
            </a:endParaRPr>
          </a:p>
        </p:txBody>
      </p:sp>
      <p:sp>
        <p:nvSpPr>
          <p:cNvPr id="5" name="Retângulo 4"/>
          <p:cNvSpPr/>
          <p:nvPr/>
        </p:nvSpPr>
        <p:spPr>
          <a:xfrm>
            <a:off x="0" y="503949"/>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ETAPAS DE UM TESTE DE HIPÓTESE PARA A COMPARAÇÃO DE DUAS MÉDIAS</a:t>
            </a:r>
            <a:endParaRPr lang="pt-BR" altLang="pt-BR" b="1" dirty="0">
              <a:solidFill>
                <a:schemeClr val="accent1"/>
              </a:solidFill>
              <a:latin typeface="+mj-lt"/>
            </a:endParaRPr>
          </a:p>
        </p:txBody>
      </p:sp>
      <p:sp>
        <p:nvSpPr>
          <p:cNvPr id="10" name="Rectangle 8"/>
          <p:cNvSpPr>
            <a:spLocks noChangeArrowheads="1"/>
          </p:cNvSpPr>
          <p:nvPr/>
        </p:nvSpPr>
        <p:spPr bwMode="auto">
          <a:xfrm>
            <a:off x="-2132" y="1817452"/>
            <a:ext cx="9059862" cy="338554"/>
          </a:xfrm>
          <a:prstGeom prst="rect">
            <a:avLst/>
          </a:prstGeom>
          <a:noFill/>
          <a:ln w="9525" algn="ctr">
            <a:noFill/>
            <a:miter lim="800000"/>
            <a:headEnd/>
            <a:tailEnd/>
          </a:ln>
        </p:spPr>
        <p:txBody>
          <a:bodyPr anchor="ctr">
            <a:spAutoFit/>
          </a:bodyPr>
          <a:lstStyle/>
          <a:p>
            <a:pPr algn="just" eaLnBrk="0" hangingPunct="0">
              <a:defRPr/>
            </a:pPr>
            <a:r>
              <a:rPr lang="pt-BR" sz="1600" dirty="0" smtClean="0">
                <a:latin typeface="+mj-lt"/>
              </a:rPr>
              <a:t>2. Determinação que a (Erro tipo I)= 5% . Probabilidade de rejeitar H</a:t>
            </a:r>
            <a:r>
              <a:rPr lang="pt-BR" sz="1600" baseline="-25000" dirty="0" smtClean="0">
                <a:latin typeface="+mj-lt"/>
              </a:rPr>
              <a:t>0</a:t>
            </a:r>
            <a:r>
              <a:rPr lang="pt-BR" sz="1600" dirty="0" smtClean="0">
                <a:latin typeface="+mj-lt"/>
              </a:rPr>
              <a:t> e ela é verdadeira.  </a:t>
            </a:r>
            <a:endParaRPr lang="pt-BR" sz="1600" b="0" u="none" dirty="0">
              <a:latin typeface="+mj-lt"/>
              <a:ea typeface="Times New Roman" pitchFamily="18" charset="0"/>
            </a:endParaRPr>
          </a:p>
        </p:txBody>
      </p:sp>
      <p:grpSp>
        <p:nvGrpSpPr>
          <p:cNvPr id="2" name="Grupo 12"/>
          <p:cNvGrpSpPr/>
          <p:nvPr/>
        </p:nvGrpSpPr>
        <p:grpSpPr>
          <a:xfrm>
            <a:off x="0" y="2266433"/>
            <a:ext cx="9059862" cy="607373"/>
            <a:chOff x="0" y="2093913"/>
            <a:chExt cx="9059862" cy="607373"/>
          </a:xfrm>
        </p:grpSpPr>
        <p:sp>
          <p:nvSpPr>
            <p:cNvPr id="11" name="Rectangle 8"/>
            <p:cNvSpPr>
              <a:spLocks noChangeArrowheads="1"/>
            </p:cNvSpPr>
            <p:nvPr/>
          </p:nvSpPr>
          <p:spPr bwMode="auto">
            <a:xfrm>
              <a:off x="0" y="2116511"/>
              <a:ext cx="9059862" cy="584775"/>
            </a:xfrm>
            <a:prstGeom prst="rect">
              <a:avLst/>
            </a:prstGeom>
            <a:noFill/>
            <a:ln w="9525" algn="ctr">
              <a:noFill/>
              <a:miter lim="800000"/>
              <a:headEnd/>
              <a:tailEnd/>
            </a:ln>
          </p:spPr>
          <p:txBody>
            <a:bodyPr anchor="ctr">
              <a:spAutoFit/>
            </a:bodyPr>
            <a:lstStyle/>
            <a:p>
              <a:pPr algn="just" eaLnBrk="0" hangingPunct="0">
                <a:defRPr/>
              </a:pPr>
              <a:r>
                <a:rPr lang="pt-BR" sz="1600" dirty="0" smtClean="0">
                  <a:latin typeface="+mj-lt"/>
                </a:rPr>
                <a:t>3.Definimos um intervalo de confiança em torno de         no nível 100-a = 95%. Ou também o cálculos  de z ou t    </a:t>
              </a:r>
              <a:endParaRPr lang="pt-BR" sz="1600" b="0" u="none" dirty="0">
                <a:latin typeface="+mj-lt"/>
                <a:ea typeface="Times New Roman" pitchFamily="18" charset="0"/>
              </a:endParaRPr>
            </a:p>
          </p:txBody>
        </p:sp>
        <p:graphicFrame>
          <p:nvGraphicFramePr>
            <p:cNvPr id="596994" name="Object 2"/>
            <p:cNvGraphicFramePr>
              <a:graphicFrameLocks noChangeAspect="1"/>
            </p:cNvGraphicFramePr>
            <p:nvPr/>
          </p:nvGraphicFramePr>
          <p:xfrm>
            <a:off x="4413041" y="2093913"/>
            <a:ext cx="188912" cy="333375"/>
          </p:xfrm>
          <a:graphic>
            <a:graphicData uri="http://schemas.openxmlformats.org/presentationml/2006/ole">
              <p:oleObj spid="_x0000_s74779" name="Equação" r:id="rId3" imgW="126780" imgH="215526" progId="Equation.3">
                <p:embed/>
              </p:oleObj>
            </a:graphicData>
          </a:graphic>
        </p:graphicFrame>
      </p:grpSp>
      <p:grpSp>
        <p:nvGrpSpPr>
          <p:cNvPr id="3" name="Grupo 16"/>
          <p:cNvGrpSpPr/>
          <p:nvPr/>
        </p:nvGrpSpPr>
        <p:grpSpPr>
          <a:xfrm>
            <a:off x="446117" y="2900919"/>
            <a:ext cx="3191450" cy="519113"/>
            <a:chOff x="610019" y="2607634"/>
            <a:chExt cx="3191450" cy="519113"/>
          </a:xfrm>
        </p:grpSpPr>
        <p:graphicFrame>
          <p:nvGraphicFramePr>
            <p:cNvPr id="15" name="Object 2"/>
            <p:cNvGraphicFramePr>
              <a:graphicFrameLocks noChangeAspect="1"/>
            </p:cNvGraphicFramePr>
            <p:nvPr/>
          </p:nvGraphicFramePr>
          <p:xfrm>
            <a:off x="610019" y="2607634"/>
            <a:ext cx="881063" cy="519113"/>
          </p:xfrm>
          <a:graphic>
            <a:graphicData uri="http://schemas.openxmlformats.org/presentationml/2006/ole">
              <p:oleObj spid="_x0000_s74780" name="Equação" r:id="rId4" imgW="736600" imgH="419100" progId="Equation.3">
                <p:embed/>
              </p:oleObj>
            </a:graphicData>
          </a:graphic>
        </p:graphicFrame>
        <p:sp>
          <p:nvSpPr>
            <p:cNvPr id="16" name="Retângulo 15"/>
            <p:cNvSpPr/>
            <p:nvPr/>
          </p:nvSpPr>
          <p:spPr>
            <a:xfrm>
              <a:off x="1686916" y="2649111"/>
              <a:ext cx="2114553" cy="338554"/>
            </a:xfrm>
            <a:prstGeom prst="rect">
              <a:avLst/>
            </a:prstGeom>
          </p:spPr>
          <p:txBody>
            <a:bodyPr wrap="none">
              <a:spAutoFit/>
            </a:bodyPr>
            <a:lstStyle/>
            <a:p>
              <a:r>
                <a:rPr lang="pt-BR" sz="1600" dirty="0" smtClean="0">
                  <a:latin typeface="+mj-lt"/>
                </a:rPr>
                <a:t>(n&gt; 25 ou s conhecido)</a:t>
              </a:r>
              <a:endParaRPr lang="pt-BR" sz="1600" dirty="0">
                <a:latin typeface="+mj-lt"/>
              </a:endParaRPr>
            </a:p>
          </p:txBody>
        </p:sp>
      </p:grpSp>
      <p:grpSp>
        <p:nvGrpSpPr>
          <p:cNvPr id="4" name="Grupo 17"/>
          <p:cNvGrpSpPr/>
          <p:nvPr/>
        </p:nvGrpSpPr>
        <p:grpSpPr>
          <a:xfrm>
            <a:off x="4454907" y="2863543"/>
            <a:ext cx="3369060" cy="519113"/>
            <a:chOff x="722553" y="2607633"/>
            <a:chExt cx="3369060" cy="519113"/>
          </a:xfrm>
        </p:grpSpPr>
        <p:graphicFrame>
          <p:nvGraphicFramePr>
            <p:cNvPr id="19" name="Object 2"/>
            <p:cNvGraphicFramePr>
              <a:graphicFrameLocks noChangeAspect="1"/>
            </p:cNvGraphicFramePr>
            <p:nvPr/>
          </p:nvGraphicFramePr>
          <p:xfrm>
            <a:off x="722553" y="2607633"/>
            <a:ext cx="654050" cy="519113"/>
          </p:xfrm>
          <a:graphic>
            <a:graphicData uri="http://schemas.openxmlformats.org/presentationml/2006/ole">
              <p:oleObj spid="_x0000_s74781" name="Equação" r:id="rId5" imgW="545863" imgH="418918" progId="Equation.3">
                <p:embed/>
              </p:oleObj>
            </a:graphicData>
          </a:graphic>
        </p:graphicFrame>
        <p:sp>
          <p:nvSpPr>
            <p:cNvPr id="20" name="Retângulo 19"/>
            <p:cNvSpPr/>
            <p:nvPr/>
          </p:nvSpPr>
          <p:spPr>
            <a:xfrm>
              <a:off x="1686916" y="2649111"/>
              <a:ext cx="2404697" cy="338554"/>
            </a:xfrm>
            <a:prstGeom prst="rect">
              <a:avLst/>
            </a:prstGeom>
          </p:spPr>
          <p:txBody>
            <a:bodyPr wrap="none">
              <a:spAutoFit/>
            </a:bodyPr>
            <a:lstStyle/>
            <a:p>
              <a:r>
                <a:rPr lang="pt-BR" sz="1600" dirty="0" smtClean="0">
                  <a:latin typeface="+mj-lt"/>
                </a:rPr>
                <a:t>(n&lt; 25 ou s desconhecido)</a:t>
              </a:r>
              <a:endParaRPr lang="pt-BR" sz="1600" dirty="0">
                <a:latin typeface="+mj-lt"/>
              </a:endParaRPr>
            </a:p>
          </p:txBody>
        </p:sp>
      </p:grpSp>
      <p:sp>
        <p:nvSpPr>
          <p:cNvPr id="22" name="Rectangle 8"/>
          <p:cNvSpPr>
            <a:spLocks noChangeArrowheads="1"/>
          </p:cNvSpPr>
          <p:nvPr/>
        </p:nvSpPr>
        <p:spPr bwMode="auto">
          <a:xfrm>
            <a:off x="5758" y="3571437"/>
            <a:ext cx="9059862" cy="584775"/>
          </a:xfrm>
          <a:prstGeom prst="rect">
            <a:avLst/>
          </a:prstGeom>
          <a:noFill/>
          <a:ln w="9525" algn="ctr">
            <a:noFill/>
            <a:miter lim="800000"/>
            <a:headEnd/>
            <a:tailEnd/>
          </a:ln>
        </p:spPr>
        <p:txBody>
          <a:bodyPr anchor="ctr">
            <a:spAutoFit/>
          </a:bodyPr>
          <a:lstStyle/>
          <a:p>
            <a:pPr algn="just" eaLnBrk="0" hangingPunct="0">
              <a:defRPr/>
            </a:pPr>
            <a:r>
              <a:rPr lang="pt-BR" sz="1600" dirty="0" smtClean="0">
                <a:latin typeface="+mj-lt"/>
              </a:rPr>
              <a:t>4. Investigar se o </a:t>
            </a:r>
            <a:r>
              <a:rPr lang="pt-BR" sz="1600" dirty="0" smtClean="0">
                <a:latin typeface="+mj-lt"/>
                <a:sym typeface="Symbol"/>
              </a:rPr>
              <a:t></a:t>
            </a:r>
            <a:r>
              <a:rPr lang="pt-BR" sz="1600" baseline="-25000" dirty="0" smtClean="0">
                <a:latin typeface="+mj-lt"/>
              </a:rPr>
              <a:t>o</a:t>
            </a:r>
            <a:r>
              <a:rPr lang="pt-BR" sz="1600" dirty="0" smtClean="0">
                <a:latin typeface="+mj-lt"/>
              </a:rPr>
              <a:t> se enquadra no intervalo de confiança. Ou também se os valores  </a:t>
            </a:r>
            <a:r>
              <a:rPr lang="pt-BR" sz="1600" dirty="0" err="1" smtClean="0">
                <a:latin typeface="+mj-lt"/>
              </a:rPr>
              <a:t>t</a:t>
            </a:r>
            <a:r>
              <a:rPr lang="pt-BR" sz="1600" baseline="-25000" dirty="0" err="1" smtClean="0">
                <a:latin typeface="+mj-lt"/>
              </a:rPr>
              <a:t>cal</a:t>
            </a:r>
            <a:r>
              <a:rPr lang="pt-BR" sz="1600" dirty="0" smtClean="0">
                <a:latin typeface="+mj-lt"/>
              </a:rPr>
              <a:t> ( n&lt;25) ou </a:t>
            </a:r>
            <a:r>
              <a:rPr lang="pt-BR" sz="1600" dirty="0" err="1" smtClean="0">
                <a:latin typeface="+mj-lt"/>
              </a:rPr>
              <a:t>z</a:t>
            </a:r>
            <a:r>
              <a:rPr lang="pt-BR" sz="1600" baseline="-25000" dirty="0" err="1" smtClean="0">
                <a:latin typeface="+mj-lt"/>
              </a:rPr>
              <a:t>cal</a:t>
            </a:r>
            <a:r>
              <a:rPr lang="pt-BR" sz="1600" dirty="0" smtClean="0">
                <a:latin typeface="+mj-lt"/>
              </a:rPr>
              <a:t> (n&gt;25)  são menores do que </a:t>
            </a:r>
            <a:r>
              <a:rPr lang="pt-BR" sz="1600" dirty="0" err="1" smtClean="0">
                <a:latin typeface="+mj-lt"/>
              </a:rPr>
              <a:t>t</a:t>
            </a:r>
            <a:r>
              <a:rPr lang="pt-BR" sz="1600" baseline="-25000" dirty="0" err="1" smtClean="0">
                <a:latin typeface="+mj-lt"/>
              </a:rPr>
              <a:t>tab</a:t>
            </a:r>
            <a:r>
              <a:rPr lang="pt-BR" sz="1600" dirty="0" smtClean="0">
                <a:latin typeface="+mj-lt"/>
              </a:rPr>
              <a:t> ou </a:t>
            </a:r>
            <a:r>
              <a:rPr lang="pt-BR" sz="1600" dirty="0" err="1" smtClean="0">
                <a:latin typeface="+mj-lt"/>
              </a:rPr>
              <a:t>z</a:t>
            </a:r>
            <a:r>
              <a:rPr lang="pt-BR" sz="1600" baseline="-25000" dirty="0" err="1" smtClean="0">
                <a:latin typeface="+mj-lt"/>
              </a:rPr>
              <a:t>tab</a:t>
            </a:r>
            <a:r>
              <a:rPr lang="pt-BR" sz="1600" dirty="0" smtClean="0">
                <a:latin typeface="+mj-lt"/>
              </a:rPr>
              <a:t>  em cada caso específico.   </a:t>
            </a:r>
            <a:endParaRPr lang="pt-BR" sz="1600" b="0" u="none" dirty="0">
              <a:latin typeface="+mj-lt"/>
              <a:ea typeface="Times New Roman" pitchFamily="18" charset="0"/>
            </a:endParaRPr>
          </a:p>
        </p:txBody>
      </p:sp>
      <p:sp>
        <p:nvSpPr>
          <p:cNvPr id="24" name="Retângulo 23"/>
          <p:cNvSpPr/>
          <p:nvPr/>
        </p:nvSpPr>
        <p:spPr>
          <a:xfrm>
            <a:off x="0" y="4364810"/>
            <a:ext cx="9144000" cy="584775"/>
          </a:xfrm>
          <a:prstGeom prst="rect">
            <a:avLst/>
          </a:prstGeom>
        </p:spPr>
        <p:txBody>
          <a:bodyPr wrap="square">
            <a:spAutoFit/>
          </a:bodyPr>
          <a:lstStyle/>
          <a:p>
            <a:pPr algn="just"/>
            <a:r>
              <a:rPr lang="pt-BR" sz="1600" dirty="0" smtClean="0">
                <a:latin typeface="+mj-lt"/>
              </a:rPr>
              <a:t>5. Se a resposta para a nossa pergunta for "sim", aceitamos H</a:t>
            </a:r>
            <a:r>
              <a:rPr lang="pt-BR" sz="1600" baseline="-25000" dirty="0" smtClean="0">
                <a:latin typeface="+mj-lt"/>
              </a:rPr>
              <a:t>0</a:t>
            </a:r>
            <a:r>
              <a:rPr lang="pt-BR" sz="1600" dirty="0" smtClean="0">
                <a:latin typeface="+mj-lt"/>
              </a:rPr>
              <a:t>, se for "não", rejeitamos o H</a:t>
            </a:r>
            <a:r>
              <a:rPr lang="pt-BR" sz="1600" baseline="-25000" dirty="0" smtClean="0">
                <a:latin typeface="+mj-lt"/>
              </a:rPr>
              <a:t>0 </a:t>
            </a:r>
            <a:r>
              <a:rPr lang="pt-BR" sz="1600" dirty="0" smtClean="0">
                <a:latin typeface="+mj-lt"/>
              </a:rPr>
              <a:t>(e aceitamos a H</a:t>
            </a:r>
            <a:r>
              <a:rPr lang="pt-BR" sz="1600" baseline="-25000" dirty="0" smtClean="0">
                <a:latin typeface="+mj-lt"/>
              </a:rPr>
              <a:t>1</a:t>
            </a:r>
            <a:r>
              <a:rPr lang="pt-BR" sz="1600" dirty="0" smtClean="0">
                <a:latin typeface="+mj-lt"/>
              </a:rPr>
              <a:t>).</a:t>
            </a:r>
            <a:endParaRPr lang="pt-BR" sz="1600" dirty="0">
              <a:latin typeface="+mj-lt"/>
            </a:endParaRPr>
          </a:p>
        </p:txBody>
      </p:sp>
      <p:sp>
        <p:nvSpPr>
          <p:cNvPr id="25" name="Retângulo 24"/>
          <p:cNvSpPr/>
          <p:nvPr/>
        </p:nvSpPr>
        <p:spPr>
          <a:xfrm>
            <a:off x="0" y="5012748"/>
            <a:ext cx="2831609" cy="338554"/>
          </a:xfrm>
          <a:prstGeom prst="rect">
            <a:avLst/>
          </a:prstGeom>
        </p:spPr>
        <p:txBody>
          <a:bodyPr wrap="none">
            <a:spAutoFit/>
          </a:bodyPr>
          <a:lstStyle/>
          <a:p>
            <a:r>
              <a:rPr lang="pt-BR" sz="1600" dirty="0" smtClean="0">
                <a:latin typeface="+mj-lt"/>
              </a:rPr>
              <a:t>6. Apresentação dos resultados </a:t>
            </a:r>
            <a:endParaRPr lang="pt-BR" sz="1600" dirty="0">
              <a:latin typeface="+mj-lt"/>
            </a:endParaRPr>
          </a:p>
        </p:txBody>
      </p:sp>
      <p:graphicFrame>
        <p:nvGraphicFramePr>
          <p:cNvPr id="26" name="Object 2"/>
          <p:cNvGraphicFramePr>
            <a:graphicFrameLocks noChangeAspect="1"/>
          </p:cNvGraphicFramePr>
          <p:nvPr/>
        </p:nvGraphicFramePr>
        <p:xfrm>
          <a:off x="2438850" y="1443344"/>
          <a:ext cx="866775" cy="282575"/>
        </p:xfrm>
        <a:graphic>
          <a:graphicData uri="http://schemas.openxmlformats.org/presentationml/2006/ole">
            <p:oleObj spid="_x0000_s74782" name="Equação" r:id="rId6" imgW="723586" imgH="228501" progId="Equation.3">
              <p:embed/>
            </p:oleObj>
          </a:graphicData>
        </a:graphic>
      </p:graphicFrame>
      <p:graphicFrame>
        <p:nvGraphicFramePr>
          <p:cNvPr id="596999" name="Object 7"/>
          <p:cNvGraphicFramePr>
            <a:graphicFrameLocks noChangeAspect="1"/>
          </p:cNvGraphicFramePr>
          <p:nvPr/>
        </p:nvGraphicFramePr>
        <p:xfrm>
          <a:off x="4206875" y="1442924"/>
          <a:ext cx="850900" cy="282575"/>
        </p:xfrm>
        <a:graphic>
          <a:graphicData uri="http://schemas.openxmlformats.org/presentationml/2006/ole">
            <p:oleObj spid="_x0000_s74783" name="Equação" r:id="rId7" imgW="711200" imgH="228600" progId="Equation.3">
              <p:embed/>
            </p:oleObj>
          </a:graphicData>
        </a:graphic>
      </p:graphicFrame>
      <p:sp>
        <p:nvSpPr>
          <p:cNvPr id="29" name="Retângulo 28"/>
          <p:cNvSpPr/>
          <p:nvPr/>
        </p:nvSpPr>
        <p:spPr>
          <a:xfrm>
            <a:off x="1" y="5423951"/>
            <a:ext cx="9144000" cy="830997"/>
          </a:xfrm>
          <a:prstGeom prst="rect">
            <a:avLst/>
          </a:prstGeom>
        </p:spPr>
        <p:txBody>
          <a:bodyPr wrap="square">
            <a:spAutoFit/>
          </a:bodyPr>
          <a:lstStyle/>
          <a:p>
            <a:pPr algn="just"/>
            <a:r>
              <a:rPr lang="pt-BR" sz="1600" b="1" dirty="0" smtClean="0">
                <a:solidFill>
                  <a:srgbClr val="FF0000"/>
                </a:solidFill>
                <a:latin typeface="+mj-lt"/>
              </a:rPr>
              <a:t>Existe uma certa preferência pelo intervalo de confiança, porque ele não apenas decide se aceita </a:t>
            </a:r>
            <a:r>
              <a:rPr lang="pt-BR" sz="1600" b="1" dirty="0" err="1" smtClean="0">
                <a:solidFill>
                  <a:srgbClr val="FF0000"/>
                </a:solidFill>
                <a:latin typeface="+mj-lt"/>
              </a:rPr>
              <a:t>H</a:t>
            </a:r>
            <a:r>
              <a:rPr lang="pt-BR" sz="1600" b="1" baseline="-25000" dirty="0" err="1" smtClean="0">
                <a:solidFill>
                  <a:srgbClr val="FF0000"/>
                </a:solidFill>
                <a:latin typeface="+mj-lt"/>
              </a:rPr>
              <a:t>o</a:t>
            </a:r>
            <a:r>
              <a:rPr lang="pt-BR" sz="1600" b="1" dirty="0" smtClean="0">
                <a:solidFill>
                  <a:srgbClr val="FF0000"/>
                </a:solidFill>
                <a:latin typeface="+mj-lt"/>
              </a:rPr>
              <a:t> ou H</a:t>
            </a:r>
            <a:r>
              <a:rPr lang="pt-BR" sz="1600" b="1" baseline="-25000" dirty="0" smtClean="0">
                <a:solidFill>
                  <a:srgbClr val="FF0000"/>
                </a:solidFill>
                <a:latin typeface="+mj-lt"/>
              </a:rPr>
              <a:t>1</a:t>
            </a:r>
            <a:r>
              <a:rPr lang="pt-BR" sz="1600" b="1" dirty="0" smtClean="0">
                <a:solidFill>
                  <a:srgbClr val="FF0000"/>
                </a:solidFill>
                <a:latin typeface="+mj-lt"/>
              </a:rPr>
              <a:t>, mas também fornece um resumo compacto e informativo do resultado da medição e também por ser mais indicado a dados.Por outro lado, o cálculo de z ou t permite fornecer valores  p.</a:t>
            </a:r>
            <a:endParaRPr lang="pt-BR" sz="1600" b="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6999"/>
                                        </p:tgtEl>
                                        <p:attrNameLst>
                                          <p:attrName>style.visibility</p:attrName>
                                        </p:attrNameLst>
                                      </p:cBhvr>
                                      <p:to>
                                        <p:strVal val="visible"/>
                                      </p:to>
                                    </p:set>
                                    <p:anim calcmode="lin" valueType="num">
                                      <p:cBhvr additive="base">
                                        <p:cTn id="19" dur="500" fill="hold"/>
                                        <p:tgtEl>
                                          <p:spTgt spid="596999"/>
                                        </p:tgtEl>
                                        <p:attrNameLst>
                                          <p:attrName>ppt_x</p:attrName>
                                        </p:attrNameLst>
                                      </p:cBhvr>
                                      <p:tavLst>
                                        <p:tav tm="0">
                                          <p:val>
                                            <p:strVal val="#ppt_x"/>
                                          </p:val>
                                        </p:tav>
                                        <p:tav tm="100000">
                                          <p:val>
                                            <p:strVal val="#ppt_x"/>
                                          </p:val>
                                        </p:tav>
                                      </p:tavLst>
                                    </p:anim>
                                    <p:anim calcmode="lin" valueType="num">
                                      <p:cBhvr additive="base">
                                        <p:cTn id="20" dur="500" fill="hold"/>
                                        <p:tgtEl>
                                          <p:spTgt spid="5969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 calcmode="lin" valueType="num">
                                      <p:cBhvr additive="base">
                                        <p:cTn id="6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additive="base">
                                        <p:cTn id="6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10" grpId="0" build="allAtOnce"/>
      <p:bldP spid="22" grpId="0" build="allAtOnce"/>
      <p:bldP spid="24" grpId="0" build="allAtOnce"/>
      <p:bldP spid="25" grpId="0" build="allAtOnce"/>
      <p:bldP spid="29"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
          <p:cNvPicPr>
            <a:picLocks noChangeAspect="1" noChangeArrowheads="1"/>
          </p:cNvPicPr>
          <p:nvPr/>
        </p:nvPicPr>
        <p:blipFill>
          <a:blip r:embed="rId3"/>
          <a:srcRect/>
          <a:stretch>
            <a:fillRect/>
          </a:stretch>
        </p:blipFill>
        <p:spPr bwMode="auto">
          <a:xfrm>
            <a:off x="4195570" y="2519296"/>
            <a:ext cx="3059223" cy="3734879"/>
          </a:xfrm>
          <a:prstGeom prst="rect">
            <a:avLst/>
          </a:prstGeom>
          <a:noFill/>
          <a:ln w="9525">
            <a:noFill/>
            <a:miter lim="800000"/>
            <a:headEnd/>
            <a:tailEnd/>
          </a:ln>
          <a:effectLst/>
        </p:spPr>
      </p:pic>
      <p:graphicFrame>
        <p:nvGraphicFramePr>
          <p:cNvPr id="16" name="Object 11"/>
          <p:cNvGraphicFramePr>
            <a:graphicFrameLocks noChangeAspect="1"/>
          </p:cNvGraphicFramePr>
          <p:nvPr/>
        </p:nvGraphicFramePr>
        <p:xfrm>
          <a:off x="6972546" y="1292225"/>
          <a:ext cx="2147887" cy="503238"/>
        </p:xfrm>
        <a:graphic>
          <a:graphicData uri="http://schemas.openxmlformats.org/presentationml/2006/ole">
            <p:oleObj spid="_x0000_s75828" name="Equação" r:id="rId4" imgW="1790700" imgH="419100" progId="Equation.3">
              <p:embed/>
            </p:oleObj>
          </a:graphicData>
        </a:graphic>
      </p:graphicFrame>
      <p:sp>
        <p:nvSpPr>
          <p:cNvPr id="17" name="CaixaDeTexto 16"/>
          <p:cNvSpPr txBox="1">
            <a:spLocks noChangeArrowheads="1"/>
          </p:cNvSpPr>
          <p:nvPr/>
        </p:nvSpPr>
        <p:spPr bwMode="auto">
          <a:xfrm>
            <a:off x="2155738" y="1364762"/>
            <a:ext cx="1579515" cy="307777"/>
          </a:xfrm>
          <a:prstGeom prst="rect">
            <a:avLst/>
          </a:prstGeom>
          <a:noFill/>
          <a:ln w="9525">
            <a:noFill/>
            <a:miter lim="800000"/>
            <a:headEnd/>
            <a:tailEnd/>
          </a:ln>
        </p:spPr>
        <p:txBody>
          <a:bodyPr wrap="square">
            <a:spAutoFit/>
          </a:bodyPr>
          <a:lstStyle/>
          <a:p>
            <a:pPr eaLnBrk="0" hangingPunct="0"/>
            <a:r>
              <a:rPr lang="pt-BR" sz="1400" b="0" u="none" dirty="0" smtClean="0">
                <a:latin typeface="+mj-lt"/>
              </a:rPr>
              <a:t>H</a:t>
            </a:r>
            <a:r>
              <a:rPr lang="pt-BR" sz="1400" b="0" u="none" baseline="-25000" dirty="0" smtClean="0">
                <a:latin typeface="+mj-lt"/>
              </a:rPr>
              <a:t>0</a:t>
            </a:r>
            <a:r>
              <a:rPr lang="pt-BR" sz="1400" b="0" u="none" dirty="0" smtClean="0">
                <a:latin typeface="+mj-lt"/>
              </a:rPr>
              <a:t> é aceito quando</a:t>
            </a:r>
            <a:endParaRPr lang="pt-BR" sz="1400" b="0" u="none" dirty="0">
              <a:latin typeface="+mj-lt"/>
            </a:endParaRPr>
          </a:p>
        </p:txBody>
      </p:sp>
      <p:sp>
        <p:nvSpPr>
          <p:cNvPr id="18" name="CaixaDeTexto 17"/>
          <p:cNvSpPr txBox="1">
            <a:spLocks noChangeArrowheads="1"/>
          </p:cNvSpPr>
          <p:nvPr/>
        </p:nvSpPr>
        <p:spPr bwMode="auto">
          <a:xfrm>
            <a:off x="6034660" y="1370583"/>
            <a:ext cx="1073461" cy="307777"/>
          </a:xfrm>
          <a:prstGeom prst="rect">
            <a:avLst/>
          </a:prstGeom>
          <a:noFill/>
          <a:ln w="9525">
            <a:noFill/>
            <a:miter lim="800000"/>
            <a:headEnd/>
            <a:tailEnd/>
          </a:ln>
        </p:spPr>
        <p:txBody>
          <a:bodyPr wrap="square">
            <a:spAutoFit/>
          </a:bodyPr>
          <a:lstStyle/>
          <a:p>
            <a:pPr eaLnBrk="0" hangingPunct="0"/>
            <a:r>
              <a:rPr lang="pt-BR" sz="1400" b="0" u="none" dirty="0" smtClean="0">
                <a:latin typeface="+mj-lt"/>
              </a:rPr>
              <a:t>ou quando</a:t>
            </a:r>
            <a:endParaRPr lang="pt-BR" sz="1400" b="0" u="none" dirty="0">
              <a:latin typeface="+mj-lt"/>
            </a:endParaRPr>
          </a:p>
        </p:txBody>
      </p:sp>
      <p:graphicFrame>
        <p:nvGraphicFramePr>
          <p:cNvPr id="19" name="Object 4"/>
          <p:cNvGraphicFramePr>
            <a:graphicFrameLocks noChangeAspect="1"/>
          </p:cNvGraphicFramePr>
          <p:nvPr/>
        </p:nvGraphicFramePr>
        <p:xfrm>
          <a:off x="3759433" y="1377051"/>
          <a:ext cx="700087" cy="304800"/>
        </p:xfrm>
        <a:graphic>
          <a:graphicData uri="http://schemas.openxmlformats.org/presentationml/2006/ole">
            <p:oleObj spid="_x0000_s75829" name="Equação" r:id="rId5" imgW="583947" imgH="253890" progId="Equation.3">
              <p:embed/>
            </p:oleObj>
          </a:graphicData>
        </a:graphic>
      </p:graphicFrame>
      <p:sp>
        <p:nvSpPr>
          <p:cNvPr id="20" name="Retângulo 19"/>
          <p:cNvSpPr/>
          <p:nvPr/>
        </p:nvSpPr>
        <p:spPr>
          <a:xfrm>
            <a:off x="51589" y="1769218"/>
            <a:ext cx="9135541" cy="523220"/>
          </a:xfrm>
          <a:prstGeom prst="rect">
            <a:avLst/>
          </a:prstGeom>
        </p:spPr>
        <p:txBody>
          <a:bodyPr wrap="square">
            <a:spAutoFit/>
          </a:bodyPr>
          <a:lstStyle/>
          <a:p>
            <a:pPr algn="just"/>
            <a:r>
              <a:rPr lang="pt-BR" sz="1400" dirty="0" smtClean="0">
                <a:latin typeface="+mj-lt"/>
              </a:rPr>
              <a:t>Suponha que uma preparação sintética contendo 100 </a:t>
            </a:r>
            <a:r>
              <a:rPr lang="pt-BR" sz="1400" dirty="0" err="1" smtClean="0">
                <a:latin typeface="+mj-lt"/>
              </a:rPr>
              <a:t>mg</a:t>
            </a:r>
            <a:r>
              <a:rPr lang="pt-BR" sz="1400" dirty="0" smtClean="0">
                <a:latin typeface="+mj-lt"/>
              </a:rPr>
              <a:t> de uma substância foi preparada e os resultados são apresentados na tabela.  Há diferença significativa  (há tendência) da média das repetições realizadas?</a:t>
            </a:r>
            <a:endParaRPr lang="pt-BR" sz="1400" dirty="0">
              <a:latin typeface="+mj-lt"/>
            </a:endParaRPr>
          </a:p>
        </p:txBody>
      </p:sp>
      <p:graphicFrame>
        <p:nvGraphicFramePr>
          <p:cNvPr id="1086469" name="Object 5"/>
          <p:cNvGraphicFramePr>
            <a:graphicFrameLocks noChangeAspect="1"/>
          </p:cNvGraphicFramePr>
          <p:nvPr/>
        </p:nvGraphicFramePr>
        <p:xfrm>
          <a:off x="226153" y="1376630"/>
          <a:ext cx="838200" cy="304800"/>
        </p:xfrm>
        <a:graphic>
          <a:graphicData uri="http://schemas.openxmlformats.org/presentationml/2006/ole">
            <p:oleObj spid="_x0000_s75830" name="Equação" r:id="rId6" imgW="698197" imgH="253890" progId="Equation.3">
              <p:embed/>
            </p:oleObj>
          </a:graphicData>
        </a:graphic>
      </p:graphicFrame>
      <p:graphicFrame>
        <p:nvGraphicFramePr>
          <p:cNvPr id="1086470" name="Object 6"/>
          <p:cNvGraphicFramePr>
            <a:graphicFrameLocks noChangeAspect="1"/>
          </p:cNvGraphicFramePr>
          <p:nvPr/>
        </p:nvGraphicFramePr>
        <p:xfrm>
          <a:off x="1296606" y="1386155"/>
          <a:ext cx="822325" cy="304800"/>
        </p:xfrm>
        <a:graphic>
          <a:graphicData uri="http://schemas.openxmlformats.org/presentationml/2006/ole">
            <p:oleObj spid="_x0000_s75831" name="Equação" r:id="rId7" imgW="685800" imgH="254000" progId="Equation.3">
              <p:embed/>
            </p:oleObj>
          </a:graphicData>
        </a:graphic>
      </p:graphicFrame>
      <p:graphicFrame>
        <p:nvGraphicFramePr>
          <p:cNvPr id="1086471" name="Object 7"/>
          <p:cNvGraphicFramePr>
            <a:graphicFrameLocks noChangeAspect="1"/>
          </p:cNvGraphicFramePr>
          <p:nvPr/>
        </p:nvGraphicFramePr>
        <p:xfrm>
          <a:off x="1966913" y="2570163"/>
          <a:ext cx="1422400" cy="533400"/>
        </p:xfrm>
        <a:graphic>
          <a:graphicData uri="http://schemas.openxmlformats.org/presentationml/2006/ole">
            <p:oleObj spid="_x0000_s75832" name="Equação" r:id="rId8" imgW="1422400" imgH="533400" progId="Equation.3">
              <p:embed/>
            </p:oleObj>
          </a:graphicData>
        </a:graphic>
      </p:graphicFrame>
      <p:pic>
        <p:nvPicPr>
          <p:cNvPr id="1086472" name="Picture 8"/>
          <p:cNvPicPr>
            <a:picLocks noChangeAspect="1" noChangeArrowheads="1"/>
          </p:cNvPicPr>
          <p:nvPr/>
        </p:nvPicPr>
        <p:blipFill>
          <a:blip r:embed="rId9"/>
          <a:srcRect/>
          <a:stretch>
            <a:fillRect/>
          </a:stretch>
        </p:blipFill>
        <p:spPr bwMode="auto">
          <a:xfrm>
            <a:off x="0" y="2357052"/>
            <a:ext cx="1510022" cy="1516210"/>
          </a:xfrm>
          <a:prstGeom prst="rect">
            <a:avLst/>
          </a:prstGeom>
          <a:noFill/>
          <a:ln w="9525">
            <a:noFill/>
            <a:miter lim="800000"/>
            <a:headEnd/>
            <a:tailEnd/>
          </a:ln>
          <a:effectLst/>
        </p:spPr>
      </p:pic>
      <p:grpSp>
        <p:nvGrpSpPr>
          <p:cNvPr id="2" name="Grupo 23"/>
          <p:cNvGrpSpPr/>
          <p:nvPr/>
        </p:nvGrpSpPr>
        <p:grpSpPr>
          <a:xfrm>
            <a:off x="4275896" y="3148668"/>
            <a:ext cx="2228488" cy="416436"/>
            <a:chOff x="5600390" y="4254022"/>
            <a:chExt cx="2025334" cy="574395"/>
          </a:xfrm>
        </p:grpSpPr>
        <p:sp>
          <p:nvSpPr>
            <p:cNvPr id="25" name="Elipse 24"/>
            <p:cNvSpPr/>
            <p:nvPr/>
          </p:nvSpPr>
          <p:spPr>
            <a:xfrm>
              <a:off x="5600390" y="4664529"/>
              <a:ext cx="270292" cy="1606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26" name="Elipse 25"/>
            <p:cNvSpPr/>
            <p:nvPr/>
          </p:nvSpPr>
          <p:spPr>
            <a:xfrm flipV="1">
              <a:off x="7324082" y="4681767"/>
              <a:ext cx="301642" cy="146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cxnSp>
          <p:nvCxnSpPr>
            <p:cNvPr id="27" name="Conector reto 26"/>
            <p:cNvCxnSpPr/>
            <p:nvPr/>
          </p:nvCxnSpPr>
          <p:spPr>
            <a:xfrm rot="5400000" flipH="1" flipV="1">
              <a:off x="7268260" y="4480728"/>
              <a:ext cx="458729" cy="5318"/>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ector reto 27"/>
            <p:cNvCxnSpPr>
              <a:stCxn id="26" idx="2"/>
              <a:endCxn id="25" idx="6"/>
            </p:cNvCxnSpPr>
            <p:nvPr/>
          </p:nvCxnSpPr>
          <p:spPr>
            <a:xfrm rot="10800000">
              <a:off x="5870681" y="4744839"/>
              <a:ext cx="1453399" cy="10259"/>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aphicFrame>
        <p:nvGraphicFramePr>
          <p:cNvPr id="1086473" name="Object 9"/>
          <p:cNvGraphicFramePr>
            <a:graphicFrameLocks noChangeAspect="1"/>
          </p:cNvGraphicFramePr>
          <p:nvPr/>
        </p:nvGraphicFramePr>
        <p:xfrm>
          <a:off x="2282825" y="3290888"/>
          <a:ext cx="647700" cy="165100"/>
        </p:xfrm>
        <a:graphic>
          <a:graphicData uri="http://schemas.openxmlformats.org/presentationml/2006/ole">
            <p:oleObj spid="_x0000_s75833" name="Equação" r:id="rId10" imgW="647419" imgH="165028" progId="Equation.3">
              <p:embed/>
            </p:oleObj>
          </a:graphicData>
        </a:graphic>
      </p:graphicFrame>
      <p:graphicFrame>
        <p:nvGraphicFramePr>
          <p:cNvPr id="1086474" name="Object 10"/>
          <p:cNvGraphicFramePr>
            <a:graphicFrameLocks noChangeAspect="1"/>
          </p:cNvGraphicFramePr>
          <p:nvPr/>
        </p:nvGraphicFramePr>
        <p:xfrm>
          <a:off x="727075" y="3956050"/>
          <a:ext cx="2576513" cy="381000"/>
        </p:xfrm>
        <a:graphic>
          <a:graphicData uri="http://schemas.openxmlformats.org/presentationml/2006/ole">
            <p:oleObj spid="_x0000_s75834" name="Equação" r:id="rId11" imgW="2578100" imgH="381000" progId="Equation.3">
              <p:embed/>
            </p:oleObj>
          </a:graphicData>
        </a:graphic>
      </p:graphicFrame>
      <p:grpSp>
        <p:nvGrpSpPr>
          <p:cNvPr id="3" name="Grupo 35"/>
          <p:cNvGrpSpPr/>
          <p:nvPr/>
        </p:nvGrpSpPr>
        <p:grpSpPr>
          <a:xfrm>
            <a:off x="7203062" y="2449277"/>
            <a:ext cx="1854678" cy="3539430"/>
            <a:chOff x="7185810" y="3432641"/>
            <a:chExt cx="1854678" cy="3539430"/>
          </a:xfrm>
        </p:grpSpPr>
        <p:sp>
          <p:nvSpPr>
            <p:cNvPr id="35" name="Retângulo 34"/>
            <p:cNvSpPr/>
            <p:nvPr/>
          </p:nvSpPr>
          <p:spPr>
            <a:xfrm>
              <a:off x="7185810" y="3432641"/>
              <a:ext cx="1854678" cy="3539430"/>
            </a:xfrm>
            <a:prstGeom prst="rect">
              <a:avLst/>
            </a:prstGeom>
          </p:spPr>
          <p:txBody>
            <a:bodyPr wrap="square">
              <a:spAutoFit/>
            </a:bodyPr>
            <a:lstStyle/>
            <a:p>
              <a:pPr algn="just"/>
              <a:r>
                <a:rPr lang="pt-BR" sz="1400" dirty="0" smtClean="0">
                  <a:latin typeface="+mj-lt"/>
                </a:rPr>
                <a:t>Como 1,46 &lt; 2,57, o resultado do teste de hipótese </a:t>
              </a:r>
              <a:r>
                <a:rPr lang="pt-BR" sz="1400" baseline="-25000" dirty="0" smtClean="0">
                  <a:latin typeface="+mj-lt"/>
                </a:rPr>
                <a:t>                                    </a:t>
              </a:r>
              <a:r>
                <a:rPr lang="pt-BR" sz="1400" dirty="0" smtClean="0">
                  <a:latin typeface="+mj-lt"/>
                </a:rPr>
                <a:t>é aceita:              nenhuma diferença significativa entre </a:t>
              </a:r>
              <a:r>
                <a:rPr lang="pt-BR" sz="1400" dirty="0" smtClean="0">
                  <a:latin typeface="+mj-lt"/>
                  <a:sym typeface="Symbol"/>
                </a:rPr>
                <a:t></a:t>
              </a:r>
              <a:r>
                <a:rPr lang="pt-BR" sz="1400" dirty="0" smtClean="0">
                  <a:latin typeface="+mj-lt"/>
                </a:rPr>
                <a:t>, estimada em 99,5 e 100, pode ser mostrada. A hipótese H</a:t>
              </a:r>
              <a:r>
                <a:rPr lang="pt-BR" sz="1400" baseline="-25000" dirty="0" smtClean="0">
                  <a:latin typeface="+mj-lt"/>
                </a:rPr>
                <a:t>0</a:t>
              </a:r>
              <a:r>
                <a:rPr lang="pt-BR" sz="1400" dirty="0" smtClean="0">
                  <a:latin typeface="+mj-lt"/>
                </a:rPr>
                <a:t> é aceita  porque 100 está entre os limites inferior (98,66) e superior (100,37) do intervalo de confiança da média amostral.</a:t>
              </a:r>
            </a:p>
            <a:p>
              <a:pPr algn="just"/>
              <a:r>
                <a:rPr lang="pt-BR" sz="1400" dirty="0" smtClean="0">
                  <a:latin typeface="+mj-lt"/>
                </a:rPr>
                <a:t>p(0,10)&gt; a(0,05).</a:t>
              </a:r>
              <a:endParaRPr lang="pt-BR" sz="1400" dirty="0">
                <a:latin typeface="+mj-lt"/>
              </a:endParaRPr>
            </a:p>
          </p:txBody>
        </p:sp>
        <p:graphicFrame>
          <p:nvGraphicFramePr>
            <p:cNvPr id="1086475" name="Object 11"/>
            <p:cNvGraphicFramePr>
              <a:graphicFrameLocks noChangeAspect="1"/>
            </p:cNvGraphicFramePr>
            <p:nvPr/>
          </p:nvGraphicFramePr>
          <p:xfrm>
            <a:off x="8091571" y="3861759"/>
            <a:ext cx="838200" cy="304800"/>
          </p:xfrm>
          <a:graphic>
            <a:graphicData uri="http://schemas.openxmlformats.org/presentationml/2006/ole">
              <p:oleObj spid="_x0000_s75835" name="Equação" r:id="rId12" imgW="698197" imgH="253890" progId="Equation.3">
                <p:embed/>
              </p:oleObj>
            </a:graphicData>
          </a:graphic>
        </p:graphicFrame>
      </p:grpSp>
      <p:sp>
        <p:nvSpPr>
          <p:cNvPr id="24" name="Retângulo 23"/>
          <p:cNvSpPr/>
          <p:nvPr/>
        </p:nvSpPr>
        <p:spPr>
          <a:xfrm>
            <a:off x="1685714" y="552706"/>
            <a:ext cx="53351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MÉDIAS</a:t>
            </a:r>
            <a:endParaRPr lang="pt-BR" altLang="pt-BR" b="1" dirty="0">
              <a:solidFill>
                <a:schemeClr val="accent1"/>
              </a:solidFill>
              <a:latin typeface="+mj-lt"/>
            </a:endParaRPr>
          </a:p>
        </p:txBody>
      </p:sp>
      <p:sp>
        <p:nvSpPr>
          <p:cNvPr id="29" name="Retângulo 28"/>
          <p:cNvSpPr/>
          <p:nvPr/>
        </p:nvSpPr>
        <p:spPr>
          <a:xfrm>
            <a:off x="787630" y="929625"/>
            <a:ext cx="6746975" cy="369332"/>
          </a:xfrm>
          <a:prstGeom prst="rect">
            <a:avLst/>
          </a:prstGeom>
        </p:spPr>
        <p:txBody>
          <a:bodyPr wrap="none">
            <a:spAutoFit/>
          </a:bodyPr>
          <a:lstStyle/>
          <a:p>
            <a:pPr algn="ctr"/>
            <a:r>
              <a:rPr lang="pt-BR" b="1" dirty="0" smtClean="0">
                <a:solidFill>
                  <a:srgbClr val="FF0000"/>
                </a:solidFill>
                <a:latin typeface="+mj-lt"/>
              </a:rPr>
              <a:t>Comparação entre a média amostral e um valor de referência conhecido</a:t>
            </a:r>
            <a:endParaRPr lang="pt-BR" b="1" dirty="0">
              <a:solidFill>
                <a:srgbClr val="FF0000"/>
              </a:solidFill>
              <a:latin typeface="+mj-lt"/>
            </a:endParaRPr>
          </a:p>
        </p:txBody>
      </p:sp>
      <p:graphicFrame>
        <p:nvGraphicFramePr>
          <p:cNvPr id="518155" name="Object 11"/>
          <p:cNvGraphicFramePr>
            <a:graphicFrameLocks noChangeAspect="1"/>
          </p:cNvGraphicFramePr>
          <p:nvPr/>
        </p:nvGraphicFramePr>
        <p:xfrm>
          <a:off x="1564018" y="4362574"/>
          <a:ext cx="1295400" cy="203200"/>
        </p:xfrm>
        <a:graphic>
          <a:graphicData uri="http://schemas.openxmlformats.org/presentationml/2006/ole">
            <p:oleObj spid="_x0000_s75836" name="Equação" r:id="rId13" imgW="1295400" imgH="203200" progId="Equation.3">
              <p:embed/>
            </p:oleObj>
          </a:graphicData>
        </a:graphic>
      </p:graphicFrame>
      <p:graphicFrame>
        <p:nvGraphicFramePr>
          <p:cNvPr id="518156" name="Object 12"/>
          <p:cNvGraphicFramePr>
            <a:graphicFrameLocks noChangeAspect="1"/>
          </p:cNvGraphicFramePr>
          <p:nvPr/>
        </p:nvGraphicFramePr>
        <p:xfrm>
          <a:off x="5041013" y="1236843"/>
          <a:ext cx="762000" cy="647700"/>
        </p:xfrm>
        <a:graphic>
          <a:graphicData uri="http://schemas.openxmlformats.org/presentationml/2006/ole">
            <p:oleObj spid="_x0000_s75837" name="Equação" r:id="rId14" imgW="762000" imgH="647700" progId="Equation.3">
              <p:embed/>
            </p:oleObj>
          </a:graphicData>
        </a:graphic>
      </p:graphicFrame>
      <p:sp>
        <p:nvSpPr>
          <p:cNvPr id="30" name="Retângulo 29"/>
          <p:cNvSpPr/>
          <p:nvPr/>
        </p:nvSpPr>
        <p:spPr>
          <a:xfrm>
            <a:off x="4447596" y="1363776"/>
            <a:ext cx="558166" cy="307777"/>
          </a:xfrm>
          <a:prstGeom prst="rect">
            <a:avLst/>
          </a:prstGeom>
        </p:spPr>
        <p:txBody>
          <a:bodyPr wrap="none">
            <a:spAutoFit/>
          </a:bodyPr>
          <a:lstStyle/>
          <a:p>
            <a:pPr eaLnBrk="0" hangingPunct="0"/>
            <a:r>
              <a:rPr lang="pt-BR" sz="1400" dirty="0" smtClean="0">
                <a:latin typeface="+mj-lt"/>
              </a:rPr>
              <a:t>onde</a:t>
            </a:r>
            <a:endParaRPr lang="pt-BR" sz="1400" dirty="0">
              <a:latin typeface="+mj-lt"/>
            </a:endParaRPr>
          </a:p>
        </p:txBody>
      </p:sp>
      <p:pic>
        <p:nvPicPr>
          <p:cNvPr id="5" name="Picture 14"/>
          <p:cNvPicPr>
            <a:picLocks noChangeAspect="1" noChangeArrowheads="1"/>
          </p:cNvPicPr>
          <p:nvPr/>
        </p:nvPicPr>
        <p:blipFill>
          <a:blip r:embed="rId15"/>
          <a:srcRect/>
          <a:stretch>
            <a:fillRect/>
          </a:stretch>
        </p:blipFill>
        <p:spPr bwMode="auto">
          <a:xfrm>
            <a:off x="1678050" y="4745794"/>
            <a:ext cx="2350485" cy="1102920"/>
          </a:xfrm>
          <a:prstGeom prst="rect">
            <a:avLst/>
          </a:prstGeom>
          <a:noFill/>
          <a:ln w="9525">
            <a:noFill/>
            <a:miter lim="800000"/>
            <a:headEnd/>
            <a:tailEnd/>
          </a:ln>
          <a:effectLst/>
        </p:spPr>
      </p:pic>
      <p:sp>
        <p:nvSpPr>
          <p:cNvPr id="32" name="Retângulo 31"/>
          <p:cNvSpPr/>
          <p:nvPr/>
        </p:nvSpPr>
        <p:spPr>
          <a:xfrm>
            <a:off x="0" y="5874914"/>
            <a:ext cx="4149306" cy="276999"/>
          </a:xfrm>
          <a:prstGeom prst="rect">
            <a:avLst/>
          </a:prstGeom>
        </p:spPr>
        <p:txBody>
          <a:bodyPr wrap="square">
            <a:spAutoFit/>
          </a:bodyPr>
          <a:lstStyle/>
          <a:p>
            <a:pPr algn="just"/>
            <a:r>
              <a:rPr lang="pt-BR" sz="1200" b="1" dirty="0" smtClean="0">
                <a:solidFill>
                  <a:srgbClr val="FF0000"/>
                </a:solidFill>
                <a:latin typeface="+mj-lt"/>
              </a:rPr>
              <a:t>Quando p&gt;a, não há efeito significativo (notação abreviada NS).</a:t>
            </a:r>
            <a:endParaRPr lang="pt-BR" sz="1200" dirty="0">
              <a:latin typeface="+mj-lt"/>
            </a:endParaRPr>
          </a:p>
        </p:txBody>
      </p:sp>
      <p:pic>
        <p:nvPicPr>
          <p:cNvPr id="4" name="Picture 13"/>
          <p:cNvPicPr>
            <a:picLocks noChangeAspect="1" noChangeArrowheads="1"/>
          </p:cNvPicPr>
          <p:nvPr/>
        </p:nvPicPr>
        <p:blipFill>
          <a:blip r:embed="rId16"/>
          <a:srcRect/>
          <a:stretch>
            <a:fillRect/>
          </a:stretch>
        </p:blipFill>
        <p:spPr bwMode="auto">
          <a:xfrm>
            <a:off x="212195" y="4781012"/>
            <a:ext cx="1502934" cy="97280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6469"/>
                                        </p:tgtEl>
                                        <p:attrNameLst>
                                          <p:attrName>style.visibility</p:attrName>
                                        </p:attrNameLst>
                                      </p:cBhvr>
                                      <p:to>
                                        <p:strVal val="visible"/>
                                      </p:to>
                                    </p:set>
                                    <p:anim calcmode="lin" valueType="num">
                                      <p:cBhvr additive="base">
                                        <p:cTn id="13" dur="500" fill="hold"/>
                                        <p:tgtEl>
                                          <p:spTgt spid="1086469"/>
                                        </p:tgtEl>
                                        <p:attrNameLst>
                                          <p:attrName>ppt_x</p:attrName>
                                        </p:attrNameLst>
                                      </p:cBhvr>
                                      <p:tavLst>
                                        <p:tav tm="0">
                                          <p:val>
                                            <p:strVal val="#ppt_x"/>
                                          </p:val>
                                        </p:tav>
                                        <p:tav tm="100000">
                                          <p:val>
                                            <p:strVal val="#ppt_x"/>
                                          </p:val>
                                        </p:tav>
                                      </p:tavLst>
                                    </p:anim>
                                    <p:anim calcmode="lin" valueType="num">
                                      <p:cBhvr additive="base">
                                        <p:cTn id="14" dur="500" fill="hold"/>
                                        <p:tgtEl>
                                          <p:spTgt spid="10864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6470"/>
                                        </p:tgtEl>
                                        <p:attrNameLst>
                                          <p:attrName>style.visibility</p:attrName>
                                        </p:attrNameLst>
                                      </p:cBhvr>
                                      <p:to>
                                        <p:strVal val="visible"/>
                                      </p:to>
                                    </p:set>
                                    <p:anim calcmode="lin" valueType="num">
                                      <p:cBhvr additive="base">
                                        <p:cTn id="19" dur="500" fill="hold"/>
                                        <p:tgtEl>
                                          <p:spTgt spid="1086470"/>
                                        </p:tgtEl>
                                        <p:attrNameLst>
                                          <p:attrName>ppt_x</p:attrName>
                                        </p:attrNameLst>
                                      </p:cBhvr>
                                      <p:tavLst>
                                        <p:tav tm="0">
                                          <p:val>
                                            <p:strVal val="#ppt_x"/>
                                          </p:val>
                                        </p:tav>
                                        <p:tav tm="100000">
                                          <p:val>
                                            <p:strVal val="#ppt_x"/>
                                          </p:val>
                                        </p:tav>
                                      </p:tavLst>
                                    </p:anim>
                                    <p:anim calcmode="lin" valueType="num">
                                      <p:cBhvr additive="base">
                                        <p:cTn id="20" dur="500" fill="hold"/>
                                        <p:tgtEl>
                                          <p:spTgt spid="10864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8156"/>
                                        </p:tgtEl>
                                        <p:attrNameLst>
                                          <p:attrName>style.visibility</p:attrName>
                                        </p:attrNameLst>
                                      </p:cBhvr>
                                      <p:to>
                                        <p:strVal val="visible"/>
                                      </p:to>
                                    </p:set>
                                    <p:anim calcmode="lin" valueType="num">
                                      <p:cBhvr additive="base">
                                        <p:cTn id="43" dur="500" fill="hold"/>
                                        <p:tgtEl>
                                          <p:spTgt spid="518156"/>
                                        </p:tgtEl>
                                        <p:attrNameLst>
                                          <p:attrName>ppt_x</p:attrName>
                                        </p:attrNameLst>
                                      </p:cBhvr>
                                      <p:tavLst>
                                        <p:tav tm="0">
                                          <p:val>
                                            <p:strVal val="#ppt_x"/>
                                          </p:val>
                                        </p:tav>
                                        <p:tav tm="100000">
                                          <p:val>
                                            <p:strVal val="#ppt_x"/>
                                          </p:val>
                                        </p:tav>
                                      </p:tavLst>
                                    </p:anim>
                                    <p:anim calcmode="lin" valueType="num">
                                      <p:cBhvr additive="base">
                                        <p:cTn id="44" dur="500" fill="hold"/>
                                        <p:tgtEl>
                                          <p:spTgt spid="51815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 calcmode="lin" valueType="num">
                                      <p:cBhvr additive="base">
                                        <p:cTn id="6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86472"/>
                                        </p:tgtEl>
                                        <p:attrNameLst>
                                          <p:attrName>style.visibility</p:attrName>
                                        </p:attrNameLst>
                                      </p:cBhvr>
                                      <p:to>
                                        <p:strVal val="visible"/>
                                      </p:to>
                                    </p:set>
                                    <p:anim calcmode="lin" valueType="num">
                                      <p:cBhvr additive="base">
                                        <p:cTn id="67" dur="500" fill="hold"/>
                                        <p:tgtEl>
                                          <p:spTgt spid="1086472"/>
                                        </p:tgtEl>
                                        <p:attrNameLst>
                                          <p:attrName>ppt_x</p:attrName>
                                        </p:attrNameLst>
                                      </p:cBhvr>
                                      <p:tavLst>
                                        <p:tav tm="0">
                                          <p:val>
                                            <p:strVal val="#ppt_x"/>
                                          </p:val>
                                        </p:tav>
                                        <p:tav tm="100000">
                                          <p:val>
                                            <p:strVal val="#ppt_x"/>
                                          </p:val>
                                        </p:tav>
                                      </p:tavLst>
                                    </p:anim>
                                    <p:anim calcmode="lin" valueType="num">
                                      <p:cBhvr additive="base">
                                        <p:cTn id="68" dur="500" fill="hold"/>
                                        <p:tgtEl>
                                          <p:spTgt spid="108647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86471"/>
                                        </p:tgtEl>
                                        <p:attrNameLst>
                                          <p:attrName>style.visibility</p:attrName>
                                        </p:attrNameLst>
                                      </p:cBhvr>
                                      <p:to>
                                        <p:strVal val="visible"/>
                                      </p:to>
                                    </p:set>
                                    <p:anim calcmode="lin" valueType="num">
                                      <p:cBhvr additive="base">
                                        <p:cTn id="73" dur="500" fill="hold"/>
                                        <p:tgtEl>
                                          <p:spTgt spid="1086471"/>
                                        </p:tgtEl>
                                        <p:attrNameLst>
                                          <p:attrName>ppt_x</p:attrName>
                                        </p:attrNameLst>
                                      </p:cBhvr>
                                      <p:tavLst>
                                        <p:tav tm="0">
                                          <p:val>
                                            <p:strVal val="#ppt_x"/>
                                          </p:val>
                                        </p:tav>
                                        <p:tav tm="100000">
                                          <p:val>
                                            <p:strVal val="#ppt_x"/>
                                          </p:val>
                                        </p:tav>
                                      </p:tavLst>
                                    </p:anim>
                                    <p:anim calcmode="lin" valueType="num">
                                      <p:cBhvr additive="base">
                                        <p:cTn id="74" dur="500" fill="hold"/>
                                        <p:tgtEl>
                                          <p:spTgt spid="108647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086473"/>
                                        </p:tgtEl>
                                        <p:attrNameLst>
                                          <p:attrName>style.visibility</p:attrName>
                                        </p:attrNameLst>
                                      </p:cBhvr>
                                      <p:to>
                                        <p:strVal val="visible"/>
                                      </p:to>
                                    </p:set>
                                    <p:anim calcmode="lin" valueType="num">
                                      <p:cBhvr additive="base">
                                        <p:cTn id="91" dur="500" fill="hold"/>
                                        <p:tgtEl>
                                          <p:spTgt spid="1086473"/>
                                        </p:tgtEl>
                                        <p:attrNameLst>
                                          <p:attrName>ppt_x</p:attrName>
                                        </p:attrNameLst>
                                      </p:cBhvr>
                                      <p:tavLst>
                                        <p:tav tm="0">
                                          <p:val>
                                            <p:strVal val="#ppt_x"/>
                                          </p:val>
                                        </p:tav>
                                        <p:tav tm="100000">
                                          <p:val>
                                            <p:strVal val="#ppt_x"/>
                                          </p:val>
                                        </p:tav>
                                      </p:tavLst>
                                    </p:anim>
                                    <p:anim calcmode="lin" valueType="num">
                                      <p:cBhvr additive="base">
                                        <p:cTn id="92" dur="500" fill="hold"/>
                                        <p:tgtEl>
                                          <p:spTgt spid="108647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86474"/>
                                        </p:tgtEl>
                                        <p:attrNameLst>
                                          <p:attrName>style.visibility</p:attrName>
                                        </p:attrNameLst>
                                      </p:cBhvr>
                                      <p:to>
                                        <p:strVal val="visible"/>
                                      </p:to>
                                    </p:set>
                                    <p:anim calcmode="lin" valueType="num">
                                      <p:cBhvr additive="base">
                                        <p:cTn id="97" dur="500" fill="hold"/>
                                        <p:tgtEl>
                                          <p:spTgt spid="1086474"/>
                                        </p:tgtEl>
                                        <p:attrNameLst>
                                          <p:attrName>ppt_x</p:attrName>
                                        </p:attrNameLst>
                                      </p:cBhvr>
                                      <p:tavLst>
                                        <p:tav tm="0">
                                          <p:val>
                                            <p:strVal val="#ppt_x"/>
                                          </p:val>
                                        </p:tav>
                                        <p:tav tm="100000">
                                          <p:val>
                                            <p:strVal val="#ppt_x"/>
                                          </p:val>
                                        </p:tav>
                                      </p:tavLst>
                                    </p:anim>
                                    <p:anim calcmode="lin" valueType="num">
                                      <p:cBhvr additive="base">
                                        <p:cTn id="98" dur="500" fill="hold"/>
                                        <p:tgtEl>
                                          <p:spTgt spid="108647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18155"/>
                                        </p:tgtEl>
                                        <p:attrNameLst>
                                          <p:attrName>style.visibility</p:attrName>
                                        </p:attrNameLst>
                                      </p:cBhvr>
                                      <p:to>
                                        <p:strVal val="visible"/>
                                      </p:to>
                                    </p:set>
                                    <p:anim calcmode="lin" valueType="num">
                                      <p:cBhvr additive="base">
                                        <p:cTn id="103" dur="500" fill="hold"/>
                                        <p:tgtEl>
                                          <p:spTgt spid="518155"/>
                                        </p:tgtEl>
                                        <p:attrNameLst>
                                          <p:attrName>ppt_x</p:attrName>
                                        </p:attrNameLst>
                                      </p:cBhvr>
                                      <p:tavLst>
                                        <p:tav tm="0">
                                          <p:val>
                                            <p:strVal val="#ppt_x"/>
                                          </p:val>
                                        </p:tav>
                                        <p:tav tm="100000">
                                          <p:val>
                                            <p:strVal val="#ppt_x"/>
                                          </p:val>
                                        </p:tav>
                                      </p:tavLst>
                                    </p:anim>
                                    <p:anim calcmode="lin" valueType="num">
                                      <p:cBhvr additive="base">
                                        <p:cTn id="104" dur="500" fill="hold"/>
                                        <p:tgtEl>
                                          <p:spTgt spid="51815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additive="base">
                                        <p:cTn id="109" dur="500" fill="hold"/>
                                        <p:tgtEl>
                                          <p:spTgt spid="4"/>
                                        </p:tgtEl>
                                        <p:attrNameLst>
                                          <p:attrName>ppt_x</p:attrName>
                                        </p:attrNameLst>
                                      </p:cBhvr>
                                      <p:tavLst>
                                        <p:tav tm="0">
                                          <p:val>
                                            <p:strVal val="#ppt_x"/>
                                          </p:val>
                                        </p:tav>
                                        <p:tav tm="100000">
                                          <p:val>
                                            <p:strVal val="#ppt_x"/>
                                          </p:val>
                                        </p:tav>
                                      </p:tavLst>
                                    </p:anim>
                                    <p:anim calcmode="lin" valueType="num">
                                      <p:cBhvr additive="base">
                                        <p:cTn id="1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additive="base">
                                        <p:cTn id="115" dur="500" fill="hold"/>
                                        <p:tgtEl>
                                          <p:spTgt spid="5"/>
                                        </p:tgtEl>
                                        <p:attrNameLst>
                                          <p:attrName>ppt_x</p:attrName>
                                        </p:attrNameLst>
                                      </p:cBhvr>
                                      <p:tavLst>
                                        <p:tav tm="0">
                                          <p:val>
                                            <p:strVal val="#ppt_x"/>
                                          </p:val>
                                        </p:tav>
                                        <p:tav tm="100000">
                                          <p:val>
                                            <p:strVal val="#ppt_x"/>
                                          </p:val>
                                        </p:tav>
                                      </p:tavLst>
                                    </p:anim>
                                    <p:anim calcmode="lin" valueType="num">
                                      <p:cBhvr additive="base">
                                        <p:cTn id="1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2">
                                            <p:txEl>
                                              <p:pRg st="0" end="0"/>
                                            </p:txEl>
                                          </p:spTgt>
                                        </p:tgtEl>
                                        <p:attrNameLst>
                                          <p:attrName>style.visibility</p:attrName>
                                        </p:attrNameLst>
                                      </p:cBhvr>
                                      <p:to>
                                        <p:strVal val="visible"/>
                                      </p:to>
                                    </p:set>
                                    <p:anim calcmode="lin" valueType="num">
                                      <p:cBhvr additive="base">
                                        <p:cTn id="12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
                                        </p:tgtEl>
                                        <p:attrNameLst>
                                          <p:attrName>style.visibility</p:attrName>
                                        </p:attrNameLst>
                                      </p:cBhvr>
                                      <p:to>
                                        <p:strVal val="visible"/>
                                      </p:to>
                                    </p:set>
                                    <p:anim calcmode="lin" valueType="num">
                                      <p:cBhvr additive="base">
                                        <p:cTn id="127" dur="500" fill="hold"/>
                                        <p:tgtEl>
                                          <p:spTgt spid="3"/>
                                        </p:tgtEl>
                                        <p:attrNameLst>
                                          <p:attrName>ppt_x</p:attrName>
                                        </p:attrNameLst>
                                      </p:cBhvr>
                                      <p:tavLst>
                                        <p:tav tm="0">
                                          <p:val>
                                            <p:strVal val="#ppt_x"/>
                                          </p:val>
                                        </p:tav>
                                        <p:tav tm="100000">
                                          <p:val>
                                            <p:strVal val="#ppt_x"/>
                                          </p:val>
                                        </p:tav>
                                      </p:tavLst>
                                    </p:anim>
                                    <p:anim calcmode="lin" valueType="num">
                                      <p:cBhvr additive="base">
                                        <p:cTn id="1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build="allAtOnce"/>
      <p:bldP spid="29" grpId="0" build="allAtOnce"/>
      <p:bldP spid="30" grpId="0" build="allAtOnce"/>
      <p:bldP spid="32" grpId="0" build="allAtOnce"/>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80"/>
          <p:cNvGrpSpPr/>
          <p:nvPr/>
        </p:nvGrpSpPr>
        <p:grpSpPr>
          <a:xfrm>
            <a:off x="3428992" y="4572008"/>
            <a:ext cx="5588327" cy="785818"/>
            <a:chOff x="3555705" y="4000504"/>
            <a:chExt cx="5588327" cy="785818"/>
          </a:xfrm>
        </p:grpSpPr>
        <p:pic>
          <p:nvPicPr>
            <p:cNvPr id="1042" name="Picture 18"/>
            <p:cNvPicPr>
              <a:picLocks noChangeAspect="1" noChangeArrowheads="1"/>
            </p:cNvPicPr>
            <p:nvPr/>
          </p:nvPicPr>
          <p:blipFill>
            <a:blip r:embed="rId2"/>
            <a:srcRect/>
            <a:stretch>
              <a:fillRect/>
            </a:stretch>
          </p:blipFill>
          <p:spPr bwMode="auto">
            <a:xfrm>
              <a:off x="3643338" y="4000504"/>
              <a:ext cx="5500694" cy="275609"/>
            </a:xfrm>
            <a:prstGeom prst="rect">
              <a:avLst/>
            </a:prstGeom>
            <a:noFill/>
            <a:ln w="9525">
              <a:noFill/>
              <a:miter lim="800000"/>
              <a:headEnd/>
              <a:tailEnd/>
            </a:ln>
            <a:effectLst/>
          </p:spPr>
        </p:pic>
        <p:pic>
          <p:nvPicPr>
            <p:cNvPr id="1043" name="Picture 19"/>
            <p:cNvPicPr>
              <a:picLocks noChangeAspect="1" noChangeArrowheads="1"/>
            </p:cNvPicPr>
            <p:nvPr/>
          </p:nvPicPr>
          <p:blipFill>
            <a:blip r:embed="rId3"/>
            <a:srcRect/>
            <a:stretch>
              <a:fillRect/>
            </a:stretch>
          </p:blipFill>
          <p:spPr bwMode="auto">
            <a:xfrm>
              <a:off x="3555705" y="4429132"/>
              <a:ext cx="5588295" cy="357190"/>
            </a:xfrm>
            <a:prstGeom prst="rect">
              <a:avLst/>
            </a:prstGeom>
            <a:noFill/>
            <a:ln w="9525">
              <a:noFill/>
              <a:miter lim="800000"/>
              <a:headEnd/>
              <a:tailEnd/>
            </a:ln>
            <a:effectLst/>
          </p:spPr>
        </p:pic>
      </p:grpSp>
      <p:sp>
        <p:nvSpPr>
          <p:cNvPr id="24" name="Retângulo 23"/>
          <p:cNvSpPr/>
          <p:nvPr/>
        </p:nvSpPr>
        <p:spPr>
          <a:xfrm>
            <a:off x="1828799" y="241540"/>
            <a:ext cx="5106838" cy="701731"/>
          </a:xfrm>
          <a:prstGeom prst="rect">
            <a:avLst/>
          </a:prstGeom>
        </p:spPr>
        <p:txBody>
          <a:bodyPr wrap="square">
            <a:spAutoFit/>
          </a:bodyPr>
          <a:lstStyle/>
          <a:p>
            <a:pPr algn="ctr">
              <a:lnSpc>
                <a:spcPct val="90000"/>
              </a:lnSpc>
              <a:spcBef>
                <a:spcPct val="0"/>
              </a:spcBef>
            </a:pPr>
            <a:r>
              <a:rPr lang="pt-BR" altLang="pt-BR" sz="2200" b="1" dirty="0" smtClean="0">
                <a:solidFill>
                  <a:schemeClr val="accent1"/>
                </a:solidFill>
                <a:latin typeface="+mj-lt"/>
                <a:ea typeface="+mj-ea"/>
                <a:cs typeface="+mj-cs"/>
              </a:rPr>
              <a:t>  PROBABILIDADE </a:t>
            </a:r>
            <a:r>
              <a:rPr lang="pt-BR" altLang="pt-BR" sz="2200" b="1" dirty="0" smtClean="0">
                <a:solidFill>
                  <a:schemeClr val="accent1"/>
                </a:solidFill>
                <a:latin typeface="+mj-lt"/>
                <a:ea typeface="+mj-ea"/>
                <a:cs typeface="+mj-cs"/>
              </a:rPr>
              <a:t>p</a:t>
            </a:r>
          </a:p>
          <a:p>
            <a:pPr algn="ctr">
              <a:lnSpc>
                <a:spcPct val="90000"/>
              </a:lnSpc>
              <a:spcBef>
                <a:spcPct val="0"/>
              </a:spcBef>
            </a:pPr>
            <a:r>
              <a:rPr lang="pt-BR" altLang="pt-BR" sz="2200" b="1" dirty="0" smtClean="0">
                <a:solidFill>
                  <a:schemeClr val="accent1"/>
                </a:solidFill>
                <a:latin typeface="+mj-lt"/>
                <a:ea typeface="+mj-ea"/>
                <a:cs typeface="+mj-cs"/>
              </a:rPr>
              <a:t>UNILATERAL</a:t>
            </a:r>
          </a:p>
        </p:txBody>
      </p:sp>
      <p:pic>
        <p:nvPicPr>
          <p:cNvPr id="1036" name="Picture 12"/>
          <p:cNvPicPr>
            <a:picLocks noChangeAspect="1" noChangeArrowheads="1"/>
          </p:cNvPicPr>
          <p:nvPr/>
        </p:nvPicPr>
        <p:blipFill>
          <a:blip r:embed="rId4"/>
          <a:srcRect/>
          <a:stretch>
            <a:fillRect/>
          </a:stretch>
        </p:blipFill>
        <p:spPr bwMode="auto">
          <a:xfrm>
            <a:off x="142036" y="1428736"/>
            <a:ext cx="4745360" cy="2377018"/>
          </a:xfrm>
          <a:prstGeom prst="rect">
            <a:avLst/>
          </a:prstGeom>
          <a:noFill/>
          <a:ln w="9525">
            <a:noFill/>
            <a:miter lim="800000"/>
            <a:headEnd/>
            <a:tailEnd/>
          </a:ln>
          <a:effectLst/>
        </p:spPr>
      </p:pic>
      <p:sp>
        <p:nvSpPr>
          <p:cNvPr id="33" name="Retângulo 32"/>
          <p:cNvSpPr/>
          <p:nvPr/>
        </p:nvSpPr>
        <p:spPr>
          <a:xfrm>
            <a:off x="2679026" y="1051866"/>
            <a:ext cx="3329181" cy="369332"/>
          </a:xfrm>
          <a:prstGeom prst="rect">
            <a:avLst/>
          </a:prstGeom>
        </p:spPr>
        <p:txBody>
          <a:bodyPr wrap="none">
            <a:spAutoFit/>
          </a:bodyPr>
          <a:lstStyle/>
          <a:p>
            <a:pPr algn="ctr" defTabSz="762000" eaLnBrk="0" hangingPunct="0">
              <a:lnSpc>
                <a:spcPct val="90000"/>
              </a:lnSpc>
              <a:spcBef>
                <a:spcPct val="50000"/>
              </a:spcBef>
            </a:pPr>
            <a:r>
              <a:rPr lang="pt-BR" altLang="pt-BR" sz="2000" b="1" dirty="0" smtClean="0">
                <a:solidFill>
                  <a:srgbClr val="C00000"/>
                </a:solidFill>
                <a:latin typeface="Calibri "/>
                <a:ea typeface="+mj-ea"/>
                <a:cs typeface="+mj-cs"/>
              </a:rPr>
              <a:t>  </a:t>
            </a:r>
            <a:r>
              <a:rPr lang="pt-BR" altLang="pt-BR" b="1" dirty="0" smtClean="0">
                <a:latin typeface="+mj-lt"/>
              </a:rPr>
              <a:t>Distribuição normal padronizada </a:t>
            </a:r>
            <a:endParaRPr lang="pt-BR" altLang="pt-BR" b="1" dirty="0">
              <a:latin typeface="+mj-lt"/>
            </a:endParaRPr>
          </a:p>
        </p:txBody>
      </p:sp>
      <p:grpSp>
        <p:nvGrpSpPr>
          <p:cNvPr id="3" name="Grupo 37"/>
          <p:cNvGrpSpPr/>
          <p:nvPr/>
        </p:nvGrpSpPr>
        <p:grpSpPr>
          <a:xfrm>
            <a:off x="3744388" y="3080563"/>
            <a:ext cx="1714512" cy="276999"/>
            <a:chOff x="3000364" y="3772918"/>
            <a:chExt cx="1714512" cy="276999"/>
          </a:xfrm>
        </p:grpSpPr>
        <p:sp>
          <p:nvSpPr>
            <p:cNvPr id="34" name="CaixaDeTexto 33"/>
            <p:cNvSpPr txBox="1"/>
            <p:nvPr/>
          </p:nvSpPr>
          <p:spPr>
            <a:xfrm>
              <a:off x="3286116" y="3772918"/>
              <a:ext cx="1428760" cy="276999"/>
            </a:xfrm>
            <a:prstGeom prst="rect">
              <a:avLst/>
            </a:prstGeom>
            <a:noFill/>
            <a:ln>
              <a:noFill/>
            </a:ln>
          </p:spPr>
          <p:txBody>
            <a:bodyPr wrap="square" rtlCol="0">
              <a:spAutoFit/>
            </a:bodyPr>
            <a:lstStyle/>
            <a:p>
              <a:r>
                <a:rPr lang="pt-BR" sz="1200" dirty="0" smtClean="0">
                  <a:sym typeface="Symbol"/>
                </a:rPr>
                <a:t>=5%=0,05</a:t>
              </a:r>
              <a:endParaRPr lang="pt-BR" sz="1200" dirty="0"/>
            </a:p>
          </p:txBody>
        </p:sp>
        <p:cxnSp>
          <p:nvCxnSpPr>
            <p:cNvPr id="37" name="Conector de seta reta 36"/>
            <p:cNvCxnSpPr/>
            <p:nvPr/>
          </p:nvCxnSpPr>
          <p:spPr>
            <a:xfrm rot="21420000">
              <a:off x="3000364" y="3978479"/>
              <a:ext cx="1500198"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CaixaDeTexto 38"/>
          <p:cNvSpPr txBox="1"/>
          <p:nvPr/>
        </p:nvSpPr>
        <p:spPr>
          <a:xfrm>
            <a:off x="3580014" y="3907041"/>
            <a:ext cx="2214578" cy="307777"/>
          </a:xfrm>
          <a:prstGeom prst="rect">
            <a:avLst/>
          </a:prstGeom>
          <a:noFill/>
          <a:ln>
            <a:noFill/>
          </a:ln>
        </p:spPr>
        <p:txBody>
          <a:bodyPr wrap="square" rtlCol="0">
            <a:spAutoFit/>
          </a:bodyPr>
          <a:lstStyle/>
          <a:p>
            <a:r>
              <a:rPr lang="pt-BR" sz="1400" dirty="0" smtClean="0">
                <a:sym typeface="Symbol"/>
              </a:rPr>
              <a:t>P(</a:t>
            </a:r>
            <a:r>
              <a:rPr lang="pt-BR" sz="1400" dirty="0" err="1" smtClean="0">
                <a:sym typeface="Symbol"/>
              </a:rPr>
              <a:t>Z</a:t>
            </a:r>
            <a:r>
              <a:rPr lang="pt-BR" sz="1400" baseline="-25000" dirty="0" err="1" smtClean="0">
                <a:sym typeface="Symbol"/>
              </a:rPr>
              <a:t>critico</a:t>
            </a:r>
            <a:r>
              <a:rPr lang="pt-BR" sz="1400" dirty="0" smtClean="0">
                <a:sym typeface="Symbol"/>
              </a:rPr>
              <a:t>)=1-0,05=0,9500</a:t>
            </a:r>
            <a:endParaRPr lang="pt-BR" sz="1400" dirty="0"/>
          </a:p>
        </p:txBody>
      </p:sp>
      <p:cxnSp>
        <p:nvCxnSpPr>
          <p:cNvPr id="42" name="Conector de seta reta 41"/>
          <p:cNvCxnSpPr>
            <a:stCxn id="39" idx="3"/>
          </p:cNvCxnSpPr>
          <p:nvPr/>
        </p:nvCxnSpPr>
        <p:spPr>
          <a:xfrm flipV="1">
            <a:off x="5794592" y="4051505"/>
            <a:ext cx="214314" cy="94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7" name="Retângulo 46"/>
          <p:cNvSpPr/>
          <p:nvPr/>
        </p:nvSpPr>
        <p:spPr>
          <a:xfrm>
            <a:off x="6008906" y="3885016"/>
            <a:ext cx="1134862" cy="307777"/>
          </a:xfrm>
          <a:prstGeom prst="rect">
            <a:avLst/>
          </a:prstGeom>
          <a:ln>
            <a:noFill/>
          </a:ln>
        </p:spPr>
        <p:txBody>
          <a:bodyPr wrap="none">
            <a:spAutoFit/>
          </a:bodyPr>
          <a:lstStyle/>
          <a:p>
            <a:r>
              <a:rPr lang="pt-BR" sz="1400" dirty="0" err="1" smtClean="0">
                <a:sym typeface="Symbol"/>
              </a:rPr>
              <a:t>Z</a:t>
            </a:r>
            <a:r>
              <a:rPr lang="pt-BR" sz="1400" baseline="-25000" dirty="0" err="1" smtClean="0">
                <a:sym typeface="Symbol"/>
              </a:rPr>
              <a:t>critico</a:t>
            </a:r>
            <a:r>
              <a:rPr lang="pt-BR" sz="1400" baseline="-25000" dirty="0" smtClean="0">
                <a:sym typeface="Symbol"/>
              </a:rPr>
              <a:t> </a:t>
            </a:r>
            <a:r>
              <a:rPr lang="pt-BR" sz="1400" dirty="0" smtClean="0">
                <a:sym typeface="Symbol"/>
              </a:rPr>
              <a:t>=1,645 </a:t>
            </a:r>
            <a:endParaRPr lang="pt-BR" sz="1400" dirty="0"/>
          </a:p>
        </p:txBody>
      </p:sp>
      <p:sp>
        <p:nvSpPr>
          <p:cNvPr id="49" name="Retângulo 48"/>
          <p:cNvSpPr/>
          <p:nvPr/>
        </p:nvSpPr>
        <p:spPr>
          <a:xfrm>
            <a:off x="3458636" y="3500438"/>
            <a:ext cx="540533" cy="261610"/>
          </a:xfrm>
          <a:prstGeom prst="rect">
            <a:avLst/>
          </a:prstGeom>
        </p:spPr>
        <p:txBody>
          <a:bodyPr wrap="none">
            <a:spAutoFit/>
          </a:bodyPr>
          <a:lstStyle/>
          <a:p>
            <a:r>
              <a:rPr lang="pt-BR" sz="1100" dirty="0" smtClean="0">
                <a:sym typeface="Symbol"/>
              </a:rPr>
              <a:t>1,645 </a:t>
            </a:r>
            <a:endParaRPr lang="pt-BR" sz="1100" dirty="0"/>
          </a:p>
        </p:txBody>
      </p:sp>
      <p:sp>
        <p:nvSpPr>
          <p:cNvPr id="53" name="Retângulo 52"/>
          <p:cNvSpPr/>
          <p:nvPr/>
        </p:nvSpPr>
        <p:spPr>
          <a:xfrm>
            <a:off x="285720" y="5143512"/>
            <a:ext cx="1174937" cy="307777"/>
          </a:xfrm>
          <a:prstGeom prst="rect">
            <a:avLst/>
          </a:prstGeom>
        </p:spPr>
        <p:txBody>
          <a:bodyPr wrap="none">
            <a:spAutoFit/>
          </a:bodyPr>
          <a:lstStyle/>
          <a:p>
            <a:r>
              <a:rPr lang="pt-BR" sz="1400" dirty="0" err="1" smtClean="0">
                <a:solidFill>
                  <a:srgbClr val="FF0000"/>
                </a:solidFill>
                <a:sym typeface="Symbol"/>
              </a:rPr>
              <a:t>Z</a:t>
            </a:r>
            <a:r>
              <a:rPr lang="pt-BR" sz="1400" baseline="-25000" dirty="0" err="1" smtClean="0">
                <a:solidFill>
                  <a:srgbClr val="FF0000"/>
                </a:solidFill>
                <a:sym typeface="Symbol"/>
              </a:rPr>
              <a:t>calculado</a:t>
            </a:r>
            <a:r>
              <a:rPr lang="pt-BR" sz="1400" dirty="0" smtClean="0">
                <a:solidFill>
                  <a:srgbClr val="FF0000"/>
                </a:solidFill>
                <a:sym typeface="Symbol"/>
              </a:rPr>
              <a:t>=1,51 </a:t>
            </a:r>
            <a:endParaRPr lang="pt-BR" sz="1400" dirty="0">
              <a:solidFill>
                <a:srgbClr val="FF0000"/>
              </a:solidFill>
            </a:endParaRPr>
          </a:p>
        </p:txBody>
      </p:sp>
      <p:sp>
        <p:nvSpPr>
          <p:cNvPr id="54" name="Retângulo 53"/>
          <p:cNvSpPr/>
          <p:nvPr/>
        </p:nvSpPr>
        <p:spPr>
          <a:xfrm>
            <a:off x="2958570" y="3429000"/>
            <a:ext cx="489236" cy="369332"/>
          </a:xfrm>
          <a:prstGeom prst="rect">
            <a:avLst/>
          </a:prstGeom>
        </p:spPr>
        <p:txBody>
          <a:bodyPr wrap="none">
            <a:spAutoFit/>
          </a:bodyPr>
          <a:lstStyle/>
          <a:p>
            <a:r>
              <a:rPr lang="pt-BR" sz="1100" dirty="0">
                <a:solidFill>
                  <a:srgbClr val="FF0000"/>
                </a:solidFill>
                <a:sym typeface="Symbol"/>
              </a:rPr>
              <a:t>1,51</a:t>
            </a:r>
            <a:r>
              <a:rPr lang="pt-BR" dirty="0" smtClean="0">
                <a:solidFill>
                  <a:srgbClr val="FF0000"/>
                </a:solidFill>
                <a:sym typeface="Symbol"/>
              </a:rPr>
              <a:t> </a:t>
            </a:r>
            <a:endParaRPr lang="pt-BR" dirty="0">
              <a:solidFill>
                <a:srgbClr val="FF0000"/>
              </a:solidFill>
            </a:endParaRPr>
          </a:p>
        </p:txBody>
      </p:sp>
      <p:cxnSp>
        <p:nvCxnSpPr>
          <p:cNvPr id="56" name="Conector reto 55"/>
          <p:cNvCxnSpPr/>
          <p:nvPr/>
        </p:nvCxnSpPr>
        <p:spPr>
          <a:xfrm rot="5400000">
            <a:off x="2493429" y="2749545"/>
            <a:ext cx="150019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upo 94"/>
          <p:cNvGrpSpPr/>
          <p:nvPr/>
        </p:nvGrpSpPr>
        <p:grpSpPr>
          <a:xfrm>
            <a:off x="1744124" y="2786058"/>
            <a:ext cx="2000264" cy="285754"/>
            <a:chOff x="785786" y="3000372"/>
            <a:chExt cx="2000264" cy="285754"/>
          </a:xfrm>
        </p:grpSpPr>
        <p:sp>
          <p:nvSpPr>
            <p:cNvPr id="51" name="Retângulo 50"/>
            <p:cNvSpPr/>
            <p:nvPr/>
          </p:nvSpPr>
          <p:spPr>
            <a:xfrm>
              <a:off x="1155329" y="3000372"/>
              <a:ext cx="916341" cy="276999"/>
            </a:xfrm>
            <a:prstGeom prst="rect">
              <a:avLst/>
            </a:prstGeom>
            <a:ln>
              <a:noFill/>
            </a:ln>
          </p:spPr>
          <p:txBody>
            <a:bodyPr wrap="none">
              <a:spAutoFit/>
            </a:bodyPr>
            <a:lstStyle/>
            <a:p>
              <a:r>
                <a:rPr lang="pt-BR" sz="1200" dirty="0" smtClean="0">
                  <a:sym typeface="Symbol"/>
                </a:rPr>
                <a:t>P(</a:t>
              </a:r>
              <a:r>
                <a:rPr lang="pt-BR" sz="1200" dirty="0" err="1" smtClean="0">
                  <a:sym typeface="Symbol"/>
                </a:rPr>
                <a:t>Z</a:t>
              </a:r>
              <a:r>
                <a:rPr lang="pt-BR" sz="1200" baseline="-25000" dirty="0" err="1" smtClean="0">
                  <a:sym typeface="Symbol"/>
                </a:rPr>
                <a:t>crit</a:t>
              </a:r>
              <a:r>
                <a:rPr lang="pt-BR" sz="1200" dirty="0" smtClean="0">
                  <a:sym typeface="Symbol"/>
                </a:rPr>
                <a:t>)=0,95</a:t>
              </a:r>
              <a:endParaRPr lang="pt-BR" sz="1200" dirty="0">
                <a:sym typeface="Symbol"/>
              </a:endParaRPr>
            </a:p>
          </p:txBody>
        </p:sp>
        <p:cxnSp>
          <p:nvCxnSpPr>
            <p:cNvPr id="57" name="Conector de seta reta 56"/>
            <p:cNvCxnSpPr/>
            <p:nvPr/>
          </p:nvCxnSpPr>
          <p:spPr>
            <a:xfrm rot="10800000">
              <a:off x="785786" y="3286124"/>
              <a:ext cx="2000264"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3" name="CaixaDeTexto 62"/>
          <p:cNvSpPr txBox="1"/>
          <p:nvPr/>
        </p:nvSpPr>
        <p:spPr>
          <a:xfrm>
            <a:off x="1928794" y="5143512"/>
            <a:ext cx="1357322" cy="307777"/>
          </a:xfrm>
          <a:prstGeom prst="rect">
            <a:avLst/>
          </a:prstGeom>
          <a:noFill/>
        </p:spPr>
        <p:txBody>
          <a:bodyPr wrap="square" rtlCol="0">
            <a:spAutoFit/>
          </a:bodyPr>
          <a:lstStyle/>
          <a:p>
            <a:r>
              <a:rPr lang="pt-BR" sz="1400" dirty="0" smtClean="0">
                <a:solidFill>
                  <a:srgbClr val="FF0000"/>
                </a:solidFill>
                <a:sym typeface="Symbol"/>
              </a:rPr>
              <a:t>P(</a:t>
            </a:r>
            <a:r>
              <a:rPr lang="pt-BR" sz="1400" dirty="0" err="1" smtClean="0">
                <a:solidFill>
                  <a:srgbClr val="FF0000"/>
                </a:solidFill>
                <a:sym typeface="Symbol"/>
              </a:rPr>
              <a:t>Z</a:t>
            </a:r>
            <a:r>
              <a:rPr lang="pt-BR" sz="1400" baseline="-25000" dirty="0" err="1" smtClean="0">
                <a:solidFill>
                  <a:srgbClr val="FF0000"/>
                </a:solidFill>
                <a:sym typeface="Symbol"/>
              </a:rPr>
              <a:t>calc</a:t>
            </a:r>
            <a:r>
              <a:rPr lang="pt-BR" sz="1400" dirty="0" smtClean="0">
                <a:solidFill>
                  <a:srgbClr val="FF0000"/>
                </a:solidFill>
                <a:sym typeface="Symbol"/>
              </a:rPr>
              <a:t>)=0,9345</a:t>
            </a:r>
            <a:endParaRPr lang="pt-BR" sz="1400" dirty="0">
              <a:solidFill>
                <a:srgbClr val="FF0000"/>
              </a:solidFill>
            </a:endParaRPr>
          </a:p>
        </p:txBody>
      </p:sp>
      <p:cxnSp>
        <p:nvCxnSpPr>
          <p:cNvPr id="70" name="Conector de seta reta 69"/>
          <p:cNvCxnSpPr/>
          <p:nvPr/>
        </p:nvCxnSpPr>
        <p:spPr>
          <a:xfrm>
            <a:off x="-428660" y="6927874"/>
            <a:ext cx="50006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5" name="Grupo 97"/>
          <p:cNvGrpSpPr/>
          <p:nvPr/>
        </p:nvGrpSpPr>
        <p:grpSpPr>
          <a:xfrm>
            <a:off x="3588031" y="4572008"/>
            <a:ext cx="3929090" cy="785818"/>
            <a:chOff x="3588031" y="3429000"/>
            <a:chExt cx="3929090" cy="785818"/>
          </a:xfrm>
        </p:grpSpPr>
        <p:sp>
          <p:nvSpPr>
            <p:cNvPr id="40" name="Elipse 39"/>
            <p:cNvSpPr/>
            <p:nvPr/>
          </p:nvSpPr>
          <p:spPr>
            <a:xfrm>
              <a:off x="6516989" y="4000504"/>
              <a:ext cx="928694" cy="214314"/>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Elipse 45"/>
            <p:cNvSpPr/>
            <p:nvPr/>
          </p:nvSpPr>
          <p:spPr>
            <a:xfrm>
              <a:off x="6516989" y="3429000"/>
              <a:ext cx="1000132" cy="214314"/>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Elipse 72"/>
            <p:cNvSpPr/>
            <p:nvPr/>
          </p:nvSpPr>
          <p:spPr>
            <a:xfrm>
              <a:off x="3588031" y="4071942"/>
              <a:ext cx="428628" cy="142876"/>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6" name="Grupo 98"/>
          <p:cNvGrpSpPr/>
          <p:nvPr/>
        </p:nvGrpSpPr>
        <p:grpSpPr>
          <a:xfrm>
            <a:off x="3588031" y="4572008"/>
            <a:ext cx="1428760" cy="642942"/>
            <a:chOff x="3588031" y="3429000"/>
            <a:chExt cx="1428760" cy="642942"/>
          </a:xfrm>
        </p:grpSpPr>
        <p:sp>
          <p:nvSpPr>
            <p:cNvPr id="69" name="Elipse 68"/>
            <p:cNvSpPr/>
            <p:nvPr/>
          </p:nvSpPr>
          <p:spPr>
            <a:xfrm>
              <a:off x="4588163" y="3429000"/>
              <a:ext cx="428628" cy="214314"/>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Elipse 74"/>
            <p:cNvSpPr/>
            <p:nvPr/>
          </p:nvSpPr>
          <p:spPr>
            <a:xfrm>
              <a:off x="3588031" y="3857628"/>
              <a:ext cx="428628" cy="214314"/>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Elipse 81"/>
            <p:cNvSpPr/>
            <p:nvPr/>
          </p:nvSpPr>
          <p:spPr>
            <a:xfrm>
              <a:off x="4588163" y="3857628"/>
              <a:ext cx="428628" cy="214314"/>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 name="Grupo 95"/>
          <p:cNvGrpSpPr/>
          <p:nvPr/>
        </p:nvGrpSpPr>
        <p:grpSpPr>
          <a:xfrm>
            <a:off x="1672686" y="3080563"/>
            <a:ext cx="1571636" cy="278587"/>
            <a:chOff x="1090923" y="2080431"/>
            <a:chExt cx="1571636" cy="278587"/>
          </a:xfrm>
        </p:grpSpPr>
        <p:sp>
          <p:nvSpPr>
            <p:cNvPr id="84" name="Retângulo 83"/>
            <p:cNvSpPr/>
            <p:nvPr/>
          </p:nvSpPr>
          <p:spPr>
            <a:xfrm>
              <a:off x="1233799" y="2080431"/>
              <a:ext cx="1333891" cy="276999"/>
            </a:xfrm>
            <a:prstGeom prst="rect">
              <a:avLst/>
            </a:prstGeom>
            <a:ln>
              <a:noFill/>
            </a:ln>
          </p:spPr>
          <p:txBody>
            <a:bodyPr wrap="none">
              <a:spAutoFit/>
            </a:bodyPr>
            <a:lstStyle/>
            <a:p>
              <a:r>
                <a:rPr lang="pt-BR" sz="1200" dirty="0" smtClean="0">
                  <a:solidFill>
                    <a:srgbClr val="FF0000"/>
                  </a:solidFill>
                  <a:sym typeface="Symbol"/>
                </a:rPr>
                <a:t>P(</a:t>
              </a:r>
              <a:r>
                <a:rPr lang="pt-BR" sz="1200" dirty="0" err="1" smtClean="0">
                  <a:solidFill>
                    <a:srgbClr val="FF0000"/>
                  </a:solidFill>
                  <a:sym typeface="Symbol"/>
                </a:rPr>
                <a:t>Z</a:t>
              </a:r>
              <a:r>
                <a:rPr lang="pt-BR" sz="1200" baseline="-25000" dirty="0" err="1" smtClean="0">
                  <a:solidFill>
                    <a:srgbClr val="FF0000"/>
                  </a:solidFill>
                  <a:sym typeface="Symbol"/>
                </a:rPr>
                <a:t>calculado</a:t>
              </a:r>
              <a:r>
                <a:rPr lang="pt-BR" sz="1200" dirty="0" smtClean="0">
                  <a:solidFill>
                    <a:srgbClr val="FF0000"/>
                  </a:solidFill>
                  <a:sym typeface="Symbol"/>
                </a:rPr>
                <a:t>)=0,9345</a:t>
              </a:r>
              <a:endParaRPr lang="pt-BR" sz="1200" dirty="0">
                <a:solidFill>
                  <a:srgbClr val="FF0000"/>
                </a:solidFill>
                <a:sym typeface="Symbol"/>
              </a:endParaRPr>
            </a:p>
          </p:txBody>
        </p:sp>
        <p:cxnSp>
          <p:nvCxnSpPr>
            <p:cNvPr id="85" name="Conector de seta reta 84"/>
            <p:cNvCxnSpPr/>
            <p:nvPr/>
          </p:nvCxnSpPr>
          <p:spPr>
            <a:xfrm rot="10800000">
              <a:off x="1090923" y="2357430"/>
              <a:ext cx="157163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88" name="Conector de seta reta 87"/>
          <p:cNvCxnSpPr/>
          <p:nvPr/>
        </p:nvCxnSpPr>
        <p:spPr>
          <a:xfrm>
            <a:off x="1500166" y="5286388"/>
            <a:ext cx="35719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9" name="Retângulo 88"/>
          <p:cNvSpPr/>
          <p:nvPr/>
        </p:nvSpPr>
        <p:spPr>
          <a:xfrm>
            <a:off x="285720" y="5643578"/>
            <a:ext cx="1688283" cy="307777"/>
          </a:xfrm>
          <a:prstGeom prst="rect">
            <a:avLst/>
          </a:prstGeom>
        </p:spPr>
        <p:txBody>
          <a:bodyPr wrap="none">
            <a:spAutoFit/>
          </a:bodyPr>
          <a:lstStyle/>
          <a:p>
            <a:r>
              <a:rPr lang="pt-BR" sz="1400" dirty="0" smtClean="0">
                <a:solidFill>
                  <a:srgbClr val="FF0000"/>
                </a:solidFill>
                <a:sym typeface="Symbol"/>
              </a:rPr>
              <a:t>p=1-0,9345=</a:t>
            </a:r>
            <a:r>
              <a:rPr lang="pt-BR" sz="1400" dirty="0">
                <a:solidFill>
                  <a:srgbClr val="FF0000"/>
                </a:solidFill>
              </a:rPr>
              <a:t> 0,0655</a:t>
            </a:r>
            <a:r>
              <a:rPr lang="pt-BR" sz="1400" dirty="0" smtClean="0">
                <a:solidFill>
                  <a:srgbClr val="FF0000"/>
                </a:solidFill>
              </a:rPr>
              <a:t> </a:t>
            </a:r>
            <a:endParaRPr lang="pt-BR" sz="1400" dirty="0">
              <a:solidFill>
                <a:srgbClr val="FF0000"/>
              </a:solidFill>
            </a:endParaRPr>
          </a:p>
        </p:txBody>
      </p:sp>
      <p:grpSp>
        <p:nvGrpSpPr>
          <p:cNvPr id="8" name="Grupo 93"/>
          <p:cNvGrpSpPr/>
          <p:nvPr/>
        </p:nvGrpSpPr>
        <p:grpSpPr>
          <a:xfrm>
            <a:off x="3244322" y="2571747"/>
            <a:ext cx="1428760" cy="285753"/>
            <a:chOff x="792417" y="2841007"/>
            <a:chExt cx="1296183" cy="263771"/>
          </a:xfrm>
        </p:grpSpPr>
        <p:sp>
          <p:nvSpPr>
            <p:cNvPr id="90" name="Retângulo 89"/>
            <p:cNvSpPr/>
            <p:nvPr/>
          </p:nvSpPr>
          <p:spPr>
            <a:xfrm>
              <a:off x="1193751" y="2841007"/>
              <a:ext cx="765231" cy="255691"/>
            </a:xfrm>
            <a:prstGeom prst="rect">
              <a:avLst/>
            </a:prstGeom>
            <a:ln>
              <a:noFill/>
            </a:ln>
          </p:spPr>
          <p:txBody>
            <a:bodyPr wrap="none">
              <a:spAutoFit/>
            </a:bodyPr>
            <a:lstStyle/>
            <a:p>
              <a:r>
                <a:rPr lang="pt-BR" sz="1200" dirty="0" smtClean="0">
                  <a:solidFill>
                    <a:srgbClr val="FF0000"/>
                  </a:solidFill>
                  <a:sym typeface="Symbol"/>
                </a:rPr>
                <a:t>p=</a:t>
              </a:r>
              <a:r>
                <a:rPr lang="pt-BR" sz="1200" dirty="0" smtClean="0">
                  <a:solidFill>
                    <a:srgbClr val="FF0000"/>
                  </a:solidFill>
                </a:rPr>
                <a:t> </a:t>
              </a:r>
              <a:r>
                <a:rPr lang="pt-BR" sz="1200" dirty="0">
                  <a:solidFill>
                    <a:srgbClr val="FF0000"/>
                  </a:solidFill>
                </a:rPr>
                <a:t>0,0655</a:t>
              </a:r>
              <a:r>
                <a:rPr lang="pt-BR" sz="1200" dirty="0" smtClean="0">
                  <a:solidFill>
                    <a:srgbClr val="FF0000"/>
                  </a:solidFill>
                </a:rPr>
                <a:t> </a:t>
              </a:r>
              <a:endParaRPr lang="pt-BR" sz="1200" dirty="0">
                <a:solidFill>
                  <a:srgbClr val="FF0000"/>
                </a:solidFill>
              </a:endParaRPr>
            </a:p>
          </p:txBody>
        </p:sp>
        <p:cxnSp>
          <p:nvCxnSpPr>
            <p:cNvPr id="91" name="Conector de seta reta 90"/>
            <p:cNvCxnSpPr/>
            <p:nvPr/>
          </p:nvCxnSpPr>
          <p:spPr>
            <a:xfrm>
              <a:off x="792417" y="3103312"/>
              <a:ext cx="1296183" cy="14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0" name="Retângulo 99"/>
          <p:cNvSpPr/>
          <p:nvPr/>
        </p:nvSpPr>
        <p:spPr>
          <a:xfrm>
            <a:off x="1714480" y="5997002"/>
            <a:ext cx="6286544" cy="276999"/>
          </a:xfrm>
          <a:prstGeom prst="rect">
            <a:avLst/>
          </a:prstGeom>
        </p:spPr>
        <p:txBody>
          <a:bodyPr wrap="square">
            <a:spAutoFit/>
          </a:bodyPr>
          <a:lstStyle/>
          <a:p>
            <a:pPr algn="just"/>
            <a:r>
              <a:rPr lang="pt-BR" sz="1200" b="1" dirty="0" smtClean="0">
                <a:solidFill>
                  <a:srgbClr val="FF0000"/>
                </a:solidFill>
              </a:rPr>
              <a:t>Quando p (0,0655) &gt;</a:t>
            </a:r>
            <a:r>
              <a:rPr lang="pt-BR" sz="1200" b="1" dirty="0" smtClean="0">
                <a:solidFill>
                  <a:srgbClr val="FF0000"/>
                </a:solidFill>
                <a:latin typeface="Symbol" pitchFamily="18" charset="2"/>
              </a:rPr>
              <a:t>a (0,05)</a:t>
            </a:r>
            <a:r>
              <a:rPr lang="pt-BR" sz="1200" b="1" dirty="0" smtClean="0">
                <a:solidFill>
                  <a:srgbClr val="FF0000"/>
                </a:solidFill>
              </a:rPr>
              <a:t>, não há efeito significativo (notação abreviada NS).</a:t>
            </a:r>
            <a:endParaRPr lang="pt-BR" sz="1200" dirty="0"/>
          </a:p>
        </p:txBody>
      </p:sp>
      <p:grpSp>
        <p:nvGrpSpPr>
          <p:cNvPr id="9" name="Grupo 101"/>
          <p:cNvGrpSpPr/>
          <p:nvPr/>
        </p:nvGrpSpPr>
        <p:grpSpPr>
          <a:xfrm>
            <a:off x="7067227" y="1755585"/>
            <a:ext cx="2076773" cy="2673547"/>
            <a:chOff x="7067227" y="1755585"/>
            <a:chExt cx="2076773" cy="2673547"/>
          </a:xfrm>
        </p:grpSpPr>
        <p:pic>
          <p:nvPicPr>
            <p:cNvPr id="1041" name="Picture 17"/>
            <p:cNvPicPr>
              <a:picLocks noChangeAspect="1" noChangeArrowheads="1"/>
            </p:cNvPicPr>
            <p:nvPr/>
          </p:nvPicPr>
          <p:blipFill>
            <a:blip r:embed="rId5"/>
            <a:srcRect/>
            <a:stretch>
              <a:fillRect/>
            </a:stretch>
          </p:blipFill>
          <p:spPr bwMode="auto">
            <a:xfrm>
              <a:off x="7067227" y="1755585"/>
              <a:ext cx="2076773" cy="2673547"/>
            </a:xfrm>
            <a:prstGeom prst="rect">
              <a:avLst/>
            </a:prstGeom>
            <a:noFill/>
            <a:ln w="9525">
              <a:noFill/>
              <a:miter lim="800000"/>
              <a:headEnd/>
              <a:tailEnd/>
            </a:ln>
            <a:effectLst/>
          </p:spPr>
        </p:pic>
        <p:sp>
          <p:nvSpPr>
            <p:cNvPr id="101" name="Elipse 100"/>
            <p:cNvSpPr/>
            <p:nvPr/>
          </p:nvSpPr>
          <p:spPr>
            <a:xfrm>
              <a:off x="7786710" y="1857364"/>
              <a:ext cx="428628" cy="142876"/>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500" fill="hold"/>
                                        <p:tgtEl>
                                          <p:spTgt spid="1036"/>
                                        </p:tgtEl>
                                        <p:attrNameLst>
                                          <p:attrName>ppt_x</p:attrName>
                                        </p:attrNameLst>
                                      </p:cBhvr>
                                      <p:tavLst>
                                        <p:tav tm="0">
                                          <p:val>
                                            <p:strVal val="#ppt_x"/>
                                          </p:val>
                                        </p:tav>
                                        <p:tav tm="100000">
                                          <p:val>
                                            <p:strVal val="#ppt_x"/>
                                          </p:val>
                                        </p:tav>
                                      </p:tavLst>
                                    </p:anim>
                                    <p:anim calcmode="lin" valueType="num">
                                      <p:cBhvr additive="base">
                                        <p:cTn id="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7">
                                            <p:txEl>
                                              <p:pRg st="0" end="0"/>
                                            </p:txEl>
                                          </p:spTgt>
                                        </p:tgtEl>
                                        <p:attrNameLst>
                                          <p:attrName>style.visibility</p:attrName>
                                        </p:attrNameLst>
                                      </p:cBhvr>
                                      <p:to>
                                        <p:strVal val="visible"/>
                                      </p:to>
                                    </p:set>
                                    <p:anim calcmode="lin" valueType="num">
                                      <p:cBhvr additive="base">
                                        <p:cTn id="55"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9">
                                            <p:txEl>
                                              <p:pRg st="0" end="0"/>
                                            </p:txEl>
                                          </p:spTgt>
                                        </p:tgtEl>
                                        <p:attrNameLst>
                                          <p:attrName>style.visibility</p:attrName>
                                        </p:attrNameLst>
                                      </p:cBhvr>
                                      <p:to>
                                        <p:strVal val="visible"/>
                                      </p:to>
                                    </p:set>
                                    <p:anim calcmode="lin" valueType="num">
                                      <p:cBhvr additive="base">
                                        <p:cTn id="61"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3">
                                            <p:txEl>
                                              <p:pRg st="0" end="0"/>
                                            </p:txEl>
                                          </p:spTgt>
                                        </p:tgtEl>
                                        <p:attrNameLst>
                                          <p:attrName>style.visibility</p:attrName>
                                        </p:attrNameLst>
                                      </p:cBhvr>
                                      <p:to>
                                        <p:strVal val="visible"/>
                                      </p:to>
                                    </p:set>
                                    <p:anim calcmode="lin" valueType="num">
                                      <p:cBhvr additive="base">
                                        <p:cTn id="6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8"/>
                                        </p:tgtEl>
                                        <p:attrNameLst>
                                          <p:attrName>style.visibility</p:attrName>
                                        </p:attrNameLst>
                                      </p:cBhvr>
                                      <p:to>
                                        <p:strVal val="visible"/>
                                      </p:to>
                                    </p:set>
                                    <p:anim calcmode="lin" valueType="num">
                                      <p:cBhvr additive="base">
                                        <p:cTn id="79" dur="500" fill="hold"/>
                                        <p:tgtEl>
                                          <p:spTgt spid="88"/>
                                        </p:tgtEl>
                                        <p:attrNameLst>
                                          <p:attrName>ppt_x</p:attrName>
                                        </p:attrNameLst>
                                      </p:cBhvr>
                                      <p:tavLst>
                                        <p:tav tm="0">
                                          <p:val>
                                            <p:strVal val="#ppt_x"/>
                                          </p:val>
                                        </p:tav>
                                        <p:tav tm="100000">
                                          <p:val>
                                            <p:strVal val="#ppt_x"/>
                                          </p:val>
                                        </p:tav>
                                      </p:tavLst>
                                    </p:anim>
                                    <p:anim calcmode="lin" valueType="num">
                                      <p:cBhvr additive="base">
                                        <p:cTn id="8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4">
                                            <p:txEl>
                                              <p:pRg st="0" end="0"/>
                                            </p:txEl>
                                          </p:spTgt>
                                        </p:tgtEl>
                                        <p:attrNameLst>
                                          <p:attrName>style.visibility</p:attrName>
                                        </p:attrNameLst>
                                      </p:cBhvr>
                                      <p:to>
                                        <p:strVal val="visible"/>
                                      </p:to>
                                    </p:set>
                                    <p:anim calcmode="lin" valueType="num">
                                      <p:cBhvr additive="base">
                                        <p:cTn id="85"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3">
                                            <p:txEl>
                                              <p:pRg st="0" end="0"/>
                                            </p:txEl>
                                          </p:spTgt>
                                        </p:tgtEl>
                                        <p:attrNameLst>
                                          <p:attrName>style.visibility</p:attrName>
                                        </p:attrNameLst>
                                      </p:cBhvr>
                                      <p:to>
                                        <p:strVal val="visible"/>
                                      </p:to>
                                    </p:set>
                                    <p:anim calcmode="lin" valueType="num">
                                      <p:cBhvr additive="base">
                                        <p:cTn id="103"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9">
                                            <p:txEl>
                                              <p:pRg st="0" end="0"/>
                                            </p:txEl>
                                          </p:spTgt>
                                        </p:tgtEl>
                                        <p:attrNameLst>
                                          <p:attrName>style.visibility</p:attrName>
                                        </p:attrNameLst>
                                      </p:cBhvr>
                                      <p:to>
                                        <p:strVal val="visible"/>
                                      </p:to>
                                    </p:set>
                                    <p:anim calcmode="lin" valueType="num">
                                      <p:cBhvr additive="base">
                                        <p:cTn id="109"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0">
                                            <p:txEl>
                                              <p:pRg st="0" end="0"/>
                                            </p:txEl>
                                          </p:spTgt>
                                        </p:tgtEl>
                                        <p:attrNameLst>
                                          <p:attrName>style.visibility</p:attrName>
                                        </p:attrNameLst>
                                      </p:cBhvr>
                                      <p:to>
                                        <p:strVal val="visible"/>
                                      </p:to>
                                    </p:set>
                                    <p:anim calcmode="lin" valueType="num">
                                      <p:cBhvr additive="base">
                                        <p:cTn id="12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7" grpId="0" build="allAtOnce"/>
      <p:bldP spid="49" grpId="0" build="allAtOnce"/>
      <p:bldP spid="53" grpId="0" build="allAtOnce"/>
      <p:bldP spid="54" grpId="0" build="allAtOnce"/>
      <p:bldP spid="63" grpId="0" build="allAtOnce"/>
      <p:bldP spid="89" grpId="0" build="allAtOnce"/>
      <p:bldP spid="100"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214282" y="1543053"/>
            <a:ext cx="4591050" cy="2314575"/>
          </a:xfrm>
          <a:prstGeom prst="rect">
            <a:avLst/>
          </a:prstGeom>
          <a:noFill/>
          <a:ln w="9525">
            <a:noFill/>
            <a:miter lim="800000"/>
            <a:headEnd/>
            <a:tailEnd/>
          </a:ln>
          <a:effectLst/>
        </p:spPr>
      </p:pic>
      <p:sp>
        <p:nvSpPr>
          <p:cNvPr id="33" name="Retângulo 32"/>
          <p:cNvSpPr/>
          <p:nvPr/>
        </p:nvSpPr>
        <p:spPr>
          <a:xfrm>
            <a:off x="2730785" y="996593"/>
            <a:ext cx="3329181" cy="369332"/>
          </a:xfrm>
          <a:prstGeom prst="rect">
            <a:avLst/>
          </a:prstGeom>
        </p:spPr>
        <p:txBody>
          <a:bodyPr wrap="none">
            <a:spAutoFit/>
          </a:bodyPr>
          <a:lstStyle/>
          <a:p>
            <a:pPr algn="ctr" defTabSz="914400">
              <a:lnSpc>
                <a:spcPct val="90000"/>
              </a:lnSpc>
              <a:spcBef>
                <a:spcPct val="0"/>
              </a:spcBef>
            </a:pPr>
            <a:r>
              <a:rPr lang="pt-BR" altLang="pt-BR" sz="2000" b="1" dirty="0" smtClean="0">
                <a:solidFill>
                  <a:srgbClr val="C00000"/>
                </a:solidFill>
                <a:latin typeface="Calibri "/>
                <a:ea typeface="+mj-ea"/>
                <a:cs typeface="+mj-cs"/>
              </a:rPr>
              <a:t>  </a:t>
            </a:r>
            <a:r>
              <a:rPr lang="pt-BR" altLang="pt-BR" b="1" dirty="0" smtClean="0">
                <a:latin typeface="+mj-lt"/>
              </a:rPr>
              <a:t>Distribuição normal padronizada </a:t>
            </a:r>
            <a:endParaRPr lang="pt-BR" altLang="pt-BR" b="1" dirty="0">
              <a:latin typeface="+mj-lt"/>
            </a:endParaRPr>
          </a:p>
        </p:txBody>
      </p:sp>
      <p:grpSp>
        <p:nvGrpSpPr>
          <p:cNvPr id="2" name="Grupo 37"/>
          <p:cNvGrpSpPr/>
          <p:nvPr/>
        </p:nvGrpSpPr>
        <p:grpSpPr>
          <a:xfrm>
            <a:off x="3714744" y="3143248"/>
            <a:ext cx="1785950" cy="358778"/>
            <a:chOff x="2714612" y="3000371"/>
            <a:chExt cx="1785950" cy="358778"/>
          </a:xfrm>
        </p:grpSpPr>
        <p:sp>
          <p:nvSpPr>
            <p:cNvPr id="34" name="CaixaDeTexto 33"/>
            <p:cNvSpPr txBox="1"/>
            <p:nvPr/>
          </p:nvSpPr>
          <p:spPr>
            <a:xfrm>
              <a:off x="2714612" y="3000371"/>
              <a:ext cx="1785950" cy="307777"/>
            </a:xfrm>
            <a:prstGeom prst="rect">
              <a:avLst/>
            </a:prstGeom>
            <a:noFill/>
            <a:ln>
              <a:noFill/>
            </a:ln>
          </p:spPr>
          <p:txBody>
            <a:bodyPr wrap="square" rtlCol="0">
              <a:spAutoFit/>
            </a:bodyPr>
            <a:lstStyle/>
            <a:p>
              <a:r>
                <a:rPr lang="pt-BR" sz="1400" dirty="0" smtClean="0">
                  <a:sym typeface="Symbol"/>
                </a:rPr>
                <a:t>/2=2,5%=0,025</a:t>
              </a:r>
              <a:endParaRPr lang="pt-BR" sz="1400" dirty="0"/>
            </a:p>
          </p:txBody>
        </p:sp>
        <p:cxnSp>
          <p:nvCxnSpPr>
            <p:cNvPr id="37" name="Conector de seta reta 36"/>
            <p:cNvCxnSpPr/>
            <p:nvPr/>
          </p:nvCxnSpPr>
          <p:spPr>
            <a:xfrm>
              <a:off x="2714612" y="3357561"/>
              <a:ext cx="92869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CaixaDeTexto 38"/>
          <p:cNvSpPr txBox="1"/>
          <p:nvPr/>
        </p:nvSpPr>
        <p:spPr>
          <a:xfrm>
            <a:off x="3497146" y="4049917"/>
            <a:ext cx="2214578" cy="307777"/>
          </a:xfrm>
          <a:prstGeom prst="rect">
            <a:avLst/>
          </a:prstGeom>
          <a:noFill/>
          <a:ln>
            <a:noFill/>
          </a:ln>
        </p:spPr>
        <p:txBody>
          <a:bodyPr wrap="square" rtlCol="0">
            <a:spAutoFit/>
          </a:bodyPr>
          <a:lstStyle/>
          <a:p>
            <a:r>
              <a:rPr lang="pt-BR" sz="1400" dirty="0" smtClean="0">
                <a:sym typeface="Symbol"/>
              </a:rPr>
              <a:t>P(</a:t>
            </a:r>
            <a:r>
              <a:rPr lang="pt-BR" sz="1400" dirty="0" err="1" smtClean="0">
                <a:sym typeface="Symbol"/>
              </a:rPr>
              <a:t>Z</a:t>
            </a:r>
            <a:r>
              <a:rPr lang="pt-BR" sz="1400" baseline="-25000" dirty="0" err="1" smtClean="0">
                <a:sym typeface="Symbol"/>
              </a:rPr>
              <a:t>critico</a:t>
            </a:r>
            <a:r>
              <a:rPr lang="pt-BR" sz="1400" dirty="0" smtClean="0">
                <a:sym typeface="Symbol"/>
              </a:rPr>
              <a:t>)=1-0,025=0,975</a:t>
            </a:r>
            <a:endParaRPr lang="pt-BR" sz="1400" dirty="0"/>
          </a:p>
        </p:txBody>
      </p:sp>
      <p:cxnSp>
        <p:nvCxnSpPr>
          <p:cNvPr id="42" name="Conector de seta reta 41"/>
          <p:cNvCxnSpPr>
            <a:stCxn id="39" idx="3"/>
          </p:cNvCxnSpPr>
          <p:nvPr/>
        </p:nvCxnSpPr>
        <p:spPr>
          <a:xfrm flipV="1">
            <a:off x="5711724" y="4194381"/>
            <a:ext cx="214314" cy="94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7" name="Retângulo 46"/>
          <p:cNvSpPr/>
          <p:nvPr/>
        </p:nvSpPr>
        <p:spPr>
          <a:xfrm>
            <a:off x="5926038" y="4027892"/>
            <a:ext cx="1003416" cy="307777"/>
          </a:xfrm>
          <a:prstGeom prst="rect">
            <a:avLst/>
          </a:prstGeom>
          <a:ln>
            <a:noFill/>
          </a:ln>
        </p:spPr>
        <p:txBody>
          <a:bodyPr wrap="none">
            <a:spAutoFit/>
          </a:bodyPr>
          <a:lstStyle/>
          <a:p>
            <a:r>
              <a:rPr lang="pt-BR" sz="1400" dirty="0" err="1" smtClean="0">
                <a:sym typeface="Symbol"/>
              </a:rPr>
              <a:t>Z</a:t>
            </a:r>
            <a:r>
              <a:rPr lang="pt-BR" sz="1400" baseline="-25000" dirty="0" err="1" smtClean="0">
                <a:sym typeface="Symbol"/>
              </a:rPr>
              <a:t>critico</a:t>
            </a:r>
            <a:r>
              <a:rPr lang="pt-BR" sz="1400" baseline="-25000" dirty="0" smtClean="0">
                <a:sym typeface="Symbol"/>
              </a:rPr>
              <a:t> </a:t>
            </a:r>
            <a:r>
              <a:rPr lang="pt-BR" sz="1400" dirty="0" smtClean="0">
                <a:sym typeface="Symbol"/>
              </a:rPr>
              <a:t>=1,96</a:t>
            </a:r>
            <a:endParaRPr lang="pt-BR" sz="1400" dirty="0"/>
          </a:p>
        </p:txBody>
      </p:sp>
      <p:sp>
        <p:nvSpPr>
          <p:cNvPr id="49" name="Retângulo 48"/>
          <p:cNvSpPr/>
          <p:nvPr/>
        </p:nvSpPr>
        <p:spPr>
          <a:xfrm>
            <a:off x="3500430" y="3786190"/>
            <a:ext cx="468398" cy="261610"/>
          </a:xfrm>
          <a:prstGeom prst="rect">
            <a:avLst/>
          </a:prstGeom>
        </p:spPr>
        <p:txBody>
          <a:bodyPr wrap="none">
            <a:spAutoFit/>
          </a:bodyPr>
          <a:lstStyle/>
          <a:p>
            <a:r>
              <a:rPr lang="pt-BR" sz="1100" dirty="0" smtClean="0">
                <a:sym typeface="Symbol"/>
              </a:rPr>
              <a:t>1,96 </a:t>
            </a:r>
            <a:endParaRPr lang="pt-BR" sz="1100" dirty="0"/>
          </a:p>
        </p:txBody>
      </p:sp>
      <p:sp>
        <p:nvSpPr>
          <p:cNvPr id="53" name="Retângulo 52"/>
          <p:cNvSpPr/>
          <p:nvPr/>
        </p:nvSpPr>
        <p:spPr>
          <a:xfrm>
            <a:off x="285720" y="5143512"/>
            <a:ext cx="1174937" cy="307777"/>
          </a:xfrm>
          <a:prstGeom prst="rect">
            <a:avLst/>
          </a:prstGeom>
        </p:spPr>
        <p:txBody>
          <a:bodyPr wrap="none">
            <a:spAutoFit/>
          </a:bodyPr>
          <a:lstStyle/>
          <a:p>
            <a:r>
              <a:rPr lang="pt-BR" sz="1400" dirty="0" err="1" smtClean="0">
                <a:solidFill>
                  <a:srgbClr val="FF0000"/>
                </a:solidFill>
                <a:sym typeface="Symbol"/>
              </a:rPr>
              <a:t>Z</a:t>
            </a:r>
            <a:r>
              <a:rPr lang="pt-BR" sz="1400" baseline="-25000" dirty="0" err="1" smtClean="0">
                <a:solidFill>
                  <a:srgbClr val="FF0000"/>
                </a:solidFill>
                <a:sym typeface="Symbol"/>
              </a:rPr>
              <a:t>calculado</a:t>
            </a:r>
            <a:r>
              <a:rPr lang="pt-BR" sz="1400" dirty="0" smtClean="0">
                <a:solidFill>
                  <a:srgbClr val="FF0000"/>
                </a:solidFill>
                <a:sym typeface="Symbol"/>
              </a:rPr>
              <a:t>=1,51 </a:t>
            </a:r>
            <a:endParaRPr lang="pt-BR" sz="1400" dirty="0">
              <a:solidFill>
                <a:srgbClr val="FF0000"/>
              </a:solidFill>
            </a:endParaRPr>
          </a:p>
        </p:txBody>
      </p:sp>
      <p:sp>
        <p:nvSpPr>
          <p:cNvPr id="54" name="Retângulo 53"/>
          <p:cNvSpPr/>
          <p:nvPr/>
        </p:nvSpPr>
        <p:spPr>
          <a:xfrm>
            <a:off x="3082632" y="3702610"/>
            <a:ext cx="489236" cy="369332"/>
          </a:xfrm>
          <a:prstGeom prst="rect">
            <a:avLst/>
          </a:prstGeom>
        </p:spPr>
        <p:txBody>
          <a:bodyPr wrap="none">
            <a:spAutoFit/>
          </a:bodyPr>
          <a:lstStyle/>
          <a:p>
            <a:r>
              <a:rPr lang="pt-BR" sz="1100" dirty="0">
                <a:solidFill>
                  <a:srgbClr val="FF0000"/>
                </a:solidFill>
                <a:sym typeface="Symbol"/>
              </a:rPr>
              <a:t>1,51</a:t>
            </a:r>
            <a:r>
              <a:rPr lang="pt-BR" dirty="0" smtClean="0">
                <a:solidFill>
                  <a:srgbClr val="FF0000"/>
                </a:solidFill>
                <a:sym typeface="Symbol"/>
              </a:rPr>
              <a:t> </a:t>
            </a:r>
            <a:endParaRPr lang="pt-BR" dirty="0">
              <a:solidFill>
                <a:srgbClr val="FF0000"/>
              </a:solidFill>
            </a:endParaRPr>
          </a:p>
        </p:txBody>
      </p:sp>
      <p:cxnSp>
        <p:nvCxnSpPr>
          <p:cNvPr id="56" name="Conector reto 55"/>
          <p:cNvCxnSpPr/>
          <p:nvPr/>
        </p:nvCxnSpPr>
        <p:spPr>
          <a:xfrm rot="5400000">
            <a:off x="2786844" y="3213892"/>
            <a:ext cx="100013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upo 94"/>
          <p:cNvGrpSpPr/>
          <p:nvPr/>
        </p:nvGrpSpPr>
        <p:grpSpPr>
          <a:xfrm>
            <a:off x="2000232" y="2214554"/>
            <a:ext cx="1214446" cy="358778"/>
            <a:chOff x="1071538" y="2285992"/>
            <a:chExt cx="1214446" cy="358778"/>
          </a:xfrm>
        </p:grpSpPr>
        <p:sp>
          <p:nvSpPr>
            <p:cNvPr id="51" name="Retângulo 50"/>
            <p:cNvSpPr/>
            <p:nvPr/>
          </p:nvSpPr>
          <p:spPr>
            <a:xfrm>
              <a:off x="1214414" y="2285992"/>
              <a:ext cx="1038041" cy="307777"/>
            </a:xfrm>
            <a:prstGeom prst="rect">
              <a:avLst/>
            </a:prstGeom>
            <a:ln>
              <a:noFill/>
            </a:ln>
          </p:spPr>
          <p:txBody>
            <a:bodyPr wrap="none">
              <a:spAutoFit/>
            </a:bodyPr>
            <a:lstStyle/>
            <a:p>
              <a:r>
                <a:rPr lang="pt-BR" sz="1400" dirty="0" smtClean="0">
                  <a:sym typeface="Symbol"/>
                </a:rPr>
                <a:t>P(</a:t>
              </a:r>
              <a:r>
                <a:rPr lang="pt-BR" sz="1400" dirty="0" err="1" smtClean="0">
                  <a:sym typeface="Symbol"/>
                </a:rPr>
                <a:t>Z</a:t>
              </a:r>
              <a:r>
                <a:rPr lang="pt-BR" sz="1400" baseline="-25000" dirty="0" err="1" smtClean="0">
                  <a:sym typeface="Symbol"/>
                </a:rPr>
                <a:t>crit</a:t>
              </a:r>
              <a:r>
                <a:rPr lang="pt-BR" sz="1400" dirty="0" smtClean="0">
                  <a:sym typeface="Symbol"/>
                </a:rPr>
                <a:t>)=0,95</a:t>
              </a:r>
              <a:endParaRPr lang="pt-BR" sz="1400" dirty="0">
                <a:sym typeface="Symbol"/>
              </a:endParaRPr>
            </a:p>
          </p:txBody>
        </p:sp>
        <p:cxnSp>
          <p:nvCxnSpPr>
            <p:cNvPr id="57" name="Conector de seta reta 56"/>
            <p:cNvCxnSpPr/>
            <p:nvPr/>
          </p:nvCxnSpPr>
          <p:spPr>
            <a:xfrm>
              <a:off x="1071538" y="2643182"/>
              <a:ext cx="1214446"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3" name="CaixaDeTexto 62"/>
          <p:cNvSpPr txBox="1"/>
          <p:nvPr/>
        </p:nvSpPr>
        <p:spPr>
          <a:xfrm>
            <a:off x="1928794" y="5143512"/>
            <a:ext cx="1357322" cy="307777"/>
          </a:xfrm>
          <a:prstGeom prst="rect">
            <a:avLst/>
          </a:prstGeom>
          <a:noFill/>
        </p:spPr>
        <p:txBody>
          <a:bodyPr wrap="square" rtlCol="0">
            <a:spAutoFit/>
          </a:bodyPr>
          <a:lstStyle/>
          <a:p>
            <a:r>
              <a:rPr lang="pt-BR" sz="1400" dirty="0" smtClean="0">
                <a:solidFill>
                  <a:srgbClr val="FF0000"/>
                </a:solidFill>
                <a:sym typeface="Symbol"/>
              </a:rPr>
              <a:t>P(</a:t>
            </a:r>
            <a:r>
              <a:rPr lang="pt-BR" sz="1400" dirty="0" err="1" smtClean="0">
                <a:solidFill>
                  <a:srgbClr val="FF0000"/>
                </a:solidFill>
                <a:sym typeface="Symbol"/>
              </a:rPr>
              <a:t>Z</a:t>
            </a:r>
            <a:r>
              <a:rPr lang="pt-BR" sz="1400" baseline="-25000" dirty="0" err="1" smtClean="0">
                <a:solidFill>
                  <a:srgbClr val="FF0000"/>
                </a:solidFill>
                <a:sym typeface="Symbol"/>
              </a:rPr>
              <a:t>calc</a:t>
            </a:r>
            <a:r>
              <a:rPr lang="pt-BR" sz="1400" dirty="0" smtClean="0">
                <a:solidFill>
                  <a:srgbClr val="FF0000"/>
                </a:solidFill>
                <a:sym typeface="Symbol"/>
              </a:rPr>
              <a:t>)=0,9345</a:t>
            </a:r>
            <a:endParaRPr lang="pt-BR" sz="1400" dirty="0">
              <a:solidFill>
                <a:srgbClr val="FF0000"/>
              </a:solidFill>
            </a:endParaRPr>
          </a:p>
        </p:txBody>
      </p:sp>
      <p:cxnSp>
        <p:nvCxnSpPr>
          <p:cNvPr id="70" name="Conector de seta reta 69"/>
          <p:cNvCxnSpPr/>
          <p:nvPr/>
        </p:nvCxnSpPr>
        <p:spPr>
          <a:xfrm>
            <a:off x="-428660" y="6927874"/>
            <a:ext cx="50006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4" name="Grupo 95"/>
          <p:cNvGrpSpPr/>
          <p:nvPr/>
        </p:nvGrpSpPr>
        <p:grpSpPr>
          <a:xfrm>
            <a:off x="71406" y="2928934"/>
            <a:ext cx="3214712" cy="307777"/>
            <a:chOff x="-552151" y="2000240"/>
            <a:chExt cx="3214712" cy="307777"/>
          </a:xfrm>
        </p:grpSpPr>
        <p:sp>
          <p:nvSpPr>
            <p:cNvPr id="84" name="Retângulo 83"/>
            <p:cNvSpPr/>
            <p:nvPr/>
          </p:nvSpPr>
          <p:spPr>
            <a:xfrm>
              <a:off x="-428660" y="2000240"/>
              <a:ext cx="1519583" cy="307777"/>
            </a:xfrm>
            <a:prstGeom prst="rect">
              <a:avLst/>
            </a:prstGeom>
            <a:ln>
              <a:noFill/>
            </a:ln>
          </p:spPr>
          <p:txBody>
            <a:bodyPr wrap="none">
              <a:spAutoFit/>
            </a:bodyPr>
            <a:lstStyle/>
            <a:p>
              <a:r>
                <a:rPr lang="pt-BR" sz="1400" dirty="0" smtClean="0">
                  <a:solidFill>
                    <a:srgbClr val="FF0000"/>
                  </a:solidFill>
                  <a:sym typeface="Symbol"/>
                </a:rPr>
                <a:t>P(</a:t>
              </a:r>
              <a:r>
                <a:rPr lang="pt-BR" sz="1400" dirty="0" err="1" smtClean="0">
                  <a:solidFill>
                    <a:srgbClr val="FF0000"/>
                  </a:solidFill>
                  <a:sym typeface="Symbol"/>
                </a:rPr>
                <a:t>Z</a:t>
              </a:r>
              <a:r>
                <a:rPr lang="pt-BR" sz="1400" baseline="-25000" dirty="0" err="1" smtClean="0">
                  <a:solidFill>
                    <a:srgbClr val="FF0000"/>
                  </a:solidFill>
                  <a:sym typeface="Symbol"/>
                </a:rPr>
                <a:t>calculado</a:t>
              </a:r>
              <a:r>
                <a:rPr lang="pt-BR" sz="1400" dirty="0" smtClean="0">
                  <a:solidFill>
                    <a:srgbClr val="FF0000"/>
                  </a:solidFill>
                  <a:sym typeface="Symbol"/>
                </a:rPr>
                <a:t>)=0,9345</a:t>
              </a:r>
              <a:endParaRPr lang="pt-BR" sz="1400" dirty="0">
                <a:solidFill>
                  <a:srgbClr val="FF0000"/>
                </a:solidFill>
                <a:sym typeface="Symbol"/>
              </a:endParaRPr>
            </a:p>
          </p:txBody>
        </p:sp>
        <p:cxnSp>
          <p:nvCxnSpPr>
            <p:cNvPr id="85" name="Conector de seta reta 84"/>
            <p:cNvCxnSpPr/>
            <p:nvPr/>
          </p:nvCxnSpPr>
          <p:spPr>
            <a:xfrm rot="10800000" flipV="1">
              <a:off x="-552151" y="2276566"/>
              <a:ext cx="3214712" cy="94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88" name="Conector de seta reta 87"/>
          <p:cNvCxnSpPr/>
          <p:nvPr/>
        </p:nvCxnSpPr>
        <p:spPr>
          <a:xfrm>
            <a:off x="1500166" y="5286388"/>
            <a:ext cx="35719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9" name="Retângulo 88"/>
          <p:cNvSpPr/>
          <p:nvPr/>
        </p:nvSpPr>
        <p:spPr>
          <a:xfrm>
            <a:off x="285720" y="5704047"/>
            <a:ext cx="1848583" cy="307777"/>
          </a:xfrm>
          <a:prstGeom prst="rect">
            <a:avLst/>
          </a:prstGeom>
        </p:spPr>
        <p:txBody>
          <a:bodyPr wrap="none">
            <a:spAutoFit/>
          </a:bodyPr>
          <a:lstStyle/>
          <a:p>
            <a:r>
              <a:rPr lang="pt-BR" sz="1400" dirty="0" smtClean="0">
                <a:solidFill>
                  <a:srgbClr val="FF0000"/>
                </a:solidFill>
                <a:sym typeface="Symbol"/>
              </a:rPr>
              <a:t>p/2=1-0,9345=</a:t>
            </a:r>
            <a:r>
              <a:rPr lang="pt-BR" sz="1400" dirty="0">
                <a:solidFill>
                  <a:srgbClr val="FF0000"/>
                </a:solidFill>
              </a:rPr>
              <a:t> 0,0655</a:t>
            </a:r>
            <a:r>
              <a:rPr lang="pt-BR" sz="1400" dirty="0" smtClean="0">
                <a:solidFill>
                  <a:srgbClr val="FF0000"/>
                </a:solidFill>
              </a:rPr>
              <a:t> </a:t>
            </a:r>
            <a:endParaRPr lang="pt-BR" sz="1400" dirty="0">
              <a:solidFill>
                <a:srgbClr val="FF0000"/>
              </a:solidFill>
            </a:endParaRPr>
          </a:p>
        </p:txBody>
      </p:sp>
      <p:grpSp>
        <p:nvGrpSpPr>
          <p:cNvPr id="5" name="Grupo 93"/>
          <p:cNvGrpSpPr/>
          <p:nvPr/>
        </p:nvGrpSpPr>
        <p:grpSpPr>
          <a:xfrm flipH="1">
            <a:off x="3286116" y="2549718"/>
            <a:ext cx="1428760" cy="379216"/>
            <a:chOff x="2673792" y="3645453"/>
            <a:chExt cx="1156616" cy="455058"/>
          </a:xfrm>
        </p:grpSpPr>
        <p:sp>
          <p:nvSpPr>
            <p:cNvPr id="90" name="Retângulo 89"/>
            <p:cNvSpPr/>
            <p:nvPr/>
          </p:nvSpPr>
          <p:spPr>
            <a:xfrm>
              <a:off x="2722643" y="3645453"/>
              <a:ext cx="899545" cy="369332"/>
            </a:xfrm>
            <a:prstGeom prst="rect">
              <a:avLst/>
            </a:prstGeom>
            <a:ln>
              <a:noFill/>
            </a:ln>
          </p:spPr>
          <p:txBody>
            <a:bodyPr wrap="none">
              <a:spAutoFit/>
            </a:bodyPr>
            <a:lstStyle/>
            <a:p>
              <a:r>
                <a:rPr lang="pt-BR" sz="1400" dirty="0" smtClean="0">
                  <a:solidFill>
                    <a:srgbClr val="FF0000"/>
                  </a:solidFill>
                  <a:sym typeface="Symbol"/>
                </a:rPr>
                <a:t>p/2=</a:t>
              </a:r>
              <a:r>
                <a:rPr lang="pt-BR" sz="1400" dirty="0" smtClean="0">
                  <a:solidFill>
                    <a:srgbClr val="FF0000"/>
                  </a:solidFill>
                </a:rPr>
                <a:t> </a:t>
              </a:r>
              <a:r>
                <a:rPr lang="pt-BR" sz="1400" dirty="0">
                  <a:solidFill>
                    <a:srgbClr val="FF0000"/>
                  </a:solidFill>
                </a:rPr>
                <a:t>0,0655</a:t>
              </a:r>
              <a:r>
                <a:rPr lang="pt-BR" sz="1400" dirty="0" smtClean="0">
                  <a:solidFill>
                    <a:srgbClr val="FF0000"/>
                  </a:solidFill>
                </a:rPr>
                <a:t> </a:t>
              </a:r>
              <a:endParaRPr lang="pt-BR" sz="1400" dirty="0">
                <a:solidFill>
                  <a:srgbClr val="FF0000"/>
                </a:solidFill>
              </a:endParaRPr>
            </a:p>
          </p:txBody>
        </p:sp>
        <p:cxnSp>
          <p:nvCxnSpPr>
            <p:cNvPr id="91" name="Conector de seta reta 90"/>
            <p:cNvCxnSpPr/>
            <p:nvPr/>
          </p:nvCxnSpPr>
          <p:spPr>
            <a:xfrm rot="21540000" flipH="1" flipV="1">
              <a:off x="2673792" y="4071934"/>
              <a:ext cx="1156616" cy="285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0" name="Retângulo 99"/>
          <p:cNvSpPr/>
          <p:nvPr/>
        </p:nvSpPr>
        <p:spPr>
          <a:xfrm>
            <a:off x="1214414" y="6019114"/>
            <a:ext cx="7143768" cy="276999"/>
          </a:xfrm>
          <a:prstGeom prst="rect">
            <a:avLst/>
          </a:prstGeom>
        </p:spPr>
        <p:txBody>
          <a:bodyPr wrap="square">
            <a:spAutoFit/>
          </a:bodyPr>
          <a:lstStyle/>
          <a:p>
            <a:pPr algn="just"/>
            <a:r>
              <a:rPr lang="pt-BR" sz="1200" b="1" dirty="0" smtClean="0">
                <a:solidFill>
                  <a:srgbClr val="FF0000"/>
                </a:solidFill>
              </a:rPr>
              <a:t>Quando p (0,13)&gt;</a:t>
            </a:r>
            <a:r>
              <a:rPr lang="pt-BR" sz="1200" b="1" dirty="0" smtClean="0">
                <a:solidFill>
                  <a:srgbClr val="FF0000"/>
                </a:solidFill>
                <a:latin typeface="Symbol" pitchFamily="18" charset="2"/>
              </a:rPr>
              <a:t>a (0,05)</a:t>
            </a:r>
            <a:r>
              <a:rPr lang="pt-BR" sz="1200" b="1" dirty="0" smtClean="0">
                <a:solidFill>
                  <a:srgbClr val="FF0000"/>
                </a:solidFill>
              </a:rPr>
              <a:t>, não há efeito significativo (notação abreviada NS).</a:t>
            </a:r>
            <a:endParaRPr lang="pt-BR" sz="1200" dirty="0"/>
          </a:p>
        </p:txBody>
      </p:sp>
      <p:grpSp>
        <p:nvGrpSpPr>
          <p:cNvPr id="6" name="Grupo 43"/>
          <p:cNvGrpSpPr/>
          <p:nvPr/>
        </p:nvGrpSpPr>
        <p:grpSpPr>
          <a:xfrm>
            <a:off x="3484267" y="4572008"/>
            <a:ext cx="5588327" cy="1107436"/>
            <a:chOff x="3428992" y="4572008"/>
            <a:chExt cx="5588327" cy="1107436"/>
          </a:xfrm>
        </p:grpSpPr>
        <p:pic>
          <p:nvPicPr>
            <p:cNvPr id="1042" name="Picture 18"/>
            <p:cNvPicPr>
              <a:picLocks noChangeAspect="1" noChangeArrowheads="1"/>
            </p:cNvPicPr>
            <p:nvPr/>
          </p:nvPicPr>
          <p:blipFill>
            <a:blip r:embed="rId4"/>
            <a:srcRect/>
            <a:stretch>
              <a:fillRect/>
            </a:stretch>
          </p:blipFill>
          <p:spPr bwMode="auto">
            <a:xfrm>
              <a:off x="3500430" y="4572008"/>
              <a:ext cx="5516889" cy="275609"/>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3428992" y="4857759"/>
              <a:ext cx="5572164" cy="821685"/>
            </a:xfrm>
            <a:prstGeom prst="rect">
              <a:avLst/>
            </a:prstGeom>
            <a:noFill/>
            <a:ln w="9525">
              <a:noFill/>
              <a:miter lim="800000"/>
              <a:headEnd/>
              <a:tailEnd/>
            </a:ln>
            <a:effectLst/>
          </p:spPr>
        </p:pic>
      </p:grpSp>
      <p:grpSp>
        <p:nvGrpSpPr>
          <p:cNvPr id="7" name="Grupo 97"/>
          <p:cNvGrpSpPr/>
          <p:nvPr/>
        </p:nvGrpSpPr>
        <p:grpSpPr>
          <a:xfrm>
            <a:off x="3643306" y="4572008"/>
            <a:ext cx="3929090" cy="1071570"/>
            <a:chOff x="3588031" y="3214686"/>
            <a:chExt cx="3929090" cy="1071570"/>
          </a:xfrm>
        </p:grpSpPr>
        <p:sp>
          <p:nvSpPr>
            <p:cNvPr id="40" name="Elipse 39"/>
            <p:cNvSpPr/>
            <p:nvPr/>
          </p:nvSpPr>
          <p:spPr>
            <a:xfrm>
              <a:off x="7017055" y="4000504"/>
              <a:ext cx="428628" cy="285752"/>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Elipse 45"/>
            <p:cNvSpPr/>
            <p:nvPr/>
          </p:nvSpPr>
          <p:spPr>
            <a:xfrm>
              <a:off x="7017055" y="3214686"/>
              <a:ext cx="500066" cy="214314"/>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Elipse 72"/>
            <p:cNvSpPr/>
            <p:nvPr/>
          </p:nvSpPr>
          <p:spPr>
            <a:xfrm>
              <a:off x="3588031" y="4071942"/>
              <a:ext cx="428628" cy="214314"/>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8" name="Grupo 98"/>
          <p:cNvGrpSpPr/>
          <p:nvPr/>
        </p:nvGrpSpPr>
        <p:grpSpPr>
          <a:xfrm>
            <a:off x="3714744" y="4572008"/>
            <a:ext cx="1357322" cy="500066"/>
            <a:chOff x="3588031" y="3571876"/>
            <a:chExt cx="1357322" cy="500066"/>
          </a:xfrm>
        </p:grpSpPr>
        <p:sp>
          <p:nvSpPr>
            <p:cNvPr id="69" name="Elipse 68"/>
            <p:cNvSpPr/>
            <p:nvPr/>
          </p:nvSpPr>
          <p:spPr>
            <a:xfrm>
              <a:off x="4516725" y="3571876"/>
              <a:ext cx="428628" cy="214314"/>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Elipse 74"/>
            <p:cNvSpPr/>
            <p:nvPr/>
          </p:nvSpPr>
          <p:spPr>
            <a:xfrm>
              <a:off x="3588031" y="3857628"/>
              <a:ext cx="428628" cy="214314"/>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Elipse 81"/>
            <p:cNvSpPr/>
            <p:nvPr/>
          </p:nvSpPr>
          <p:spPr>
            <a:xfrm>
              <a:off x="4516725" y="3857628"/>
              <a:ext cx="428628" cy="214314"/>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8" name="Retângulo 47"/>
          <p:cNvSpPr/>
          <p:nvPr/>
        </p:nvSpPr>
        <p:spPr>
          <a:xfrm>
            <a:off x="1285852" y="3786190"/>
            <a:ext cx="511679" cy="261610"/>
          </a:xfrm>
          <a:prstGeom prst="rect">
            <a:avLst/>
          </a:prstGeom>
        </p:spPr>
        <p:txBody>
          <a:bodyPr wrap="none">
            <a:spAutoFit/>
          </a:bodyPr>
          <a:lstStyle/>
          <a:p>
            <a:r>
              <a:rPr lang="pt-BR" sz="1100" dirty="0" smtClean="0">
                <a:sym typeface="Symbol"/>
              </a:rPr>
              <a:t>-1,96 </a:t>
            </a:r>
            <a:endParaRPr lang="pt-BR" sz="1100" dirty="0"/>
          </a:p>
        </p:txBody>
      </p:sp>
      <p:grpSp>
        <p:nvGrpSpPr>
          <p:cNvPr id="9" name="Grupo 37"/>
          <p:cNvGrpSpPr/>
          <p:nvPr/>
        </p:nvGrpSpPr>
        <p:grpSpPr>
          <a:xfrm>
            <a:off x="0" y="3286124"/>
            <a:ext cx="1714480" cy="307777"/>
            <a:chOff x="2928926" y="3121223"/>
            <a:chExt cx="1785950" cy="307777"/>
          </a:xfrm>
        </p:grpSpPr>
        <p:sp>
          <p:nvSpPr>
            <p:cNvPr id="52" name="CaixaDeTexto 51"/>
            <p:cNvSpPr txBox="1"/>
            <p:nvPr/>
          </p:nvSpPr>
          <p:spPr>
            <a:xfrm>
              <a:off x="2928926" y="3121223"/>
              <a:ext cx="1785950" cy="307777"/>
            </a:xfrm>
            <a:prstGeom prst="rect">
              <a:avLst/>
            </a:prstGeom>
            <a:noFill/>
            <a:ln>
              <a:noFill/>
            </a:ln>
          </p:spPr>
          <p:txBody>
            <a:bodyPr wrap="square" rtlCol="0">
              <a:spAutoFit/>
            </a:bodyPr>
            <a:lstStyle/>
            <a:p>
              <a:r>
                <a:rPr lang="pt-BR" sz="1400" dirty="0" smtClean="0">
                  <a:sym typeface="Symbol"/>
                </a:rPr>
                <a:t>/2=2,5%=0,025</a:t>
              </a:r>
              <a:endParaRPr lang="pt-BR" sz="1400" dirty="0"/>
            </a:p>
          </p:txBody>
        </p:sp>
        <p:cxnSp>
          <p:nvCxnSpPr>
            <p:cNvPr id="55" name="Conector de seta reta 54"/>
            <p:cNvCxnSpPr/>
            <p:nvPr/>
          </p:nvCxnSpPr>
          <p:spPr>
            <a:xfrm rot="10800000">
              <a:off x="2928926" y="3406975"/>
              <a:ext cx="155079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upo 59"/>
          <p:cNvGrpSpPr/>
          <p:nvPr/>
        </p:nvGrpSpPr>
        <p:grpSpPr>
          <a:xfrm>
            <a:off x="7067227" y="1755585"/>
            <a:ext cx="2076773" cy="2673547"/>
            <a:chOff x="7067227" y="1755585"/>
            <a:chExt cx="2076773" cy="2673547"/>
          </a:xfrm>
        </p:grpSpPr>
        <p:pic>
          <p:nvPicPr>
            <p:cNvPr id="1041" name="Picture 17"/>
            <p:cNvPicPr>
              <a:picLocks noChangeAspect="1" noChangeArrowheads="1"/>
            </p:cNvPicPr>
            <p:nvPr/>
          </p:nvPicPr>
          <p:blipFill>
            <a:blip r:embed="rId6"/>
            <a:srcRect/>
            <a:stretch>
              <a:fillRect/>
            </a:stretch>
          </p:blipFill>
          <p:spPr bwMode="auto">
            <a:xfrm>
              <a:off x="7067227" y="1755585"/>
              <a:ext cx="2076773" cy="2673547"/>
            </a:xfrm>
            <a:prstGeom prst="rect">
              <a:avLst/>
            </a:prstGeom>
            <a:noFill/>
            <a:ln w="9525">
              <a:noFill/>
              <a:miter lim="800000"/>
              <a:headEnd/>
              <a:tailEnd/>
            </a:ln>
            <a:effectLst/>
          </p:spPr>
        </p:pic>
        <p:sp>
          <p:nvSpPr>
            <p:cNvPr id="59" name="Elipse 58"/>
            <p:cNvSpPr/>
            <p:nvPr/>
          </p:nvSpPr>
          <p:spPr>
            <a:xfrm>
              <a:off x="7786710" y="1857364"/>
              <a:ext cx="428628" cy="142876"/>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1" name="Grupo 71"/>
          <p:cNvGrpSpPr/>
          <p:nvPr/>
        </p:nvGrpSpPr>
        <p:grpSpPr>
          <a:xfrm>
            <a:off x="1682028" y="2714620"/>
            <a:ext cx="532518" cy="1357322"/>
            <a:chOff x="1682028" y="2714620"/>
            <a:chExt cx="532518" cy="1357322"/>
          </a:xfrm>
        </p:grpSpPr>
        <p:sp>
          <p:nvSpPr>
            <p:cNvPr id="45" name="Retângulo 44"/>
            <p:cNvSpPr/>
            <p:nvPr/>
          </p:nvSpPr>
          <p:spPr>
            <a:xfrm>
              <a:off x="1682028" y="3702610"/>
              <a:ext cx="532518" cy="369332"/>
            </a:xfrm>
            <a:prstGeom prst="rect">
              <a:avLst/>
            </a:prstGeom>
          </p:spPr>
          <p:txBody>
            <a:bodyPr wrap="none">
              <a:spAutoFit/>
            </a:bodyPr>
            <a:lstStyle/>
            <a:p>
              <a:r>
                <a:rPr lang="pt-BR" sz="1100" dirty="0" smtClean="0">
                  <a:solidFill>
                    <a:srgbClr val="FF0000"/>
                  </a:solidFill>
                  <a:sym typeface="Symbol"/>
                </a:rPr>
                <a:t>-1,51</a:t>
              </a:r>
              <a:r>
                <a:rPr lang="pt-BR" dirty="0" smtClean="0">
                  <a:solidFill>
                    <a:srgbClr val="FF0000"/>
                  </a:solidFill>
                  <a:sym typeface="Symbol"/>
                </a:rPr>
                <a:t> </a:t>
              </a:r>
              <a:endParaRPr lang="pt-BR" dirty="0">
                <a:solidFill>
                  <a:srgbClr val="FF0000"/>
                </a:solidFill>
              </a:endParaRPr>
            </a:p>
          </p:txBody>
        </p:sp>
        <p:cxnSp>
          <p:nvCxnSpPr>
            <p:cNvPr id="61" name="Conector reto 60"/>
            <p:cNvCxnSpPr/>
            <p:nvPr/>
          </p:nvCxnSpPr>
          <p:spPr>
            <a:xfrm rot="5400000">
              <a:off x="1429522" y="3213892"/>
              <a:ext cx="100013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upo 93"/>
          <p:cNvGrpSpPr/>
          <p:nvPr/>
        </p:nvGrpSpPr>
        <p:grpSpPr>
          <a:xfrm flipH="1">
            <a:off x="214282" y="2500304"/>
            <a:ext cx="1714512" cy="307777"/>
            <a:chOff x="2326809" y="4529139"/>
            <a:chExt cx="1387940" cy="369332"/>
          </a:xfrm>
        </p:grpSpPr>
        <p:sp>
          <p:nvSpPr>
            <p:cNvPr id="76" name="Retângulo 75"/>
            <p:cNvSpPr/>
            <p:nvPr/>
          </p:nvSpPr>
          <p:spPr>
            <a:xfrm>
              <a:off x="2757373" y="4529139"/>
              <a:ext cx="899546" cy="369332"/>
            </a:xfrm>
            <a:prstGeom prst="rect">
              <a:avLst/>
            </a:prstGeom>
            <a:ln>
              <a:noFill/>
            </a:ln>
          </p:spPr>
          <p:txBody>
            <a:bodyPr wrap="none">
              <a:spAutoFit/>
            </a:bodyPr>
            <a:lstStyle/>
            <a:p>
              <a:r>
                <a:rPr lang="pt-BR" sz="1400" dirty="0" smtClean="0">
                  <a:solidFill>
                    <a:srgbClr val="FF0000"/>
                  </a:solidFill>
                  <a:sym typeface="Symbol"/>
                </a:rPr>
                <a:t>p/2=</a:t>
              </a:r>
              <a:r>
                <a:rPr lang="pt-BR" sz="1400" dirty="0" smtClean="0">
                  <a:solidFill>
                    <a:srgbClr val="FF0000"/>
                  </a:solidFill>
                </a:rPr>
                <a:t> </a:t>
              </a:r>
              <a:r>
                <a:rPr lang="pt-BR" sz="1400" dirty="0">
                  <a:solidFill>
                    <a:srgbClr val="FF0000"/>
                  </a:solidFill>
                </a:rPr>
                <a:t>0,0655</a:t>
              </a:r>
              <a:r>
                <a:rPr lang="pt-BR" sz="1400" dirty="0" smtClean="0">
                  <a:solidFill>
                    <a:srgbClr val="FF0000"/>
                  </a:solidFill>
                </a:rPr>
                <a:t> </a:t>
              </a:r>
              <a:endParaRPr lang="pt-BR" sz="1400" dirty="0">
                <a:solidFill>
                  <a:srgbClr val="FF0000"/>
                </a:solidFill>
              </a:endParaRPr>
            </a:p>
          </p:txBody>
        </p:sp>
        <p:cxnSp>
          <p:nvCxnSpPr>
            <p:cNvPr id="77" name="Conector de seta reta 76"/>
            <p:cNvCxnSpPr/>
            <p:nvPr/>
          </p:nvCxnSpPr>
          <p:spPr>
            <a:xfrm rot="10800000" flipH="1" flipV="1">
              <a:off x="2326809" y="4898467"/>
              <a:ext cx="1387940"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80" name="Conector de seta reta 79"/>
          <p:cNvCxnSpPr/>
          <p:nvPr/>
        </p:nvCxnSpPr>
        <p:spPr>
          <a:xfrm>
            <a:off x="2143108" y="5846923"/>
            <a:ext cx="35719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1" name="Retângulo 80"/>
          <p:cNvSpPr/>
          <p:nvPr/>
        </p:nvSpPr>
        <p:spPr>
          <a:xfrm>
            <a:off x="2643174" y="5726072"/>
            <a:ext cx="1755609" cy="307777"/>
          </a:xfrm>
          <a:prstGeom prst="rect">
            <a:avLst/>
          </a:prstGeom>
        </p:spPr>
        <p:txBody>
          <a:bodyPr wrap="none">
            <a:spAutoFit/>
          </a:bodyPr>
          <a:lstStyle/>
          <a:p>
            <a:r>
              <a:rPr lang="pt-BR" sz="1400" dirty="0" smtClean="0">
                <a:solidFill>
                  <a:srgbClr val="FF0000"/>
                </a:solidFill>
                <a:sym typeface="Symbol"/>
              </a:rPr>
              <a:t>p=</a:t>
            </a:r>
            <a:r>
              <a:rPr lang="pt-BR" sz="1400" dirty="0" smtClean="0">
                <a:solidFill>
                  <a:srgbClr val="FF0000"/>
                </a:solidFill>
              </a:rPr>
              <a:t> 2 X 0,0655=</a:t>
            </a:r>
            <a:r>
              <a:rPr lang="pt-BR" sz="1400" dirty="0"/>
              <a:t> </a:t>
            </a:r>
            <a:r>
              <a:rPr lang="pt-BR" sz="1400" dirty="0">
                <a:solidFill>
                  <a:srgbClr val="FF0000"/>
                </a:solidFill>
              </a:rPr>
              <a:t>0,131</a:t>
            </a:r>
            <a:r>
              <a:rPr lang="pt-BR" sz="1400" dirty="0" smtClean="0">
                <a:solidFill>
                  <a:srgbClr val="FF0000"/>
                </a:solidFill>
              </a:rPr>
              <a:t> </a:t>
            </a:r>
            <a:endParaRPr lang="pt-BR" sz="1400" dirty="0">
              <a:solidFill>
                <a:srgbClr val="FF0000"/>
              </a:solidFill>
            </a:endParaRPr>
          </a:p>
        </p:txBody>
      </p:sp>
      <p:sp>
        <p:nvSpPr>
          <p:cNvPr id="58" name="Retângulo 57"/>
          <p:cNvSpPr/>
          <p:nvPr/>
        </p:nvSpPr>
        <p:spPr>
          <a:xfrm>
            <a:off x="1828799" y="241540"/>
            <a:ext cx="5106838" cy="701731"/>
          </a:xfrm>
          <a:prstGeom prst="rect">
            <a:avLst/>
          </a:prstGeom>
        </p:spPr>
        <p:txBody>
          <a:bodyPr wrap="square">
            <a:spAutoFit/>
          </a:bodyPr>
          <a:lstStyle/>
          <a:p>
            <a:pPr algn="ctr">
              <a:lnSpc>
                <a:spcPct val="90000"/>
              </a:lnSpc>
              <a:spcBef>
                <a:spcPct val="0"/>
              </a:spcBef>
            </a:pPr>
            <a:r>
              <a:rPr lang="pt-BR" altLang="pt-BR" sz="2200" b="1" dirty="0" smtClean="0">
                <a:solidFill>
                  <a:schemeClr val="accent1"/>
                </a:solidFill>
                <a:latin typeface="+mj-lt"/>
                <a:ea typeface="+mj-ea"/>
                <a:cs typeface="+mj-cs"/>
              </a:rPr>
              <a:t>  PROBABILIDADE </a:t>
            </a:r>
            <a:r>
              <a:rPr lang="pt-BR" altLang="pt-BR" sz="2200" b="1" dirty="0" smtClean="0">
                <a:solidFill>
                  <a:schemeClr val="accent1"/>
                </a:solidFill>
                <a:latin typeface="+mj-lt"/>
                <a:ea typeface="+mj-ea"/>
                <a:cs typeface="+mj-cs"/>
              </a:rPr>
              <a:t>p</a:t>
            </a:r>
          </a:p>
          <a:p>
            <a:pPr algn="ctr">
              <a:lnSpc>
                <a:spcPct val="90000"/>
              </a:lnSpc>
              <a:spcBef>
                <a:spcPct val="0"/>
              </a:spcBef>
            </a:pPr>
            <a:r>
              <a:rPr lang="pt-BR" altLang="pt-BR" sz="2200" b="1" dirty="0" smtClean="0">
                <a:solidFill>
                  <a:schemeClr val="accent1"/>
                </a:solidFill>
                <a:latin typeface="+mj-lt"/>
                <a:ea typeface="+mj-ea"/>
                <a:cs typeface="+mj-cs"/>
              </a:rPr>
              <a:t>BILATERAL</a:t>
            </a:r>
            <a:endParaRPr lang="pt-BR" altLang="pt-BR" sz="2200" b="1" dirty="0" smtClean="0">
              <a:solidFill>
                <a:schemeClr val="accent1"/>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
                                            <p:txEl>
                                              <p:pRg st="0" end="0"/>
                                            </p:txEl>
                                          </p:spTgt>
                                        </p:tgtEl>
                                        <p:attrNameLst>
                                          <p:attrName>style.visibility</p:attrName>
                                        </p:attrNameLst>
                                      </p:cBhvr>
                                      <p:to>
                                        <p:strVal val="visible"/>
                                      </p:to>
                                    </p:set>
                                    <p:anim calcmode="lin" valueType="num">
                                      <p:cBhvr additive="base">
                                        <p:cTn id="4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8">
                                            <p:txEl>
                                              <p:pRg st="0" end="0"/>
                                            </p:txEl>
                                          </p:spTgt>
                                        </p:tgtEl>
                                        <p:attrNameLst>
                                          <p:attrName>style.visibility</p:attrName>
                                        </p:attrNameLst>
                                      </p:cBhvr>
                                      <p:to>
                                        <p:strVal val="visible"/>
                                      </p:to>
                                    </p:set>
                                    <p:anim calcmode="lin" valueType="num">
                                      <p:cBhvr additive="base">
                                        <p:cTn id="6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 calcmode="lin" valueType="num">
                                      <p:cBhvr additive="base">
                                        <p:cTn id="79"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88"/>
                                        </p:tgtEl>
                                        <p:attrNameLst>
                                          <p:attrName>style.visibility</p:attrName>
                                        </p:attrNameLst>
                                      </p:cBhvr>
                                      <p:to>
                                        <p:strVal val="visible"/>
                                      </p:to>
                                    </p:set>
                                    <p:anim calcmode="lin" valueType="num">
                                      <p:cBhvr additive="base">
                                        <p:cTn id="91" dur="500" fill="hold"/>
                                        <p:tgtEl>
                                          <p:spTgt spid="88"/>
                                        </p:tgtEl>
                                        <p:attrNameLst>
                                          <p:attrName>ppt_x</p:attrName>
                                        </p:attrNameLst>
                                      </p:cBhvr>
                                      <p:tavLst>
                                        <p:tav tm="0">
                                          <p:val>
                                            <p:strVal val="#ppt_x"/>
                                          </p:val>
                                        </p:tav>
                                        <p:tav tm="100000">
                                          <p:val>
                                            <p:strVal val="#ppt_x"/>
                                          </p:val>
                                        </p:tav>
                                      </p:tavLst>
                                    </p:anim>
                                    <p:anim calcmode="lin" valueType="num">
                                      <p:cBhvr additive="base">
                                        <p:cTn id="9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3">
                                            <p:txEl>
                                              <p:pRg st="0" end="0"/>
                                            </p:txEl>
                                          </p:spTgt>
                                        </p:tgtEl>
                                        <p:attrNameLst>
                                          <p:attrName>style.visibility</p:attrName>
                                        </p:attrNameLst>
                                      </p:cBhvr>
                                      <p:to>
                                        <p:strVal val="visible"/>
                                      </p:to>
                                    </p:set>
                                    <p:anim calcmode="lin" valueType="num">
                                      <p:cBhvr additive="base">
                                        <p:cTn id="9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 calcmode="lin" valueType="num">
                                      <p:cBhvr additive="base">
                                        <p:cTn id="103"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6"/>
                                        </p:tgtEl>
                                        <p:attrNameLst>
                                          <p:attrName>style.visibility</p:attrName>
                                        </p:attrNameLst>
                                      </p:cBhvr>
                                      <p:to>
                                        <p:strVal val="visible"/>
                                      </p:to>
                                    </p:set>
                                    <p:anim calcmode="lin" valueType="num">
                                      <p:cBhvr additive="base">
                                        <p:cTn id="109" dur="500" fill="hold"/>
                                        <p:tgtEl>
                                          <p:spTgt spid="56"/>
                                        </p:tgtEl>
                                        <p:attrNameLst>
                                          <p:attrName>ppt_x</p:attrName>
                                        </p:attrNameLst>
                                      </p:cBhvr>
                                      <p:tavLst>
                                        <p:tav tm="0">
                                          <p:val>
                                            <p:strVal val="#ppt_x"/>
                                          </p:val>
                                        </p:tav>
                                        <p:tav tm="100000">
                                          <p:val>
                                            <p:strVal val="#ppt_x"/>
                                          </p:val>
                                        </p:tav>
                                      </p:tavLst>
                                    </p:anim>
                                    <p:anim calcmode="lin" valueType="num">
                                      <p:cBhvr additive="base">
                                        <p:cTn id="11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additive="base">
                                        <p:cTn id="115" dur="500" fill="hold"/>
                                        <p:tgtEl>
                                          <p:spTgt spid="4"/>
                                        </p:tgtEl>
                                        <p:attrNameLst>
                                          <p:attrName>ppt_x</p:attrName>
                                        </p:attrNameLst>
                                      </p:cBhvr>
                                      <p:tavLst>
                                        <p:tav tm="0">
                                          <p:val>
                                            <p:strVal val="#ppt_x"/>
                                          </p:val>
                                        </p:tav>
                                        <p:tav tm="100000">
                                          <p:val>
                                            <p:strVal val="#ppt_x"/>
                                          </p:val>
                                        </p:tav>
                                      </p:tavLst>
                                    </p:anim>
                                    <p:anim calcmode="lin" valueType="num">
                                      <p:cBhvr additive="base">
                                        <p:cTn id="1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9">
                                            <p:txEl>
                                              <p:pRg st="0" end="0"/>
                                            </p:txEl>
                                          </p:spTgt>
                                        </p:tgtEl>
                                        <p:attrNameLst>
                                          <p:attrName>style.visibility</p:attrName>
                                        </p:attrNameLst>
                                      </p:cBhvr>
                                      <p:to>
                                        <p:strVal val="visible"/>
                                      </p:to>
                                    </p:set>
                                    <p:anim calcmode="lin" valueType="num">
                                      <p:cBhvr additive="base">
                                        <p:cTn id="121"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5"/>
                                        </p:tgtEl>
                                        <p:attrNameLst>
                                          <p:attrName>style.visibility</p:attrName>
                                        </p:attrNameLst>
                                      </p:cBhvr>
                                      <p:to>
                                        <p:strVal val="visible"/>
                                      </p:to>
                                    </p:set>
                                    <p:anim calcmode="lin" valueType="num">
                                      <p:cBhvr additive="base">
                                        <p:cTn id="127" dur="500" fill="hold"/>
                                        <p:tgtEl>
                                          <p:spTgt spid="5"/>
                                        </p:tgtEl>
                                        <p:attrNameLst>
                                          <p:attrName>ppt_x</p:attrName>
                                        </p:attrNameLst>
                                      </p:cBhvr>
                                      <p:tavLst>
                                        <p:tav tm="0">
                                          <p:val>
                                            <p:strVal val="#ppt_x"/>
                                          </p:val>
                                        </p:tav>
                                        <p:tav tm="100000">
                                          <p:val>
                                            <p:strVal val="#ppt_x"/>
                                          </p:val>
                                        </p:tav>
                                      </p:tavLst>
                                    </p:anim>
                                    <p:anim calcmode="lin" valueType="num">
                                      <p:cBhvr additive="base">
                                        <p:cTn id="1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1"/>
                                        </p:tgtEl>
                                        <p:attrNameLst>
                                          <p:attrName>style.visibility</p:attrName>
                                        </p:attrNameLst>
                                      </p:cBhvr>
                                      <p:to>
                                        <p:strVal val="visible"/>
                                      </p:to>
                                    </p:set>
                                    <p:anim calcmode="lin" valueType="num">
                                      <p:cBhvr additive="base">
                                        <p:cTn id="133" dur="500" fill="hold"/>
                                        <p:tgtEl>
                                          <p:spTgt spid="11"/>
                                        </p:tgtEl>
                                        <p:attrNameLst>
                                          <p:attrName>ppt_x</p:attrName>
                                        </p:attrNameLst>
                                      </p:cBhvr>
                                      <p:tavLst>
                                        <p:tav tm="0">
                                          <p:val>
                                            <p:strVal val="#ppt_x"/>
                                          </p:val>
                                        </p:tav>
                                        <p:tav tm="100000">
                                          <p:val>
                                            <p:strVal val="#ppt_x"/>
                                          </p:val>
                                        </p:tav>
                                      </p:tavLst>
                                    </p:anim>
                                    <p:anim calcmode="lin" valueType="num">
                                      <p:cBhvr additive="base">
                                        <p:cTn id="1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2"/>
                                        </p:tgtEl>
                                        <p:attrNameLst>
                                          <p:attrName>style.visibility</p:attrName>
                                        </p:attrNameLst>
                                      </p:cBhvr>
                                      <p:to>
                                        <p:strVal val="visible"/>
                                      </p:to>
                                    </p:set>
                                    <p:anim calcmode="lin" valueType="num">
                                      <p:cBhvr additive="base">
                                        <p:cTn id="139" dur="500" fill="hold"/>
                                        <p:tgtEl>
                                          <p:spTgt spid="12"/>
                                        </p:tgtEl>
                                        <p:attrNameLst>
                                          <p:attrName>ppt_x</p:attrName>
                                        </p:attrNameLst>
                                      </p:cBhvr>
                                      <p:tavLst>
                                        <p:tav tm="0">
                                          <p:val>
                                            <p:strVal val="#ppt_x"/>
                                          </p:val>
                                        </p:tav>
                                        <p:tav tm="100000">
                                          <p:val>
                                            <p:strVal val="#ppt_x"/>
                                          </p:val>
                                        </p:tav>
                                      </p:tavLst>
                                    </p:anim>
                                    <p:anim calcmode="lin" valueType="num">
                                      <p:cBhvr additive="base">
                                        <p:cTn id="1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80"/>
                                        </p:tgtEl>
                                        <p:attrNameLst>
                                          <p:attrName>style.visibility</p:attrName>
                                        </p:attrNameLst>
                                      </p:cBhvr>
                                      <p:to>
                                        <p:strVal val="visible"/>
                                      </p:to>
                                    </p:set>
                                    <p:anim calcmode="lin" valueType="num">
                                      <p:cBhvr additive="base">
                                        <p:cTn id="145" dur="500" fill="hold"/>
                                        <p:tgtEl>
                                          <p:spTgt spid="80"/>
                                        </p:tgtEl>
                                        <p:attrNameLst>
                                          <p:attrName>ppt_x</p:attrName>
                                        </p:attrNameLst>
                                      </p:cBhvr>
                                      <p:tavLst>
                                        <p:tav tm="0">
                                          <p:val>
                                            <p:strVal val="#ppt_x"/>
                                          </p:val>
                                        </p:tav>
                                        <p:tav tm="100000">
                                          <p:val>
                                            <p:strVal val="#ppt_x"/>
                                          </p:val>
                                        </p:tav>
                                      </p:tavLst>
                                    </p:anim>
                                    <p:anim calcmode="lin" valueType="num">
                                      <p:cBhvr additive="base">
                                        <p:cTn id="14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81">
                                            <p:txEl>
                                              <p:pRg st="0" end="0"/>
                                            </p:txEl>
                                          </p:spTgt>
                                        </p:tgtEl>
                                        <p:attrNameLst>
                                          <p:attrName>style.visibility</p:attrName>
                                        </p:attrNameLst>
                                      </p:cBhvr>
                                      <p:to>
                                        <p:strVal val="visible"/>
                                      </p:to>
                                    </p:set>
                                    <p:anim calcmode="lin" valueType="num">
                                      <p:cBhvr additive="base">
                                        <p:cTn id="151"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00">
                                            <p:txEl>
                                              <p:pRg st="0" end="0"/>
                                            </p:txEl>
                                          </p:spTgt>
                                        </p:tgtEl>
                                        <p:attrNameLst>
                                          <p:attrName>style.visibility</p:attrName>
                                        </p:attrNameLst>
                                      </p:cBhvr>
                                      <p:to>
                                        <p:strVal val="visible"/>
                                      </p:to>
                                    </p:set>
                                    <p:anim calcmode="lin" valueType="num">
                                      <p:cBhvr additive="base">
                                        <p:cTn id="15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7" grpId="0" build="allAtOnce"/>
      <p:bldP spid="49" grpId="0" build="allAtOnce"/>
      <p:bldP spid="53" grpId="0" build="allAtOnce"/>
      <p:bldP spid="54" grpId="0" build="allAtOnce"/>
      <p:bldP spid="63" grpId="0" build="allAtOnce"/>
      <p:bldP spid="89" grpId="0" build="allAtOnce"/>
      <p:bldP spid="100" grpId="0" build="allAtOnce"/>
      <p:bldP spid="48" grpId="0" build="allAtOnce"/>
      <p:bldP spid="81"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67357" y="528822"/>
            <a:ext cx="53351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MÉDIAS</a:t>
            </a:r>
            <a:endParaRPr lang="pt-BR" altLang="pt-BR" b="1" dirty="0">
              <a:solidFill>
                <a:schemeClr val="accent1"/>
              </a:solidFill>
              <a:latin typeface="+mj-lt"/>
            </a:endParaRPr>
          </a:p>
        </p:txBody>
      </p:sp>
      <p:sp>
        <p:nvSpPr>
          <p:cNvPr id="14" name="Retângulo 13"/>
          <p:cNvSpPr/>
          <p:nvPr/>
        </p:nvSpPr>
        <p:spPr>
          <a:xfrm>
            <a:off x="3142640" y="1119364"/>
            <a:ext cx="2768386" cy="400110"/>
          </a:xfrm>
          <a:prstGeom prst="rect">
            <a:avLst/>
          </a:prstGeom>
        </p:spPr>
        <p:txBody>
          <a:bodyPr wrap="none">
            <a:spAutoFit/>
          </a:bodyPr>
          <a:lstStyle/>
          <a:p>
            <a:pPr algn="ctr"/>
            <a:r>
              <a:rPr lang="pt-BR" sz="2000" b="1" dirty="0" smtClean="0">
                <a:latin typeface="+mj-lt"/>
              </a:rPr>
              <a:t>Amostras independentes </a:t>
            </a:r>
            <a:endParaRPr lang="pt-BR" sz="2000" b="1" dirty="0">
              <a:latin typeface="+mj-lt"/>
            </a:endParaRPr>
          </a:p>
        </p:txBody>
      </p:sp>
      <p:sp>
        <p:nvSpPr>
          <p:cNvPr id="15" name="Retângulo 14"/>
          <p:cNvSpPr/>
          <p:nvPr/>
        </p:nvSpPr>
        <p:spPr>
          <a:xfrm>
            <a:off x="0" y="1815760"/>
            <a:ext cx="9144000" cy="584775"/>
          </a:xfrm>
          <a:prstGeom prst="rect">
            <a:avLst/>
          </a:prstGeom>
        </p:spPr>
        <p:txBody>
          <a:bodyPr wrap="square">
            <a:spAutoFit/>
          </a:bodyPr>
          <a:lstStyle/>
          <a:p>
            <a:pPr algn="just"/>
            <a:r>
              <a:rPr lang="pt-BR" sz="1600" dirty="0" smtClean="0">
                <a:latin typeface="+mj-lt"/>
              </a:rPr>
              <a:t>Nesse caso, queremos comparar as médias de duas populações e, para isso, uma amostra de cada população é coletada independentemente. </a:t>
            </a:r>
            <a:endParaRPr lang="pt-BR" sz="1600" dirty="0">
              <a:latin typeface="+mj-lt"/>
            </a:endParaRPr>
          </a:p>
        </p:txBody>
      </p:sp>
      <p:sp>
        <p:nvSpPr>
          <p:cNvPr id="16" name="Retângulo 15"/>
          <p:cNvSpPr/>
          <p:nvPr/>
        </p:nvSpPr>
        <p:spPr>
          <a:xfrm>
            <a:off x="0" y="4560324"/>
            <a:ext cx="9144000" cy="584775"/>
          </a:xfrm>
          <a:prstGeom prst="rect">
            <a:avLst/>
          </a:prstGeom>
        </p:spPr>
        <p:txBody>
          <a:bodyPr wrap="square">
            <a:spAutoFit/>
          </a:bodyPr>
          <a:lstStyle/>
          <a:p>
            <a:pPr algn="just"/>
            <a:r>
              <a:rPr lang="pt-BR" sz="1600" dirty="0" smtClean="0">
                <a:latin typeface="+mj-lt"/>
              </a:rPr>
              <a:t>Por exemplo, para comparar o teor de nitrogênio em duas farinhas de trigo diferentes, são realizadas determinações replicadas em cada farinha. </a:t>
            </a:r>
            <a:endParaRPr lang="pt-BR" sz="1600" dirty="0">
              <a:latin typeface="+mj-lt"/>
            </a:endParaRPr>
          </a:p>
        </p:txBody>
      </p:sp>
      <p:grpSp>
        <p:nvGrpSpPr>
          <p:cNvPr id="2" name="Grupo 26"/>
          <p:cNvGrpSpPr/>
          <p:nvPr/>
        </p:nvGrpSpPr>
        <p:grpSpPr>
          <a:xfrm>
            <a:off x="2802883" y="3079569"/>
            <a:ext cx="3018011" cy="911622"/>
            <a:chOff x="2802883" y="1777043"/>
            <a:chExt cx="3018011" cy="911622"/>
          </a:xfrm>
        </p:grpSpPr>
        <p:grpSp>
          <p:nvGrpSpPr>
            <p:cNvPr id="4" name="Grupo 16"/>
            <p:cNvGrpSpPr/>
            <p:nvPr/>
          </p:nvGrpSpPr>
          <p:grpSpPr>
            <a:xfrm>
              <a:off x="2802883" y="2380835"/>
              <a:ext cx="3012253" cy="307830"/>
              <a:chOff x="2897769" y="2108581"/>
              <a:chExt cx="3012253" cy="375861"/>
            </a:xfrm>
          </p:grpSpPr>
          <p:grpSp>
            <p:nvGrpSpPr>
              <p:cNvPr id="5" name="Grupo 18"/>
              <p:cNvGrpSpPr>
                <a:grpSpLocks/>
              </p:cNvGrpSpPr>
              <p:nvPr/>
            </p:nvGrpSpPr>
            <p:grpSpPr bwMode="auto">
              <a:xfrm>
                <a:off x="2897769" y="2108646"/>
                <a:ext cx="1346859" cy="375796"/>
                <a:chOff x="2891686" y="4538550"/>
                <a:chExt cx="1267811" cy="367562"/>
              </a:xfrm>
            </p:grpSpPr>
            <p:sp>
              <p:nvSpPr>
                <p:cNvPr id="22" name="Oval 7"/>
                <p:cNvSpPr>
                  <a:spLocks noChangeArrowheads="1"/>
                </p:cNvSpPr>
                <p:nvPr/>
              </p:nvSpPr>
              <p:spPr bwMode="auto">
                <a:xfrm>
                  <a:off x="3131850" y="4577037"/>
                  <a:ext cx="799908" cy="292113"/>
                </a:xfrm>
                <a:prstGeom prst="ellipse">
                  <a:avLst/>
                </a:prstGeom>
                <a:solidFill>
                  <a:srgbClr val="00B0F0"/>
                </a:solidFill>
                <a:ln w="12700">
                  <a:solidFill>
                    <a:schemeClr val="tx1"/>
                  </a:solidFill>
                  <a:round/>
                  <a:headEnd type="none" w="sm" len="sm"/>
                  <a:tailEnd type="none" w="sm" len="sm"/>
                </a:ln>
              </p:spPr>
              <p:txBody>
                <a:bodyPr wrap="none" anchor="ctr"/>
                <a:lstStyle/>
                <a:p>
                  <a:pPr algn="ctr" eaLnBrk="0" hangingPunct="0"/>
                  <a:endParaRPr lang="pt-BR" u="none">
                    <a:latin typeface="+mj-lt"/>
                  </a:endParaRPr>
                </a:p>
              </p:txBody>
            </p:sp>
            <p:sp>
              <p:nvSpPr>
                <p:cNvPr id="23" name="Text Box 13"/>
                <p:cNvSpPr txBox="1">
                  <a:spLocks noChangeArrowheads="1"/>
                </p:cNvSpPr>
                <p:nvPr/>
              </p:nvSpPr>
              <p:spPr bwMode="auto">
                <a:xfrm>
                  <a:off x="2891686" y="4538550"/>
                  <a:ext cx="1267811" cy="367562"/>
                </a:xfrm>
                <a:prstGeom prst="rect">
                  <a:avLst/>
                </a:prstGeom>
                <a:noFill/>
                <a:ln w="12699">
                  <a:noFill/>
                  <a:miter lim="800000"/>
                  <a:headEnd/>
                  <a:tailEnd/>
                </a:ln>
              </p:spPr>
              <p:txBody>
                <a:bodyPr>
                  <a:spAutoFit/>
                </a:bodyPr>
                <a:lstStyle/>
                <a:p>
                  <a:pPr algn="ctr" defTabSz="762000" eaLnBrk="0" hangingPunct="0">
                    <a:spcBef>
                      <a:spcPct val="50000"/>
                    </a:spcBef>
                  </a:pPr>
                  <a:r>
                    <a:rPr lang="pt-BR" sz="1400" b="1" u="none" dirty="0" smtClean="0">
                      <a:latin typeface="+mj-lt"/>
                    </a:rPr>
                    <a:t>Amostra 1</a:t>
                  </a:r>
                  <a:endParaRPr lang="pt-BR" sz="1400" b="1" u="none" dirty="0">
                    <a:latin typeface="+mj-lt"/>
                  </a:endParaRPr>
                </a:p>
              </p:txBody>
            </p:sp>
          </p:grpSp>
          <p:grpSp>
            <p:nvGrpSpPr>
              <p:cNvPr id="6" name="Grupo 18"/>
              <p:cNvGrpSpPr>
                <a:grpSpLocks/>
              </p:cNvGrpSpPr>
              <p:nvPr/>
            </p:nvGrpSpPr>
            <p:grpSpPr bwMode="auto">
              <a:xfrm>
                <a:off x="4563163" y="2108581"/>
                <a:ext cx="1346859" cy="375795"/>
                <a:chOff x="3005388" y="4566709"/>
                <a:chExt cx="1267814" cy="367563"/>
              </a:xfrm>
            </p:grpSpPr>
            <p:sp>
              <p:nvSpPr>
                <p:cNvPr id="20" name="Oval 7"/>
                <p:cNvSpPr>
                  <a:spLocks noChangeArrowheads="1"/>
                </p:cNvSpPr>
                <p:nvPr/>
              </p:nvSpPr>
              <p:spPr bwMode="auto">
                <a:xfrm>
                  <a:off x="3196799" y="4622125"/>
                  <a:ext cx="864096" cy="247034"/>
                </a:xfrm>
                <a:prstGeom prst="ellipse">
                  <a:avLst/>
                </a:prstGeom>
                <a:solidFill>
                  <a:srgbClr val="FFFF00"/>
                </a:solidFill>
                <a:ln w="12700">
                  <a:solidFill>
                    <a:schemeClr val="tx1"/>
                  </a:solidFill>
                  <a:round/>
                  <a:headEnd type="none" w="sm" len="sm"/>
                  <a:tailEnd type="none" w="sm" len="sm"/>
                </a:ln>
              </p:spPr>
              <p:txBody>
                <a:bodyPr wrap="none" anchor="ctr"/>
                <a:lstStyle/>
                <a:p>
                  <a:pPr algn="ctr" eaLnBrk="0" hangingPunct="0"/>
                  <a:endParaRPr lang="pt-BR" u="none">
                    <a:latin typeface="+mj-lt"/>
                  </a:endParaRPr>
                </a:p>
              </p:txBody>
            </p:sp>
            <p:sp>
              <p:nvSpPr>
                <p:cNvPr id="21" name="Text Box 13"/>
                <p:cNvSpPr txBox="1">
                  <a:spLocks noChangeArrowheads="1"/>
                </p:cNvSpPr>
                <p:nvPr/>
              </p:nvSpPr>
              <p:spPr bwMode="auto">
                <a:xfrm>
                  <a:off x="3005388" y="4566709"/>
                  <a:ext cx="1267814" cy="367563"/>
                </a:xfrm>
                <a:prstGeom prst="rect">
                  <a:avLst/>
                </a:prstGeom>
                <a:noFill/>
                <a:ln w="12699">
                  <a:noFill/>
                  <a:miter lim="800000"/>
                  <a:headEnd/>
                  <a:tailEnd/>
                </a:ln>
              </p:spPr>
              <p:txBody>
                <a:bodyPr>
                  <a:spAutoFit/>
                </a:bodyPr>
                <a:lstStyle/>
                <a:p>
                  <a:pPr algn="ctr" defTabSz="762000" eaLnBrk="0" hangingPunct="0">
                    <a:spcBef>
                      <a:spcPct val="50000"/>
                    </a:spcBef>
                  </a:pPr>
                  <a:r>
                    <a:rPr lang="pt-BR" sz="1400" b="1" u="none" dirty="0" smtClean="0">
                      <a:latin typeface="+mj-lt"/>
                    </a:rPr>
                    <a:t>Amostra 2</a:t>
                  </a:r>
                  <a:endParaRPr lang="pt-BR" sz="1400" b="1" u="none" dirty="0">
                    <a:latin typeface="+mj-lt"/>
                  </a:endParaRPr>
                </a:p>
              </p:txBody>
            </p:sp>
          </p:grpSp>
        </p:grpSp>
        <p:sp>
          <p:nvSpPr>
            <p:cNvPr id="17" name="Elipse 16"/>
            <p:cNvSpPr/>
            <p:nvPr/>
          </p:nvSpPr>
          <p:spPr>
            <a:xfrm>
              <a:off x="4632385" y="1777043"/>
              <a:ext cx="1035170" cy="5089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18" name="Elipse 17"/>
            <p:cNvSpPr/>
            <p:nvPr/>
          </p:nvSpPr>
          <p:spPr>
            <a:xfrm>
              <a:off x="2958860" y="1791421"/>
              <a:ext cx="1023669" cy="48595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19" name="Text Box 13"/>
            <p:cNvSpPr txBox="1">
              <a:spLocks noChangeArrowheads="1"/>
            </p:cNvSpPr>
            <p:nvPr/>
          </p:nvSpPr>
          <p:spPr bwMode="auto">
            <a:xfrm>
              <a:off x="4474035" y="1869039"/>
              <a:ext cx="1346859" cy="307777"/>
            </a:xfrm>
            <a:prstGeom prst="rect">
              <a:avLst/>
            </a:prstGeom>
            <a:noFill/>
            <a:ln w="12699">
              <a:noFill/>
              <a:miter lim="800000"/>
              <a:headEnd/>
              <a:tailEnd/>
            </a:ln>
          </p:spPr>
          <p:txBody>
            <a:bodyPr>
              <a:spAutoFit/>
            </a:bodyPr>
            <a:lstStyle/>
            <a:p>
              <a:pPr algn="ctr" defTabSz="762000" eaLnBrk="0" hangingPunct="0">
                <a:spcBef>
                  <a:spcPct val="50000"/>
                </a:spcBef>
              </a:pPr>
              <a:r>
                <a:rPr lang="pt-BR" sz="1400" b="1" u="none" dirty="0" smtClean="0">
                  <a:latin typeface="+mj-lt"/>
                </a:rPr>
                <a:t>População 2</a:t>
              </a:r>
              <a:endParaRPr lang="pt-BR" sz="1400" b="1" u="none" dirty="0">
                <a:latin typeface="+mj-lt"/>
              </a:endParaRPr>
            </a:p>
          </p:txBody>
        </p:sp>
        <p:sp>
          <p:nvSpPr>
            <p:cNvPr id="26" name="Text Box 13"/>
            <p:cNvSpPr txBox="1">
              <a:spLocks noChangeArrowheads="1"/>
            </p:cNvSpPr>
            <p:nvPr/>
          </p:nvSpPr>
          <p:spPr bwMode="auto">
            <a:xfrm>
              <a:off x="2823519" y="1883414"/>
              <a:ext cx="1346859" cy="307777"/>
            </a:xfrm>
            <a:prstGeom prst="rect">
              <a:avLst/>
            </a:prstGeom>
            <a:noFill/>
            <a:ln w="12699">
              <a:noFill/>
              <a:miter lim="800000"/>
              <a:headEnd/>
              <a:tailEnd/>
            </a:ln>
          </p:spPr>
          <p:txBody>
            <a:bodyPr>
              <a:spAutoFit/>
            </a:bodyPr>
            <a:lstStyle/>
            <a:p>
              <a:pPr algn="ctr" defTabSz="762000" eaLnBrk="0" hangingPunct="0">
                <a:spcBef>
                  <a:spcPct val="50000"/>
                </a:spcBef>
              </a:pPr>
              <a:r>
                <a:rPr lang="pt-BR" sz="1400" b="1" u="none" dirty="0" smtClean="0">
                  <a:latin typeface="+mj-lt"/>
                </a:rPr>
                <a:t>População 1</a:t>
              </a:r>
              <a:endParaRPr lang="pt-BR" sz="1400" b="1" u="none" dirty="0">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73493" y="528822"/>
            <a:ext cx="53351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MÉDIAS</a:t>
            </a:r>
            <a:endParaRPr lang="pt-BR" altLang="pt-BR" b="1" dirty="0">
              <a:solidFill>
                <a:schemeClr val="accent1"/>
              </a:solidFill>
              <a:latin typeface="+mj-lt"/>
            </a:endParaRPr>
          </a:p>
        </p:txBody>
      </p:sp>
      <p:sp>
        <p:nvSpPr>
          <p:cNvPr id="23" name="Retângulo 22"/>
          <p:cNvSpPr/>
          <p:nvPr/>
        </p:nvSpPr>
        <p:spPr>
          <a:xfrm>
            <a:off x="1310981" y="926757"/>
            <a:ext cx="6315767" cy="400110"/>
          </a:xfrm>
          <a:prstGeom prst="rect">
            <a:avLst/>
          </a:prstGeom>
        </p:spPr>
        <p:txBody>
          <a:bodyPr wrap="none">
            <a:spAutoFit/>
          </a:bodyPr>
          <a:lstStyle/>
          <a:p>
            <a:pPr algn="ctr"/>
            <a:r>
              <a:rPr lang="pt-BR" sz="2000" b="1" dirty="0" smtClean="0">
                <a:latin typeface="+mj-lt"/>
              </a:rPr>
              <a:t>Comparação entre duas médias de amostras independentes </a:t>
            </a:r>
            <a:endParaRPr lang="pt-BR" sz="2000" b="1" dirty="0">
              <a:latin typeface="+mj-lt"/>
            </a:endParaRPr>
          </a:p>
        </p:txBody>
      </p:sp>
      <p:sp>
        <p:nvSpPr>
          <p:cNvPr id="24" name="Text Box 3"/>
          <p:cNvSpPr txBox="1">
            <a:spLocks noChangeArrowheads="1"/>
          </p:cNvSpPr>
          <p:nvPr/>
        </p:nvSpPr>
        <p:spPr bwMode="auto">
          <a:xfrm>
            <a:off x="2251496" y="1239499"/>
            <a:ext cx="4316078" cy="338554"/>
          </a:xfrm>
          <a:prstGeom prst="rect">
            <a:avLst/>
          </a:prstGeom>
          <a:noFill/>
          <a:ln>
            <a:noFill/>
          </a:ln>
          <a:extLst/>
        </p:spPr>
        <p:txBody>
          <a:bodyPr wrap="square">
            <a:spAutoFit/>
          </a:bodyPr>
          <a:lstStyle>
            <a:lvl1pPr defTabSz="762000">
              <a:defRPr sz="2400" b="1" u="sng">
                <a:solidFill>
                  <a:schemeClr val="tx1"/>
                </a:solidFill>
                <a:latin typeface="Times New Roman" pitchFamily="18" charset="0"/>
              </a:defRPr>
            </a:lvl1pPr>
            <a:lvl2pPr marL="742950" indent="-285750" defTabSz="762000">
              <a:defRPr sz="2400" b="1" u="sng">
                <a:solidFill>
                  <a:schemeClr val="tx1"/>
                </a:solidFill>
                <a:latin typeface="Times New Roman" pitchFamily="18" charset="0"/>
              </a:defRPr>
            </a:lvl2pPr>
            <a:lvl3pPr marL="1143000" indent="-228600" defTabSz="762000">
              <a:defRPr sz="2400" b="1" u="sng">
                <a:solidFill>
                  <a:schemeClr val="tx1"/>
                </a:solidFill>
                <a:latin typeface="Times New Roman" pitchFamily="18" charset="0"/>
              </a:defRPr>
            </a:lvl3pPr>
            <a:lvl4pPr marL="1600200" indent="-228600" defTabSz="762000">
              <a:defRPr sz="2400" b="1" u="sng">
                <a:solidFill>
                  <a:schemeClr val="tx1"/>
                </a:solidFill>
                <a:latin typeface="Times New Roman" pitchFamily="18" charset="0"/>
              </a:defRPr>
            </a:lvl4pPr>
            <a:lvl5pPr marL="2057400" indent="-228600" defTabSz="762000">
              <a:defRPr sz="2400" b="1" u="sng">
                <a:solidFill>
                  <a:schemeClr val="tx1"/>
                </a:solidFill>
                <a:latin typeface="Times New Roman" pitchFamily="18" charset="0"/>
              </a:defRPr>
            </a:lvl5pPr>
            <a:lvl6pPr marL="2514600" indent="-228600" algn="ctr" defTabSz="762000" eaLnBrk="0" fontAlgn="base" hangingPunct="0">
              <a:spcBef>
                <a:spcPct val="0"/>
              </a:spcBef>
              <a:spcAft>
                <a:spcPct val="0"/>
              </a:spcAft>
              <a:defRPr sz="2400" b="1" u="sng">
                <a:solidFill>
                  <a:schemeClr val="tx1"/>
                </a:solidFill>
                <a:latin typeface="Times New Roman" pitchFamily="18" charset="0"/>
              </a:defRPr>
            </a:lvl6pPr>
            <a:lvl7pPr marL="2971800" indent="-228600" algn="ctr" defTabSz="762000" eaLnBrk="0" fontAlgn="base" hangingPunct="0">
              <a:spcBef>
                <a:spcPct val="0"/>
              </a:spcBef>
              <a:spcAft>
                <a:spcPct val="0"/>
              </a:spcAft>
              <a:defRPr sz="2400" b="1" u="sng">
                <a:solidFill>
                  <a:schemeClr val="tx1"/>
                </a:solidFill>
                <a:latin typeface="Times New Roman" pitchFamily="18" charset="0"/>
              </a:defRPr>
            </a:lvl7pPr>
            <a:lvl8pPr marL="3429000" indent="-228600" algn="ctr" defTabSz="762000" eaLnBrk="0" fontAlgn="base" hangingPunct="0">
              <a:spcBef>
                <a:spcPct val="0"/>
              </a:spcBef>
              <a:spcAft>
                <a:spcPct val="0"/>
              </a:spcAft>
              <a:defRPr sz="2400" b="1" u="sng">
                <a:solidFill>
                  <a:schemeClr val="tx1"/>
                </a:solidFill>
                <a:latin typeface="Times New Roman" pitchFamily="18" charset="0"/>
              </a:defRPr>
            </a:lvl8pPr>
            <a:lvl9pPr marL="3886200" indent="-228600" algn="ctr" defTabSz="762000" eaLnBrk="0" fontAlgn="base" hangingPunct="0">
              <a:spcBef>
                <a:spcPct val="0"/>
              </a:spcBef>
              <a:spcAft>
                <a:spcPct val="0"/>
              </a:spcAft>
              <a:defRPr sz="2400" b="1" u="sng">
                <a:solidFill>
                  <a:schemeClr val="tx1"/>
                </a:solidFill>
                <a:latin typeface="Times New Roman" pitchFamily="18" charset="0"/>
              </a:defRPr>
            </a:lvl9pPr>
          </a:lstStyle>
          <a:p>
            <a:pPr algn="ctr" eaLnBrk="0" hangingPunct="0">
              <a:spcBef>
                <a:spcPct val="50000"/>
              </a:spcBef>
              <a:buFont typeface="Arial" charset="0"/>
              <a:buChar char="•"/>
              <a:defRPr/>
            </a:pPr>
            <a:r>
              <a:rPr lang="pt-BR" sz="1600" u="none" dirty="0" smtClean="0">
                <a:latin typeface="+mj-lt"/>
                <a:cs typeface="+mn-cs"/>
              </a:rPr>
              <a:t>Amostras pequenas (n</a:t>
            </a:r>
            <a:r>
              <a:rPr lang="pt-BR" sz="1600" u="none" baseline="-25000" dirty="0" smtClean="0">
                <a:latin typeface="+mj-lt"/>
                <a:cs typeface="+mn-cs"/>
              </a:rPr>
              <a:t>1</a:t>
            </a:r>
            <a:r>
              <a:rPr lang="pt-BR" sz="1600" u="none" dirty="0" smtClean="0">
                <a:latin typeface="+mj-lt"/>
                <a:cs typeface="+mn-cs"/>
              </a:rPr>
              <a:t> e n</a:t>
            </a:r>
            <a:r>
              <a:rPr lang="pt-BR" sz="1600" u="none" baseline="-25000" dirty="0" smtClean="0">
                <a:latin typeface="+mj-lt"/>
                <a:cs typeface="+mn-cs"/>
              </a:rPr>
              <a:t>2</a:t>
            </a:r>
            <a:r>
              <a:rPr lang="pt-BR" sz="1600" u="none" dirty="0" smtClean="0">
                <a:latin typeface="+mj-lt"/>
                <a:cs typeface="+mn-cs"/>
              </a:rPr>
              <a:t> &lt; 30): teste </a:t>
            </a:r>
            <a:r>
              <a:rPr lang="pt-BR" sz="1600" i="1" u="none" dirty="0" smtClean="0">
                <a:latin typeface="+mj-lt"/>
                <a:cs typeface="+mn-cs"/>
              </a:rPr>
              <a:t>t</a:t>
            </a:r>
            <a:endParaRPr lang="pt-BR" sz="1600" b="0" u="none" dirty="0" smtClean="0">
              <a:latin typeface="+mj-lt"/>
              <a:cs typeface="+mn-cs"/>
            </a:endParaRPr>
          </a:p>
        </p:txBody>
      </p:sp>
      <p:graphicFrame>
        <p:nvGraphicFramePr>
          <p:cNvPr id="551946" name="Object 10"/>
          <p:cNvGraphicFramePr>
            <a:graphicFrameLocks noChangeAspect="1"/>
          </p:cNvGraphicFramePr>
          <p:nvPr/>
        </p:nvGraphicFramePr>
        <p:xfrm>
          <a:off x="1021819" y="1643213"/>
          <a:ext cx="809625" cy="279400"/>
        </p:xfrm>
        <a:graphic>
          <a:graphicData uri="http://schemas.openxmlformats.org/presentationml/2006/ole">
            <p:oleObj spid="_x0000_s76892" name="Equação" r:id="rId3" imgW="736280" imgH="253890" progId="Equation.3">
              <p:embed/>
            </p:oleObj>
          </a:graphicData>
        </a:graphic>
      </p:graphicFrame>
      <p:sp>
        <p:nvSpPr>
          <p:cNvPr id="27" name="CaixaDeTexto 26"/>
          <p:cNvSpPr txBox="1">
            <a:spLocks noChangeArrowheads="1"/>
          </p:cNvSpPr>
          <p:nvPr/>
        </p:nvSpPr>
        <p:spPr bwMode="auto">
          <a:xfrm>
            <a:off x="1810901" y="1640924"/>
            <a:ext cx="538586" cy="307777"/>
          </a:xfrm>
          <a:prstGeom prst="rect">
            <a:avLst/>
          </a:prstGeom>
          <a:noFill/>
          <a:ln w="9525">
            <a:noFill/>
            <a:miter lim="800000"/>
            <a:headEnd/>
            <a:tailEnd/>
          </a:ln>
        </p:spPr>
        <p:txBody>
          <a:bodyPr wrap="square">
            <a:spAutoFit/>
          </a:bodyPr>
          <a:lstStyle/>
          <a:p>
            <a:pPr algn="ctr" eaLnBrk="0" hangingPunct="0"/>
            <a:r>
              <a:rPr lang="pt-BR" sz="1400" b="0" u="none" dirty="0" smtClean="0">
                <a:latin typeface="+mj-lt"/>
              </a:rPr>
              <a:t>ou</a:t>
            </a:r>
            <a:endParaRPr lang="pt-BR" sz="1400" b="0" u="none" dirty="0">
              <a:latin typeface="+mj-lt"/>
            </a:endParaRPr>
          </a:p>
        </p:txBody>
      </p:sp>
      <p:graphicFrame>
        <p:nvGraphicFramePr>
          <p:cNvPr id="551947" name="Object 11"/>
          <p:cNvGraphicFramePr>
            <a:graphicFrameLocks noChangeAspect="1"/>
          </p:cNvGraphicFramePr>
          <p:nvPr/>
        </p:nvGraphicFramePr>
        <p:xfrm>
          <a:off x="2372781" y="1652738"/>
          <a:ext cx="865188" cy="265113"/>
        </p:xfrm>
        <a:graphic>
          <a:graphicData uri="http://schemas.openxmlformats.org/presentationml/2006/ole">
            <p:oleObj spid="_x0000_s76893" name="Equação" r:id="rId4" imgW="787400" imgH="241300" progId="Equation.3">
              <p:embed/>
            </p:oleObj>
          </a:graphicData>
        </a:graphic>
      </p:graphicFrame>
      <p:graphicFrame>
        <p:nvGraphicFramePr>
          <p:cNvPr id="29" name="Object 10"/>
          <p:cNvGraphicFramePr>
            <a:graphicFrameLocks noChangeAspect="1"/>
          </p:cNvGraphicFramePr>
          <p:nvPr/>
        </p:nvGraphicFramePr>
        <p:xfrm>
          <a:off x="888609" y="1983721"/>
          <a:ext cx="795338" cy="265113"/>
        </p:xfrm>
        <a:graphic>
          <a:graphicData uri="http://schemas.openxmlformats.org/presentationml/2006/ole">
            <p:oleObj spid="_x0000_s76894" name="Equação" r:id="rId5" imgW="723586" imgH="241195" progId="Equation.3">
              <p:embed/>
            </p:oleObj>
          </a:graphicData>
        </a:graphic>
      </p:graphicFrame>
      <p:sp>
        <p:nvSpPr>
          <p:cNvPr id="30" name="CaixaDeTexto 29"/>
          <p:cNvSpPr txBox="1">
            <a:spLocks noChangeArrowheads="1"/>
          </p:cNvSpPr>
          <p:nvPr/>
        </p:nvSpPr>
        <p:spPr bwMode="auto">
          <a:xfrm>
            <a:off x="1711126" y="1983110"/>
            <a:ext cx="538586" cy="307777"/>
          </a:xfrm>
          <a:prstGeom prst="rect">
            <a:avLst/>
          </a:prstGeom>
          <a:noFill/>
          <a:ln w="9525">
            <a:noFill/>
            <a:miter lim="800000"/>
            <a:headEnd/>
            <a:tailEnd/>
          </a:ln>
        </p:spPr>
        <p:txBody>
          <a:bodyPr wrap="square">
            <a:spAutoFit/>
          </a:bodyPr>
          <a:lstStyle/>
          <a:p>
            <a:pPr algn="ctr" eaLnBrk="0" hangingPunct="0"/>
            <a:r>
              <a:rPr lang="pt-BR" sz="1400" b="0" u="none" dirty="0" smtClean="0">
                <a:latin typeface="+mj-lt"/>
              </a:rPr>
              <a:t>ou</a:t>
            </a:r>
            <a:endParaRPr lang="pt-BR" sz="1400" b="0" u="none" dirty="0">
              <a:latin typeface="+mj-lt"/>
            </a:endParaRPr>
          </a:p>
        </p:txBody>
      </p:sp>
      <p:graphicFrame>
        <p:nvGraphicFramePr>
          <p:cNvPr id="31" name="Object 11"/>
          <p:cNvGraphicFramePr>
            <a:graphicFrameLocks noChangeAspect="1"/>
          </p:cNvGraphicFramePr>
          <p:nvPr/>
        </p:nvGraphicFramePr>
        <p:xfrm>
          <a:off x="2325297" y="1994834"/>
          <a:ext cx="865187" cy="265112"/>
        </p:xfrm>
        <a:graphic>
          <a:graphicData uri="http://schemas.openxmlformats.org/presentationml/2006/ole">
            <p:oleObj spid="_x0000_s76895" name="Equação" r:id="rId6" imgW="787400" imgH="241300" progId="Equation.3">
              <p:embed/>
            </p:oleObj>
          </a:graphicData>
        </a:graphic>
      </p:graphicFrame>
      <p:graphicFrame>
        <p:nvGraphicFramePr>
          <p:cNvPr id="551954" name="Object 18"/>
          <p:cNvGraphicFramePr>
            <a:graphicFrameLocks noChangeAspect="1"/>
          </p:cNvGraphicFramePr>
          <p:nvPr/>
        </p:nvGraphicFramePr>
        <p:xfrm>
          <a:off x="361648" y="2400971"/>
          <a:ext cx="809625" cy="279400"/>
        </p:xfrm>
        <a:graphic>
          <a:graphicData uri="http://schemas.openxmlformats.org/presentationml/2006/ole">
            <p:oleObj spid="_x0000_s76896" name="Equação" r:id="rId7" imgW="736280" imgH="253890" progId="Equation.3">
              <p:embed/>
            </p:oleObj>
          </a:graphicData>
        </a:graphic>
      </p:graphicFrame>
      <p:sp>
        <p:nvSpPr>
          <p:cNvPr id="44" name="CaixaDeTexto 43"/>
          <p:cNvSpPr txBox="1">
            <a:spLocks noChangeArrowheads="1"/>
          </p:cNvSpPr>
          <p:nvPr/>
        </p:nvSpPr>
        <p:spPr bwMode="auto">
          <a:xfrm>
            <a:off x="1483733" y="2411511"/>
            <a:ext cx="1431990" cy="307777"/>
          </a:xfrm>
          <a:prstGeom prst="rect">
            <a:avLst/>
          </a:prstGeom>
          <a:noFill/>
          <a:ln w="9525">
            <a:noFill/>
            <a:miter lim="800000"/>
            <a:headEnd/>
            <a:tailEnd/>
          </a:ln>
        </p:spPr>
        <p:txBody>
          <a:bodyPr wrap="square">
            <a:spAutoFit/>
          </a:bodyPr>
          <a:lstStyle/>
          <a:p>
            <a:pPr eaLnBrk="0" hangingPunct="0"/>
            <a:r>
              <a:rPr lang="pt-BR" sz="1400" b="0" u="none" dirty="0" smtClean="0">
                <a:latin typeface="+mj-lt"/>
              </a:rPr>
              <a:t>é aceita </a:t>
            </a:r>
            <a:r>
              <a:rPr lang="pt-BR" sz="1400" dirty="0" smtClean="0">
                <a:latin typeface="+mj-lt"/>
              </a:rPr>
              <a:t>quando</a:t>
            </a:r>
            <a:endParaRPr lang="pt-BR" sz="1400" dirty="0">
              <a:latin typeface="+mj-lt"/>
            </a:endParaRPr>
          </a:p>
        </p:txBody>
      </p:sp>
      <p:graphicFrame>
        <p:nvGraphicFramePr>
          <p:cNvPr id="551958" name="Object 22"/>
          <p:cNvGraphicFramePr>
            <a:graphicFrameLocks noChangeAspect="1"/>
          </p:cNvGraphicFramePr>
          <p:nvPr/>
        </p:nvGraphicFramePr>
        <p:xfrm>
          <a:off x="342900" y="3662363"/>
          <a:ext cx="3673475" cy="503237"/>
        </p:xfrm>
        <a:graphic>
          <a:graphicData uri="http://schemas.openxmlformats.org/presentationml/2006/ole">
            <p:oleObj spid="_x0000_s76897" name="Equação" r:id="rId8" imgW="3340100" imgH="457200" progId="Equation.3">
              <p:embed/>
            </p:oleObj>
          </a:graphicData>
        </a:graphic>
      </p:graphicFrame>
      <p:graphicFrame>
        <p:nvGraphicFramePr>
          <p:cNvPr id="556053" name="Object 21"/>
          <p:cNvGraphicFramePr>
            <a:graphicFrameLocks noChangeAspect="1"/>
          </p:cNvGraphicFramePr>
          <p:nvPr/>
        </p:nvGraphicFramePr>
        <p:xfrm>
          <a:off x="1616075" y="5384800"/>
          <a:ext cx="1592263" cy="447675"/>
        </p:xfrm>
        <a:graphic>
          <a:graphicData uri="http://schemas.openxmlformats.org/presentationml/2006/ole">
            <p:oleObj spid="_x0000_s76898" name="Equação" r:id="rId9" imgW="1447172" imgH="406224" progId="Equation.3">
              <p:embed/>
            </p:oleObj>
          </a:graphicData>
        </a:graphic>
      </p:graphicFrame>
      <p:sp>
        <p:nvSpPr>
          <p:cNvPr id="39" name="Retângulo 38"/>
          <p:cNvSpPr/>
          <p:nvPr/>
        </p:nvSpPr>
        <p:spPr>
          <a:xfrm>
            <a:off x="1328468" y="6004258"/>
            <a:ext cx="6142007" cy="307777"/>
          </a:xfrm>
          <a:prstGeom prst="rect">
            <a:avLst/>
          </a:prstGeom>
        </p:spPr>
        <p:txBody>
          <a:bodyPr wrap="square">
            <a:spAutoFit/>
          </a:bodyPr>
          <a:lstStyle/>
          <a:p>
            <a:r>
              <a:rPr lang="pt-BR" sz="1400" dirty="0" err="1" smtClean="0">
                <a:latin typeface="+mj-lt"/>
              </a:rPr>
              <a:t>t</a:t>
            </a:r>
            <a:r>
              <a:rPr lang="pt-BR" sz="1400" baseline="-25000" dirty="0" err="1" smtClean="0">
                <a:latin typeface="+mj-lt"/>
              </a:rPr>
              <a:t>crítico</a:t>
            </a:r>
            <a:r>
              <a:rPr lang="pt-BR" sz="1400" dirty="0" smtClean="0">
                <a:latin typeface="+mj-lt"/>
              </a:rPr>
              <a:t> no nível de significância escolhido, a e n</a:t>
            </a:r>
            <a:r>
              <a:rPr lang="pt-BR" sz="1400" baseline="-25000" dirty="0" smtClean="0">
                <a:latin typeface="+mj-lt"/>
              </a:rPr>
              <a:t>1</a:t>
            </a:r>
            <a:r>
              <a:rPr lang="pt-BR" sz="1400" dirty="0" smtClean="0">
                <a:latin typeface="+mj-lt"/>
              </a:rPr>
              <a:t>+n</a:t>
            </a:r>
            <a:r>
              <a:rPr lang="pt-BR" sz="1400" baseline="-25000" dirty="0" smtClean="0">
                <a:latin typeface="+mj-lt"/>
              </a:rPr>
              <a:t>2</a:t>
            </a:r>
            <a:r>
              <a:rPr lang="pt-BR" sz="1400" dirty="0" smtClean="0">
                <a:latin typeface="+mj-lt"/>
              </a:rPr>
              <a:t>- 2 graus de liberdade. </a:t>
            </a:r>
            <a:endParaRPr lang="pt-BR" sz="1400" dirty="0">
              <a:latin typeface="+mj-lt"/>
            </a:endParaRPr>
          </a:p>
        </p:txBody>
      </p:sp>
      <p:graphicFrame>
        <p:nvGraphicFramePr>
          <p:cNvPr id="556054" name="Object 22"/>
          <p:cNvGraphicFramePr>
            <a:graphicFrameLocks noChangeAspect="1"/>
          </p:cNvGraphicFramePr>
          <p:nvPr/>
        </p:nvGraphicFramePr>
        <p:xfrm>
          <a:off x="301910" y="4646551"/>
          <a:ext cx="3575050" cy="530225"/>
        </p:xfrm>
        <a:graphic>
          <a:graphicData uri="http://schemas.openxmlformats.org/presentationml/2006/ole">
            <p:oleObj spid="_x0000_s76899" name="Equação" r:id="rId10" imgW="3251200" imgH="482600" progId="Equation.3">
              <p:embed/>
            </p:oleObj>
          </a:graphicData>
        </a:graphic>
      </p:graphicFrame>
      <p:sp>
        <p:nvSpPr>
          <p:cNvPr id="43" name="CaixaDeTexto 42"/>
          <p:cNvSpPr txBox="1">
            <a:spLocks noChangeArrowheads="1"/>
          </p:cNvSpPr>
          <p:nvPr/>
        </p:nvSpPr>
        <p:spPr bwMode="auto">
          <a:xfrm>
            <a:off x="1802916" y="4280516"/>
            <a:ext cx="1043797" cy="307777"/>
          </a:xfrm>
          <a:prstGeom prst="rect">
            <a:avLst/>
          </a:prstGeom>
          <a:noFill/>
          <a:ln w="9525">
            <a:noFill/>
            <a:miter lim="800000"/>
            <a:headEnd/>
            <a:tailEnd/>
          </a:ln>
        </p:spPr>
        <p:txBody>
          <a:bodyPr wrap="square">
            <a:spAutoFit/>
          </a:bodyPr>
          <a:lstStyle/>
          <a:p>
            <a:pPr eaLnBrk="0" hangingPunct="0"/>
            <a:r>
              <a:rPr lang="pt-BR" sz="1400" dirty="0" smtClean="0">
                <a:latin typeface="+mj-lt"/>
              </a:rPr>
              <a:t>ou quando  </a:t>
            </a:r>
            <a:endParaRPr lang="pt-BR" sz="1400" dirty="0">
              <a:latin typeface="+mj-lt"/>
            </a:endParaRPr>
          </a:p>
        </p:txBody>
      </p:sp>
      <p:sp>
        <p:nvSpPr>
          <p:cNvPr id="45" name="CaixaDeTexto 44"/>
          <p:cNvSpPr txBox="1">
            <a:spLocks noChangeArrowheads="1"/>
          </p:cNvSpPr>
          <p:nvPr/>
        </p:nvSpPr>
        <p:spPr bwMode="auto">
          <a:xfrm>
            <a:off x="552064" y="5416337"/>
            <a:ext cx="652734" cy="307777"/>
          </a:xfrm>
          <a:prstGeom prst="rect">
            <a:avLst/>
          </a:prstGeom>
          <a:noFill/>
          <a:ln w="9525">
            <a:noFill/>
            <a:miter lim="800000"/>
            <a:headEnd/>
            <a:tailEnd/>
          </a:ln>
        </p:spPr>
        <p:txBody>
          <a:bodyPr wrap="square">
            <a:spAutoFit/>
          </a:bodyPr>
          <a:lstStyle/>
          <a:p>
            <a:pPr eaLnBrk="0" hangingPunct="0"/>
            <a:r>
              <a:rPr lang="pt-BR" sz="1400" dirty="0" smtClean="0">
                <a:latin typeface="+mj-lt"/>
              </a:rPr>
              <a:t>onde</a:t>
            </a:r>
            <a:endParaRPr lang="pt-BR" sz="1400" dirty="0">
              <a:latin typeface="+mj-lt"/>
            </a:endParaRPr>
          </a:p>
        </p:txBody>
      </p:sp>
      <p:cxnSp>
        <p:nvCxnSpPr>
          <p:cNvPr id="48" name="Conector reto 47"/>
          <p:cNvCxnSpPr/>
          <p:nvPr/>
        </p:nvCxnSpPr>
        <p:spPr>
          <a:xfrm rot="16200000" flipH="1">
            <a:off x="2514571" y="3843026"/>
            <a:ext cx="4109787" cy="223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ângulo 50"/>
          <p:cNvSpPr/>
          <p:nvPr/>
        </p:nvSpPr>
        <p:spPr>
          <a:xfrm>
            <a:off x="4572000" y="1534397"/>
            <a:ext cx="4572000" cy="954107"/>
          </a:xfrm>
          <a:prstGeom prst="rect">
            <a:avLst/>
          </a:prstGeom>
        </p:spPr>
        <p:txBody>
          <a:bodyPr wrap="square">
            <a:spAutoFit/>
          </a:bodyPr>
          <a:lstStyle/>
          <a:p>
            <a:pPr algn="just"/>
            <a:r>
              <a:rPr lang="pt-BR" sz="1400" dirty="0" smtClean="0">
                <a:latin typeface="+mj-lt"/>
              </a:rPr>
              <a:t>A comparação de dois procedimentos de digestão para  a determinação de nitrogênio em duas amostras de farinha de trigo apresentam os resultados da tabela. Existe alguma diferença entre os dois procedimentos? Ou entre amostras?</a:t>
            </a:r>
            <a:endParaRPr lang="pt-BR" sz="1400" dirty="0">
              <a:latin typeface="+mj-lt"/>
            </a:endParaRPr>
          </a:p>
        </p:txBody>
      </p:sp>
      <p:pic>
        <p:nvPicPr>
          <p:cNvPr id="564250" name="Picture 26"/>
          <p:cNvPicPr>
            <a:picLocks noChangeAspect="1" noChangeArrowheads="1"/>
          </p:cNvPicPr>
          <p:nvPr/>
        </p:nvPicPr>
        <p:blipFill>
          <a:blip r:embed="rId11"/>
          <a:srcRect/>
          <a:stretch>
            <a:fillRect/>
          </a:stretch>
        </p:blipFill>
        <p:spPr bwMode="auto">
          <a:xfrm>
            <a:off x="5167222" y="2404534"/>
            <a:ext cx="3060112" cy="602478"/>
          </a:xfrm>
          <a:prstGeom prst="rect">
            <a:avLst/>
          </a:prstGeom>
          <a:noFill/>
          <a:ln w="9525">
            <a:noFill/>
            <a:miter lim="800000"/>
            <a:headEnd/>
            <a:tailEnd/>
          </a:ln>
          <a:effectLst/>
        </p:spPr>
      </p:pic>
      <p:graphicFrame>
        <p:nvGraphicFramePr>
          <p:cNvPr id="564251" name="Object 27"/>
          <p:cNvGraphicFramePr>
            <a:graphicFrameLocks noChangeAspect="1"/>
          </p:cNvGraphicFramePr>
          <p:nvPr/>
        </p:nvGraphicFramePr>
        <p:xfrm>
          <a:off x="5298290" y="2990929"/>
          <a:ext cx="1549400" cy="460375"/>
        </p:xfrm>
        <a:graphic>
          <a:graphicData uri="http://schemas.openxmlformats.org/presentationml/2006/ole">
            <p:oleObj spid="_x0000_s76900" name="Equação" r:id="rId12" imgW="1409700" imgH="419100" progId="Equation.3">
              <p:embed/>
            </p:oleObj>
          </a:graphicData>
        </a:graphic>
      </p:graphicFrame>
      <p:graphicFrame>
        <p:nvGraphicFramePr>
          <p:cNvPr id="564252" name="Object 28"/>
          <p:cNvGraphicFramePr>
            <a:graphicFrameLocks noChangeAspect="1"/>
          </p:cNvGraphicFramePr>
          <p:nvPr/>
        </p:nvGraphicFramePr>
        <p:xfrm>
          <a:off x="7096125" y="3113088"/>
          <a:ext cx="1454150" cy="236537"/>
        </p:xfrm>
        <a:graphic>
          <a:graphicData uri="http://schemas.openxmlformats.org/presentationml/2006/ole">
            <p:oleObj spid="_x0000_s76901" name="Equação" r:id="rId13" imgW="1320227" imgH="215806" progId="Equation.3">
              <p:embed/>
            </p:oleObj>
          </a:graphicData>
        </a:graphic>
      </p:graphicFrame>
      <p:graphicFrame>
        <p:nvGraphicFramePr>
          <p:cNvPr id="564254" name="Object 20"/>
          <p:cNvGraphicFramePr>
            <a:graphicFrameLocks noChangeAspect="1"/>
          </p:cNvGraphicFramePr>
          <p:nvPr/>
        </p:nvGraphicFramePr>
        <p:xfrm>
          <a:off x="5213350" y="3459163"/>
          <a:ext cx="2149475" cy="404812"/>
        </p:xfrm>
        <a:graphic>
          <a:graphicData uri="http://schemas.openxmlformats.org/presentationml/2006/ole">
            <p:oleObj spid="_x0000_s76902" name="Equação" r:id="rId14" imgW="1955800" imgH="368300" progId="Equation.3">
              <p:embed/>
            </p:oleObj>
          </a:graphicData>
        </a:graphic>
      </p:graphicFrame>
      <p:graphicFrame>
        <p:nvGraphicFramePr>
          <p:cNvPr id="564255" name="Object 31"/>
          <p:cNvGraphicFramePr>
            <a:graphicFrameLocks noChangeAspect="1"/>
          </p:cNvGraphicFramePr>
          <p:nvPr/>
        </p:nvGraphicFramePr>
        <p:xfrm>
          <a:off x="6069815" y="3891502"/>
          <a:ext cx="1368425" cy="265113"/>
        </p:xfrm>
        <a:graphic>
          <a:graphicData uri="http://schemas.openxmlformats.org/presentationml/2006/ole">
            <p:oleObj spid="_x0000_s76903" name="Equação" r:id="rId15" imgW="1244600" imgH="241300" progId="Equation.3">
              <p:embed/>
            </p:oleObj>
          </a:graphicData>
        </a:graphic>
      </p:graphicFrame>
      <p:sp>
        <p:nvSpPr>
          <p:cNvPr id="79" name="Seta para a direita 78"/>
          <p:cNvSpPr/>
          <p:nvPr/>
        </p:nvSpPr>
        <p:spPr>
          <a:xfrm>
            <a:off x="7988060" y="3571365"/>
            <a:ext cx="163902" cy="163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graphicFrame>
        <p:nvGraphicFramePr>
          <p:cNvPr id="564257" name="Object 33"/>
          <p:cNvGraphicFramePr>
            <a:graphicFrameLocks noChangeAspect="1"/>
          </p:cNvGraphicFramePr>
          <p:nvPr/>
        </p:nvGraphicFramePr>
        <p:xfrm>
          <a:off x="8442325" y="3560706"/>
          <a:ext cx="600075" cy="223837"/>
        </p:xfrm>
        <a:graphic>
          <a:graphicData uri="http://schemas.openxmlformats.org/presentationml/2006/ole">
            <p:oleObj spid="_x0000_s76904" name="Equação" r:id="rId16" imgW="545626" imgH="203024" progId="Equation.3">
              <p:embed/>
            </p:oleObj>
          </a:graphicData>
        </a:graphic>
      </p:graphicFrame>
      <p:graphicFrame>
        <p:nvGraphicFramePr>
          <p:cNvPr id="564258" name="Object 34"/>
          <p:cNvGraphicFramePr>
            <a:graphicFrameLocks noChangeAspect="1"/>
          </p:cNvGraphicFramePr>
          <p:nvPr/>
        </p:nvGraphicFramePr>
        <p:xfrm>
          <a:off x="6326188" y="4773613"/>
          <a:ext cx="876300" cy="182562"/>
        </p:xfrm>
        <a:graphic>
          <a:graphicData uri="http://schemas.openxmlformats.org/presentationml/2006/ole">
            <p:oleObj spid="_x0000_s76905" name="Equação" r:id="rId17" imgW="875920" imgH="165028" progId="Equation.3">
              <p:embed/>
            </p:oleObj>
          </a:graphicData>
        </a:graphic>
      </p:graphicFrame>
      <p:sp>
        <p:nvSpPr>
          <p:cNvPr id="80" name="Retângulo 79"/>
          <p:cNvSpPr/>
          <p:nvPr/>
        </p:nvSpPr>
        <p:spPr>
          <a:xfrm>
            <a:off x="6737230" y="4994083"/>
            <a:ext cx="2406770" cy="1200329"/>
          </a:xfrm>
          <a:prstGeom prst="rect">
            <a:avLst/>
          </a:prstGeom>
        </p:spPr>
        <p:txBody>
          <a:bodyPr wrap="square">
            <a:spAutoFit/>
          </a:bodyPr>
          <a:lstStyle/>
          <a:p>
            <a:pPr algn="just"/>
            <a:r>
              <a:rPr lang="pt-BR" sz="1200" dirty="0" smtClean="0">
                <a:latin typeface="+mj-lt"/>
              </a:rPr>
              <a:t>Como o intervalo contém “0”  H</a:t>
            </a:r>
            <a:r>
              <a:rPr lang="pt-BR" sz="1200" baseline="-25000" dirty="0" smtClean="0">
                <a:latin typeface="+mj-lt"/>
              </a:rPr>
              <a:t>0</a:t>
            </a:r>
            <a:r>
              <a:rPr lang="pt-BR" sz="1200" dirty="0" smtClean="0">
                <a:latin typeface="+mj-lt"/>
              </a:rPr>
              <a:t> foi aceito, nenhuma diferença significante há entre os dois procedimentos de digestão pode ser detectada. Como também </a:t>
            </a:r>
            <a:r>
              <a:rPr lang="pt-BR" sz="1200" dirty="0" err="1" smtClean="0">
                <a:latin typeface="+mj-lt"/>
              </a:rPr>
              <a:t>t</a:t>
            </a:r>
            <a:r>
              <a:rPr lang="pt-BR" sz="1200" baseline="-25000" dirty="0" err="1" smtClean="0">
                <a:latin typeface="+mj-lt"/>
              </a:rPr>
              <a:t>cal</a:t>
            </a:r>
            <a:r>
              <a:rPr lang="pt-BR" sz="1200" dirty="0" smtClean="0">
                <a:latin typeface="+mj-lt"/>
              </a:rPr>
              <a:t>&lt;</a:t>
            </a:r>
            <a:r>
              <a:rPr lang="pt-BR" sz="1200" dirty="0" err="1" smtClean="0">
                <a:latin typeface="+mj-lt"/>
              </a:rPr>
              <a:t>t</a:t>
            </a:r>
            <a:r>
              <a:rPr lang="pt-BR" sz="1200" baseline="-25000" dirty="0" err="1" smtClean="0">
                <a:latin typeface="+mj-lt"/>
              </a:rPr>
              <a:t>crit</a:t>
            </a:r>
            <a:endParaRPr lang="pt-BR" sz="1200" baseline="-25000" dirty="0">
              <a:latin typeface="+mj-lt"/>
            </a:endParaRPr>
          </a:p>
        </p:txBody>
      </p:sp>
      <p:graphicFrame>
        <p:nvGraphicFramePr>
          <p:cNvPr id="564260" name="Object 9"/>
          <p:cNvGraphicFramePr>
            <a:graphicFrameLocks noChangeAspect="1"/>
          </p:cNvGraphicFramePr>
          <p:nvPr/>
        </p:nvGraphicFramePr>
        <p:xfrm>
          <a:off x="3122613" y="2454275"/>
          <a:ext cx="685800" cy="279400"/>
        </p:xfrm>
        <a:graphic>
          <a:graphicData uri="http://schemas.openxmlformats.org/presentationml/2006/ole">
            <p:oleObj spid="_x0000_s76906" name="Equação" r:id="rId18" imgW="622030" imgH="253890" progId="Equation.3">
              <p:embed/>
            </p:oleObj>
          </a:graphicData>
        </a:graphic>
      </p:graphicFrame>
      <p:graphicFrame>
        <p:nvGraphicFramePr>
          <p:cNvPr id="564261" name="Object 9"/>
          <p:cNvGraphicFramePr>
            <a:graphicFrameLocks noChangeAspect="1"/>
          </p:cNvGraphicFramePr>
          <p:nvPr/>
        </p:nvGraphicFramePr>
        <p:xfrm>
          <a:off x="1608138" y="2814638"/>
          <a:ext cx="1298575" cy="714375"/>
        </p:xfrm>
        <a:graphic>
          <a:graphicData uri="http://schemas.openxmlformats.org/presentationml/2006/ole">
            <p:oleObj spid="_x0000_s76907" name="Equação" r:id="rId19" imgW="1181100" imgH="647700" progId="Equation.3">
              <p:embed/>
            </p:oleObj>
          </a:graphicData>
        </a:graphic>
      </p:graphicFrame>
      <p:graphicFrame>
        <p:nvGraphicFramePr>
          <p:cNvPr id="564262" name="Object 38"/>
          <p:cNvGraphicFramePr>
            <a:graphicFrameLocks noChangeAspect="1"/>
          </p:cNvGraphicFramePr>
          <p:nvPr/>
        </p:nvGraphicFramePr>
        <p:xfrm>
          <a:off x="4735741" y="5129213"/>
          <a:ext cx="1927225" cy="742950"/>
        </p:xfrm>
        <a:graphic>
          <a:graphicData uri="http://schemas.openxmlformats.org/presentationml/2006/ole">
            <p:oleObj spid="_x0000_s76908" name="Equação" r:id="rId20" imgW="1752600" imgH="673100" progId="Equation.3">
              <p:embed/>
            </p:oleObj>
          </a:graphicData>
        </a:graphic>
      </p:graphicFrame>
      <p:graphicFrame>
        <p:nvGraphicFramePr>
          <p:cNvPr id="564263" name="Object 9"/>
          <p:cNvGraphicFramePr>
            <a:graphicFrameLocks noChangeAspect="1"/>
          </p:cNvGraphicFramePr>
          <p:nvPr/>
        </p:nvGraphicFramePr>
        <p:xfrm>
          <a:off x="4729965" y="4175125"/>
          <a:ext cx="4203700" cy="476250"/>
        </p:xfrm>
        <a:graphic>
          <a:graphicData uri="http://schemas.openxmlformats.org/presentationml/2006/ole">
            <p:oleObj spid="_x0000_s76909" name="Equação" r:id="rId21" imgW="3822700" imgH="4318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1946"/>
                                        </p:tgtEl>
                                        <p:attrNameLst>
                                          <p:attrName>style.visibility</p:attrName>
                                        </p:attrNameLst>
                                      </p:cBhvr>
                                      <p:to>
                                        <p:strVal val="visible"/>
                                      </p:to>
                                    </p:set>
                                    <p:anim calcmode="lin" valueType="num">
                                      <p:cBhvr additive="base">
                                        <p:cTn id="19" dur="500" fill="hold"/>
                                        <p:tgtEl>
                                          <p:spTgt spid="551946"/>
                                        </p:tgtEl>
                                        <p:attrNameLst>
                                          <p:attrName>ppt_x</p:attrName>
                                        </p:attrNameLst>
                                      </p:cBhvr>
                                      <p:tavLst>
                                        <p:tav tm="0">
                                          <p:val>
                                            <p:strVal val="#ppt_x"/>
                                          </p:val>
                                        </p:tav>
                                        <p:tav tm="100000">
                                          <p:val>
                                            <p:strVal val="#ppt_x"/>
                                          </p:val>
                                        </p:tav>
                                      </p:tavLst>
                                    </p:anim>
                                    <p:anim calcmode="lin" valueType="num">
                                      <p:cBhvr additive="base">
                                        <p:cTn id="20" dur="500" fill="hold"/>
                                        <p:tgtEl>
                                          <p:spTgt spid="5519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1947"/>
                                        </p:tgtEl>
                                        <p:attrNameLst>
                                          <p:attrName>style.visibility</p:attrName>
                                        </p:attrNameLst>
                                      </p:cBhvr>
                                      <p:to>
                                        <p:strVal val="visible"/>
                                      </p:to>
                                    </p:set>
                                    <p:anim calcmode="lin" valueType="num">
                                      <p:cBhvr additive="base">
                                        <p:cTn id="31" dur="500" fill="hold"/>
                                        <p:tgtEl>
                                          <p:spTgt spid="551947"/>
                                        </p:tgtEl>
                                        <p:attrNameLst>
                                          <p:attrName>ppt_x</p:attrName>
                                        </p:attrNameLst>
                                      </p:cBhvr>
                                      <p:tavLst>
                                        <p:tav tm="0">
                                          <p:val>
                                            <p:strVal val="#ppt_x"/>
                                          </p:val>
                                        </p:tav>
                                        <p:tav tm="100000">
                                          <p:val>
                                            <p:strVal val="#ppt_x"/>
                                          </p:val>
                                        </p:tav>
                                      </p:tavLst>
                                    </p:anim>
                                    <p:anim calcmode="lin" valueType="num">
                                      <p:cBhvr additive="base">
                                        <p:cTn id="32" dur="500" fill="hold"/>
                                        <p:tgtEl>
                                          <p:spTgt spid="5519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51954"/>
                                        </p:tgtEl>
                                        <p:attrNameLst>
                                          <p:attrName>style.visibility</p:attrName>
                                        </p:attrNameLst>
                                      </p:cBhvr>
                                      <p:to>
                                        <p:strVal val="visible"/>
                                      </p:to>
                                    </p:set>
                                    <p:anim calcmode="lin" valueType="num">
                                      <p:cBhvr additive="base">
                                        <p:cTn id="55" dur="500" fill="hold"/>
                                        <p:tgtEl>
                                          <p:spTgt spid="551954"/>
                                        </p:tgtEl>
                                        <p:attrNameLst>
                                          <p:attrName>ppt_x</p:attrName>
                                        </p:attrNameLst>
                                      </p:cBhvr>
                                      <p:tavLst>
                                        <p:tav tm="0">
                                          <p:val>
                                            <p:strVal val="#ppt_x"/>
                                          </p:val>
                                        </p:tav>
                                        <p:tav tm="100000">
                                          <p:val>
                                            <p:strVal val="#ppt_x"/>
                                          </p:val>
                                        </p:tav>
                                      </p:tavLst>
                                    </p:anim>
                                    <p:anim calcmode="lin" valueType="num">
                                      <p:cBhvr additive="base">
                                        <p:cTn id="56" dur="500" fill="hold"/>
                                        <p:tgtEl>
                                          <p:spTgt spid="5519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64260"/>
                                        </p:tgtEl>
                                        <p:attrNameLst>
                                          <p:attrName>style.visibility</p:attrName>
                                        </p:attrNameLst>
                                      </p:cBhvr>
                                      <p:to>
                                        <p:strVal val="visible"/>
                                      </p:to>
                                    </p:set>
                                    <p:anim calcmode="lin" valueType="num">
                                      <p:cBhvr additive="base">
                                        <p:cTn id="67" dur="500" fill="hold"/>
                                        <p:tgtEl>
                                          <p:spTgt spid="564260"/>
                                        </p:tgtEl>
                                        <p:attrNameLst>
                                          <p:attrName>ppt_x</p:attrName>
                                        </p:attrNameLst>
                                      </p:cBhvr>
                                      <p:tavLst>
                                        <p:tav tm="0">
                                          <p:val>
                                            <p:strVal val="#ppt_x"/>
                                          </p:val>
                                        </p:tav>
                                        <p:tav tm="100000">
                                          <p:val>
                                            <p:strVal val="#ppt_x"/>
                                          </p:val>
                                        </p:tav>
                                      </p:tavLst>
                                    </p:anim>
                                    <p:anim calcmode="lin" valueType="num">
                                      <p:cBhvr additive="base">
                                        <p:cTn id="68" dur="500" fill="hold"/>
                                        <p:tgtEl>
                                          <p:spTgt spid="56426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64261"/>
                                        </p:tgtEl>
                                        <p:attrNameLst>
                                          <p:attrName>style.visibility</p:attrName>
                                        </p:attrNameLst>
                                      </p:cBhvr>
                                      <p:to>
                                        <p:strVal val="visible"/>
                                      </p:to>
                                    </p:set>
                                    <p:anim calcmode="lin" valueType="num">
                                      <p:cBhvr additive="base">
                                        <p:cTn id="73" dur="500" fill="hold"/>
                                        <p:tgtEl>
                                          <p:spTgt spid="564261"/>
                                        </p:tgtEl>
                                        <p:attrNameLst>
                                          <p:attrName>ppt_x</p:attrName>
                                        </p:attrNameLst>
                                      </p:cBhvr>
                                      <p:tavLst>
                                        <p:tav tm="0">
                                          <p:val>
                                            <p:strVal val="#ppt_x"/>
                                          </p:val>
                                        </p:tav>
                                        <p:tav tm="100000">
                                          <p:val>
                                            <p:strVal val="#ppt_x"/>
                                          </p:val>
                                        </p:tav>
                                      </p:tavLst>
                                    </p:anim>
                                    <p:anim calcmode="lin" valueType="num">
                                      <p:cBhvr additive="base">
                                        <p:cTn id="74" dur="500" fill="hold"/>
                                        <p:tgtEl>
                                          <p:spTgt spid="56426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51958"/>
                                        </p:tgtEl>
                                        <p:attrNameLst>
                                          <p:attrName>style.visibility</p:attrName>
                                        </p:attrNameLst>
                                      </p:cBhvr>
                                      <p:to>
                                        <p:strVal val="visible"/>
                                      </p:to>
                                    </p:set>
                                    <p:anim calcmode="lin" valueType="num">
                                      <p:cBhvr additive="base">
                                        <p:cTn id="79" dur="500" fill="hold"/>
                                        <p:tgtEl>
                                          <p:spTgt spid="551958"/>
                                        </p:tgtEl>
                                        <p:attrNameLst>
                                          <p:attrName>ppt_x</p:attrName>
                                        </p:attrNameLst>
                                      </p:cBhvr>
                                      <p:tavLst>
                                        <p:tav tm="0">
                                          <p:val>
                                            <p:strVal val="#ppt_x"/>
                                          </p:val>
                                        </p:tav>
                                        <p:tav tm="100000">
                                          <p:val>
                                            <p:strVal val="#ppt_x"/>
                                          </p:val>
                                        </p:tav>
                                      </p:tavLst>
                                    </p:anim>
                                    <p:anim calcmode="lin" valueType="num">
                                      <p:cBhvr additive="base">
                                        <p:cTn id="80" dur="500" fill="hold"/>
                                        <p:tgtEl>
                                          <p:spTgt spid="55195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ppt_x"/>
                                          </p:val>
                                        </p:tav>
                                        <p:tav tm="100000">
                                          <p:val>
                                            <p:strVal val="#ppt_x"/>
                                          </p:val>
                                        </p:tav>
                                      </p:tavLst>
                                    </p:anim>
                                    <p:anim calcmode="lin" valueType="num">
                                      <p:cBhvr additive="base">
                                        <p:cTn id="8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556054"/>
                                        </p:tgtEl>
                                        <p:attrNameLst>
                                          <p:attrName>style.visibility</p:attrName>
                                        </p:attrNameLst>
                                      </p:cBhvr>
                                      <p:to>
                                        <p:strVal val="visible"/>
                                      </p:to>
                                    </p:set>
                                    <p:anim calcmode="lin" valueType="num">
                                      <p:cBhvr additive="base">
                                        <p:cTn id="91" dur="500" fill="hold"/>
                                        <p:tgtEl>
                                          <p:spTgt spid="556054"/>
                                        </p:tgtEl>
                                        <p:attrNameLst>
                                          <p:attrName>ppt_x</p:attrName>
                                        </p:attrNameLst>
                                      </p:cBhvr>
                                      <p:tavLst>
                                        <p:tav tm="0">
                                          <p:val>
                                            <p:strVal val="0-#ppt_w/2"/>
                                          </p:val>
                                        </p:tav>
                                        <p:tav tm="100000">
                                          <p:val>
                                            <p:strVal val="#ppt_x"/>
                                          </p:val>
                                        </p:tav>
                                      </p:tavLst>
                                    </p:anim>
                                    <p:anim calcmode="lin" valueType="num">
                                      <p:cBhvr additive="base">
                                        <p:cTn id="92" dur="500" fill="hold"/>
                                        <p:tgtEl>
                                          <p:spTgt spid="556054"/>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ppt_x"/>
                                          </p:val>
                                        </p:tav>
                                        <p:tav tm="100000">
                                          <p:val>
                                            <p:strVal val="#ppt_x"/>
                                          </p:val>
                                        </p:tav>
                                      </p:tavLst>
                                    </p:anim>
                                    <p:anim calcmode="lin" valueType="num">
                                      <p:cBhvr additive="base">
                                        <p:cTn id="9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56053"/>
                                        </p:tgtEl>
                                        <p:attrNameLst>
                                          <p:attrName>style.visibility</p:attrName>
                                        </p:attrNameLst>
                                      </p:cBhvr>
                                      <p:to>
                                        <p:strVal val="visible"/>
                                      </p:to>
                                    </p:set>
                                    <p:anim calcmode="lin" valueType="num">
                                      <p:cBhvr additive="base">
                                        <p:cTn id="103" dur="500" fill="hold"/>
                                        <p:tgtEl>
                                          <p:spTgt spid="556053"/>
                                        </p:tgtEl>
                                        <p:attrNameLst>
                                          <p:attrName>ppt_x</p:attrName>
                                        </p:attrNameLst>
                                      </p:cBhvr>
                                      <p:tavLst>
                                        <p:tav tm="0">
                                          <p:val>
                                            <p:strVal val="#ppt_x"/>
                                          </p:val>
                                        </p:tav>
                                        <p:tav tm="100000">
                                          <p:val>
                                            <p:strVal val="#ppt_x"/>
                                          </p:val>
                                        </p:tav>
                                      </p:tavLst>
                                    </p:anim>
                                    <p:anim calcmode="lin" valueType="num">
                                      <p:cBhvr additive="base">
                                        <p:cTn id="104" dur="500" fill="hold"/>
                                        <p:tgtEl>
                                          <p:spTgt spid="55605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9">
                                            <p:txEl>
                                              <p:pRg st="0" end="0"/>
                                            </p:txEl>
                                          </p:spTgt>
                                        </p:tgtEl>
                                        <p:attrNameLst>
                                          <p:attrName>style.visibility</p:attrName>
                                        </p:attrNameLst>
                                      </p:cBhvr>
                                      <p:to>
                                        <p:strVal val="visible"/>
                                      </p:to>
                                    </p:set>
                                    <p:anim calcmode="lin" valueType="num">
                                      <p:cBhvr additive="base">
                                        <p:cTn id="10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500" fill="hold"/>
                                        <p:tgtEl>
                                          <p:spTgt spid="48"/>
                                        </p:tgtEl>
                                        <p:attrNameLst>
                                          <p:attrName>ppt_x</p:attrName>
                                        </p:attrNameLst>
                                      </p:cBhvr>
                                      <p:tavLst>
                                        <p:tav tm="0">
                                          <p:val>
                                            <p:strVal val="#ppt_x"/>
                                          </p:val>
                                        </p:tav>
                                        <p:tav tm="100000">
                                          <p:val>
                                            <p:strVal val="#ppt_x"/>
                                          </p:val>
                                        </p:tav>
                                      </p:tavLst>
                                    </p:anim>
                                    <p:anim calcmode="lin" valueType="num">
                                      <p:cBhvr additive="base">
                                        <p:cTn id="11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Effect transition="in" filter="wipe(down)">
                                      <p:cBhvr>
                                        <p:cTn id="121" dur="500"/>
                                        <p:tgtEl>
                                          <p:spTgt spid="51">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564250"/>
                                        </p:tgtEl>
                                        <p:attrNameLst>
                                          <p:attrName>style.visibility</p:attrName>
                                        </p:attrNameLst>
                                      </p:cBhvr>
                                      <p:to>
                                        <p:strVal val="visible"/>
                                      </p:to>
                                    </p:set>
                                    <p:anim calcmode="lin" valueType="num">
                                      <p:cBhvr additive="base">
                                        <p:cTn id="126" dur="500" fill="hold"/>
                                        <p:tgtEl>
                                          <p:spTgt spid="564250"/>
                                        </p:tgtEl>
                                        <p:attrNameLst>
                                          <p:attrName>ppt_x</p:attrName>
                                        </p:attrNameLst>
                                      </p:cBhvr>
                                      <p:tavLst>
                                        <p:tav tm="0">
                                          <p:val>
                                            <p:strVal val="#ppt_x"/>
                                          </p:val>
                                        </p:tav>
                                        <p:tav tm="100000">
                                          <p:val>
                                            <p:strVal val="#ppt_x"/>
                                          </p:val>
                                        </p:tav>
                                      </p:tavLst>
                                    </p:anim>
                                    <p:anim calcmode="lin" valueType="num">
                                      <p:cBhvr additive="base">
                                        <p:cTn id="127" dur="500" fill="hold"/>
                                        <p:tgtEl>
                                          <p:spTgt spid="564250"/>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8" fill="hold" nodeType="clickEffect">
                                  <p:stCondLst>
                                    <p:cond delay="0"/>
                                  </p:stCondLst>
                                  <p:childTnLst>
                                    <p:set>
                                      <p:cBhvr>
                                        <p:cTn id="131" dur="1" fill="hold">
                                          <p:stCondLst>
                                            <p:cond delay="0"/>
                                          </p:stCondLst>
                                        </p:cTn>
                                        <p:tgtEl>
                                          <p:spTgt spid="564251"/>
                                        </p:tgtEl>
                                        <p:attrNameLst>
                                          <p:attrName>style.visibility</p:attrName>
                                        </p:attrNameLst>
                                      </p:cBhvr>
                                      <p:to>
                                        <p:strVal val="visible"/>
                                      </p:to>
                                    </p:set>
                                    <p:anim calcmode="lin" valueType="num">
                                      <p:cBhvr additive="base">
                                        <p:cTn id="132" dur="500" fill="hold"/>
                                        <p:tgtEl>
                                          <p:spTgt spid="564251"/>
                                        </p:tgtEl>
                                        <p:attrNameLst>
                                          <p:attrName>ppt_x</p:attrName>
                                        </p:attrNameLst>
                                      </p:cBhvr>
                                      <p:tavLst>
                                        <p:tav tm="0">
                                          <p:val>
                                            <p:strVal val="0-#ppt_w/2"/>
                                          </p:val>
                                        </p:tav>
                                        <p:tav tm="100000">
                                          <p:val>
                                            <p:strVal val="#ppt_x"/>
                                          </p:val>
                                        </p:tav>
                                      </p:tavLst>
                                    </p:anim>
                                    <p:anim calcmode="lin" valueType="num">
                                      <p:cBhvr additive="base">
                                        <p:cTn id="133" dur="500" fill="hold"/>
                                        <p:tgtEl>
                                          <p:spTgt spid="564251"/>
                                        </p:tgtEl>
                                        <p:attrNameLst>
                                          <p:attrName>ppt_y</p:attrName>
                                        </p:attrNameLst>
                                      </p:cBhvr>
                                      <p:tavLst>
                                        <p:tav tm="0">
                                          <p:val>
                                            <p:strVal val="#ppt_y"/>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8" fill="hold" nodeType="clickEffect">
                                  <p:stCondLst>
                                    <p:cond delay="0"/>
                                  </p:stCondLst>
                                  <p:childTnLst>
                                    <p:set>
                                      <p:cBhvr>
                                        <p:cTn id="137" dur="1" fill="hold">
                                          <p:stCondLst>
                                            <p:cond delay="0"/>
                                          </p:stCondLst>
                                        </p:cTn>
                                        <p:tgtEl>
                                          <p:spTgt spid="564252"/>
                                        </p:tgtEl>
                                        <p:attrNameLst>
                                          <p:attrName>style.visibility</p:attrName>
                                        </p:attrNameLst>
                                      </p:cBhvr>
                                      <p:to>
                                        <p:strVal val="visible"/>
                                      </p:to>
                                    </p:set>
                                    <p:anim calcmode="lin" valueType="num">
                                      <p:cBhvr additive="base">
                                        <p:cTn id="138" dur="500" fill="hold"/>
                                        <p:tgtEl>
                                          <p:spTgt spid="564252"/>
                                        </p:tgtEl>
                                        <p:attrNameLst>
                                          <p:attrName>ppt_x</p:attrName>
                                        </p:attrNameLst>
                                      </p:cBhvr>
                                      <p:tavLst>
                                        <p:tav tm="0">
                                          <p:val>
                                            <p:strVal val="0-#ppt_w/2"/>
                                          </p:val>
                                        </p:tav>
                                        <p:tav tm="100000">
                                          <p:val>
                                            <p:strVal val="#ppt_x"/>
                                          </p:val>
                                        </p:tav>
                                      </p:tavLst>
                                    </p:anim>
                                    <p:anim calcmode="lin" valueType="num">
                                      <p:cBhvr additive="base">
                                        <p:cTn id="139" dur="500" fill="hold"/>
                                        <p:tgtEl>
                                          <p:spTgt spid="564252"/>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564254"/>
                                        </p:tgtEl>
                                        <p:attrNameLst>
                                          <p:attrName>style.visibility</p:attrName>
                                        </p:attrNameLst>
                                      </p:cBhvr>
                                      <p:to>
                                        <p:strVal val="visible"/>
                                      </p:to>
                                    </p:set>
                                    <p:anim calcmode="lin" valueType="num">
                                      <p:cBhvr additive="base">
                                        <p:cTn id="144" dur="500" fill="hold"/>
                                        <p:tgtEl>
                                          <p:spTgt spid="564254"/>
                                        </p:tgtEl>
                                        <p:attrNameLst>
                                          <p:attrName>ppt_x</p:attrName>
                                        </p:attrNameLst>
                                      </p:cBhvr>
                                      <p:tavLst>
                                        <p:tav tm="0">
                                          <p:val>
                                            <p:strVal val="#ppt_x"/>
                                          </p:val>
                                        </p:tav>
                                        <p:tav tm="100000">
                                          <p:val>
                                            <p:strVal val="#ppt_x"/>
                                          </p:val>
                                        </p:tav>
                                      </p:tavLst>
                                    </p:anim>
                                    <p:anim calcmode="lin" valueType="num">
                                      <p:cBhvr additive="base">
                                        <p:cTn id="145" dur="500" fill="hold"/>
                                        <p:tgtEl>
                                          <p:spTgt spid="564254"/>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79"/>
                                        </p:tgtEl>
                                        <p:attrNameLst>
                                          <p:attrName>style.visibility</p:attrName>
                                        </p:attrNameLst>
                                      </p:cBhvr>
                                      <p:to>
                                        <p:strVal val="visible"/>
                                      </p:to>
                                    </p:set>
                                    <p:anim calcmode="lin" valueType="num">
                                      <p:cBhvr additive="base">
                                        <p:cTn id="150" dur="500" fill="hold"/>
                                        <p:tgtEl>
                                          <p:spTgt spid="79"/>
                                        </p:tgtEl>
                                        <p:attrNameLst>
                                          <p:attrName>ppt_x</p:attrName>
                                        </p:attrNameLst>
                                      </p:cBhvr>
                                      <p:tavLst>
                                        <p:tav tm="0">
                                          <p:val>
                                            <p:strVal val="#ppt_x"/>
                                          </p:val>
                                        </p:tav>
                                        <p:tav tm="100000">
                                          <p:val>
                                            <p:strVal val="#ppt_x"/>
                                          </p:val>
                                        </p:tav>
                                      </p:tavLst>
                                    </p:anim>
                                    <p:anim calcmode="lin" valueType="num">
                                      <p:cBhvr additive="base">
                                        <p:cTn id="151"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564257"/>
                                        </p:tgtEl>
                                        <p:attrNameLst>
                                          <p:attrName>style.visibility</p:attrName>
                                        </p:attrNameLst>
                                      </p:cBhvr>
                                      <p:to>
                                        <p:strVal val="visible"/>
                                      </p:to>
                                    </p:set>
                                    <p:anim calcmode="lin" valueType="num">
                                      <p:cBhvr additive="base">
                                        <p:cTn id="156" dur="500" fill="hold"/>
                                        <p:tgtEl>
                                          <p:spTgt spid="564257"/>
                                        </p:tgtEl>
                                        <p:attrNameLst>
                                          <p:attrName>ppt_x</p:attrName>
                                        </p:attrNameLst>
                                      </p:cBhvr>
                                      <p:tavLst>
                                        <p:tav tm="0">
                                          <p:val>
                                            <p:strVal val="#ppt_x"/>
                                          </p:val>
                                        </p:tav>
                                        <p:tav tm="100000">
                                          <p:val>
                                            <p:strVal val="#ppt_x"/>
                                          </p:val>
                                        </p:tav>
                                      </p:tavLst>
                                    </p:anim>
                                    <p:anim calcmode="lin" valueType="num">
                                      <p:cBhvr additive="base">
                                        <p:cTn id="157" dur="500" fill="hold"/>
                                        <p:tgtEl>
                                          <p:spTgt spid="564257"/>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8" fill="hold" nodeType="clickEffect">
                                  <p:stCondLst>
                                    <p:cond delay="0"/>
                                  </p:stCondLst>
                                  <p:childTnLst>
                                    <p:set>
                                      <p:cBhvr>
                                        <p:cTn id="161" dur="1" fill="hold">
                                          <p:stCondLst>
                                            <p:cond delay="0"/>
                                          </p:stCondLst>
                                        </p:cTn>
                                        <p:tgtEl>
                                          <p:spTgt spid="564255"/>
                                        </p:tgtEl>
                                        <p:attrNameLst>
                                          <p:attrName>style.visibility</p:attrName>
                                        </p:attrNameLst>
                                      </p:cBhvr>
                                      <p:to>
                                        <p:strVal val="visible"/>
                                      </p:to>
                                    </p:set>
                                    <p:anim calcmode="lin" valueType="num">
                                      <p:cBhvr additive="base">
                                        <p:cTn id="162" dur="500" fill="hold"/>
                                        <p:tgtEl>
                                          <p:spTgt spid="564255"/>
                                        </p:tgtEl>
                                        <p:attrNameLst>
                                          <p:attrName>ppt_x</p:attrName>
                                        </p:attrNameLst>
                                      </p:cBhvr>
                                      <p:tavLst>
                                        <p:tav tm="0">
                                          <p:val>
                                            <p:strVal val="0-#ppt_w/2"/>
                                          </p:val>
                                        </p:tav>
                                        <p:tav tm="100000">
                                          <p:val>
                                            <p:strVal val="#ppt_x"/>
                                          </p:val>
                                        </p:tav>
                                      </p:tavLst>
                                    </p:anim>
                                    <p:anim calcmode="lin" valueType="num">
                                      <p:cBhvr additive="base">
                                        <p:cTn id="163" dur="500" fill="hold"/>
                                        <p:tgtEl>
                                          <p:spTgt spid="564255"/>
                                        </p:tgtEl>
                                        <p:attrNameLst>
                                          <p:attrName>ppt_y</p:attrName>
                                        </p:attrNameLst>
                                      </p:cBhvr>
                                      <p:tavLst>
                                        <p:tav tm="0">
                                          <p:val>
                                            <p:strVal val="#ppt_y"/>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564263"/>
                                        </p:tgtEl>
                                        <p:attrNameLst>
                                          <p:attrName>style.visibility</p:attrName>
                                        </p:attrNameLst>
                                      </p:cBhvr>
                                      <p:to>
                                        <p:strVal val="visible"/>
                                      </p:to>
                                    </p:set>
                                    <p:anim calcmode="lin" valueType="num">
                                      <p:cBhvr additive="base">
                                        <p:cTn id="168" dur="500" fill="hold"/>
                                        <p:tgtEl>
                                          <p:spTgt spid="564263"/>
                                        </p:tgtEl>
                                        <p:attrNameLst>
                                          <p:attrName>ppt_x</p:attrName>
                                        </p:attrNameLst>
                                      </p:cBhvr>
                                      <p:tavLst>
                                        <p:tav tm="0">
                                          <p:val>
                                            <p:strVal val="#ppt_x"/>
                                          </p:val>
                                        </p:tav>
                                        <p:tav tm="100000">
                                          <p:val>
                                            <p:strVal val="#ppt_x"/>
                                          </p:val>
                                        </p:tav>
                                      </p:tavLst>
                                    </p:anim>
                                    <p:anim calcmode="lin" valueType="num">
                                      <p:cBhvr additive="base">
                                        <p:cTn id="169" dur="500" fill="hold"/>
                                        <p:tgtEl>
                                          <p:spTgt spid="564263"/>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8" fill="hold" nodeType="clickEffect">
                                  <p:stCondLst>
                                    <p:cond delay="0"/>
                                  </p:stCondLst>
                                  <p:childTnLst>
                                    <p:set>
                                      <p:cBhvr>
                                        <p:cTn id="173" dur="1" fill="hold">
                                          <p:stCondLst>
                                            <p:cond delay="0"/>
                                          </p:stCondLst>
                                        </p:cTn>
                                        <p:tgtEl>
                                          <p:spTgt spid="564258"/>
                                        </p:tgtEl>
                                        <p:attrNameLst>
                                          <p:attrName>style.visibility</p:attrName>
                                        </p:attrNameLst>
                                      </p:cBhvr>
                                      <p:to>
                                        <p:strVal val="visible"/>
                                      </p:to>
                                    </p:set>
                                    <p:anim calcmode="lin" valueType="num">
                                      <p:cBhvr additive="base">
                                        <p:cTn id="174" dur="500" fill="hold"/>
                                        <p:tgtEl>
                                          <p:spTgt spid="564258"/>
                                        </p:tgtEl>
                                        <p:attrNameLst>
                                          <p:attrName>ppt_x</p:attrName>
                                        </p:attrNameLst>
                                      </p:cBhvr>
                                      <p:tavLst>
                                        <p:tav tm="0">
                                          <p:val>
                                            <p:strVal val="0-#ppt_w/2"/>
                                          </p:val>
                                        </p:tav>
                                        <p:tav tm="100000">
                                          <p:val>
                                            <p:strVal val="#ppt_x"/>
                                          </p:val>
                                        </p:tav>
                                      </p:tavLst>
                                    </p:anim>
                                    <p:anim calcmode="lin" valueType="num">
                                      <p:cBhvr additive="base">
                                        <p:cTn id="175" dur="500" fill="hold"/>
                                        <p:tgtEl>
                                          <p:spTgt spid="564258"/>
                                        </p:tgtEl>
                                        <p:attrNameLst>
                                          <p:attrName>ppt_y</p:attrName>
                                        </p:attrNameLst>
                                      </p:cBhvr>
                                      <p:tavLst>
                                        <p:tav tm="0">
                                          <p:val>
                                            <p:strVal val="#ppt_y"/>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nodeType="clickEffect">
                                  <p:stCondLst>
                                    <p:cond delay="0"/>
                                  </p:stCondLst>
                                  <p:childTnLst>
                                    <p:set>
                                      <p:cBhvr>
                                        <p:cTn id="179" dur="1" fill="hold">
                                          <p:stCondLst>
                                            <p:cond delay="0"/>
                                          </p:stCondLst>
                                        </p:cTn>
                                        <p:tgtEl>
                                          <p:spTgt spid="564262"/>
                                        </p:tgtEl>
                                        <p:attrNameLst>
                                          <p:attrName>style.visibility</p:attrName>
                                        </p:attrNameLst>
                                      </p:cBhvr>
                                      <p:to>
                                        <p:strVal val="visible"/>
                                      </p:to>
                                    </p:set>
                                    <p:anim calcmode="lin" valueType="num">
                                      <p:cBhvr additive="base">
                                        <p:cTn id="180" dur="500" fill="hold"/>
                                        <p:tgtEl>
                                          <p:spTgt spid="564262"/>
                                        </p:tgtEl>
                                        <p:attrNameLst>
                                          <p:attrName>ppt_x</p:attrName>
                                        </p:attrNameLst>
                                      </p:cBhvr>
                                      <p:tavLst>
                                        <p:tav tm="0">
                                          <p:val>
                                            <p:strVal val="#ppt_x"/>
                                          </p:val>
                                        </p:tav>
                                        <p:tav tm="100000">
                                          <p:val>
                                            <p:strVal val="#ppt_x"/>
                                          </p:val>
                                        </p:tav>
                                      </p:tavLst>
                                    </p:anim>
                                    <p:anim calcmode="lin" valueType="num">
                                      <p:cBhvr additive="base">
                                        <p:cTn id="181" dur="500" fill="hold"/>
                                        <p:tgtEl>
                                          <p:spTgt spid="564262"/>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80">
                                            <p:txEl>
                                              <p:pRg st="0" end="0"/>
                                            </p:txEl>
                                          </p:spTgt>
                                        </p:tgtEl>
                                        <p:attrNameLst>
                                          <p:attrName>style.visibility</p:attrName>
                                        </p:attrNameLst>
                                      </p:cBhvr>
                                      <p:to>
                                        <p:strVal val="visible"/>
                                      </p:to>
                                    </p:set>
                                    <p:anim calcmode="lin" valueType="num">
                                      <p:cBhvr additive="base">
                                        <p:cTn id="186"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187"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4" grpId="0" build="allAtOnce"/>
      <p:bldP spid="27" grpId="0"/>
      <p:bldP spid="30" grpId="0"/>
      <p:bldP spid="44" grpId="0"/>
      <p:bldP spid="39" grpId="0" build="allAtOnce"/>
      <p:bldP spid="43" grpId="0"/>
      <p:bldP spid="45" grpId="0"/>
      <p:bldP spid="51" grpId="0" build="allAtOnce"/>
      <p:bldP spid="79" grpId="0" animBg="1"/>
      <p:bldP spid="80" grpId="0" build="allAtOnce"/>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1857091" y="537279"/>
            <a:ext cx="5335114"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TESTES DE HOMOGENEIDADE ENTRE MÉDIAS</a:t>
            </a:r>
            <a:endParaRPr lang="pt-BR" altLang="pt-BR" b="1" dirty="0">
              <a:solidFill>
                <a:schemeClr val="accent1"/>
              </a:solidFill>
              <a:latin typeface="+mj-lt"/>
            </a:endParaRPr>
          </a:p>
        </p:txBody>
      </p:sp>
      <p:sp>
        <p:nvSpPr>
          <p:cNvPr id="12" name="Retângulo 11"/>
          <p:cNvSpPr/>
          <p:nvPr/>
        </p:nvSpPr>
        <p:spPr>
          <a:xfrm>
            <a:off x="862641" y="1426339"/>
            <a:ext cx="1934247" cy="338554"/>
          </a:xfrm>
          <a:prstGeom prst="rect">
            <a:avLst/>
          </a:prstGeom>
        </p:spPr>
        <p:txBody>
          <a:bodyPr wrap="none">
            <a:spAutoFit/>
          </a:bodyPr>
          <a:lstStyle/>
          <a:p>
            <a:pPr algn="ctr"/>
            <a:r>
              <a:rPr lang="pt-BR" sz="1600" b="1" dirty="0" smtClean="0">
                <a:latin typeface="+mj-lt"/>
              </a:rPr>
              <a:t>Amostra dependente </a:t>
            </a:r>
            <a:endParaRPr lang="pt-BR" sz="1600" b="1" dirty="0">
              <a:latin typeface="+mj-lt"/>
            </a:endParaRPr>
          </a:p>
        </p:txBody>
      </p:sp>
      <p:sp>
        <p:nvSpPr>
          <p:cNvPr id="14" name="Text Box 3"/>
          <p:cNvSpPr txBox="1">
            <a:spLocks noChangeArrowheads="1"/>
          </p:cNvSpPr>
          <p:nvPr/>
        </p:nvSpPr>
        <p:spPr bwMode="auto">
          <a:xfrm>
            <a:off x="17252" y="3002078"/>
            <a:ext cx="4192439" cy="738664"/>
          </a:xfrm>
          <a:prstGeom prst="rect">
            <a:avLst/>
          </a:prstGeom>
          <a:noFill/>
          <a:ln w="12699">
            <a:noFill/>
            <a:miter lim="800000"/>
            <a:headEnd/>
            <a:tailEnd/>
          </a:ln>
        </p:spPr>
        <p:txBody>
          <a:bodyPr wrap="square">
            <a:spAutoFit/>
          </a:bodyPr>
          <a:lstStyle/>
          <a:p>
            <a:pPr algn="just" defTabSz="762000" eaLnBrk="0" hangingPunct="0">
              <a:spcBef>
                <a:spcPct val="50000"/>
              </a:spcBef>
              <a:buFont typeface="Arial" charset="0"/>
              <a:buChar char="•"/>
            </a:pPr>
            <a:r>
              <a:rPr lang="pt-BR" sz="1400" b="0" u="none" dirty="0">
                <a:latin typeface="+mj-lt"/>
              </a:rPr>
              <a:t>Quando as amostras são </a:t>
            </a:r>
            <a:r>
              <a:rPr lang="pt-BR" sz="1400" b="0" u="none" dirty="0" smtClean="0">
                <a:latin typeface="+mj-lt"/>
              </a:rPr>
              <a:t>dependentes um </a:t>
            </a:r>
            <a:r>
              <a:rPr lang="pt-BR" sz="1400" b="0" u="none" dirty="0">
                <a:latin typeface="+mj-lt"/>
              </a:rPr>
              <a:t>pequeno número de </a:t>
            </a:r>
            <a:r>
              <a:rPr lang="pt-BR" sz="1400" b="0" u="none" dirty="0" err="1" smtClean="0">
                <a:latin typeface="+mj-lt"/>
              </a:rPr>
              <a:t>replicatas</a:t>
            </a:r>
            <a:r>
              <a:rPr lang="pt-BR" sz="1400" b="0" u="none" dirty="0" smtClean="0">
                <a:latin typeface="+mj-lt"/>
              </a:rPr>
              <a:t> encontra-se disponível, </a:t>
            </a:r>
            <a:r>
              <a:rPr lang="pt-BR" sz="1400" b="0" u="none" dirty="0">
                <a:latin typeface="+mj-lt"/>
              </a:rPr>
              <a:t>teste </a:t>
            </a:r>
            <a:r>
              <a:rPr lang="pt-BR" sz="1400" b="0" i="1" u="none" dirty="0">
                <a:latin typeface="+mj-lt"/>
              </a:rPr>
              <a:t>t</a:t>
            </a:r>
            <a:r>
              <a:rPr lang="pt-BR" sz="1400" b="0" u="none" dirty="0">
                <a:latin typeface="+mj-lt"/>
              </a:rPr>
              <a:t> </a:t>
            </a:r>
            <a:r>
              <a:rPr lang="pt-BR" sz="1400" b="0" u="none" dirty="0" smtClean="0">
                <a:latin typeface="+mj-lt"/>
              </a:rPr>
              <a:t>pareado </a:t>
            </a:r>
            <a:r>
              <a:rPr lang="pt-BR" sz="1400" b="0" u="none" dirty="0">
                <a:latin typeface="+mj-lt"/>
              </a:rPr>
              <a:t>é </a:t>
            </a:r>
            <a:r>
              <a:rPr lang="pt-BR" sz="1400" b="0" u="none" dirty="0" smtClean="0">
                <a:latin typeface="+mj-lt"/>
              </a:rPr>
              <a:t>aplicado.</a:t>
            </a:r>
            <a:endParaRPr lang="pt-BR" sz="1400" b="0" u="none" dirty="0">
              <a:latin typeface="+mj-lt"/>
            </a:endParaRPr>
          </a:p>
        </p:txBody>
      </p:sp>
      <p:graphicFrame>
        <p:nvGraphicFramePr>
          <p:cNvPr id="297985" name="Object 1"/>
          <p:cNvGraphicFramePr>
            <a:graphicFrameLocks noChangeAspect="1"/>
          </p:cNvGraphicFramePr>
          <p:nvPr/>
        </p:nvGraphicFramePr>
        <p:xfrm>
          <a:off x="149196" y="3979004"/>
          <a:ext cx="841375" cy="330200"/>
        </p:xfrm>
        <a:graphic>
          <a:graphicData uri="http://schemas.openxmlformats.org/presentationml/2006/ole">
            <p:oleObj spid="_x0000_s78925" name="Equação" r:id="rId3" imgW="647419" imgH="253890" progId="Equation.3">
              <p:embed/>
            </p:oleObj>
          </a:graphicData>
        </a:graphic>
      </p:graphicFrame>
      <p:sp>
        <p:nvSpPr>
          <p:cNvPr id="16" name="CaixaDeTexto 15"/>
          <p:cNvSpPr txBox="1">
            <a:spLocks noChangeArrowheads="1"/>
          </p:cNvSpPr>
          <p:nvPr/>
        </p:nvSpPr>
        <p:spPr bwMode="auto">
          <a:xfrm>
            <a:off x="1230181" y="3965914"/>
            <a:ext cx="831556" cy="307777"/>
          </a:xfrm>
          <a:prstGeom prst="rect">
            <a:avLst/>
          </a:prstGeom>
          <a:noFill/>
          <a:ln w="9525">
            <a:noFill/>
            <a:miter lim="800000"/>
            <a:headEnd/>
            <a:tailEnd/>
          </a:ln>
        </p:spPr>
        <p:txBody>
          <a:bodyPr wrap="square">
            <a:spAutoFit/>
          </a:bodyPr>
          <a:lstStyle/>
          <a:p>
            <a:pPr eaLnBrk="0" hangingPunct="0"/>
            <a:r>
              <a:rPr lang="pt-BR" sz="1400" b="0" u="none" dirty="0">
                <a:latin typeface="+mj-lt"/>
              </a:rPr>
              <a:t>quando</a:t>
            </a:r>
          </a:p>
        </p:txBody>
      </p:sp>
      <p:graphicFrame>
        <p:nvGraphicFramePr>
          <p:cNvPr id="297986" name="Object 2"/>
          <p:cNvGraphicFramePr>
            <a:graphicFrameLocks noChangeAspect="1"/>
          </p:cNvGraphicFramePr>
          <p:nvPr/>
        </p:nvGraphicFramePr>
        <p:xfrm>
          <a:off x="2108200" y="3949700"/>
          <a:ext cx="1995488" cy="495300"/>
        </p:xfrm>
        <a:graphic>
          <a:graphicData uri="http://schemas.openxmlformats.org/presentationml/2006/ole">
            <p:oleObj spid="_x0000_s78926" name="Equação" r:id="rId4" imgW="1536700" imgH="381000" progId="Equation.3">
              <p:embed/>
            </p:oleObj>
          </a:graphicData>
        </a:graphic>
      </p:graphicFrame>
      <p:graphicFrame>
        <p:nvGraphicFramePr>
          <p:cNvPr id="297987" name="Object 3"/>
          <p:cNvGraphicFramePr>
            <a:graphicFrameLocks noChangeAspect="1"/>
          </p:cNvGraphicFramePr>
          <p:nvPr/>
        </p:nvGraphicFramePr>
        <p:xfrm>
          <a:off x="682625" y="4491038"/>
          <a:ext cx="841375" cy="560387"/>
        </p:xfrm>
        <a:graphic>
          <a:graphicData uri="http://schemas.openxmlformats.org/presentationml/2006/ole">
            <p:oleObj spid="_x0000_s78927" name="Equação" r:id="rId5" imgW="647700" imgH="431800" progId="Equation.3">
              <p:embed/>
            </p:oleObj>
          </a:graphicData>
        </a:graphic>
      </p:graphicFrame>
      <p:sp>
        <p:nvSpPr>
          <p:cNvPr id="21" name="CaixaDeTexto 20"/>
          <p:cNvSpPr txBox="1">
            <a:spLocks noChangeArrowheads="1"/>
          </p:cNvSpPr>
          <p:nvPr/>
        </p:nvSpPr>
        <p:spPr bwMode="auto">
          <a:xfrm>
            <a:off x="1371598" y="5291501"/>
            <a:ext cx="1162234" cy="307777"/>
          </a:xfrm>
          <a:prstGeom prst="rect">
            <a:avLst/>
          </a:prstGeom>
          <a:noFill/>
          <a:ln w="9525">
            <a:noFill/>
            <a:miter lim="800000"/>
            <a:headEnd/>
            <a:tailEnd/>
          </a:ln>
        </p:spPr>
        <p:txBody>
          <a:bodyPr wrap="square">
            <a:spAutoFit/>
          </a:bodyPr>
          <a:lstStyle/>
          <a:p>
            <a:pPr algn="ctr" eaLnBrk="0" hangingPunct="0"/>
            <a:r>
              <a:rPr lang="pt-BR" sz="1400" b="1" u="none" dirty="0" smtClean="0">
                <a:latin typeface="+mj-lt"/>
              </a:rPr>
              <a:t>ou quando</a:t>
            </a:r>
            <a:endParaRPr lang="pt-BR" sz="1400" b="1" u="none" dirty="0">
              <a:latin typeface="+mj-lt"/>
            </a:endParaRPr>
          </a:p>
        </p:txBody>
      </p:sp>
      <p:graphicFrame>
        <p:nvGraphicFramePr>
          <p:cNvPr id="297993" name="Object 9"/>
          <p:cNvGraphicFramePr>
            <a:graphicFrameLocks noChangeAspect="1"/>
          </p:cNvGraphicFramePr>
          <p:nvPr/>
        </p:nvGraphicFramePr>
        <p:xfrm>
          <a:off x="2036763" y="5614988"/>
          <a:ext cx="774700" cy="760412"/>
        </p:xfrm>
        <a:graphic>
          <a:graphicData uri="http://schemas.openxmlformats.org/presentationml/2006/ole">
            <p:oleObj spid="_x0000_s78928" name="Equação" r:id="rId6" imgW="596641" imgH="583947" progId="Equation.3">
              <p:embed/>
            </p:oleObj>
          </a:graphicData>
        </a:graphic>
      </p:graphicFrame>
      <p:graphicFrame>
        <p:nvGraphicFramePr>
          <p:cNvPr id="297994" name="Object 10"/>
          <p:cNvGraphicFramePr>
            <a:graphicFrameLocks noChangeAspect="1"/>
          </p:cNvGraphicFramePr>
          <p:nvPr/>
        </p:nvGraphicFramePr>
        <p:xfrm>
          <a:off x="612446" y="5836576"/>
          <a:ext cx="1171575" cy="330200"/>
        </p:xfrm>
        <a:graphic>
          <a:graphicData uri="http://schemas.openxmlformats.org/presentationml/2006/ole">
            <p:oleObj spid="_x0000_s78929" name="Equação" r:id="rId7" imgW="901309" imgH="253890" progId="Equation.3">
              <p:embed/>
            </p:oleObj>
          </a:graphicData>
        </a:graphic>
      </p:graphicFrame>
      <p:graphicFrame>
        <p:nvGraphicFramePr>
          <p:cNvPr id="389128" name="Object 8"/>
          <p:cNvGraphicFramePr>
            <a:graphicFrameLocks noChangeAspect="1"/>
          </p:cNvGraphicFramePr>
          <p:nvPr/>
        </p:nvGraphicFramePr>
        <p:xfrm>
          <a:off x="1700479" y="4451187"/>
          <a:ext cx="976313" cy="792162"/>
        </p:xfrm>
        <a:graphic>
          <a:graphicData uri="http://schemas.openxmlformats.org/presentationml/2006/ole">
            <p:oleObj spid="_x0000_s78930" name="Equação" r:id="rId8" imgW="812447" imgH="660113" progId="Equation.3">
              <p:embed/>
            </p:oleObj>
          </a:graphicData>
        </a:graphic>
      </p:graphicFrame>
      <p:pic>
        <p:nvPicPr>
          <p:cNvPr id="389129" name="Picture 9"/>
          <p:cNvPicPr>
            <a:picLocks noChangeAspect="1" noChangeArrowheads="1"/>
          </p:cNvPicPr>
          <p:nvPr/>
        </p:nvPicPr>
        <p:blipFill>
          <a:blip r:embed="rId9"/>
          <a:srcRect/>
          <a:stretch>
            <a:fillRect/>
          </a:stretch>
        </p:blipFill>
        <p:spPr bwMode="auto">
          <a:xfrm>
            <a:off x="923022" y="1703446"/>
            <a:ext cx="1987515" cy="1367556"/>
          </a:xfrm>
          <a:prstGeom prst="rect">
            <a:avLst/>
          </a:prstGeom>
          <a:noFill/>
          <a:ln w="9525">
            <a:noFill/>
            <a:miter lim="800000"/>
            <a:headEnd/>
            <a:tailEnd/>
          </a:ln>
          <a:effectLst/>
        </p:spPr>
      </p:pic>
      <p:cxnSp>
        <p:nvCxnSpPr>
          <p:cNvPr id="26" name="Conector reto 25"/>
          <p:cNvCxnSpPr/>
          <p:nvPr/>
        </p:nvCxnSpPr>
        <p:spPr>
          <a:xfrm rot="16200000" flipH="1">
            <a:off x="2074651" y="3799936"/>
            <a:ext cx="4917060" cy="258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3"/>
          <p:cNvSpPr txBox="1">
            <a:spLocks noChangeArrowheads="1"/>
          </p:cNvSpPr>
          <p:nvPr/>
        </p:nvSpPr>
        <p:spPr bwMode="auto">
          <a:xfrm>
            <a:off x="4528868" y="1271217"/>
            <a:ext cx="4615132" cy="892552"/>
          </a:xfrm>
          <a:prstGeom prst="rect">
            <a:avLst/>
          </a:prstGeom>
          <a:noFill/>
          <a:ln w="12699">
            <a:noFill/>
            <a:miter lim="800000"/>
            <a:headEnd/>
            <a:tailEnd/>
          </a:ln>
        </p:spPr>
        <p:txBody>
          <a:bodyPr wrap="square">
            <a:spAutoFit/>
          </a:bodyPr>
          <a:lstStyle/>
          <a:p>
            <a:pPr algn="just" defTabSz="762000" eaLnBrk="0" hangingPunct="0">
              <a:spcBef>
                <a:spcPct val="50000"/>
              </a:spcBef>
              <a:buFont typeface="Arial" charset="0"/>
              <a:buChar char="•"/>
              <a:defRPr/>
            </a:pPr>
            <a:r>
              <a:rPr lang="pt-BR" sz="1300" dirty="0" smtClean="0">
                <a:latin typeface="+mj-lt"/>
              </a:rPr>
              <a:t>A quantidade de nitrogênio é determinada em 8 amostras da mesma farinha. Para a digestão de cada uma dessas amostras, são utilizados dois procedimentos diferentes cujos  resultados são apresentados na tabela. Oe métodos são homogêneos?:</a:t>
            </a:r>
            <a:endParaRPr lang="pt-BR" sz="1300" b="0" u="none" dirty="0">
              <a:latin typeface="+mj-lt"/>
              <a:cs typeface="+mn-cs"/>
            </a:endParaRPr>
          </a:p>
        </p:txBody>
      </p:sp>
      <p:pic>
        <p:nvPicPr>
          <p:cNvPr id="30" name="Picture 15"/>
          <p:cNvPicPr>
            <a:picLocks noChangeAspect="1" noChangeArrowheads="1"/>
          </p:cNvPicPr>
          <p:nvPr/>
        </p:nvPicPr>
        <p:blipFill>
          <a:blip r:embed="rId10"/>
          <a:srcRect/>
          <a:stretch>
            <a:fillRect/>
          </a:stretch>
        </p:blipFill>
        <p:spPr bwMode="auto">
          <a:xfrm>
            <a:off x="4554749" y="2126330"/>
            <a:ext cx="4554576" cy="823910"/>
          </a:xfrm>
          <a:prstGeom prst="rect">
            <a:avLst/>
          </a:prstGeom>
          <a:noFill/>
          <a:ln w="9525">
            <a:noFill/>
            <a:miter lim="800000"/>
            <a:headEnd/>
            <a:tailEnd/>
          </a:ln>
          <a:effectLst/>
        </p:spPr>
      </p:pic>
      <p:graphicFrame>
        <p:nvGraphicFramePr>
          <p:cNvPr id="389130" name="Object 2"/>
          <p:cNvGraphicFramePr>
            <a:graphicFrameLocks noChangeAspect="1"/>
          </p:cNvGraphicFramePr>
          <p:nvPr/>
        </p:nvGraphicFramePr>
        <p:xfrm>
          <a:off x="4716463" y="2998788"/>
          <a:ext cx="939800" cy="431800"/>
        </p:xfrm>
        <a:graphic>
          <a:graphicData uri="http://schemas.openxmlformats.org/presentationml/2006/ole">
            <p:oleObj spid="_x0000_s78931" name="Equação" r:id="rId11" imgW="939392" imgH="431613" progId="Equation.3">
              <p:embed/>
            </p:oleObj>
          </a:graphicData>
        </a:graphic>
      </p:graphicFrame>
      <p:graphicFrame>
        <p:nvGraphicFramePr>
          <p:cNvPr id="389131" name="Object 3"/>
          <p:cNvGraphicFramePr>
            <a:graphicFrameLocks noChangeAspect="1"/>
          </p:cNvGraphicFramePr>
          <p:nvPr/>
        </p:nvGraphicFramePr>
        <p:xfrm>
          <a:off x="7680325" y="2950036"/>
          <a:ext cx="1168400" cy="444500"/>
        </p:xfrm>
        <a:graphic>
          <a:graphicData uri="http://schemas.openxmlformats.org/presentationml/2006/ole">
            <p:oleObj spid="_x0000_s78932" name="Equação" r:id="rId12" imgW="1167893" imgH="444307" progId="Equation.3">
              <p:embed/>
            </p:oleObj>
          </a:graphicData>
        </a:graphic>
      </p:graphicFrame>
      <p:graphicFrame>
        <p:nvGraphicFramePr>
          <p:cNvPr id="389132" name="Object 4"/>
          <p:cNvGraphicFramePr>
            <a:graphicFrameLocks noChangeAspect="1"/>
          </p:cNvGraphicFramePr>
          <p:nvPr/>
        </p:nvGraphicFramePr>
        <p:xfrm>
          <a:off x="7068598" y="3098740"/>
          <a:ext cx="342900" cy="152400"/>
        </p:xfrm>
        <a:graphic>
          <a:graphicData uri="http://schemas.openxmlformats.org/presentationml/2006/ole">
            <p:oleObj spid="_x0000_s78933" name="Equação" r:id="rId13" imgW="342751" imgH="152334" progId="Equation.3">
              <p:embed/>
            </p:oleObj>
          </a:graphicData>
        </a:graphic>
      </p:graphicFrame>
      <p:graphicFrame>
        <p:nvGraphicFramePr>
          <p:cNvPr id="389133" name="Object 14"/>
          <p:cNvGraphicFramePr>
            <a:graphicFrameLocks noChangeAspect="1"/>
          </p:cNvGraphicFramePr>
          <p:nvPr/>
        </p:nvGraphicFramePr>
        <p:xfrm>
          <a:off x="6053138" y="2962736"/>
          <a:ext cx="736600" cy="431800"/>
        </p:xfrm>
        <a:graphic>
          <a:graphicData uri="http://schemas.openxmlformats.org/presentationml/2006/ole">
            <p:oleObj spid="_x0000_s78934" name="Equação" r:id="rId14" imgW="736600" imgH="431800" progId="Equation.3">
              <p:embed/>
            </p:oleObj>
          </a:graphicData>
        </a:graphic>
      </p:graphicFrame>
      <p:graphicFrame>
        <p:nvGraphicFramePr>
          <p:cNvPr id="389134" name="Object 5"/>
          <p:cNvGraphicFramePr>
            <a:graphicFrameLocks noChangeAspect="1"/>
          </p:cNvGraphicFramePr>
          <p:nvPr/>
        </p:nvGraphicFramePr>
        <p:xfrm>
          <a:off x="6335713" y="3487720"/>
          <a:ext cx="838200" cy="241300"/>
        </p:xfrm>
        <a:graphic>
          <a:graphicData uri="http://schemas.openxmlformats.org/presentationml/2006/ole">
            <p:oleObj spid="_x0000_s78935" name="Equação" r:id="rId15" imgW="838200" imgH="241300" progId="Equation.3">
              <p:embed/>
            </p:oleObj>
          </a:graphicData>
        </a:graphic>
      </p:graphicFrame>
      <p:graphicFrame>
        <p:nvGraphicFramePr>
          <p:cNvPr id="389135" name="Object 7"/>
          <p:cNvGraphicFramePr>
            <a:graphicFrameLocks noChangeAspect="1"/>
          </p:cNvGraphicFramePr>
          <p:nvPr/>
        </p:nvGraphicFramePr>
        <p:xfrm>
          <a:off x="5133975" y="3773413"/>
          <a:ext cx="2728913" cy="419100"/>
        </p:xfrm>
        <a:graphic>
          <a:graphicData uri="http://schemas.openxmlformats.org/presentationml/2006/ole">
            <p:oleObj spid="_x0000_s78936" name="Equação" r:id="rId16" imgW="2730500" imgH="419100" progId="Equation.3">
              <p:embed/>
            </p:oleObj>
          </a:graphicData>
        </a:graphic>
      </p:graphicFrame>
      <p:graphicFrame>
        <p:nvGraphicFramePr>
          <p:cNvPr id="389136" name="Object 8"/>
          <p:cNvGraphicFramePr>
            <a:graphicFrameLocks noChangeAspect="1"/>
          </p:cNvGraphicFramePr>
          <p:nvPr/>
        </p:nvGraphicFramePr>
        <p:xfrm>
          <a:off x="6162675" y="4218966"/>
          <a:ext cx="1181100" cy="203200"/>
        </p:xfrm>
        <a:graphic>
          <a:graphicData uri="http://schemas.openxmlformats.org/presentationml/2006/ole">
            <p:oleObj spid="_x0000_s78937" name="Equação" r:id="rId17" imgW="1180588" imgH="203112" progId="Equation.3">
              <p:embed/>
            </p:oleObj>
          </a:graphicData>
        </a:graphic>
      </p:graphicFrame>
      <p:sp>
        <p:nvSpPr>
          <p:cNvPr id="37" name="CaixaDeTexto 36"/>
          <p:cNvSpPr txBox="1"/>
          <p:nvPr/>
        </p:nvSpPr>
        <p:spPr>
          <a:xfrm>
            <a:off x="4572000" y="4474892"/>
            <a:ext cx="4571999" cy="1092607"/>
          </a:xfrm>
          <a:prstGeom prst="rect">
            <a:avLst/>
          </a:prstGeom>
          <a:noFill/>
        </p:spPr>
        <p:txBody>
          <a:bodyPr wrap="square">
            <a:spAutoFit/>
          </a:bodyPr>
          <a:lstStyle/>
          <a:p>
            <a:pPr algn="just" eaLnBrk="0" hangingPunct="0">
              <a:defRPr/>
            </a:pPr>
            <a:r>
              <a:rPr lang="pt-BR" sz="1300" dirty="0">
                <a:latin typeface="+mj-lt"/>
              </a:rPr>
              <a:t>O intervalo de confiança das diferenças contém o valor </a:t>
            </a:r>
            <a:r>
              <a:rPr lang="pt-BR" sz="1300" b="1" dirty="0">
                <a:latin typeface="+mj-lt"/>
              </a:rPr>
              <a:t>Zero</a:t>
            </a:r>
            <a:r>
              <a:rPr lang="pt-BR" sz="1300" dirty="0">
                <a:latin typeface="+mj-lt"/>
              </a:rPr>
              <a:t>. Para o nível de 95% a hipótese nula é aceita</a:t>
            </a:r>
            <a:r>
              <a:rPr lang="pt-BR" sz="1300" dirty="0" smtClean="0">
                <a:latin typeface="+mj-lt"/>
              </a:rPr>
              <a:t>. (não há diferença entre o método 1 e 2).  </a:t>
            </a:r>
            <a:r>
              <a:rPr lang="pt-BR" sz="1300" dirty="0">
                <a:latin typeface="+mj-lt"/>
              </a:rPr>
              <a:t>Então para um nível de confiança de 95% existe compatibilidade entre as replicatas de medição do laboratório </a:t>
            </a:r>
            <a:r>
              <a:rPr lang="pt-BR" sz="1300" dirty="0" smtClean="0">
                <a:latin typeface="+mj-lt"/>
              </a:rPr>
              <a:t> dos métodos 1 e 2.</a:t>
            </a:r>
            <a:endParaRPr lang="pt-BR" sz="1300" dirty="0">
              <a:latin typeface="+mj-lt"/>
            </a:endParaRPr>
          </a:p>
        </p:txBody>
      </p:sp>
      <p:graphicFrame>
        <p:nvGraphicFramePr>
          <p:cNvPr id="389137" name="Object 17"/>
          <p:cNvGraphicFramePr>
            <a:graphicFrameLocks noChangeAspect="1"/>
          </p:cNvGraphicFramePr>
          <p:nvPr/>
        </p:nvGraphicFramePr>
        <p:xfrm>
          <a:off x="4997870" y="5634038"/>
          <a:ext cx="1206500" cy="611187"/>
        </p:xfrm>
        <a:graphic>
          <a:graphicData uri="http://schemas.openxmlformats.org/presentationml/2006/ole">
            <p:oleObj spid="_x0000_s78938" name="Equação" r:id="rId18" imgW="1206500" imgH="609600" progId="Equation.3">
              <p:embed/>
            </p:oleObj>
          </a:graphicData>
        </a:graphic>
      </p:graphicFrame>
      <p:graphicFrame>
        <p:nvGraphicFramePr>
          <p:cNvPr id="389138" name="Object 18"/>
          <p:cNvGraphicFramePr>
            <a:graphicFrameLocks noChangeAspect="1"/>
          </p:cNvGraphicFramePr>
          <p:nvPr/>
        </p:nvGraphicFramePr>
        <p:xfrm>
          <a:off x="6995514" y="5724102"/>
          <a:ext cx="889000" cy="254000"/>
        </p:xfrm>
        <a:graphic>
          <a:graphicData uri="http://schemas.openxmlformats.org/presentationml/2006/ole">
            <p:oleObj spid="_x0000_s78939" name="Equação" r:id="rId19" imgW="888614" imgH="253890" progId="Equation.3">
              <p:embed/>
            </p:oleObj>
          </a:graphicData>
        </a:graphic>
      </p:graphicFrame>
      <p:sp>
        <p:nvSpPr>
          <p:cNvPr id="40" name="Retângulo 39"/>
          <p:cNvSpPr/>
          <p:nvPr/>
        </p:nvSpPr>
        <p:spPr>
          <a:xfrm>
            <a:off x="1310981" y="926757"/>
            <a:ext cx="6128216" cy="400110"/>
          </a:xfrm>
          <a:prstGeom prst="rect">
            <a:avLst/>
          </a:prstGeom>
        </p:spPr>
        <p:txBody>
          <a:bodyPr wrap="none">
            <a:spAutoFit/>
          </a:bodyPr>
          <a:lstStyle/>
          <a:p>
            <a:pPr algn="ctr"/>
            <a:r>
              <a:rPr lang="pt-BR" sz="2000" b="1" dirty="0" smtClean="0">
                <a:latin typeface="+mj-lt"/>
              </a:rPr>
              <a:t>Comparação entre duas médias de amostras dependentes </a:t>
            </a:r>
            <a:endParaRPr lang="pt-BR" sz="2000" b="1"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29"/>
                                        </p:tgtEl>
                                        <p:attrNameLst>
                                          <p:attrName>style.visibility</p:attrName>
                                        </p:attrNameLst>
                                      </p:cBhvr>
                                      <p:to>
                                        <p:strVal val="visible"/>
                                      </p:to>
                                    </p:set>
                                    <p:anim calcmode="lin" valueType="num">
                                      <p:cBhvr additive="base">
                                        <p:cTn id="19" dur="500" fill="hold"/>
                                        <p:tgtEl>
                                          <p:spTgt spid="389129"/>
                                        </p:tgtEl>
                                        <p:attrNameLst>
                                          <p:attrName>ppt_x</p:attrName>
                                        </p:attrNameLst>
                                      </p:cBhvr>
                                      <p:tavLst>
                                        <p:tav tm="0">
                                          <p:val>
                                            <p:strVal val="#ppt_x"/>
                                          </p:val>
                                        </p:tav>
                                        <p:tav tm="100000">
                                          <p:val>
                                            <p:strVal val="#ppt_x"/>
                                          </p:val>
                                        </p:tav>
                                      </p:tavLst>
                                    </p:anim>
                                    <p:anim calcmode="lin" valueType="num">
                                      <p:cBhvr additive="base">
                                        <p:cTn id="20" dur="500" fill="hold"/>
                                        <p:tgtEl>
                                          <p:spTgt spid="3891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7985"/>
                                        </p:tgtEl>
                                        <p:attrNameLst>
                                          <p:attrName>style.visibility</p:attrName>
                                        </p:attrNameLst>
                                      </p:cBhvr>
                                      <p:to>
                                        <p:strVal val="visible"/>
                                      </p:to>
                                    </p:set>
                                    <p:anim calcmode="lin" valueType="num">
                                      <p:cBhvr additive="base">
                                        <p:cTn id="31" dur="500" fill="hold"/>
                                        <p:tgtEl>
                                          <p:spTgt spid="297985"/>
                                        </p:tgtEl>
                                        <p:attrNameLst>
                                          <p:attrName>ppt_x</p:attrName>
                                        </p:attrNameLst>
                                      </p:cBhvr>
                                      <p:tavLst>
                                        <p:tav tm="0">
                                          <p:val>
                                            <p:strVal val="#ppt_x"/>
                                          </p:val>
                                        </p:tav>
                                        <p:tav tm="100000">
                                          <p:val>
                                            <p:strVal val="#ppt_x"/>
                                          </p:val>
                                        </p:tav>
                                      </p:tavLst>
                                    </p:anim>
                                    <p:anim calcmode="lin" valueType="num">
                                      <p:cBhvr additive="base">
                                        <p:cTn id="32" dur="500" fill="hold"/>
                                        <p:tgtEl>
                                          <p:spTgt spid="29798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97986"/>
                                        </p:tgtEl>
                                        <p:attrNameLst>
                                          <p:attrName>style.visibility</p:attrName>
                                        </p:attrNameLst>
                                      </p:cBhvr>
                                      <p:to>
                                        <p:strVal val="visible"/>
                                      </p:to>
                                    </p:set>
                                    <p:anim calcmode="lin" valueType="num">
                                      <p:cBhvr additive="base">
                                        <p:cTn id="43" dur="500" fill="hold"/>
                                        <p:tgtEl>
                                          <p:spTgt spid="297986"/>
                                        </p:tgtEl>
                                        <p:attrNameLst>
                                          <p:attrName>ppt_x</p:attrName>
                                        </p:attrNameLst>
                                      </p:cBhvr>
                                      <p:tavLst>
                                        <p:tav tm="0">
                                          <p:val>
                                            <p:strVal val="0-#ppt_w/2"/>
                                          </p:val>
                                        </p:tav>
                                        <p:tav tm="100000">
                                          <p:val>
                                            <p:strVal val="#ppt_x"/>
                                          </p:val>
                                        </p:tav>
                                      </p:tavLst>
                                    </p:anim>
                                    <p:anim calcmode="lin" valueType="num">
                                      <p:cBhvr additive="base">
                                        <p:cTn id="44" dur="500" fill="hold"/>
                                        <p:tgtEl>
                                          <p:spTgt spid="29798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97987"/>
                                        </p:tgtEl>
                                        <p:attrNameLst>
                                          <p:attrName>style.visibility</p:attrName>
                                        </p:attrNameLst>
                                      </p:cBhvr>
                                      <p:to>
                                        <p:strVal val="visible"/>
                                      </p:to>
                                    </p:set>
                                    <p:anim calcmode="lin" valueType="num">
                                      <p:cBhvr additive="base">
                                        <p:cTn id="49" dur="500" fill="hold"/>
                                        <p:tgtEl>
                                          <p:spTgt spid="297987"/>
                                        </p:tgtEl>
                                        <p:attrNameLst>
                                          <p:attrName>ppt_x</p:attrName>
                                        </p:attrNameLst>
                                      </p:cBhvr>
                                      <p:tavLst>
                                        <p:tav tm="0">
                                          <p:val>
                                            <p:strVal val="0-#ppt_w/2"/>
                                          </p:val>
                                        </p:tav>
                                        <p:tav tm="100000">
                                          <p:val>
                                            <p:strVal val="#ppt_x"/>
                                          </p:val>
                                        </p:tav>
                                      </p:tavLst>
                                    </p:anim>
                                    <p:anim calcmode="lin" valueType="num">
                                      <p:cBhvr additive="base">
                                        <p:cTn id="50" dur="500" fill="hold"/>
                                        <p:tgtEl>
                                          <p:spTgt spid="29798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9128"/>
                                        </p:tgtEl>
                                        <p:attrNameLst>
                                          <p:attrName>style.visibility</p:attrName>
                                        </p:attrNameLst>
                                      </p:cBhvr>
                                      <p:to>
                                        <p:strVal val="visible"/>
                                      </p:to>
                                    </p:set>
                                    <p:anim calcmode="lin" valueType="num">
                                      <p:cBhvr additive="base">
                                        <p:cTn id="55" dur="500" fill="hold"/>
                                        <p:tgtEl>
                                          <p:spTgt spid="389128"/>
                                        </p:tgtEl>
                                        <p:attrNameLst>
                                          <p:attrName>ppt_x</p:attrName>
                                        </p:attrNameLst>
                                      </p:cBhvr>
                                      <p:tavLst>
                                        <p:tav tm="0">
                                          <p:val>
                                            <p:strVal val="0-#ppt_w/2"/>
                                          </p:val>
                                        </p:tav>
                                        <p:tav tm="100000">
                                          <p:val>
                                            <p:strVal val="#ppt_x"/>
                                          </p:val>
                                        </p:tav>
                                      </p:tavLst>
                                    </p:anim>
                                    <p:anim calcmode="lin" valueType="num">
                                      <p:cBhvr additive="base">
                                        <p:cTn id="56" dur="500" fill="hold"/>
                                        <p:tgtEl>
                                          <p:spTgt spid="38912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97994"/>
                                        </p:tgtEl>
                                        <p:attrNameLst>
                                          <p:attrName>style.visibility</p:attrName>
                                        </p:attrNameLst>
                                      </p:cBhvr>
                                      <p:to>
                                        <p:strVal val="visible"/>
                                      </p:to>
                                    </p:set>
                                    <p:anim calcmode="lin" valueType="num">
                                      <p:cBhvr additive="base">
                                        <p:cTn id="67" dur="500" fill="hold"/>
                                        <p:tgtEl>
                                          <p:spTgt spid="297994"/>
                                        </p:tgtEl>
                                        <p:attrNameLst>
                                          <p:attrName>ppt_x</p:attrName>
                                        </p:attrNameLst>
                                      </p:cBhvr>
                                      <p:tavLst>
                                        <p:tav tm="0">
                                          <p:val>
                                            <p:strVal val="0-#ppt_w/2"/>
                                          </p:val>
                                        </p:tav>
                                        <p:tav tm="100000">
                                          <p:val>
                                            <p:strVal val="#ppt_x"/>
                                          </p:val>
                                        </p:tav>
                                      </p:tavLst>
                                    </p:anim>
                                    <p:anim calcmode="lin" valueType="num">
                                      <p:cBhvr additive="base">
                                        <p:cTn id="68" dur="500" fill="hold"/>
                                        <p:tgtEl>
                                          <p:spTgt spid="29799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97993"/>
                                        </p:tgtEl>
                                        <p:attrNameLst>
                                          <p:attrName>style.visibility</p:attrName>
                                        </p:attrNameLst>
                                      </p:cBhvr>
                                      <p:to>
                                        <p:strVal val="visible"/>
                                      </p:to>
                                    </p:set>
                                    <p:anim calcmode="lin" valueType="num">
                                      <p:cBhvr additive="base">
                                        <p:cTn id="73" dur="500" fill="hold"/>
                                        <p:tgtEl>
                                          <p:spTgt spid="297993"/>
                                        </p:tgtEl>
                                        <p:attrNameLst>
                                          <p:attrName>ppt_x</p:attrName>
                                        </p:attrNameLst>
                                      </p:cBhvr>
                                      <p:tavLst>
                                        <p:tav tm="0">
                                          <p:val>
                                            <p:strVal val="0-#ppt_w/2"/>
                                          </p:val>
                                        </p:tav>
                                        <p:tav tm="100000">
                                          <p:val>
                                            <p:strVal val="#ppt_x"/>
                                          </p:val>
                                        </p:tav>
                                      </p:tavLst>
                                    </p:anim>
                                    <p:anim calcmode="lin" valueType="num">
                                      <p:cBhvr additive="base">
                                        <p:cTn id="74" dur="500" fill="hold"/>
                                        <p:tgtEl>
                                          <p:spTgt spid="29799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389130"/>
                                        </p:tgtEl>
                                        <p:attrNameLst>
                                          <p:attrName>style.visibility</p:attrName>
                                        </p:attrNameLst>
                                      </p:cBhvr>
                                      <p:to>
                                        <p:strVal val="visible"/>
                                      </p:to>
                                    </p:set>
                                    <p:anim calcmode="lin" valueType="num">
                                      <p:cBhvr additive="base">
                                        <p:cTn id="97" dur="500" fill="hold"/>
                                        <p:tgtEl>
                                          <p:spTgt spid="389130"/>
                                        </p:tgtEl>
                                        <p:attrNameLst>
                                          <p:attrName>ppt_x</p:attrName>
                                        </p:attrNameLst>
                                      </p:cBhvr>
                                      <p:tavLst>
                                        <p:tav tm="0">
                                          <p:val>
                                            <p:strVal val="0-#ppt_w/2"/>
                                          </p:val>
                                        </p:tav>
                                        <p:tav tm="100000">
                                          <p:val>
                                            <p:strVal val="#ppt_x"/>
                                          </p:val>
                                        </p:tav>
                                      </p:tavLst>
                                    </p:anim>
                                    <p:anim calcmode="lin" valueType="num">
                                      <p:cBhvr additive="base">
                                        <p:cTn id="98" dur="500" fill="hold"/>
                                        <p:tgtEl>
                                          <p:spTgt spid="38913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89133"/>
                                        </p:tgtEl>
                                        <p:attrNameLst>
                                          <p:attrName>style.visibility</p:attrName>
                                        </p:attrNameLst>
                                      </p:cBhvr>
                                      <p:to>
                                        <p:strVal val="visible"/>
                                      </p:to>
                                    </p:set>
                                    <p:anim calcmode="lin" valueType="num">
                                      <p:cBhvr additive="base">
                                        <p:cTn id="103" dur="500" fill="hold"/>
                                        <p:tgtEl>
                                          <p:spTgt spid="389133"/>
                                        </p:tgtEl>
                                        <p:attrNameLst>
                                          <p:attrName>ppt_x</p:attrName>
                                        </p:attrNameLst>
                                      </p:cBhvr>
                                      <p:tavLst>
                                        <p:tav tm="0">
                                          <p:val>
                                            <p:strVal val="#ppt_x"/>
                                          </p:val>
                                        </p:tav>
                                        <p:tav tm="100000">
                                          <p:val>
                                            <p:strVal val="#ppt_x"/>
                                          </p:val>
                                        </p:tav>
                                      </p:tavLst>
                                    </p:anim>
                                    <p:anim calcmode="lin" valueType="num">
                                      <p:cBhvr additive="base">
                                        <p:cTn id="104" dur="500" fill="hold"/>
                                        <p:tgtEl>
                                          <p:spTgt spid="38913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389132"/>
                                        </p:tgtEl>
                                        <p:attrNameLst>
                                          <p:attrName>style.visibility</p:attrName>
                                        </p:attrNameLst>
                                      </p:cBhvr>
                                      <p:to>
                                        <p:strVal val="visible"/>
                                      </p:to>
                                    </p:set>
                                    <p:anim calcmode="lin" valueType="num">
                                      <p:cBhvr additive="base">
                                        <p:cTn id="109" dur="500" fill="hold"/>
                                        <p:tgtEl>
                                          <p:spTgt spid="389132"/>
                                        </p:tgtEl>
                                        <p:attrNameLst>
                                          <p:attrName>ppt_x</p:attrName>
                                        </p:attrNameLst>
                                      </p:cBhvr>
                                      <p:tavLst>
                                        <p:tav tm="0">
                                          <p:val>
                                            <p:strVal val="0-#ppt_w/2"/>
                                          </p:val>
                                        </p:tav>
                                        <p:tav tm="100000">
                                          <p:val>
                                            <p:strVal val="#ppt_x"/>
                                          </p:val>
                                        </p:tav>
                                      </p:tavLst>
                                    </p:anim>
                                    <p:anim calcmode="lin" valueType="num">
                                      <p:cBhvr additive="base">
                                        <p:cTn id="110" dur="500" fill="hold"/>
                                        <p:tgtEl>
                                          <p:spTgt spid="38913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89131"/>
                                        </p:tgtEl>
                                        <p:attrNameLst>
                                          <p:attrName>style.visibility</p:attrName>
                                        </p:attrNameLst>
                                      </p:cBhvr>
                                      <p:to>
                                        <p:strVal val="visible"/>
                                      </p:to>
                                    </p:set>
                                    <p:anim calcmode="lin" valueType="num">
                                      <p:cBhvr additive="base">
                                        <p:cTn id="115" dur="500" fill="hold"/>
                                        <p:tgtEl>
                                          <p:spTgt spid="389131"/>
                                        </p:tgtEl>
                                        <p:attrNameLst>
                                          <p:attrName>ppt_x</p:attrName>
                                        </p:attrNameLst>
                                      </p:cBhvr>
                                      <p:tavLst>
                                        <p:tav tm="0">
                                          <p:val>
                                            <p:strVal val="0-#ppt_w/2"/>
                                          </p:val>
                                        </p:tav>
                                        <p:tav tm="100000">
                                          <p:val>
                                            <p:strVal val="#ppt_x"/>
                                          </p:val>
                                        </p:tav>
                                      </p:tavLst>
                                    </p:anim>
                                    <p:anim calcmode="lin" valueType="num">
                                      <p:cBhvr additive="base">
                                        <p:cTn id="116" dur="500" fill="hold"/>
                                        <p:tgtEl>
                                          <p:spTgt spid="38913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389134"/>
                                        </p:tgtEl>
                                        <p:attrNameLst>
                                          <p:attrName>style.visibility</p:attrName>
                                        </p:attrNameLst>
                                      </p:cBhvr>
                                      <p:to>
                                        <p:strVal val="visible"/>
                                      </p:to>
                                    </p:set>
                                    <p:anim calcmode="lin" valueType="num">
                                      <p:cBhvr additive="base">
                                        <p:cTn id="121" dur="500" fill="hold"/>
                                        <p:tgtEl>
                                          <p:spTgt spid="389134"/>
                                        </p:tgtEl>
                                        <p:attrNameLst>
                                          <p:attrName>ppt_x</p:attrName>
                                        </p:attrNameLst>
                                      </p:cBhvr>
                                      <p:tavLst>
                                        <p:tav tm="0">
                                          <p:val>
                                            <p:strVal val="0-#ppt_w/2"/>
                                          </p:val>
                                        </p:tav>
                                        <p:tav tm="100000">
                                          <p:val>
                                            <p:strVal val="#ppt_x"/>
                                          </p:val>
                                        </p:tav>
                                      </p:tavLst>
                                    </p:anim>
                                    <p:anim calcmode="lin" valueType="num">
                                      <p:cBhvr additive="base">
                                        <p:cTn id="122" dur="500" fill="hold"/>
                                        <p:tgtEl>
                                          <p:spTgt spid="38913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89135"/>
                                        </p:tgtEl>
                                        <p:attrNameLst>
                                          <p:attrName>style.visibility</p:attrName>
                                        </p:attrNameLst>
                                      </p:cBhvr>
                                      <p:to>
                                        <p:strVal val="visible"/>
                                      </p:to>
                                    </p:set>
                                    <p:anim calcmode="lin" valueType="num">
                                      <p:cBhvr additive="base">
                                        <p:cTn id="127" dur="500" fill="hold"/>
                                        <p:tgtEl>
                                          <p:spTgt spid="389135"/>
                                        </p:tgtEl>
                                        <p:attrNameLst>
                                          <p:attrName>ppt_x</p:attrName>
                                        </p:attrNameLst>
                                      </p:cBhvr>
                                      <p:tavLst>
                                        <p:tav tm="0">
                                          <p:val>
                                            <p:strVal val="#ppt_x"/>
                                          </p:val>
                                        </p:tav>
                                        <p:tav tm="100000">
                                          <p:val>
                                            <p:strVal val="#ppt_x"/>
                                          </p:val>
                                        </p:tav>
                                      </p:tavLst>
                                    </p:anim>
                                    <p:anim calcmode="lin" valueType="num">
                                      <p:cBhvr additive="base">
                                        <p:cTn id="128" dur="500" fill="hold"/>
                                        <p:tgtEl>
                                          <p:spTgt spid="38913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89136"/>
                                        </p:tgtEl>
                                        <p:attrNameLst>
                                          <p:attrName>style.visibility</p:attrName>
                                        </p:attrNameLst>
                                      </p:cBhvr>
                                      <p:to>
                                        <p:strVal val="visible"/>
                                      </p:to>
                                    </p:set>
                                    <p:anim calcmode="lin" valueType="num">
                                      <p:cBhvr additive="base">
                                        <p:cTn id="133" dur="500" fill="hold"/>
                                        <p:tgtEl>
                                          <p:spTgt spid="389136"/>
                                        </p:tgtEl>
                                        <p:attrNameLst>
                                          <p:attrName>ppt_x</p:attrName>
                                        </p:attrNameLst>
                                      </p:cBhvr>
                                      <p:tavLst>
                                        <p:tav tm="0">
                                          <p:val>
                                            <p:strVal val="#ppt_x"/>
                                          </p:val>
                                        </p:tav>
                                        <p:tav tm="100000">
                                          <p:val>
                                            <p:strVal val="#ppt_x"/>
                                          </p:val>
                                        </p:tav>
                                      </p:tavLst>
                                    </p:anim>
                                    <p:anim calcmode="lin" valueType="num">
                                      <p:cBhvr additive="base">
                                        <p:cTn id="134" dur="500" fill="hold"/>
                                        <p:tgtEl>
                                          <p:spTgt spid="38913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7"/>
                                        </p:tgtEl>
                                        <p:attrNameLst>
                                          <p:attrName>style.visibility</p:attrName>
                                        </p:attrNameLst>
                                      </p:cBhvr>
                                      <p:to>
                                        <p:strVal val="visible"/>
                                      </p:to>
                                    </p:set>
                                    <p:anim calcmode="lin" valueType="num">
                                      <p:cBhvr additive="base">
                                        <p:cTn id="139" dur="500" fill="hold"/>
                                        <p:tgtEl>
                                          <p:spTgt spid="37"/>
                                        </p:tgtEl>
                                        <p:attrNameLst>
                                          <p:attrName>ppt_x</p:attrName>
                                        </p:attrNameLst>
                                      </p:cBhvr>
                                      <p:tavLst>
                                        <p:tav tm="0">
                                          <p:val>
                                            <p:strVal val="#ppt_x"/>
                                          </p:val>
                                        </p:tav>
                                        <p:tav tm="100000">
                                          <p:val>
                                            <p:strVal val="#ppt_x"/>
                                          </p:val>
                                        </p:tav>
                                      </p:tavLst>
                                    </p:anim>
                                    <p:anim calcmode="lin" valueType="num">
                                      <p:cBhvr additive="base">
                                        <p:cTn id="1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389137"/>
                                        </p:tgtEl>
                                        <p:attrNameLst>
                                          <p:attrName>style.visibility</p:attrName>
                                        </p:attrNameLst>
                                      </p:cBhvr>
                                      <p:to>
                                        <p:strVal val="visible"/>
                                      </p:to>
                                    </p:set>
                                    <p:anim calcmode="lin" valueType="num">
                                      <p:cBhvr additive="base">
                                        <p:cTn id="145" dur="500" fill="hold"/>
                                        <p:tgtEl>
                                          <p:spTgt spid="389137"/>
                                        </p:tgtEl>
                                        <p:attrNameLst>
                                          <p:attrName>ppt_x</p:attrName>
                                        </p:attrNameLst>
                                      </p:cBhvr>
                                      <p:tavLst>
                                        <p:tav tm="0">
                                          <p:val>
                                            <p:strVal val="0-#ppt_w/2"/>
                                          </p:val>
                                        </p:tav>
                                        <p:tav tm="100000">
                                          <p:val>
                                            <p:strVal val="#ppt_x"/>
                                          </p:val>
                                        </p:tav>
                                      </p:tavLst>
                                    </p:anim>
                                    <p:anim calcmode="lin" valueType="num">
                                      <p:cBhvr additive="base">
                                        <p:cTn id="146" dur="500" fill="hold"/>
                                        <p:tgtEl>
                                          <p:spTgt spid="389137"/>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389138"/>
                                        </p:tgtEl>
                                        <p:attrNameLst>
                                          <p:attrName>style.visibility</p:attrName>
                                        </p:attrNameLst>
                                      </p:cBhvr>
                                      <p:to>
                                        <p:strVal val="visible"/>
                                      </p:to>
                                    </p:set>
                                    <p:anim calcmode="lin" valueType="num">
                                      <p:cBhvr additive="base">
                                        <p:cTn id="151" dur="500" fill="hold"/>
                                        <p:tgtEl>
                                          <p:spTgt spid="389138"/>
                                        </p:tgtEl>
                                        <p:attrNameLst>
                                          <p:attrName>ppt_x</p:attrName>
                                        </p:attrNameLst>
                                      </p:cBhvr>
                                      <p:tavLst>
                                        <p:tav tm="0">
                                          <p:val>
                                            <p:strVal val="0-#ppt_w/2"/>
                                          </p:val>
                                        </p:tav>
                                        <p:tav tm="100000">
                                          <p:val>
                                            <p:strVal val="#ppt_x"/>
                                          </p:val>
                                        </p:tav>
                                      </p:tavLst>
                                    </p:anim>
                                    <p:anim calcmode="lin" valueType="num">
                                      <p:cBhvr additive="base">
                                        <p:cTn id="152" dur="500" fill="hold"/>
                                        <p:tgtEl>
                                          <p:spTgt spid="389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4" grpId="0" build="p"/>
      <p:bldP spid="16" grpId="0"/>
      <p:bldP spid="21" grpId="0"/>
      <p:bldP spid="29" grpId="0" autoUpdateAnimBg="0"/>
      <p:bldP spid="37" grpId="0" autoUpdateAnimBg="0"/>
      <p:bldP spid="40"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4A64CD58-7AA8-4869-8CCC-846320609D23}"/>
              </a:ext>
            </a:extLst>
          </p:cNvPr>
          <p:cNvPicPr>
            <a:picLocks noChangeAspect="1"/>
          </p:cNvPicPr>
          <p:nvPr/>
        </p:nvPicPr>
        <p:blipFill rotWithShape="1">
          <a:blip r:embed="rId2"/>
          <a:srcRect l="6338" t="6087" r="3679"/>
          <a:stretch/>
        </p:blipFill>
        <p:spPr>
          <a:xfrm>
            <a:off x="3491665" y="1187079"/>
            <a:ext cx="1782178" cy="1620000"/>
          </a:xfrm>
          <a:prstGeom prst="rect">
            <a:avLst/>
          </a:prstGeom>
        </p:spPr>
      </p:pic>
      <p:pic>
        <p:nvPicPr>
          <p:cNvPr id="3" name="Imagem 2">
            <a:extLst>
              <a:ext uri="{FF2B5EF4-FFF2-40B4-BE49-F238E27FC236}">
                <a16:creationId xmlns:a16="http://schemas.microsoft.com/office/drawing/2014/main" xmlns="" id="{0904F9DA-F8FF-45B7-80E7-4C0463EDD33C}"/>
              </a:ext>
            </a:extLst>
          </p:cNvPr>
          <p:cNvPicPr>
            <a:picLocks noChangeAspect="1"/>
          </p:cNvPicPr>
          <p:nvPr/>
        </p:nvPicPr>
        <p:blipFill rotWithShape="1">
          <a:blip r:embed="rId3"/>
          <a:srcRect l="104" r="3003"/>
          <a:stretch/>
        </p:blipFill>
        <p:spPr>
          <a:xfrm>
            <a:off x="4994381" y="2983346"/>
            <a:ext cx="1783080" cy="1620000"/>
          </a:xfrm>
          <a:prstGeom prst="rect">
            <a:avLst/>
          </a:prstGeom>
        </p:spPr>
      </p:pic>
      <p:pic>
        <p:nvPicPr>
          <p:cNvPr id="4" name="Imagem 3">
            <a:extLst>
              <a:ext uri="{FF2B5EF4-FFF2-40B4-BE49-F238E27FC236}">
                <a16:creationId xmlns:a16="http://schemas.microsoft.com/office/drawing/2014/main" xmlns="" id="{118FBAC8-725D-46A7-A7D2-C90483BAAD49}"/>
              </a:ext>
            </a:extLst>
          </p:cNvPr>
          <p:cNvPicPr>
            <a:picLocks noChangeAspect="1"/>
          </p:cNvPicPr>
          <p:nvPr/>
        </p:nvPicPr>
        <p:blipFill rotWithShape="1">
          <a:blip r:embed="rId4"/>
          <a:srcRect l="915" t="3885" r="5775" b="3252"/>
          <a:stretch/>
        </p:blipFill>
        <p:spPr>
          <a:xfrm>
            <a:off x="2573297" y="4595955"/>
            <a:ext cx="1809457" cy="1620000"/>
          </a:xfrm>
          <a:prstGeom prst="rect">
            <a:avLst/>
          </a:prstGeom>
        </p:spPr>
      </p:pic>
      <p:sp>
        <p:nvSpPr>
          <p:cNvPr id="5" name="CaixaDeTexto 4">
            <a:extLst>
              <a:ext uri="{FF2B5EF4-FFF2-40B4-BE49-F238E27FC236}">
                <a16:creationId xmlns:a16="http://schemas.microsoft.com/office/drawing/2014/main" xmlns="" id="{4A9C18AE-6F87-48C2-B016-F3978A61AC6F}"/>
              </a:ext>
            </a:extLst>
          </p:cNvPr>
          <p:cNvSpPr txBox="1"/>
          <p:nvPr/>
        </p:nvSpPr>
        <p:spPr>
          <a:xfrm>
            <a:off x="313746" y="1161166"/>
            <a:ext cx="3077857" cy="1200329"/>
          </a:xfrm>
          <a:prstGeom prst="rect">
            <a:avLst/>
          </a:prstGeom>
          <a:noFill/>
        </p:spPr>
        <p:txBody>
          <a:bodyPr wrap="square" rtlCol="0">
            <a:spAutoFit/>
          </a:bodyPr>
          <a:lstStyle/>
          <a:p>
            <a:r>
              <a:rPr lang="pt-BR" b="1" dirty="0">
                <a:latin typeface="+mj-lt"/>
              </a:rPr>
              <a:t>Suponha que queiramos comparar três médias de amostras para verificar se existe diferença entre elas.</a:t>
            </a:r>
          </a:p>
        </p:txBody>
      </p:sp>
      <p:sp>
        <p:nvSpPr>
          <p:cNvPr id="6" name="CaixaDeTexto 5">
            <a:extLst>
              <a:ext uri="{FF2B5EF4-FFF2-40B4-BE49-F238E27FC236}">
                <a16:creationId xmlns:a16="http://schemas.microsoft.com/office/drawing/2014/main" xmlns="" id="{A2E5D807-BF57-4C52-A7EF-08445AE53409}"/>
              </a:ext>
            </a:extLst>
          </p:cNvPr>
          <p:cNvSpPr txBox="1"/>
          <p:nvPr/>
        </p:nvSpPr>
        <p:spPr>
          <a:xfrm>
            <a:off x="6066143" y="1240701"/>
            <a:ext cx="2965315" cy="1200329"/>
          </a:xfrm>
          <a:prstGeom prst="rect">
            <a:avLst/>
          </a:prstGeom>
          <a:noFill/>
        </p:spPr>
        <p:txBody>
          <a:bodyPr wrap="square" rtlCol="0">
            <a:spAutoFit/>
          </a:bodyPr>
          <a:lstStyle/>
          <a:p>
            <a:r>
              <a:rPr lang="pt-BR" b="1" dirty="0">
                <a:latin typeface="+mj-lt"/>
              </a:rPr>
              <a:t>Seria uma das médias tão distante das outras de modo que ela não pertença à mesma população?</a:t>
            </a:r>
          </a:p>
        </p:txBody>
      </p:sp>
      <p:sp>
        <p:nvSpPr>
          <p:cNvPr id="7" name="CaixaDeTexto 6">
            <a:extLst>
              <a:ext uri="{FF2B5EF4-FFF2-40B4-BE49-F238E27FC236}">
                <a16:creationId xmlns:a16="http://schemas.microsoft.com/office/drawing/2014/main" xmlns="" id="{5D11595E-621A-4DBC-A539-D25CC05B150D}"/>
              </a:ext>
            </a:extLst>
          </p:cNvPr>
          <p:cNvSpPr txBox="1"/>
          <p:nvPr/>
        </p:nvSpPr>
        <p:spPr>
          <a:xfrm>
            <a:off x="678622" y="3191164"/>
            <a:ext cx="3077857" cy="1200329"/>
          </a:xfrm>
          <a:prstGeom prst="rect">
            <a:avLst/>
          </a:prstGeom>
          <a:noFill/>
        </p:spPr>
        <p:txBody>
          <a:bodyPr wrap="square" rtlCol="0">
            <a:spAutoFit/>
          </a:bodyPr>
          <a:lstStyle/>
          <a:p>
            <a:r>
              <a:rPr lang="pt-BR" b="1" dirty="0">
                <a:latin typeface="+mj-lt"/>
              </a:rPr>
              <a:t>A pergunta principal é:</a:t>
            </a:r>
          </a:p>
          <a:p>
            <a:endParaRPr lang="pt-BR" b="1" dirty="0">
              <a:latin typeface="+mj-lt"/>
            </a:endParaRPr>
          </a:p>
          <a:p>
            <a:r>
              <a:rPr lang="pt-BR" b="1" dirty="0">
                <a:latin typeface="+mj-lt"/>
              </a:rPr>
              <a:t>Todas essas médias provém de uma mesma população?</a:t>
            </a:r>
          </a:p>
        </p:txBody>
      </p:sp>
      <p:sp>
        <p:nvSpPr>
          <p:cNvPr id="8" name="CaixaDeTexto 7">
            <a:extLst>
              <a:ext uri="{FF2B5EF4-FFF2-40B4-BE49-F238E27FC236}">
                <a16:creationId xmlns:a16="http://schemas.microsoft.com/office/drawing/2014/main" xmlns="" id="{88F80B0B-F449-427E-9DEE-3D3D9F64A33E}"/>
              </a:ext>
            </a:extLst>
          </p:cNvPr>
          <p:cNvSpPr txBox="1"/>
          <p:nvPr/>
        </p:nvSpPr>
        <p:spPr>
          <a:xfrm>
            <a:off x="6009871" y="4805790"/>
            <a:ext cx="3077857" cy="1200329"/>
          </a:xfrm>
          <a:prstGeom prst="rect">
            <a:avLst/>
          </a:prstGeom>
          <a:noFill/>
        </p:spPr>
        <p:txBody>
          <a:bodyPr wrap="square" rtlCol="0">
            <a:spAutoFit/>
          </a:bodyPr>
          <a:lstStyle/>
          <a:p>
            <a:r>
              <a:rPr lang="pt-BR" b="1" dirty="0">
                <a:latin typeface="+mj-lt"/>
              </a:rPr>
              <a:t>Ou todas estão distantes o suficiente de modo que provenham de populações diferentes.</a:t>
            </a:r>
          </a:p>
        </p:txBody>
      </p:sp>
      <p:sp>
        <p:nvSpPr>
          <p:cNvPr id="9" name="Retângulo 8">
            <a:extLst>
              <a:ext uri="{FF2B5EF4-FFF2-40B4-BE49-F238E27FC236}">
                <a16:creationId xmlns:a16="http://schemas.microsoft.com/office/drawing/2014/main" xmlns="" id="{758DD662-B2D3-4AE9-9FA5-2E48889C5223}"/>
              </a:ext>
            </a:extLst>
          </p:cNvPr>
          <p:cNvSpPr/>
          <p:nvPr/>
        </p:nvSpPr>
        <p:spPr>
          <a:xfrm>
            <a:off x="2676520" y="138297"/>
            <a:ext cx="334809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title" idx="4294967295"/>
          </p:nvPr>
        </p:nvSpPr>
        <p:spPr bwMode="auto">
          <a:xfrm>
            <a:off x="0" y="609600"/>
            <a:ext cx="7772400" cy="1143000"/>
          </a:xfrm>
          <a:prstGeom prst="rect">
            <a:avLst/>
          </a:prstGeom>
          <a:noFill/>
          <a:ln>
            <a:miter lim="800000"/>
            <a:headEnd/>
            <a:tailEnd/>
          </a:ln>
        </p:spPr>
        <p:txBody>
          <a:bodyPr/>
          <a:lstStyle/>
          <a:p>
            <a:r>
              <a:rPr lang="pt-BR" dirty="0" smtClean="0"/>
              <a:t>	</a:t>
            </a:r>
            <a:endParaRPr lang="en-US" sz="2400" dirty="0" smtClean="0"/>
          </a:p>
        </p:txBody>
      </p:sp>
      <p:sp>
        <p:nvSpPr>
          <p:cNvPr id="20484" name="Rectangle 6"/>
          <p:cNvSpPr txBox="1">
            <a:spLocks noChangeArrowheads="1"/>
          </p:cNvSpPr>
          <p:nvPr/>
        </p:nvSpPr>
        <p:spPr bwMode="auto">
          <a:xfrm>
            <a:off x="370705" y="1139654"/>
            <a:ext cx="8229600" cy="500063"/>
          </a:xfrm>
          <a:prstGeom prst="rect">
            <a:avLst/>
          </a:prstGeom>
          <a:noFill/>
          <a:ln w="9525">
            <a:noFill/>
            <a:miter lim="800000"/>
            <a:headEnd/>
            <a:tailEnd/>
          </a:ln>
        </p:spPr>
        <p:txBody>
          <a:bodyPr/>
          <a:lstStyle/>
          <a:p>
            <a:pPr marL="342900" indent="-342900" algn="ctr" eaLnBrk="0" hangingPunct="0">
              <a:spcBef>
                <a:spcPct val="20000"/>
              </a:spcBef>
              <a:buClr>
                <a:srgbClr val="99FFCC"/>
              </a:buClr>
              <a:defRPr/>
            </a:pPr>
            <a:r>
              <a:rPr lang="pt-BR" sz="2000" b="1" u="none" dirty="0" smtClean="0">
                <a:latin typeface="+mj-lt"/>
              </a:rPr>
              <a:t>VALIDAÇÃO</a:t>
            </a:r>
            <a:endParaRPr lang="pt-BR" sz="2000" b="1" u="none" dirty="0">
              <a:latin typeface="+mj-lt"/>
            </a:endParaRPr>
          </a:p>
        </p:txBody>
      </p:sp>
      <p:grpSp>
        <p:nvGrpSpPr>
          <p:cNvPr id="2" name="Grupo 9"/>
          <p:cNvGrpSpPr>
            <a:grpSpLocks/>
          </p:cNvGrpSpPr>
          <p:nvPr/>
        </p:nvGrpSpPr>
        <p:grpSpPr bwMode="auto">
          <a:xfrm>
            <a:off x="0" y="1632504"/>
            <a:ext cx="9144000" cy="2007501"/>
            <a:chOff x="0" y="975388"/>
            <a:chExt cx="9144000" cy="2008073"/>
          </a:xfrm>
        </p:grpSpPr>
        <p:pic>
          <p:nvPicPr>
            <p:cNvPr id="71688" name="Picture 1"/>
            <p:cNvPicPr>
              <a:picLocks noChangeAspect="1" noChangeArrowheads="1"/>
            </p:cNvPicPr>
            <p:nvPr/>
          </p:nvPicPr>
          <p:blipFill>
            <a:blip r:embed="rId3"/>
            <a:srcRect/>
            <a:stretch>
              <a:fillRect/>
            </a:stretch>
          </p:blipFill>
          <p:spPr bwMode="auto">
            <a:xfrm>
              <a:off x="0" y="1500174"/>
              <a:ext cx="9144000" cy="1483287"/>
            </a:xfrm>
            <a:prstGeom prst="rect">
              <a:avLst/>
            </a:prstGeom>
            <a:noFill/>
            <a:ln w="9525">
              <a:noFill/>
              <a:miter lim="800000"/>
              <a:headEnd/>
              <a:tailEnd/>
            </a:ln>
          </p:spPr>
        </p:pic>
        <p:sp>
          <p:nvSpPr>
            <p:cNvPr id="6" name="Retângulo 5"/>
            <p:cNvSpPr/>
            <p:nvPr/>
          </p:nvSpPr>
          <p:spPr>
            <a:xfrm>
              <a:off x="2743199" y="975388"/>
              <a:ext cx="2882520" cy="400224"/>
            </a:xfrm>
            <a:prstGeom prst="rect">
              <a:avLst/>
            </a:prstGeom>
          </p:spPr>
          <p:txBody>
            <a:bodyPr wrap="none">
              <a:spAutoFit/>
            </a:bodyPr>
            <a:lstStyle/>
            <a:p>
              <a:pPr marL="342900" indent="-342900" algn="ctr" eaLnBrk="0" hangingPunct="0">
                <a:spcBef>
                  <a:spcPct val="20000"/>
                </a:spcBef>
                <a:buClr>
                  <a:srgbClr val="99FFCC"/>
                </a:buClr>
                <a:defRPr/>
              </a:pPr>
              <a:r>
                <a:rPr lang="pt-BR" sz="2000" u="none" dirty="0">
                  <a:latin typeface="+mj-lt"/>
                </a:rPr>
                <a:t>VIM </a:t>
              </a:r>
              <a:r>
                <a:rPr lang="pt-BR" sz="2000" u="none" dirty="0" smtClean="0">
                  <a:latin typeface="+mj-lt"/>
                </a:rPr>
                <a:t>2012/ ISO NBR 17025</a:t>
              </a:r>
              <a:endParaRPr lang="pt-BR" sz="2000" u="none" dirty="0">
                <a:latin typeface="+mj-lt"/>
              </a:endParaRPr>
            </a:p>
          </p:txBody>
        </p:sp>
      </p:grpSp>
      <p:sp>
        <p:nvSpPr>
          <p:cNvPr id="10" name="Retângulo 9"/>
          <p:cNvSpPr/>
          <p:nvPr/>
        </p:nvSpPr>
        <p:spPr>
          <a:xfrm>
            <a:off x="0" y="5437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MOTIVAÇÃO</a:t>
            </a:r>
            <a:endParaRPr lang="pt-BR" altLang="pt-BR" sz="2200" b="1" dirty="0">
              <a:solidFill>
                <a:schemeClr val="accent1"/>
              </a:solidFill>
              <a:latin typeface="+mj-lt"/>
              <a:ea typeface="+mj-ea"/>
              <a:cs typeface="+mj-cs"/>
            </a:endParaRPr>
          </a:p>
        </p:txBody>
      </p:sp>
      <p:grpSp>
        <p:nvGrpSpPr>
          <p:cNvPr id="3" name="Grupo 12"/>
          <p:cNvGrpSpPr/>
          <p:nvPr/>
        </p:nvGrpSpPr>
        <p:grpSpPr>
          <a:xfrm>
            <a:off x="263611" y="3792234"/>
            <a:ext cx="7553459" cy="1837928"/>
            <a:chOff x="263611" y="3792234"/>
            <a:chExt cx="7553459" cy="1837928"/>
          </a:xfrm>
        </p:grpSpPr>
        <p:sp>
          <p:nvSpPr>
            <p:cNvPr id="11" name="Rectangle 6"/>
            <p:cNvSpPr txBox="1">
              <a:spLocks noChangeArrowheads="1"/>
            </p:cNvSpPr>
            <p:nvPr/>
          </p:nvSpPr>
          <p:spPr bwMode="auto">
            <a:xfrm>
              <a:off x="2356019" y="3792234"/>
              <a:ext cx="4374292" cy="326683"/>
            </a:xfrm>
            <a:prstGeom prst="rect">
              <a:avLst/>
            </a:prstGeom>
            <a:noFill/>
            <a:ln w="9525">
              <a:noFill/>
              <a:miter lim="800000"/>
              <a:headEnd/>
              <a:tailEnd/>
            </a:ln>
          </p:spPr>
          <p:txBody>
            <a:bodyPr/>
            <a:lstStyle/>
            <a:p>
              <a:pPr marL="342900" indent="-342900" algn="ctr" eaLnBrk="0" hangingPunct="0">
                <a:spcBef>
                  <a:spcPct val="20000"/>
                </a:spcBef>
                <a:buClr>
                  <a:srgbClr val="99FFCC"/>
                </a:buClr>
                <a:defRPr/>
              </a:pPr>
              <a:r>
                <a:rPr lang="pt-BR" sz="2000" b="1" u="none" dirty="0" smtClean="0">
                  <a:latin typeface="+mj-lt"/>
                </a:rPr>
                <a:t>VERIFICAÇÃO /</a:t>
              </a:r>
              <a:r>
                <a:rPr lang="pt-BR" sz="2000" dirty="0" smtClean="0">
                  <a:latin typeface="+mj-lt"/>
                </a:rPr>
                <a:t> </a:t>
              </a:r>
              <a:r>
                <a:rPr lang="pt-BR" sz="2000" b="1" dirty="0" smtClean="0">
                  <a:latin typeface="+mj-lt"/>
                </a:rPr>
                <a:t>ISO NBR 17025</a:t>
              </a:r>
              <a:endParaRPr lang="pt-BR" sz="2000" b="1" dirty="0">
                <a:latin typeface="+mj-lt"/>
              </a:endParaRPr>
            </a:p>
          </p:txBody>
        </p:sp>
        <p:pic>
          <p:nvPicPr>
            <p:cNvPr id="186370" name="Picture 2"/>
            <p:cNvPicPr>
              <a:picLocks noChangeAspect="1" noChangeArrowheads="1"/>
            </p:cNvPicPr>
            <p:nvPr/>
          </p:nvPicPr>
          <p:blipFill>
            <a:blip r:embed="rId4"/>
            <a:srcRect/>
            <a:stretch>
              <a:fillRect/>
            </a:stretch>
          </p:blipFill>
          <p:spPr bwMode="auto">
            <a:xfrm>
              <a:off x="263611" y="4338123"/>
              <a:ext cx="7553459" cy="1292039"/>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58DD662-B2D3-4AE9-9FA5-2E48889C5223}"/>
              </a:ext>
            </a:extLst>
          </p:cNvPr>
          <p:cNvSpPr/>
          <p:nvPr/>
        </p:nvSpPr>
        <p:spPr>
          <a:xfrm>
            <a:off x="2553595" y="120770"/>
            <a:ext cx="342824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t>
            </a:r>
            <a:r>
              <a:rPr lang="pt-BR" altLang="pt-BR" sz="2800" b="1" dirty="0" smtClean="0">
                <a:solidFill>
                  <a:schemeClr val="accent1"/>
                </a:solidFill>
                <a:latin typeface="+mj-lt"/>
                <a:ea typeface="+mj-ea"/>
                <a:cs typeface="+mj-cs"/>
              </a:rPr>
              <a:t>ANOVA</a:t>
            </a:r>
          </a:p>
          <a:p>
            <a:pPr algn="ctr" defTabSz="914400">
              <a:lnSpc>
                <a:spcPct val="90000"/>
              </a:lnSpc>
              <a:spcBef>
                <a:spcPct val="0"/>
              </a:spcBef>
            </a:pPr>
            <a:r>
              <a:rPr lang="pt-BR" altLang="pt-BR" sz="2800" b="1" dirty="0" smtClean="0">
                <a:solidFill>
                  <a:schemeClr val="accent1"/>
                </a:solidFill>
                <a:latin typeface="+mj-lt"/>
                <a:ea typeface="+mj-ea"/>
                <a:cs typeface="+mj-cs"/>
              </a:rPr>
              <a:t> </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pic>
        <p:nvPicPr>
          <p:cNvPr id="3" name="Imagem 2">
            <a:extLst>
              <a:ext uri="{FF2B5EF4-FFF2-40B4-BE49-F238E27FC236}">
                <a16:creationId xmlns:a16="http://schemas.microsoft.com/office/drawing/2014/main" xmlns="" id="{A03086A1-7A98-4E45-B95E-007C349546C7}"/>
              </a:ext>
            </a:extLst>
          </p:cNvPr>
          <p:cNvPicPr>
            <a:picLocks noChangeAspect="1"/>
          </p:cNvPicPr>
          <p:nvPr/>
        </p:nvPicPr>
        <p:blipFill rotWithShape="1">
          <a:blip r:embed="rId2"/>
          <a:srcRect l="14923" t="12718" r="12155" b="4719"/>
          <a:stretch/>
        </p:blipFill>
        <p:spPr>
          <a:xfrm>
            <a:off x="1121609" y="1170708"/>
            <a:ext cx="5886565" cy="4998613"/>
          </a:xfrm>
          <a:prstGeom prst="rect">
            <a:avLst/>
          </a:prstGeom>
        </p:spPr>
      </p:pic>
      <p:cxnSp>
        <p:nvCxnSpPr>
          <p:cNvPr id="4" name="Conector reto 3">
            <a:extLst>
              <a:ext uri="{FF2B5EF4-FFF2-40B4-BE49-F238E27FC236}">
                <a16:creationId xmlns:a16="http://schemas.microsoft.com/office/drawing/2014/main" xmlns="" id="{C5A1239C-6899-4345-BC03-9C89A6F3671D}"/>
              </a:ext>
            </a:extLst>
          </p:cNvPr>
          <p:cNvCxnSpPr>
            <a:cxnSpLocks/>
          </p:cNvCxnSpPr>
          <p:nvPr/>
        </p:nvCxnSpPr>
        <p:spPr>
          <a:xfrm>
            <a:off x="4055116" y="1208227"/>
            <a:ext cx="0" cy="45720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xmlns="" id="{C67464D6-D455-4315-B55E-5DF381570B87}"/>
              </a:ext>
            </a:extLst>
          </p:cNvPr>
          <p:cNvPicPr>
            <a:picLocks noChangeAspect="1"/>
          </p:cNvPicPr>
          <p:nvPr/>
        </p:nvPicPr>
        <p:blipFill rotWithShape="1">
          <a:blip r:embed="rId3"/>
          <a:srcRect l="6338" t="6087" r="3679"/>
          <a:stretch/>
        </p:blipFill>
        <p:spPr>
          <a:xfrm>
            <a:off x="3587019" y="1506944"/>
            <a:ext cx="1573301" cy="1430131"/>
          </a:xfrm>
          <a:prstGeom prst="rect">
            <a:avLst/>
          </a:prstGeom>
        </p:spPr>
      </p:pic>
      <p:pic>
        <p:nvPicPr>
          <p:cNvPr id="6" name="Imagem 5">
            <a:extLst>
              <a:ext uri="{FF2B5EF4-FFF2-40B4-BE49-F238E27FC236}">
                <a16:creationId xmlns:a16="http://schemas.microsoft.com/office/drawing/2014/main" xmlns="" id="{204B5563-BD31-445A-A3EC-885EC50426AB}"/>
              </a:ext>
            </a:extLst>
          </p:cNvPr>
          <p:cNvPicPr>
            <a:picLocks noChangeAspect="1"/>
          </p:cNvPicPr>
          <p:nvPr/>
        </p:nvPicPr>
        <p:blipFill rotWithShape="1">
          <a:blip r:embed="rId4"/>
          <a:srcRect l="104" r="3003"/>
          <a:stretch/>
        </p:blipFill>
        <p:spPr>
          <a:xfrm>
            <a:off x="4538775" y="3528067"/>
            <a:ext cx="1574098" cy="1430131"/>
          </a:xfrm>
          <a:prstGeom prst="rect">
            <a:avLst/>
          </a:prstGeom>
        </p:spPr>
      </p:pic>
      <p:pic>
        <p:nvPicPr>
          <p:cNvPr id="7" name="Imagem 6">
            <a:extLst>
              <a:ext uri="{FF2B5EF4-FFF2-40B4-BE49-F238E27FC236}">
                <a16:creationId xmlns:a16="http://schemas.microsoft.com/office/drawing/2014/main" xmlns="" id="{71F84F1D-3928-48C9-9EE1-2880DF938D95}"/>
              </a:ext>
            </a:extLst>
          </p:cNvPr>
          <p:cNvPicPr>
            <a:picLocks noChangeAspect="1"/>
          </p:cNvPicPr>
          <p:nvPr/>
        </p:nvPicPr>
        <p:blipFill rotWithShape="1">
          <a:blip r:embed="rId5"/>
          <a:srcRect l="915" t="3885" r="5775" b="3252"/>
          <a:stretch/>
        </p:blipFill>
        <p:spPr>
          <a:xfrm>
            <a:off x="1646106" y="4295283"/>
            <a:ext cx="1597383" cy="1430131"/>
          </a:xfrm>
          <a:prstGeom prst="rect">
            <a:avLst/>
          </a:prstGeom>
        </p:spPr>
      </p:pic>
      <p:sp>
        <p:nvSpPr>
          <p:cNvPr id="8" name="CaixaDeTexto 7">
            <a:extLst>
              <a:ext uri="{FF2B5EF4-FFF2-40B4-BE49-F238E27FC236}">
                <a16:creationId xmlns:mc="http://schemas.openxmlformats.org/markup-compatibility/2006" xmlns:a16="http://schemas.microsoft.com/office/drawing/2014/main" xmlns="" id="{E8E032B3-A560-42DF-8975-CFD82B39FE22}"/>
              </a:ext>
            </a:extLst>
          </p:cNvPr>
          <p:cNvSpPr txBox="1">
            <a:spLocks noRot="1" noChangeAspect="1" noMove="1" noResize="1" noEditPoints="1" noAdjustHandles="1" noChangeArrowheads="1" noChangeShapeType="1" noTextEdit="1"/>
          </p:cNvSpPr>
          <p:nvPr/>
        </p:nvSpPr>
        <p:spPr>
          <a:xfrm>
            <a:off x="4262384" y="2072388"/>
            <a:ext cx="276101" cy="276999"/>
          </a:xfrm>
          <a:prstGeom prst="rect">
            <a:avLst/>
          </a:prstGeom>
          <a:blipFill>
            <a:blip r:embed="rId6"/>
            <a:stretch>
              <a:fillRect l="-13043" r="-58696" b="-15556"/>
            </a:stretch>
          </a:blipFill>
        </p:spPr>
        <p:txBody>
          <a:bodyPr/>
          <a:lstStyle/>
          <a:p>
            <a:r>
              <a:rPr lang="pt-BR">
                <a:latin typeface="+mj-lt"/>
              </a:rPr>
              <a:t> </a:t>
            </a:r>
          </a:p>
        </p:txBody>
      </p:sp>
      <p:sp>
        <p:nvSpPr>
          <p:cNvPr id="9" name="CaixaDeTexto 8">
            <a:extLst>
              <a:ext uri="{FF2B5EF4-FFF2-40B4-BE49-F238E27FC236}">
                <a16:creationId xmlns:mc="http://schemas.openxmlformats.org/markup-compatibility/2006" xmlns:a16="http://schemas.microsoft.com/office/drawing/2014/main" xmlns="" id="{0A242F15-4555-4F16-9FB9-9A736E8136D0}"/>
              </a:ext>
            </a:extLst>
          </p:cNvPr>
          <p:cNvSpPr txBox="1">
            <a:spLocks noRot="1" noChangeAspect="1" noMove="1" noResize="1" noEditPoints="1" noAdjustHandles="1" noChangeArrowheads="1" noChangeShapeType="1" noTextEdit="1"/>
          </p:cNvSpPr>
          <p:nvPr/>
        </p:nvSpPr>
        <p:spPr>
          <a:xfrm>
            <a:off x="5220010" y="4104632"/>
            <a:ext cx="281424" cy="276999"/>
          </a:xfrm>
          <a:prstGeom prst="rect">
            <a:avLst/>
          </a:prstGeom>
          <a:blipFill>
            <a:blip r:embed="rId7"/>
            <a:stretch>
              <a:fillRect l="-13043" r="-60870" b="-15217"/>
            </a:stretch>
          </a:blipFill>
        </p:spPr>
        <p:txBody>
          <a:bodyPr/>
          <a:lstStyle/>
          <a:p>
            <a:r>
              <a:rPr lang="pt-BR">
                <a:latin typeface="+mj-lt"/>
              </a:rPr>
              <a:t> </a:t>
            </a:r>
          </a:p>
        </p:txBody>
      </p:sp>
      <p:sp>
        <p:nvSpPr>
          <p:cNvPr id="10" name="CaixaDeTexto 9">
            <a:extLst>
              <a:ext uri="{FF2B5EF4-FFF2-40B4-BE49-F238E27FC236}">
                <a16:creationId xmlns:mc="http://schemas.openxmlformats.org/markup-compatibility/2006" xmlns:a16="http://schemas.microsoft.com/office/drawing/2014/main" xmlns="" id="{4DADA6E0-73A7-4160-B1E1-2B70C33D87D0}"/>
              </a:ext>
            </a:extLst>
          </p:cNvPr>
          <p:cNvSpPr txBox="1">
            <a:spLocks noRot="1" noChangeAspect="1" noMove="1" noResize="1" noEditPoints="1" noAdjustHandles="1" noChangeArrowheads="1" noChangeShapeType="1" noTextEdit="1"/>
          </p:cNvSpPr>
          <p:nvPr/>
        </p:nvSpPr>
        <p:spPr>
          <a:xfrm>
            <a:off x="2313056" y="4871848"/>
            <a:ext cx="281424" cy="276999"/>
          </a:xfrm>
          <a:prstGeom prst="rect">
            <a:avLst/>
          </a:prstGeom>
          <a:blipFill>
            <a:blip r:embed="rId8"/>
            <a:stretch>
              <a:fillRect l="-12766" r="-57447" b="-15217"/>
            </a:stretch>
          </a:blipFill>
        </p:spPr>
        <p:txBody>
          <a:bodyPr/>
          <a:lstStyle/>
          <a:p>
            <a:r>
              <a:rPr lang="pt-BR">
                <a:latin typeface="+mj-lt"/>
              </a:rPr>
              <a:t> </a:t>
            </a:r>
          </a:p>
        </p:txBody>
      </p:sp>
      <p:sp>
        <p:nvSpPr>
          <p:cNvPr id="11" name="CaixaDeTexto 10">
            <a:extLst>
              <a:ext uri="{FF2B5EF4-FFF2-40B4-BE49-F238E27FC236}">
                <a16:creationId xmlns:mc="http://schemas.openxmlformats.org/markup-compatibility/2006" xmlns:a16="http://schemas.microsoft.com/office/drawing/2014/main" xmlns="" id="{7625D71A-E929-4ECB-8B93-2673041E4EE3}"/>
              </a:ext>
            </a:extLst>
          </p:cNvPr>
          <p:cNvSpPr txBox="1">
            <a:spLocks noRot="1" noChangeAspect="1" noMove="1" noResize="1" noEditPoints="1" noAdjustHandles="1" noChangeArrowheads="1" noChangeShapeType="1" noTextEdit="1"/>
          </p:cNvSpPr>
          <p:nvPr/>
        </p:nvSpPr>
        <p:spPr>
          <a:xfrm>
            <a:off x="381047" y="1201651"/>
            <a:ext cx="2191592" cy="707886"/>
          </a:xfrm>
          <a:prstGeom prst="rect">
            <a:avLst/>
          </a:prstGeom>
          <a:blipFill>
            <a:blip r:embed="rId9"/>
            <a:stretch>
              <a:fillRect l="-3064" t="-4310" b="-2586"/>
            </a:stretch>
          </a:blipFill>
        </p:spPr>
        <p:txBody>
          <a:bodyPr/>
          <a:lstStyle/>
          <a:p>
            <a:r>
              <a:rPr lang="pt-BR">
                <a:latin typeface="+mj-lt"/>
              </a:rPr>
              <a:t> </a:t>
            </a:r>
          </a:p>
        </p:txBody>
      </p:sp>
      <p:sp>
        <p:nvSpPr>
          <p:cNvPr id="12" name="CaixaDeTexto 11">
            <a:extLst>
              <a:ext uri="{FF2B5EF4-FFF2-40B4-BE49-F238E27FC236}">
                <a16:creationId xmlns:a16="http://schemas.microsoft.com/office/drawing/2014/main" xmlns="" id="{D01BA07F-83F2-4285-A418-5B3E6A717E7B}"/>
              </a:ext>
            </a:extLst>
          </p:cNvPr>
          <p:cNvSpPr txBox="1"/>
          <p:nvPr/>
        </p:nvSpPr>
        <p:spPr>
          <a:xfrm>
            <a:off x="6039064" y="1148512"/>
            <a:ext cx="2965315" cy="1477328"/>
          </a:xfrm>
          <a:prstGeom prst="rect">
            <a:avLst/>
          </a:prstGeom>
          <a:noFill/>
        </p:spPr>
        <p:txBody>
          <a:bodyPr wrap="square" rtlCol="0">
            <a:spAutoFit/>
          </a:bodyPr>
          <a:lstStyle/>
          <a:p>
            <a:r>
              <a:rPr lang="pt-BR" b="1" dirty="0">
                <a:latin typeface="+mj-lt"/>
              </a:rPr>
              <a:t>Lembrete: Não estamos avaliando se as médias são EXATAMENTE iguais, mas se cada média provém de uma mesma população.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58DD662-B2D3-4AE9-9FA5-2E48889C5223}"/>
              </a:ext>
            </a:extLst>
          </p:cNvPr>
          <p:cNvSpPr/>
          <p:nvPr/>
        </p:nvSpPr>
        <p:spPr>
          <a:xfrm>
            <a:off x="2632156" y="111030"/>
            <a:ext cx="334809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pic>
        <p:nvPicPr>
          <p:cNvPr id="3" name="Imagem 2">
            <a:extLst>
              <a:ext uri="{FF2B5EF4-FFF2-40B4-BE49-F238E27FC236}">
                <a16:creationId xmlns:a16="http://schemas.microsoft.com/office/drawing/2014/main" xmlns="" id="{A03086A1-7A98-4E45-B95E-007C349546C7}"/>
              </a:ext>
            </a:extLst>
          </p:cNvPr>
          <p:cNvPicPr>
            <a:picLocks noChangeAspect="1"/>
          </p:cNvPicPr>
          <p:nvPr/>
        </p:nvPicPr>
        <p:blipFill rotWithShape="1">
          <a:blip r:embed="rId2"/>
          <a:srcRect l="14923" t="12718" r="12155" b="4719"/>
          <a:stretch/>
        </p:blipFill>
        <p:spPr>
          <a:xfrm>
            <a:off x="1121609" y="1170708"/>
            <a:ext cx="5886565" cy="4998613"/>
          </a:xfrm>
          <a:prstGeom prst="rect">
            <a:avLst/>
          </a:prstGeom>
        </p:spPr>
      </p:pic>
      <p:cxnSp>
        <p:nvCxnSpPr>
          <p:cNvPr id="4" name="Conector reto 3">
            <a:extLst>
              <a:ext uri="{FF2B5EF4-FFF2-40B4-BE49-F238E27FC236}">
                <a16:creationId xmlns:a16="http://schemas.microsoft.com/office/drawing/2014/main" xmlns="" id="{C5A1239C-6899-4345-BC03-9C89A6F3671D}"/>
              </a:ext>
            </a:extLst>
          </p:cNvPr>
          <p:cNvCxnSpPr>
            <a:cxnSpLocks/>
          </p:cNvCxnSpPr>
          <p:nvPr/>
        </p:nvCxnSpPr>
        <p:spPr>
          <a:xfrm>
            <a:off x="4055116" y="1208227"/>
            <a:ext cx="0" cy="45720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xmlns="" id="{C67464D6-D455-4315-B55E-5DF381570B87}"/>
              </a:ext>
            </a:extLst>
          </p:cNvPr>
          <p:cNvPicPr>
            <a:picLocks noChangeAspect="1"/>
          </p:cNvPicPr>
          <p:nvPr/>
        </p:nvPicPr>
        <p:blipFill rotWithShape="1">
          <a:blip r:embed="rId3"/>
          <a:srcRect l="6338" t="6087" r="3679"/>
          <a:stretch/>
        </p:blipFill>
        <p:spPr>
          <a:xfrm>
            <a:off x="3587019" y="1506944"/>
            <a:ext cx="1573301" cy="1430131"/>
          </a:xfrm>
          <a:prstGeom prst="rect">
            <a:avLst/>
          </a:prstGeom>
        </p:spPr>
      </p:pic>
      <p:pic>
        <p:nvPicPr>
          <p:cNvPr id="6" name="Imagem 5">
            <a:extLst>
              <a:ext uri="{FF2B5EF4-FFF2-40B4-BE49-F238E27FC236}">
                <a16:creationId xmlns:a16="http://schemas.microsoft.com/office/drawing/2014/main" xmlns="" id="{204B5563-BD31-445A-A3EC-885EC50426AB}"/>
              </a:ext>
            </a:extLst>
          </p:cNvPr>
          <p:cNvPicPr>
            <a:picLocks noChangeAspect="1"/>
          </p:cNvPicPr>
          <p:nvPr/>
        </p:nvPicPr>
        <p:blipFill rotWithShape="1">
          <a:blip r:embed="rId4"/>
          <a:srcRect l="104" r="3003"/>
          <a:stretch/>
        </p:blipFill>
        <p:spPr>
          <a:xfrm>
            <a:off x="4538775" y="3528067"/>
            <a:ext cx="1574098" cy="1430131"/>
          </a:xfrm>
          <a:prstGeom prst="rect">
            <a:avLst/>
          </a:prstGeom>
        </p:spPr>
      </p:pic>
      <p:pic>
        <p:nvPicPr>
          <p:cNvPr id="7" name="Imagem 6">
            <a:extLst>
              <a:ext uri="{FF2B5EF4-FFF2-40B4-BE49-F238E27FC236}">
                <a16:creationId xmlns:a16="http://schemas.microsoft.com/office/drawing/2014/main" xmlns="" id="{71F84F1D-3928-48C9-9EE1-2880DF938D95}"/>
              </a:ext>
            </a:extLst>
          </p:cNvPr>
          <p:cNvPicPr>
            <a:picLocks noChangeAspect="1"/>
          </p:cNvPicPr>
          <p:nvPr/>
        </p:nvPicPr>
        <p:blipFill rotWithShape="1">
          <a:blip r:embed="rId5"/>
          <a:srcRect l="915" t="3885" r="5775" b="3252"/>
          <a:stretch/>
        </p:blipFill>
        <p:spPr>
          <a:xfrm>
            <a:off x="1646106" y="4295283"/>
            <a:ext cx="1597383" cy="1430131"/>
          </a:xfrm>
          <a:prstGeom prst="rect">
            <a:avLst/>
          </a:prstGeom>
        </p:spPr>
      </p:pic>
      <p:sp>
        <p:nvSpPr>
          <p:cNvPr id="8" name="CaixaDeTexto 7">
            <a:extLst>
              <a:ext uri="{FF2B5EF4-FFF2-40B4-BE49-F238E27FC236}">
                <a16:creationId xmlns:mc="http://schemas.openxmlformats.org/markup-compatibility/2006" xmlns:a16="http://schemas.microsoft.com/office/drawing/2014/main" xmlns="" id="{E8E032B3-A560-42DF-8975-CFD82B39FE22}"/>
              </a:ext>
            </a:extLst>
          </p:cNvPr>
          <p:cNvSpPr txBox="1">
            <a:spLocks noRot="1" noChangeAspect="1" noMove="1" noResize="1" noEditPoints="1" noAdjustHandles="1" noChangeArrowheads="1" noChangeShapeType="1" noTextEdit="1"/>
          </p:cNvSpPr>
          <p:nvPr/>
        </p:nvSpPr>
        <p:spPr>
          <a:xfrm>
            <a:off x="4262384" y="2072388"/>
            <a:ext cx="276101" cy="276999"/>
          </a:xfrm>
          <a:prstGeom prst="rect">
            <a:avLst/>
          </a:prstGeom>
          <a:blipFill>
            <a:blip r:embed="rId6"/>
            <a:stretch>
              <a:fillRect l="-13043" r="-58696" b="-15556"/>
            </a:stretch>
          </a:blipFill>
        </p:spPr>
        <p:txBody>
          <a:bodyPr/>
          <a:lstStyle/>
          <a:p>
            <a:r>
              <a:rPr lang="pt-BR">
                <a:latin typeface="+mj-lt"/>
              </a:rPr>
              <a:t> </a:t>
            </a:r>
          </a:p>
        </p:txBody>
      </p:sp>
      <p:sp>
        <p:nvSpPr>
          <p:cNvPr id="9" name="CaixaDeTexto 8">
            <a:extLst>
              <a:ext uri="{FF2B5EF4-FFF2-40B4-BE49-F238E27FC236}">
                <a16:creationId xmlns:mc="http://schemas.openxmlformats.org/markup-compatibility/2006" xmlns:a16="http://schemas.microsoft.com/office/drawing/2014/main" xmlns="" id="{0A242F15-4555-4F16-9FB9-9A736E8136D0}"/>
              </a:ext>
            </a:extLst>
          </p:cNvPr>
          <p:cNvSpPr txBox="1">
            <a:spLocks noRot="1" noChangeAspect="1" noMove="1" noResize="1" noEditPoints="1" noAdjustHandles="1" noChangeArrowheads="1" noChangeShapeType="1" noTextEdit="1"/>
          </p:cNvSpPr>
          <p:nvPr/>
        </p:nvSpPr>
        <p:spPr>
          <a:xfrm>
            <a:off x="5220010" y="4104632"/>
            <a:ext cx="281424" cy="276999"/>
          </a:xfrm>
          <a:prstGeom prst="rect">
            <a:avLst/>
          </a:prstGeom>
          <a:blipFill>
            <a:blip r:embed="rId7"/>
            <a:stretch>
              <a:fillRect l="-13043" r="-60870" b="-15217"/>
            </a:stretch>
          </a:blipFill>
        </p:spPr>
        <p:txBody>
          <a:bodyPr/>
          <a:lstStyle/>
          <a:p>
            <a:r>
              <a:rPr lang="pt-BR">
                <a:latin typeface="+mj-lt"/>
              </a:rPr>
              <a:t> </a:t>
            </a:r>
          </a:p>
        </p:txBody>
      </p:sp>
      <p:sp>
        <p:nvSpPr>
          <p:cNvPr id="10" name="CaixaDeTexto 9">
            <a:extLst>
              <a:ext uri="{FF2B5EF4-FFF2-40B4-BE49-F238E27FC236}">
                <a16:creationId xmlns:mc="http://schemas.openxmlformats.org/markup-compatibility/2006" xmlns:a16="http://schemas.microsoft.com/office/drawing/2014/main" xmlns="" id="{4DADA6E0-73A7-4160-B1E1-2B70C33D87D0}"/>
              </a:ext>
            </a:extLst>
          </p:cNvPr>
          <p:cNvSpPr txBox="1">
            <a:spLocks noRot="1" noChangeAspect="1" noMove="1" noResize="1" noEditPoints="1" noAdjustHandles="1" noChangeArrowheads="1" noChangeShapeType="1" noTextEdit="1"/>
          </p:cNvSpPr>
          <p:nvPr/>
        </p:nvSpPr>
        <p:spPr>
          <a:xfrm>
            <a:off x="2313056" y="4871848"/>
            <a:ext cx="281424" cy="276999"/>
          </a:xfrm>
          <a:prstGeom prst="rect">
            <a:avLst/>
          </a:prstGeom>
          <a:blipFill>
            <a:blip r:embed="rId8"/>
            <a:stretch>
              <a:fillRect l="-12766" r="-57447" b="-15217"/>
            </a:stretch>
          </a:blipFill>
        </p:spPr>
        <p:txBody>
          <a:bodyPr/>
          <a:lstStyle/>
          <a:p>
            <a:r>
              <a:rPr lang="pt-BR">
                <a:latin typeface="+mj-lt"/>
              </a:rPr>
              <a:t> </a:t>
            </a:r>
          </a:p>
        </p:txBody>
      </p:sp>
      <p:sp>
        <p:nvSpPr>
          <p:cNvPr id="11" name="CaixaDeTexto 10">
            <a:extLst>
              <a:ext uri="{FF2B5EF4-FFF2-40B4-BE49-F238E27FC236}">
                <a16:creationId xmlns:mc="http://schemas.openxmlformats.org/markup-compatibility/2006" xmlns:a16="http://schemas.microsoft.com/office/drawing/2014/main" xmlns="" id="{7625D71A-E929-4ECB-8B93-2673041E4EE3}"/>
              </a:ext>
            </a:extLst>
          </p:cNvPr>
          <p:cNvSpPr txBox="1">
            <a:spLocks noRot="1" noChangeAspect="1" noMove="1" noResize="1" noEditPoints="1" noAdjustHandles="1" noChangeArrowheads="1" noChangeShapeType="1" noTextEdit="1"/>
          </p:cNvSpPr>
          <p:nvPr/>
        </p:nvSpPr>
        <p:spPr>
          <a:xfrm>
            <a:off x="381047" y="1201651"/>
            <a:ext cx="2191592" cy="707886"/>
          </a:xfrm>
          <a:prstGeom prst="rect">
            <a:avLst/>
          </a:prstGeom>
          <a:blipFill>
            <a:blip r:embed="rId9"/>
            <a:stretch>
              <a:fillRect l="-3064" t="-4310" b="-2586"/>
            </a:stretch>
          </a:blipFill>
        </p:spPr>
        <p:txBody>
          <a:bodyPr/>
          <a:lstStyle/>
          <a:p>
            <a:r>
              <a:rPr lang="pt-BR">
                <a:latin typeface="+mj-lt"/>
              </a:rPr>
              <a:t> </a:t>
            </a:r>
          </a:p>
        </p:txBody>
      </p:sp>
      <p:cxnSp>
        <p:nvCxnSpPr>
          <p:cNvPr id="12" name="Conector de seta reta 17">
            <a:extLst>
              <a:ext uri="{FF2B5EF4-FFF2-40B4-BE49-F238E27FC236}">
                <a16:creationId xmlns:a16="http://schemas.microsoft.com/office/drawing/2014/main" xmlns="" id="{0D189767-96AE-462C-87D6-A2195A56C386}"/>
              </a:ext>
            </a:extLst>
          </p:cNvPr>
          <p:cNvCxnSpPr>
            <a:cxnSpLocks/>
          </p:cNvCxnSpPr>
          <p:nvPr/>
        </p:nvCxnSpPr>
        <p:spPr>
          <a:xfrm flipH="1" flipV="1">
            <a:off x="4037956" y="2043065"/>
            <a:ext cx="360000" cy="0"/>
          </a:xfrm>
          <a:prstGeom prst="straightConnector1">
            <a:avLst/>
          </a:prstGeom>
          <a:ln w="317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xmlns="" id="{570BA711-5737-4514-BCB6-178000480F3B}"/>
              </a:ext>
            </a:extLst>
          </p:cNvPr>
          <p:cNvCxnSpPr/>
          <p:nvPr/>
        </p:nvCxnSpPr>
        <p:spPr>
          <a:xfrm flipH="1">
            <a:off x="4062381" y="4036639"/>
            <a:ext cx="1260000" cy="0"/>
          </a:xfrm>
          <a:prstGeom prst="straightConnector1">
            <a:avLst/>
          </a:prstGeom>
          <a:ln w="317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xmlns="" id="{7DE4A5C7-CAF5-490F-BBF6-FB94093C72E1}"/>
              </a:ext>
            </a:extLst>
          </p:cNvPr>
          <p:cNvCxnSpPr/>
          <p:nvPr/>
        </p:nvCxnSpPr>
        <p:spPr>
          <a:xfrm flipV="1">
            <a:off x="2453956" y="4871848"/>
            <a:ext cx="1584000" cy="0"/>
          </a:xfrm>
          <a:prstGeom prst="straightConnector1">
            <a:avLst/>
          </a:prstGeom>
          <a:ln w="317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xmlns="" id="{993EE3E6-254B-49A6-9CA6-3FD4B1D036B9}"/>
              </a:ext>
            </a:extLst>
          </p:cNvPr>
          <p:cNvSpPr txBox="1"/>
          <p:nvPr/>
        </p:nvSpPr>
        <p:spPr>
          <a:xfrm>
            <a:off x="6570113" y="1318339"/>
            <a:ext cx="1916216" cy="923330"/>
          </a:xfrm>
          <a:prstGeom prst="rect">
            <a:avLst/>
          </a:prstGeom>
          <a:solidFill>
            <a:schemeClr val="accent1">
              <a:lumMod val="20000"/>
              <a:lumOff val="80000"/>
            </a:schemeClr>
          </a:solidFill>
        </p:spPr>
        <p:txBody>
          <a:bodyPr wrap="square" rtlCol="0">
            <a:spAutoFit/>
          </a:bodyPr>
          <a:lstStyle/>
          <a:p>
            <a:pPr algn="ctr"/>
            <a:r>
              <a:rPr lang="pt-BR" b="1" dirty="0">
                <a:latin typeface="+mj-lt"/>
              </a:rPr>
              <a:t>Variação ENTRE as médias em relação à média geral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58DD662-B2D3-4AE9-9FA5-2E48889C5223}"/>
              </a:ext>
            </a:extLst>
          </p:cNvPr>
          <p:cNvSpPr/>
          <p:nvPr/>
        </p:nvSpPr>
        <p:spPr>
          <a:xfrm>
            <a:off x="2718420" y="111493"/>
            <a:ext cx="334809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pic>
        <p:nvPicPr>
          <p:cNvPr id="3" name="Imagem 2">
            <a:extLst>
              <a:ext uri="{FF2B5EF4-FFF2-40B4-BE49-F238E27FC236}">
                <a16:creationId xmlns:a16="http://schemas.microsoft.com/office/drawing/2014/main" xmlns="" id="{A03086A1-7A98-4E45-B95E-007C349546C7}"/>
              </a:ext>
            </a:extLst>
          </p:cNvPr>
          <p:cNvPicPr>
            <a:picLocks noChangeAspect="1"/>
          </p:cNvPicPr>
          <p:nvPr/>
        </p:nvPicPr>
        <p:blipFill rotWithShape="1">
          <a:blip r:embed="rId2"/>
          <a:srcRect l="14923" t="12718" r="12155" b="4719"/>
          <a:stretch/>
        </p:blipFill>
        <p:spPr>
          <a:xfrm>
            <a:off x="1121609" y="1170708"/>
            <a:ext cx="5886565" cy="4998613"/>
          </a:xfrm>
          <a:prstGeom prst="rect">
            <a:avLst/>
          </a:prstGeom>
        </p:spPr>
      </p:pic>
      <p:cxnSp>
        <p:nvCxnSpPr>
          <p:cNvPr id="4" name="Conector reto 3">
            <a:extLst>
              <a:ext uri="{FF2B5EF4-FFF2-40B4-BE49-F238E27FC236}">
                <a16:creationId xmlns:a16="http://schemas.microsoft.com/office/drawing/2014/main" xmlns="" id="{C5A1239C-6899-4345-BC03-9C89A6F3671D}"/>
              </a:ext>
            </a:extLst>
          </p:cNvPr>
          <p:cNvCxnSpPr>
            <a:cxnSpLocks/>
          </p:cNvCxnSpPr>
          <p:nvPr/>
        </p:nvCxnSpPr>
        <p:spPr>
          <a:xfrm>
            <a:off x="4055116" y="1208227"/>
            <a:ext cx="0" cy="45720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xmlns="" id="{C67464D6-D455-4315-B55E-5DF381570B87}"/>
              </a:ext>
            </a:extLst>
          </p:cNvPr>
          <p:cNvPicPr>
            <a:picLocks noChangeAspect="1"/>
          </p:cNvPicPr>
          <p:nvPr/>
        </p:nvPicPr>
        <p:blipFill rotWithShape="1">
          <a:blip r:embed="rId3"/>
          <a:srcRect l="6338" t="6087" r="3679"/>
          <a:stretch/>
        </p:blipFill>
        <p:spPr>
          <a:xfrm>
            <a:off x="3587019" y="1506944"/>
            <a:ext cx="1573301" cy="1430131"/>
          </a:xfrm>
          <a:prstGeom prst="rect">
            <a:avLst/>
          </a:prstGeom>
        </p:spPr>
      </p:pic>
      <p:pic>
        <p:nvPicPr>
          <p:cNvPr id="6" name="Imagem 5">
            <a:extLst>
              <a:ext uri="{FF2B5EF4-FFF2-40B4-BE49-F238E27FC236}">
                <a16:creationId xmlns:a16="http://schemas.microsoft.com/office/drawing/2014/main" xmlns="" id="{204B5563-BD31-445A-A3EC-885EC50426AB}"/>
              </a:ext>
            </a:extLst>
          </p:cNvPr>
          <p:cNvPicPr>
            <a:picLocks noChangeAspect="1"/>
          </p:cNvPicPr>
          <p:nvPr/>
        </p:nvPicPr>
        <p:blipFill rotWithShape="1">
          <a:blip r:embed="rId4"/>
          <a:srcRect l="104" r="3003"/>
          <a:stretch/>
        </p:blipFill>
        <p:spPr>
          <a:xfrm>
            <a:off x="4538775" y="3528067"/>
            <a:ext cx="1574098" cy="1430131"/>
          </a:xfrm>
          <a:prstGeom prst="rect">
            <a:avLst/>
          </a:prstGeom>
        </p:spPr>
      </p:pic>
      <p:pic>
        <p:nvPicPr>
          <p:cNvPr id="7" name="Imagem 6">
            <a:extLst>
              <a:ext uri="{FF2B5EF4-FFF2-40B4-BE49-F238E27FC236}">
                <a16:creationId xmlns:a16="http://schemas.microsoft.com/office/drawing/2014/main" xmlns="" id="{71F84F1D-3928-48C9-9EE1-2880DF938D95}"/>
              </a:ext>
            </a:extLst>
          </p:cNvPr>
          <p:cNvPicPr>
            <a:picLocks noChangeAspect="1"/>
          </p:cNvPicPr>
          <p:nvPr/>
        </p:nvPicPr>
        <p:blipFill rotWithShape="1">
          <a:blip r:embed="rId5"/>
          <a:srcRect l="915" t="3885" r="5775" b="3252"/>
          <a:stretch/>
        </p:blipFill>
        <p:spPr>
          <a:xfrm>
            <a:off x="1646106" y="4295283"/>
            <a:ext cx="1597383" cy="1430131"/>
          </a:xfrm>
          <a:prstGeom prst="rect">
            <a:avLst/>
          </a:prstGeom>
        </p:spPr>
      </p:pic>
      <p:sp>
        <p:nvSpPr>
          <p:cNvPr id="8" name="CaixaDeTexto 7">
            <a:extLst>
              <a:ext uri="{FF2B5EF4-FFF2-40B4-BE49-F238E27FC236}">
                <a16:creationId xmlns:mc="http://schemas.openxmlformats.org/markup-compatibility/2006" xmlns:a16="http://schemas.microsoft.com/office/drawing/2014/main" xmlns="" id="{E8E032B3-A560-42DF-8975-CFD82B39FE22}"/>
              </a:ext>
            </a:extLst>
          </p:cNvPr>
          <p:cNvSpPr txBox="1">
            <a:spLocks noRot="1" noChangeAspect="1" noMove="1" noResize="1" noEditPoints="1" noAdjustHandles="1" noChangeArrowheads="1" noChangeShapeType="1" noTextEdit="1"/>
          </p:cNvSpPr>
          <p:nvPr/>
        </p:nvSpPr>
        <p:spPr>
          <a:xfrm>
            <a:off x="4262384" y="2072388"/>
            <a:ext cx="276101" cy="276999"/>
          </a:xfrm>
          <a:prstGeom prst="rect">
            <a:avLst/>
          </a:prstGeom>
          <a:blipFill>
            <a:blip r:embed="rId6"/>
            <a:stretch>
              <a:fillRect l="-13043" r="-58696" b="-15556"/>
            </a:stretch>
          </a:blipFill>
        </p:spPr>
        <p:txBody>
          <a:bodyPr/>
          <a:lstStyle/>
          <a:p>
            <a:r>
              <a:rPr lang="pt-BR">
                <a:latin typeface="+mj-lt"/>
              </a:rPr>
              <a:t> </a:t>
            </a:r>
          </a:p>
        </p:txBody>
      </p:sp>
      <p:sp>
        <p:nvSpPr>
          <p:cNvPr id="9" name="CaixaDeTexto 8">
            <a:extLst>
              <a:ext uri="{FF2B5EF4-FFF2-40B4-BE49-F238E27FC236}">
                <a16:creationId xmlns:mc="http://schemas.openxmlformats.org/markup-compatibility/2006" xmlns:a16="http://schemas.microsoft.com/office/drawing/2014/main" xmlns="" id="{0A242F15-4555-4F16-9FB9-9A736E8136D0}"/>
              </a:ext>
            </a:extLst>
          </p:cNvPr>
          <p:cNvSpPr txBox="1">
            <a:spLocks noRot="1" noChangeAspect="1" noMove="1" noResize="1" noEditPoints="1" noAdjustHandles="1" noChangeArrowheads="1" noChangeShapeType="1" noTextEdit="1"/>
          </p:cNvSpPr>
          <p:nvPr/>
        </p:nvSpPr>
        <p:spPr>
          <a:xfrm>
            <a:off x="5220010" y="4104632"/>
            <a:ext cx="281424" cy="276999"/>
          </a:xfrm>
          <a:prstGeom prst="rect">
            <a:avLst/>
          </a:prstGeom>
          <a:blipFill>
            <a:blip r:embed="rId7"/>
            <a:stretch>
              <a:fillRect l="-13043" r="-60870" b="-15217"/>
            </a:stretch>
          </a:blipFill>
        </p:spPr>
        <p:txBody>
          <a:bodyPr/>
          <a:lstStyle/>
          <a:p>
            <a:r>
              <a:rPr lang="pt-BR">
                <a:latin typeface="+mj-lt"/>
              </a:rPr>
              <a:t> </a:t>
            </a:r>
          </a:p>
        </p:txBody>
      </p:sp>
      <p:sp>
        <p:nvSpPr>
          <p:cNvPr id="10" name="CaixaDeTexto 9">
            <a:extLst>
              <a:ext uri="{FF2B5EF4-FFF2-40B4-BE49-F238E27FC236}">
                <a16:creationId xmlns:mc="http://schemas.openxmlformats.org/markup-compatibility/2006" xmlns:a16="http://schemas.microsoft.com/office/drawing/2014/main" xmlns="" id="{4DADA6E0-73A7-4160-B1E1-2B70C33D87D0}"/>
              </a:ext>
            </a:extLst>
          </p:cNvPr>
          <p:cNvSpPr txBox="1">
            <a:spLocks noRot="1" noChangeAspect="1" noMove="1" noResize="1" noEditPoints="1" noAdjustHandles="1" noChangeArrowheads="1" noChangeShapeType="1" noTextEdit="1"/>
          </p:cNvSpPr>
          <p:nvPr/>
        </p:nvSpPr>
        <p:spPr>
          <a:xfrm>
            <a:off x="2313056" y="4871848"/>
            <a:ext cx="281424" cy="276999"/>
          </a:xfrm>
          <a:prstGeom prst="rect">
            <a:avLst/>
          </a:prstGeom>
          <a:blipFill>
            <a:blip r:embed="rId8"/>
            <a:stretch>
              <a:fillRect l="-12766" r="-57447" b="-15217"/>
            </a:stretch>
          </a:blipFill>
        </p:spPr>
        <p:txBody>
          <a:bodyPr/>
          <a:lstStyle/>
          <a:p>
            <a:r>
              <a:rPr lang="pt-BR">
                <a:latin typeface="+mj-lt"/>
              </a:rPr>
              <a:t> </a:t>
            </a:r>
          </a:p>
        </p:txBody>
      </p:sp>
      <p:sp>
        <p:nvSpPr>
          <p:cNvPr id="11" name="CaixaDeTexto 10">
            <a:extLst>
              <a:ext uri="{FF2B5EF4-FFF2-40B4-BE49-F238E27FC236}">
                <a16:creationId xmlns:mc="http://schemas.openxmlformats.org/markup-compatibility/2006" xmlns:a16="http://schemas.microsoft.com/office/drawing/2014/main" xmlns="" id="{7625D71A-E929-4ECB-8B93-2673041E4EE3}"/>
              </a:ext>
            </a:extLst>
          </p:cNvPr>
          <p:cNvSpPr txBox="1">
            <a:spLocks noRot="1" noChangeAspect="1" noMove="1" noResize="1" noEditPoints="1" noAdjustHandles="1" noChangeArrowheads="1" noChangeShapeType="1" noTextEdit="1"/>
          </p:cNvSpPr>
          <p:nvPr/>
        </p:nvSpPr>
        <p:spPr>
          <a:xfrm>
            <a:off x="381047" y="1201651"/>
            <a:ext cx="2191592" cy="707886"/>
          </a:xfrm>
          <a:prstGeom prst="rect">
            <a:avLst/>
          </a:prstGeom>
          <a:blipFill>
            <a:blip r:embed="rId9"/>
            <a:stretch>
              <a:fillRect l="-3064" t="-4310" b="-2586"/>
            </a:stretch>
          </a:blipFill>
        </p:spPr>
        <p:txBody>
          <a:bodyPr/>
          <a:lstStyle/>
          <a:p>
            <a:r>
              <a:rPr lang="pt-BR">
                <a:latin typeface="+mj-lt"/>
              </a:rPr>
              <a:t> </a:t>
            </a:r>
          </a:p>
        </p:txBody>
      </p:sp>
      <p:sp>
        <p:nvSpPr>
          <p:cNvPr id="12" name="CaixaDeTexto 11">
            <a:extLst>
              <a:ext uri="{FF2B5EF4-FFF2-40B4-BE49-F238E27FC236}">
                <a16:creationId xmlns:a16="http://schemas.microsoft.com/office/drawing/2014/main" xmlns="" id="{993EE3E6-254B-49A6-9CA6-3FD4B1D036B9}"/>
              </a:ext>
            </a:extLst>
          </p:cNvPr>
          <p:cNvSpPr txBox="1"/>
          <p:nvPr/>
        </p:nvSpPr>
        <p:spPr>
          <a:xfrm>
            <a:off x="6570113" y="1318339"/>
            <a:ext cx="1916216" cy="923330"/>
          </a:xfrm>
          <a:prstGeom prst="rect">
            <a:avLst/>
          </a:prstGeom>
          <a:solidFill>
            <a:schemeClr val="accent1">
              <a:lumMod val="20000"/>
              <a:lumOff val="80000"/>
            </a:schemeClr>
          </a:solidFill>
        </p:spPr>
        <p:txBody>
          <a:bodyPr wrap="square" rtlCol="0">
            <a:spAutoFit/>
          </a:bodyPr>
          <a:lstStyle/>
          <a:p>
            <a:pPr algn="ctr"/>
            <a:r>
              <a:rPr lang="pt-BR" b="1" dirty="0">
                <a:latin typeface="+mj-lt"/>
              </a:rPr>
              <a:t>Variação DENTRO das distribuições das médias</a:t>
            </a:r>
          </a:p>
        </p:txBody>
      </p:sp>
      <p:cxnSp>
        <p:nvCxnSpPr>
          <p:cNvPr id="13" name="Conector de seta reta 13">
            <a:extLst>
              <a:ext uri="{FF2B5EF4-FFF2-40B4-BE49-F238E27FC236}">
                <a16:creationId xmlns:a16="http://schemas.microsoft.com/office/drawing/2014/main" xmlns="" id="{26984DD7-030D-4BB8-B07E-C0DF1B1EB11C}"/>
              </a:ext>
            </a:extLst>
          </p:cNvPr>
          <p:cNvCxnSpPr/>
          <p:nvPr/>
        </p:nvCxnSpPr>
        <p:spPr>
          <a:xfrm flipH="1">
            <a:off x="4832370" y="4682909"/>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5">
            <a:extLst>
              <a:ext uri="{FF2B5EF4-FFF2-40B4-BE49-F238E27FC236}">
                <a16:creationId xmlns:a16="http://schemas.microsoft.com/office/drawing/2014/main" xmlns="" id="{6511BD8A-AACD-4F1A-B146-76C1F7F863F5}"/>
              </a:ext>
            </a:extLst>
          </p:cNvPr>
          <p:cNvCxnSpPr/>
          <p:nvPr/>
        </p:nvCxnSpPr>
        <p:spPr>
          <a:xfrm flipH="1">
            <a:off x="1915767" y="5418535"/>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6">
            <a:extLst>
              <a:ext uri="{FF2B5EF4-FFF2-40B4-BE49-F238E27FC236}">
                <a16:creationId xmlns:a16="http://schemas.microsoft.com/office/drawing/2014/main" xmlns="" id="{C72985C2-1A85-414C-9E99-7FB4646B9B5C}"/>
              </a:ext>
            </a:extLst>
          </p:cNvPr>
          <p:cNvCxnSpPr/>
          <p:nvPr/>
        </p:nvCxnSpPr>
        <p:spPr>
          <a:xfrm flipH="1">
            <a:off x="3897565" y="2676416"/>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xmlns="" id="{B750CC26-F338-40AA-8381-C4B34513CEEB}"/>
              </a:ext>
            </a:extLst>
          </p:cNvPr>
          <p:cNvCxnSpPr/>
          <p:nvPr/>
        </p:nvCxnSpPr>
        <p:spPr>
          <a:xfrm flipV="1">
            <a:off x="983609" y="4000146"/>
            <a:ext cx="4806892" cy="36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ector reto 3">
            <a:extLst>
              <a:ext uri="{FF2B5EF4-FFF2-40B4-BE49-F238E27FC236}">
                <a16:creationId xmlns:a16="http://schemas.microsoft.com/office/drawing/2014/main" xmlns="" id="{AB9F16F6-BE7A-44B6-B149-FD0C5BC762AF}"/>
              </a:ext>
            </a:extLst>
          </p:cNvPr>
          <p:cNvCxnSpPr/>
          <p:nvPr/>
        </p:nvCxnSpPr>
        <p:spPr>
          <a:xfrm>
            <a:off x="2174846" y="1972478"/>
            <a:ext cx="0" cy="169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Conector de seta reta 5">
            <a:extLst>
              <a:ext uri="{FF2B5EF4-FFF2-40B4-BE49-F238E27FC236}">
                <a16:creationId xmlns:a16="http://schemas.microsoft.com/office/drawing/2014/main" xmlns="" id="{63C9C101-3504-4C02-906A-CBF0748D51CB}"/>
              </a:ext>
            </a:extLst>
          </p:cNvPr>
          <p:cNvCxnSpPr/>
          <p:nvPr/>
        </p:nvCxnSpPr>
        <p:spPr>
          <a:xfrm flipH="1">
            <a:off x="1634846" y="2603695"/>
            <a:ext cx="540000"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de seta reta 6">
            <a:extLst>
              <a:ext uri="{FF2B5EF4-FFF2-40B4-BE49-F238E27FC236}">
                <a16:creationId xmlns:a16="http://schemas.microsoft.com/office/drawing/2014/main" xmlns="" id="{1516F95B-29F0-4CB6-87E6-A633A4E21D11}"/>
              </a:ext>
            </a:extLst>
          </p:cNvPr>
          <p:cNvCxnSpPr/>
          <p:nvPr/>
        </p:nvCxnSpPr>
        <p:spPr>
          <a:xfrm flipV="1">
            <a:off x="2174846" y="3083104"/>
            <a:ext cx="1908000"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7">
            <a:extLst>
              <a:ext uri="{FF2B5EF4-FFF2-40B4-BE49-F238E27FC236}">
                <a16:creationId xmlns:a16="http://schemas.microsoft.com/office/drawing/2014/main" xmlns="" id="{0A102B77-2577-4E4E-A730-4595523E18AF}"/>
              </a:ext>
            </a:extLst>
          </p:cNvPr>
          <p:cNvCxnSpPr/>
          <p:nvPr/>
        </p:nvCxnSpPr>
        <p:spPr>
          <a:xfrm flipH="1">
            <a:off x="1222638" y="3511104"/>
            <a:ext cx="952208"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mc="http://schemas.openxmlformats.org/markup-compatibility/2006" xmlns:a16="http://schemas.microsoft.com/office/drawing/2014/main" xmlns="" id="{E4133EA3-F866-41C2-B029-9B053ABAFEE2}"/>
              </a:ext>
            </a:extLst>
          </p:cNvPr>
          <p:cNvSpPr txBox="1">
            <a:spLocks noRot="1" noChangeAspect="1" noMove="1" noResize="1" noEditPoints="1" noAdjustHandles="1" noChangeArrowheads="1" noChangeShapeType="1" noTextEdit="1"/>
          </p:cNvSpPr>
          <p:nvPr/>
        </p:nvSpPr>
        <p:spPr>
          <a:xfrm>
            <a:off x="1452392" y="2106028"/>
            <a:ext cx="364908" cy="369332"/>
          </a:xfrm>
          <a:prstGeom prst="rect">
            <a:avLst/>
          </a:prstGeom>
          <a:blipFill>
            <a:blip r:embed="rId2"/>
            <a:stretch>
              <a:fillRect l="-10000" r="-63333" b="-13115"/>
            </a:stretch>
          </a:blipFill>
        </p:spPr>
        <p:txBody>
          <a:bodyPr/>
          <a:lstStyle/>
          <a:p>
            <a:r>
              <a:rPr lang="pt-BR">
                <a:latin typeface="+mj-lt"/>
              </a:rPr>
              <a:t> </a:t>
            </a:r>
          </a:p>
        </p:txBody>
      </p:sp>
      <p:sp>
        <p:nvSpPr>
          <p:cNvPr id="9" name="CaixaDeTexto 8">
            <a:extLst>
              <a:ext uri="{FF2B5EF4-FFF2-40B4-BE49-F238E27FC236}">
                <a16:creationId xmlns:mc="http://schemas.openxmlformats.org/markup-compatibility/2006" xmlns:a16="http://schemas.microsoft.com/office/drawing/2014/main" xmlns="" id="{95983E9D-C659-4DDE-A0A1-66EBC2BD3CB0}"/>
              </a:ext>
            </a:extLst>
          </p:cNvPr>
          <p:cNvSpPr txBox="1">
            <a:spLocks noRot="1" noChangeAspect="1" noMove="1" noResize="1" noEditPoints="1" noAdjustHandles="1" noChangeArrowheads="1" noChangeShapeType="1" noTextEdit="1"/>
          </p:cNvSpPr>
          <p:nvPr/>
        </p:nvSpPr>
        <p:spPr>
          <a:xfrm>
            <a:off x="3995655" y="2641528"/>
            <a:ext cx="372025" cy="369332"/>
          </a:xfrm>
          <a:prstGeom prst="rect">
            <a:avLst/>
          </a:prstGeom>
          <a:blipFill>
            <a:blip r:embed="rId3"/>
            <a:stretch>
              <a:fillRect l="-9836" r="-62295" b="-13115"/>
            </a:stretch>
          </a:blipFill>
        </p:spPr>
        <p:txBody>
          <a:bodyPr/>
          <a:lstStyle/>
          <a:p>
            <a:r>
              <a:rPr lang="pt-BR">
                <a:latin typeface="+mj-lt"/>
              </a:rPr>
              <a:t> </a:t>
            </a:r>
          </a:p>
        </p:txBody>
      </p:sp>
      <p:sp>
        <p:nvSpPr>
          <p:cNvPr id="10" name="CaixaDeTexto 9">
            <a:extLst>
              <a:ext uri="{FF2B5EF4-FFF2-40B4-BE49-F238E27FC236}">
                <a16:creationId xmlns:mc="http://schemas.openxmlformats.org/markup-compatibility/2006" xmlns:a16="http://schemas.microsoft.com/office/drawing/2014/main" xmlns="" id="{F5AE69F9-8D4F-4982-B09E-B679D7F68235}"/>
              </a:ext>
            </a:extLst>
          </p:cNvPr>
          <p:cNvSpPr txBox="1">
            <a:spLocks noRot="1" noChangeAspect="1" noMove="1" noResize="1" noEditPoints="1" noAdjustHandles="1" noChangeArrowheads="1" noChangeShapeType="1" noTextEdit="1"/>
          </p:cNvSpPr>
          <p:nvPr/>
        </p:nvSpPr>
        <p:spPr>
          <a:xfrm>
            <a:off x="1151380" y="3074478"/>
            <a:ext cx="372025" cy="369332"/>
          </a:xfrm>
          <a:prstGeom prst="rect">
            <a:avLst/>
          </a:prstGeom>
          <a:blipFill>
            <a:blip r:embed="rId4"/>
            <a:stretch>
              <a:fillRect l="-11475" r="-60656" b="-13115"/>
            </a:stretch>
          </a:blipFill>
        </p:spPr>
        <p:txBody>
          <a:bodyPr/>
          <a:lstStyle/>
          <a:p>
            <a:r>
              <a:rPr lang="pt-BR">
                <a:latin typeface="+mj-lt"/>
              </a:rPr>
              <a:t> </a:t>
            </a:r>
          </a:p>
        </p:txBody>
      </p:sp>
      <p:sp>
        <p:nvSpPr>
          <p:cNvPr id="11" name="CaixaDeTexto 10">
            <a:extLst>
              <a:ext uri="{FF2B5EF4-FFF2-40B4-BE49-F238E27FC236}">
                <a16:creationId xmlns:a16="http://schemas.microsoft.com/office/drawing/2014/main" xmlns="" id="{10F5B842-66D9-4201-B253-5CE712AB2497}"/>
              </a:ext>
            </a:extLst>
          </p:cNvPr>
          <p:cNvSpPr txBox="1"/>
          <p:nvPr/>
        </p:nvSpPr>
        <p:spPr>
          <a:xfrm>
            <a:off x="1670497" y="3630814"/>
            <a:ext cx="1318081" cy="369332"/>
          </a:xfrm>
          <a:prstGeom prst="rect">
            <a:avLst/>
          </a:prstGeom>
          <a:noFill/>
        </p:spPr>
        <p:txBody>
          <a:bodyPr wrap="square" rtlCol="0">
            <a:spAutoFit/>
          </a:bodyPr>
          <a:lstStyle/>
          <a:p>
            <a:pPr algn="ctr"/>
            <a:r>
              <a:rPr lang="pt-BR" b="1" dirty="0">
                <a:latin typeface="+mj-lt"/>
              </a:rPr>
              <a:t>Média geral</a:t>
            </a:r>
          </a:p>
        </p:txBody>
      </p:sp>
      <p:sp>
        <p:nvSpPr>
          <p:cNvPr id="12" name="CaixaDeTexto 11">
            <a:extLst>
              <a:ext uri="{FF2B5EF4-FFF2-40B4-BE49-F238E27FC236}">
                <a16:creationId xmlns:a16="http://schemas.microsoft.com/office/drawing/2014/main" xmlns="" id="{205C35D6-EB94-47AC-82BA-0C28213C58FC}"/>
              </a:ext>
            </a:extLst>
          </p:cNvPr>
          <p:cNvSpPr txBox="1"/>
          <p:nvPr/>
        </p:nvSpPr>
        <p:spPr>
          <a:xfrm>
            <a:off x="3874285" y="1654857"/>
            <a:ext cx="1916216" cy="923330"/>
          </a:xfrm>
          <a:prstGeom prst="rect">
            <a:avLst/>
          </a:prstGeom>
          <a:solidFill>
            <a:schemeClr val="accent1">
              <a:lumMod val="20000"/>
              <a:lumOff val="80000"/>
            </a:schemeClr>
          </a:solidFill>
        </p:spPr>
        <p:txBody>
          <a:bodyPr wrap="square" rtlCol="0">
            <a:spAutoFit/>
          </a:bodyPr>
          <a:lstStyle/>
          <a:p>
            <a:pPr algn="ctr"/>
            <a:r>
              <a:rPr lang="pt-BR" b="1" dirty="0">
                <a:latin typeface="+mj-lt"/>
              </a:rPr>
              <a:t>Variação ENTRE as médias em relação à média geral</a:t>
            </a:r>
          </a:p>
        </p:txBody>
      </p:sp>
      <p:sp>
        <p:nvSpPr>
          <p:cNvPr id="13" name="CaixaDeTexto 12">
            <a:extLst>
              <a:ext uri="{FF2B5EF4-FFF2-40B4-BE49-F238E27FC236}">
                <a16:creationId xmlns:a16="http://schemas.microsoft.com/office/drawing/2014/main" xmlns="" id="{C0ABB8B7-A5B8-4415-8DB9-B28D0DD6C049}"/>
              </a:ext>
            </a:extLst>
          </p:cNvPr>
          <p:cNvSpPr txBox="1"/>
          <p:nvPr/>
        </p:nvSpPr>
        <p:spPr>
          <a:xfrm>
            <a:off x="3874285" y="4235239"/>
            <a:ext cx="1916216" cy="923330"/>
          </a:xfrm>
          <a:prstGeom prst="rect">
            <a:avLst/>
          </a:prstGeom>
          <a:solidFill>
            <a:schemeClr val="accent1">
              <a:lumMod val="20000"/>
              <a:lumOff val="80000"/>
            </a:schemeClr>
          </a:solidFill>
        </p:spPr>
        <p:txBody>
          <a:bodyPr wrap="square" rtlCol="0">
            <a:spAutoFit/>
          </a:bodyPr>
          <a:lstStyle/>
          <a:p>
            <a:pPr algn="ctr"/>
            <a:r>
              <a:rPr lang="pt-BR" b="1" dirty="0">
                <a:latin typeface="+mj-lt"/>
              </a:rPr>
              <a:t>Variação DENTRO das distribuições das médias</a:t>
            </a:r>
          </a:p>
        </p:txBody>
      </p:sp>
      <p:cxnSp>
        <p:nvCxnSpPr>
          <p:cNvPr id="14" name="Conector de seta reta 16">
            <a:extLst>
              <a:ext uri="{FF2B5EF4-FFF2-40B4-BE49-F238E27FC236}">
                <a16:creationId xmlns:a16="http://schemas.microsoft.com/office/drawing/2014/main" xmlns="" id="{8E3C9C39-DFA3-4ECB-8C72-225A3DC0A715}"/>
              </a:ext>
            </a:extLst>
          </p:cNvPr>
          <p:cNvCxnSpPr/>
          <p:nvPr/>
        </p:nvCxnSpPr>
        <p:spPr>
          <a:xfrm flipH="1">
            <a:off x="1151380" y="5982415"/>
            <a:ext cx="1837198" cy="0"/>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7">
            <a:extLst>
              <a:ext uri="{FF2B5EF4-FFF2-40B4-BE49-F238E27FC236}">
                <a16:creationId xmlns:a16="http://schemas.microsoft.com/office/drawing/2014/main" xmlns="" id="{C9E4D013-30BE-4F8B-84AC-B58A9EB3CAFA}"/>
              </a:ext>
            </a:extLst>
          </p:cNvPr>
          <p:cNvCxnSpPr/>
          <p:nvPr/>
        </p:nvCxnSpPr>
        <p:spPr>
          <a:xfrm flipH="1">
            <a:off x="2250501" y="5319685"/>
            <a:ext cx="1400807" cy="0"/>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8">
            <a:extLst>
              <a:ext uri="{FF2B5EF4-FFF2-40B4-BE49-F238E27FC236}">
                <a16:creationId xmlns:a16="http://schemas.microsoft.com/office/drawing/2014/main" xmlns="" id="{67EF02A5-23DA-4132-B51F-7C89331AEB11}"/>
              </a:ext>
            </a:extLst>
          </p:cNvPr>
          <p:cNvCxnSpPr/>
          <p:nvPr/>
        </p:nvCxnSpPr>
        <p:spPr>
          <a:xfrm flipH="1">
            <a:off x="1452392" y="4685563"/>
            <a:ext cx="952208" cy="0"/>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mc="http://schemas.openxmlformats.org/markup-compatibility/2006" xmlns:a16="http://schemas.microsoft.com/office/drawing/2014/main" xmlns="" id="{1F7A4D6A-A9CE-472D-83A5-0A7B17C5CC7C}"/>
              </a:ext>
            </a:extLst>
          </p:cNvPr>
          <p:cNvSpPr txBox="1">
            <a:spLocks noRot="1" noChangeAspect="1" noMove="1" noResize="1" noEditPoints="1" noAdjustHandles="1" noChangeArrowheads="1" noChangeShapeType="1" noTextEdit="1"/>
          </p:cNvSpPr>
          <p:nvPr/>
        </p:nvSpPr>
        <p:spPr>
          <a:xfrm>
            <a:off x="1809938" y="4270613"/>
            <a:ext cx="364908" cy="369332"/>
          </a:xfrm>
          <a:prstGeom prst="rect">
            <a:avLst/>
          </a:prstGeom>
          <a:blipFill>
            <a:blip r:embed="rId5"/>
            <a:stretch>
              <a:fillRect l="-11667" r="-61667" b="-15000"/>
            </a:stretch>
          </a:blipFill>
        </p:spPr>
        <p:txBody>
          <a:bodyPr/>
          <a:lstStyle/>
          <a:p>
            <a:r>
              <a:rPr lang="pt-BR">
                <a:latin typeface="+mj-lt"/>
              </a:rPr>
              <a:t> </a:t>
            </a:r>
          </a:p>
        </p:txBody>
      </p:sp>
      <p:sp>
        <p:nvSpPr>
          <p:cNvPr id="18" name="CaixaDeTexto 17">
            <a:extLst>
              <a:ext uri="{FF2B5EF4-FFF2-40B4-BE49-F238E27FC236}">
                <a16:creationId xmlns:mc="http://schemas.openxmlformats.org/markup-compatibility/2006" xmlns:a16="http://schemas.microsoft.com/office/drawing/2014/main" xmlns="" id="{E6EB0D07-5904-48BA-A128-A8DC9B2F71E6}"/>
              </a:ext>
            </a:extLst>
          </p:cNvPr>
          <p:cNvSpPr txBox="1">
            <a:spLocks noRot="1" noChangeAspect="1" noMove="1" noResize="1" noEditPoints="1" noAdjustHandles="1" noChangeArrowheads="1" noChangeShapeType="1" noTextEdit="1"/>
          </p:cNvSpPr>
          <p:nvPr/>
        </p:nvSpPr>
        <p:spPr>
          <a:xfrm>
            <a:off x="2802565" y="4905704"/>
            <a:ext cx="372025" cy="369332"/>
          </a:xfrm>
          <a:prstGeom prst="rect">
            <a:avLst/>
          </a:prstGeom>
          <a:blipFill>
            <a:blip r:embed="rId6"/>
            <a:stretch>
              <a:fillRect l="-11475" r="-60656" b="-15000"/>
            </a:stretch>
          </a:blipFill>
        </p:spPr>
        <p:txBody>
          <a:bodyPr/>
          <a:lstStyle/>
          <a:p>
            <a:r>
              <a:rPr lang="pt-BR">
                <a:latin typeface="+mj-lt"/>
              </a:rPr>
              <a:t> </a:t>
            </a:r>
          </a:p>
        </p:txBody>
      </p:sp>
      <p:sp>
        <p:nvSpPr>
          <p:cNvPr id="19" name="CaixaDeTexto 18">
            <a:extLst>
              <a:ext uri="{FF2B5EF4-FFF2-40B4-BE49-F238E27FC236}">
                <a16:creationId xmlns:mc="http://schemas.openxmlformats.org/markup-compatibility/2006" xmlns:a16="http://schemas.microsoft.com/office/drawing/2014/main" xmlns="" id="{635D72BF-6143-4192-9AEC-7140666A2CDE}"/>
              </a:ext>
            </a:extLst>
          </p:cNvPr>
          <p:cNvSpPr txBox="1">
            <a:spLocks noRot="1" noChangeAspect="1" noMove="1" noResize="1" noEditPoints="1" noAdjustHandles="1" noChangeArrowheads="1" noChangeShapeType="1" noTextEdit="1"/>
          </p:cNvSpPr>
          <p:nvPr/>
        </p:nvSpPr>
        <p:spPr>
          <a:xfrm>
            <a:off x="1864529" y="5547526"/>
            <a:ext cx="372025" cy="369332"/>
          </a:xfrm>
          <a:prstGeom prst="rect">
            <a:avLst/>
          </a:prstGeom>
          <a:blipFill>
            <a:blip r:embed="rId7"/>
            <a:stretch>
              <a:fillRect l="-11475" r="-60656" b="-13115"/>
            </a:stretch>
          </a:blipFill>
        </p:spPr>
        <p:txBody>
          <a:bodyPr/>
          <a:lstStyle/>
          <a:p>
            <a:r>
              <a:rPr lang="pt-BR">
                <a:latin typeface="+mj-lt"/>
              </a:rPr>
              <a:t> </a:t>
            </a:r>
          </a:p>
        </p:txBody>
      </p:sp>
      <p:sp>
        <p:nvSpPr>
          <p:cNvPr id="20" name="CaixaDeTexto 19">
            <a:extLst>
              <a:ext uri="{FF2B5EF4-FFF2-40B4-BE49-F238E27FC236}">
                <a16:creationId xmlns:a16="http://schemas.microsoft.com/office/drawing/2014/main" xmlns="" id="{7F8AC828-2292-4910-ADC3-3A439A7634FF}"/>
              </a:ext>
            </a:extLst>
          </p:cNvPr>
          <p:cNvSpPr txBox="1"/>
          <p:nvPr/>
        </p:nvSpPr>
        <p:spPr>
          <a:xfrm>
            <a:off x="6464318" y="3641351"/>
            <a:ext cx="1739513" cy="369332"/>
          </a:xfrm>
          <a:prstGeom prst="rect">
            <a:avLst/>
          </a:prstGeom>
          <a:noFill/>
        </p:spPr>
        <p:txBody>
          <a:bodyPr wrap="square" rtlCol="0">
            <a:spAutoFit/>
          </a:bodyPr>
          <a:lstStyle/>
          <a:p>
            <a:pPr algn="ctr"/>
            <a:r>
              <a:rPr lang="pt-BR" b="1" dirty="0">
                <a:latin typeface="+mj-lt"/>
              </a:rPr>
              <a:t>Variância ENTRE</a:t>
            </a:r>
          </a:p>
        </p:txBody>
      </p:sp>
      <p:sp>
        <p:nvSpPr>
          <p:cNvPr id="21" name="CaixaDeTexto 20">
            <a:extLst>
              <a:ext uri="{FF2B5EF4-FFF2-40B4-BE49-F238E27FC236}">
                <a16:creationId xmlns:a16="http://schemas.microsoft.com/office/drawing/2014/main" xmlns="" id="{08B81A6A-AC68-4EE6-9EF1-D04BD3FDF435}"/>
              </a:ext>
            </a:extLst>
          </p:cNvPr>
          <p:cNvSpPr txBox="1"/>
          <p:nvPr/>
        </p:nvSpPr>
        <p:spPr>
          <a:xfrm>
            <a:off x="6369342" y="4010683"/>
            <a:ext cx="1929467" cy="369332"/>
          </a:xfrm>
          <a:prstGeom prst="rect">
            <a:avLst/>
          </a:prstGeom>
          <a:noFill/>
        </p:spPr>
        <p:txBody>
          <a:bodyPr wrap="square" rtlCol="0">
            <a:spAutoFit/>
          </a:bodyPr>
          <a:lstStyle/>
          <a:p>
            <a:pPr algn="ctr"/>
            <a:r>
              <a:rPr lang="pt-BR" b="1" dirty="0">
                <a:latin typeface="+mj-lt"/>
              </a:rPr>
              <a:t>Variância DENTRO</a:t>
            </a:r>
          </a:p>
        </p:txBody>
      </p:sp>
      <p:cxnSp>
        <p:nvCxnSpPr>
          <p:cNvPr id="22" name="Conector reto 21">
            <a:extLst>
              <a:ext uri="{FF2B5EF4-FFF2-40B4-BE49-F238E27FC236}">
                <a16:creationId xmlns:a16="http://schemas.microsoft.com/office/drawing/2014/main" xmlns="" id="{E1BA586A-2DED-4882-8C48-E68C5AA496D8}"/>
              </a:ext>
            </a:extLst>
          </p:cNvPr>
          <p:cNvCxnSpPr/>
          <p:nvPr/>
        </p:nvCxnSpPr>
        <p:spPr>
          <a:xfrm flipV="1">
            <a:off x="6376331" y="3998853"/>
            <a:ext cx="19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ixaDeTexto 22">
            <a:extLst>
              <a:ext uri="{FF2B5EF4-FFF2-40B4-BE49-F238E27FC236}">
                <a16:creationId xmlns:a16="http://schemas.microsoft.com/office/drawing/2014/main" xmlns="" id="{F4D06415-E03D-49A6-9697-38828698BCF2}"/>
              </a:ext>
            </a:extLst>
          </p:cNvPr>
          <p:cNvSpPr txBox="1"/>
          <p:nvPr/>
        </p:nvSpPr>
        <p:spPr>
          <a:xfrm>
            <a:off x="6011701" y="3805798"/>
            <a:ext cx="465688" cy="369332"/>
          </a:xfrm>
          <a:prstGeom prst="rect">
            <a:avLst/>
          </a:prstGeom>
          <a:noFill/>
        </p:spPr>
        <p:txBody>
          <a:bodyPr wrap="square" rtlCol="0">
            <a:spAutoFit/>
          </a:bodyPr>
          <a:lstStyle/>
          <a:p>
            <a:pPr algn="ctr"/>
            <a:r>
              <a:rPr lang="pt-BR" b="1" dirty="0">
                <a:latin typeface="+mj-lt"/>
              </a:rPr>
              <a:t>=</a:t>
            </a:r>
          </a:p>
        </p:txBody>
      </p:sp>
      <p:sp>
        <p:nvSpPr>
          <p:cNvPr id="24" name="Retângulo 23"/>
          <p:cNvSpPr/>
          <p:nvPr/>
        </p:nvSpPr>
        <p:spPr>
          <a:xfrm>
            <a:off x="1285336" y="1121760"/>
            <a:ext cx="5719313" cy="369332"/>
          </a:xfrm>
          <a:prstGeom prst="rect">
            <a:avLst/>
          </a:prstGeom>
        </p:spPr>
        <p:txBody>
          <a:bodyPr wrap="square">
            <a:spAutoFit/>
          </a:bodyPr>
          <a:lstStyle/>
          <a:p>
            <a:pPr algn="ctr" defTabSz="762000" eaLnBrk="0" hangingPunct="0">
              <a:spcBef>
                <a:spcPct val="50000"/>
              </a:spcBef>
            </a:pPr>
            <a:r>
              <a:rPr lang="pt-BR" altLang="pt-BR" b="1" dirty="0" smtClean="0">
                <a:latin typeface="+mj-lt"/>
              </a:rPr>
              <a:t> </a:t>
            </a:r>
            <a:r>
              <a:rPr lang="pt-BR" altLang="pt-BR" b="1" dirty="0" smtClean="0">
                <a:latin typeface="+mj-lt"/>
              </a:rPr>
              <a:t>Análise de Variâncias é uma </a:t>
            </a:r>
            <a:r>
              <a:rPr lang="pt-BR" altLang="pt-BR" b="1" i="1" dirty="0" smtClean="0">
                <a:latin typeface="+mj-lt"/>
              </a:rPr>
              <a:t>razão</a:t>
            </a:r>
            <a:r>
              <a:rPr lang="pt-BR" altLang="pt-BR" b="1" dirty="0" smtClean="0">
                <a:latin typeface="+mj-lt"/>
              </a:rPr>
              <a:t> de variabilidades</a:t>
            </a:r>
            <a:endParaRPr lang="pt-BR" b="1" dirty="0">
              <a:latin typeface="+mj-lt"/>
            </a:endParaRPr>
          </a:p>
        </p:txBody>
      </p:sp>
      <p:sp>
        <p:nvSpPr>
          <p:cNvPr id="25" name="Retângulo 24">
            <a:extLst>
              <a:ext uri="{FF2B5EF4-FFF2-40B4-BE49-F238E27FC236}">
                <a16:creationId xmlns:a16="http://schemas.microsoft.com/office/drawing/2014/main" xmlns="" id="{758DD662-B2D3-4AE9-9FA5-2E48889C5223}"/>
              </a:ext>
            </a:extLst>
          </p:cNvPr>
          <p:cNvSpPr/>
          <p:nvPr/>
        </p:nvSpPr>
        <p:spPr>
          <a:xfrm>
            <a:off x="2676520" y="138297"/>
            <a:ext cx="334809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7" grpId="0" animBg="1"/>
      <p:bldP spid="18" grpId="0" animBg="1"/>
      <p:bldP spid="19" grpId="0" animBg="1"/>
      <p:bldP spid="20" grpId="0"/>
      <p:bldP spid="21" grpId="0"/>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76D5223B-14CF-4012-B7D0-D77C40284E8D}"/>
              </a:ext>
            </a:extLst>
          </p:cNvPr>
          <p:cNvSpPr txBox="1"/>
          <p:nvPr/>
        </p:nvSpPr>
        <p:spPr>
          <a:xfrm>
            <a:off x="1218656" y="1805819"/>
            <a:ext cx="1739513" cy="369332"/>
          </a:xfrm>
          <a:prstGeom prst="rect">
            <a:avLst/>
          </a:prstGeom>
          <a:noFill/>
        </p:spPr>
        <p:txBody>
          <a:bodyPr wrap="square" rtlCol="0">
            <a:spAutoFit/>
          </a:bodyPr>
          <a:lstStyle/>
          <a:p>
            <a:pPr algn="ctr"/>
            <a:r>
              <a:rPr lang="pt-BR" b="1" dirty="0">
                <a:latin typeface="+mj-lt"/>
              </a:rPr>
              <a:t>Variância ENTRE</a:t>
            </a:r>
          </a:p>
        </p:txBody>
      </p:sp>
      <p:sp>
        <p:nvSpPr>
          <p:cNvPr id="4" name="CaixaDeTexto 3">
            <a:extLst>
              <a:ext uri="{FF2B5EF4-FFF2-40B4-BE49-F238E27FC236}">
                <a16:creationId xmlns:a16="http://schemas.microsoft.com/office/drawing/2014/main" xmlns="" id="{30202CF4-13E2-42A9-8316-1D36C473AF3F}"/>
              </a:ext>
            </a:extLst>
          </p:cNvPr>
          <p:cNvSpPr txBox="1"/>
          <p:nvPr/>
        </p:nvSpPr>
        <p:spPr>
          <a:xfrm>
            <a:off x="1123680" y="2175151"/>
            <a:ext cx="1929467" cy="369332"/>
          </a:xfrm>
          <a:prstGeom prst="rect">
            <a:avLst/>
          </a:prstGeom>
          <a:noFill/>
        </p:spPr>
        <p:txBody>
          <a:bodyPr wrap="square" rtlCol="0">
            <a:spAutoFit/>
          </a:bodyPr>
          <a:lstStyle/>
          <a:p>
            <a:pPr algn="ctr"/>
            <a:r>
              <a:rPr lang="pt-BR" b="1" dirty="0">
                <a:latin typeface="+mj-lt"/>
              </a:rPr>
              <a:t>Variância DENTRO</a:t>
            </a:r>
          </a:p>
        </p:txBody>
      </p:sp>
      <p:cxnSp>
        <p:nvCxnSpPr>
          <p:cNvPr id="5" name="Conector reto 4">
            <a:extLst>
              <a:ext uri="{FF2B5EF4-FFF2-40B4-BE49-F238E27FC236}">
                <a16:creationId xmlns:a16="http://schemas.microsoft.com/office/drawing/2014/main" xmlns="" id="{6DB2D2EE-E39C-467E-A4E0-155EB4889362}"/>
              </a:ext>
            </a:extLst>
          </p:cNvPr>
          <p:cNvCxnSpPr/>
          <p:nvPr/>
        </p:nvCxnSpPr>
        <p:spPr>
          <a:xfrm flipV="1">
            <a:off x="1130669" y="2163321"/>
            <a:ext cx="19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have direita 1">
            <a:extLst>
              <a:ext uri="{FF2B5EF4-FFF2-40B4-BE49-F238E27FC236}">
                <a16:creationId xmlns:a16="http://schemas.microsoft.com/office/drawing/2014/main" xmlns="" id="{08217D5D-1EE6-4CBE-B335-F61129FB4869}"/>
              </a:ext>
            </a:extLst>
          </p:cNvPr>
          <p:cNvSpPr/>
          <p:nvPr/>
        </p:nvSpPr>
        <p:spPr>
          <a:xfrm>
            <a:off x="3237706" y="1805819"/>
            <a:ext cx="159391" cy="80587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latin typeface="+mj-lt"/>
            </a:endParaRPr>
          </a:p>
        </p:txBody>
      </p:sp>
      <p:sp>
        <p:nvSpPr>
          <p:cNvPr id="7" name="CaixaDeTexto 6">
            <a:extLst>
              <a:ext uri="{FF2B5EF4-FFF2-40B4-BE49-F238E27FC236}">
                <a16:creationId xmlns:a16="http://schemas.microsoft.com/office/drawing/2014/main" xmlns="" id="{86951385-44FD-4C9B-AF22-2B1948D007A3}"/>
              </a:ext>
            </a:extLst>
          </p:cNvPr>
          <p:cNvSpPr txBox="1"/>
          <p:nvPr/>
        </p:nvSpPr>
        <p:spPr>
          <a:xfrm>
            <a:off x="3470301" y="2024092"/>
            <a:ext cx="3315950" cy="369332"/>
          </a:xfrm>
          <a:prstGeom prst="rect">
            <a:avLst/>
          </a:prstGeom>
          <a:noFill/>
        </p:spPr>
        <p:txBody>
          <a:bodyPr wrap="square" rtlCol="0">
            <a:spAutoFit/>
          </a:bodyPr>
          <a:lstStyle/>
          <a:p>
            <a:pPr algn="ctr"/>
            <a:r>
              <a:rPr lang="pt-BR" b="1" dirty="0">
                <a:latin typeface="+mj-lt"/>
              </a:rPr>
              <a:t>Componentes da Variância Total</a:t>
            </a:r>
          </a:p>
        </p:txBody>
      </p:sp>
      <p:sp>
        <p:nvSpPr>
          <p:cNvPr id="8" name="CaixaDeTexto 7">
            <a:extLst>
              <a:ext uri="{FF2B5EF4-FFF2-40B4-BE49-F238E27FC236}">
                <a16:creationId xmlns:a16="http://schemas.microsoft.com/office/drawing/2014/main" xmlns="" id="{D4C8EE1B-6EC2-40CA-B2FD-31CA9792449C}"/>
              </a:ext>
            </a:extLst>
          </p:cNvPr>
          <p:cNvSpPr txBox="1"/>
          <p:nvPr/>
        </p:nvSpPr>
        <p:spPr>
          <a:xfrm>
            <a:off x="1316628" y="3386819"/>
            <a:ext cx="5469623" cy="369332"/>
          </a:xfrm>
          <a:prstGeom prst="rect">
            <a:avLst/>
          </a:prstGeom>
          <a:noFill/>
        </p:spPr>
        <p:txBody>
          <a:bodyPr wrap="square" rtlCol="0">
            <a:spAutoFit/>
          </a:bodyPr>
          <a:lstStyle/>
          <a:p>
            <a:pPr algn="ctr"/>
            <a:r>
              <a:rPr lang="pt-BR" b="1" dirty="0">
                <a:latin typeface="+mj-lt"/>
              </a:rPr>
              <a:t>Variância ENTRE + Variância DENTRO = Variância Total</a:t>
            </a:r>
          </a:p>
        </p:txBody>
      </p:sp>
      <p:sp>
        <p:nvSpPr>
          <p:cNvPr id="9" name="CaixaDeTexto 8">
            <a:extLst>
              <a:ext uri="{FF2B5EF4-FFF2-40B4-BE49-F238E27FC236}">
                <a16:creationId xmlns:a16="http://schemas.microsoft.com/office/drawing/2014/main" xmlns="" id="{E4584E97-D3BF-4673-985F-8864F0C3E6B6}"/>
              </a:ext>
            </a:extLst>
          </p:cNvPr>
          <p:cNvSpPr txBox="1"/>
          <p:nvPr/>
        </p:nvSpPr>
        <p:spPr>
          <a:xfrm>
            <a:off x="0" y="4552517"/>
            <a:ext cx="9144000" cy="1631216"/>
          </a:xfrm>
          <a:prstGeom prst="rect">
            <a:avLst/>
          </a:prstGeom>
          <a:noFill/>
        </p:spPr>
        <p:txBody>
          <a:bodyPr wrap="square" rtlCol="0">
            <a:spAutoFit/>
          </a:bodyPr>
          <a:lstStyle/>
          <a:p>
            <a:pPr algn="just"/>
            <a:r>
              <a:rPr lang="pt-BR" sz="2000" b="1" dirty="0">
                <a:latin typeface="+mj-lt"/>
              </a:rPr>
              <a:t>Se a variância ENTRE as médias (em relação à média geral) no numerador for relativamente grande em comparação à variância DENTRO (variabilidade interna) no denominador, a razão será maior que 1. As amostras muito provavelmente NÃO são provenientes de uma população comum: REJEITAMOS A HIPÓTESE NULA de que as médias são iguais.</a:t>
            </a:r>
          </a:p>
        </p:txBody>
      </p:sp>
      <p:sp>
        <p:nvSpPr>
          <p:cNvPr id="10" name="Retângulo 9"/>
          <p:cNvSpPr/>
          <p:nvPr/>
        </p:nvSpPr>
        <p:spPr>
          <a:xfrm>
            <a:off x="1820173" y="1173517"/>
            <a:ext cx="5124091" cy="369332"/>
          </a:xfrm>
          <a:prstGeom prst="rect">
            <a:avLst/>
          </a:prstGeom>
        </p:spPr>
        <p:txBody>
          <a:bodyPr wrap="square">
            <a:spAutoFit/>
          </a:bodyPr>
          <a:lstStyle/>
          <a:p>
            <a:r>
              <a:rPr lang="pt-BR" altLang="pt-BR" b="1" dirty="0" smtClean="0">
                <a:latin typeface="+mj-lt"/>
              </a:rPr>
              <a:t>Análise de Variâncias é uma </a:t>
            </a:r>
            <a:r>
              <a:rPr lang="pt-BR" altLang="pt-BR" b="1" i="1" dirty="0" smtClean="0">
                <a:latin typeface="+mj-lt"/>
              </a:rPr>
              <a:t>razão</a:t>
            </a:r>
            <a:r>
              <a:rPr lang="pt-BR" altLang="pt-BR" b="1" dirty="0" smtClean="0">
                <a:latin typeface="+mj-lt"/>
              </a:rPr>
              <a:t> de variabilidades</a:t>
            </a:r>
          </a:p>
        </p:txBody>
      </p:sp>
      <p:sp>
        <p:nvSpPr>
          <p:cNvPr id="11" name="Retângulo 10">
            <a:extLst>
              <a:ext uri="{FF2B5EF4-FFF2-40B4-BE49-F238E27FC236}">
                <a16:creationId xmlns:a16="http://schemas.microsoft.com/office/drawing/2014/main" xmlns="" id="{758DD662-B2D3-4AE9-9FA5-2E48889C5223}"/>
              </a:ext>
            </a:extLst>
          </p:cNvPr>
          <p:cNvSpPr/>
          <p:nvPr/>
        </p:nvSpPr>
        <p:spPr>
          <a:xfrm>
            <a:off x="2676520" y="138297"/>
            <a:ext cx="334809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845B780C-14A7-42FC-989D-581E8B98D17F}"/>
              </a:ext>
            </a:extLst>
          </p:cNvPr>
          <p:cNvSpPr txBox="1"/>
          <p:nvPr/>
        </p:nvSpPr>
        <p:spPr>
          <a:xfrm>
            <a:off x="502415" y="3339889"/>
            <a:ext cx="1739513" cy="369332"/>
          </a:xfrm>
          <a:prstGeom prst="rect">
            <a:avLst/>
          </a:prstGeom>
          <a:noFill/>
        </p:spPr>
        <p:txBody>
          <a:bodyPr wrap="square" rtlCol="0">
            <a:spAutoFit/>
          </a:bodyPr>
          <a:lstStyle/>
          <a:p>
            <a:pPr algn="ctr"/>
            <a:r>
              <a:rPr lang="pt-BR" b="1" dirty="0">
                <a:latin typeface="+mj-lt"/>
              </a:rPr>
              <a:t>Variância ENTRE</a:t>
            </a:r>
          </a:p>
        </p:txBody>
      </p:sp>
      <p:sp>
        <p:nvSpPr>
          <p:cNvPr id="4" name="CaixaDeTexto 3">
            <a:extLst>
              <a:ext uri="{FF2B5EF4-FFF2-40B4-BE49-F238E27FC236}">
                <a16:creationId xmlns:a16="http://schemas.microsoft.com/office/drawing/2014/main" xmlns="" id="{3A40FF6C-3E76-444A-BCFB-7895E6CD1D48}"/>
              </a:ext>
            </a:extLst>
          </p:cNvPr>
          <p:cNvSpPr txBox="1"/>
          <p:nvPr/>
        </p:nvSpPr>
        <p:spPr>
          <a:xfrm>
            <a:off x="407439" y="3709221"/>
            <a:ext cx="1929467" cy="369332"/>
          </a:xfrm>
          <a:prstGeom prst="rect">
            <a:avLst/>
          </a:prstGeom>
          <a:noFill/>
        </p:spPr>
        <p:txBody>
          <a:bodyPr wrap="square" rtlCol="0">
            <a:spAutoFit/>
          </a:bodyPr>
          <a:lstStyle/>
          <a:p>
            <a:pPr algn="ctr"/>
            <a:r>
              <a:rPr lang="pt-BR" b="1" dirty="0">
                <a:latin typeface="+mj-lt"/>
              </a:rPr>
              <a:t>Variância DENTRO</a:t>
            </a:r>
          </a:p>
        </p:txBody>
      </p:sp>
      <p:cxnSp>
        <p:nvCxnSpPr>
          <p:cNvPr id="5" name="Conector reto 4">
            <a:extLst>
              <a:ext uri="{FF2B5EF4-FFF2-40B4-BE49-F238E27FC236}">
                <a16:creationId xmlns:a16="http://schemas.microsoft.com/office/drawing/2014/main" xmlns="" id="{6F45EBFA-40E1-4991-9437-DC27F094D62D}"/>
              </a:ext>
            </a:extLst>
          </p:cNvPr>
          <p:cNvCxnSpPr/>
          <p:nvPr/>
        </p:nvCxnSpPr>
        <p:spPr>
          <a:xfrm flipV="1">
            <a:off x="414428" y="3697391"/>
            <a:ext cx="19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xmlns="" id="{7776620C-A949-46B1-BF91-D75EDAB2BC79}"/>
              </a:ext>
            </a:extLst>
          </p:cNvPr>
          <p:cNvSpPr txBox="1"/>
          <p:nvPr/>
        </p:nvSpPr>
        <p:spPr>
          <a:xfrm>
            <a:off x="5560975" y="1208697"/>
            <a:ext cx="2446889" cy="1200329"/>
          </a:xfrm>
          <a:prstGeom prst="rect">
            <a:avLst/>
          </a:prstGeom>
          <a:noFill/>
        </p:spPr>
        <p:txBody>
          <a:bodyPr wrap="square" rtlCol="0">
            <a:spAutoFit/>
          </a:bodyPr>
          <a:lstStyle/>
          <a:p>
            <a:r>
              <a:rPr lang="pt-BR" b="1" dirty="0">
                <a:latin typeface="+mj-lt"/>
              </a:rPr>
              <a:t>Pelo menos uma média é discrepante e as distribuições são estreitas e distintas</a:t>
            </a:r>
          </a:p>
        </p:txBody>
      </p:sp>
      <p:sp>
        <p:nvSpPr>
          <p:cNvPr id="7" name="CaixaDeTexto 6">
            <a:extLst>
              <a:ext uri="{FF2B5EF4-FFF2-40B4-BE49-F238E27FC236}">
                <a16:creationId xmlns:a16="http://schemas.microsoft.com/office/drawing/2014/main" xmlns="" id="{1AB873FD-5CDF-4C99-85AA-EF9AF9AC7C8A}"/>
              </a:ext>
            </a:extLst>
          </p:cNvPr>
          <p:cNvSpPr txBox="1"/>
          <p:nvPr/>
        </p:nvSpPr>
        <p:spPr>
          <a:xfrm>
            <a:off x="2504567" y="1486568"/>
            <a:ext cx="1140473" cy="369332"/>
          </a:xfrm>
          <a:prstGeom prst="rect">
            <a:avLst/>
          </a:prstGeom>
          <a:noFill/>
        </p:spPr>
        <p:txBody>
          <a:bodyPr wrap="square" rtlCol="0">
            <a:spAutoFit/>
          </a:bodyPr>
          <a:lstStyle/>
          <a:p>
            <a:pPr algn="ctr"/>
            <a:r>
              <a:rPr lang="pt-BR" b="1" dirty="0">
                <a:latin typeface="+mj-lt"/>
              </a:rPr>
              <a:t>GRANDE</a:t>
            </a:r>
          </a:p>
        </p:txBody>
      </p:sp>
      <p:sp>
        <p:nvSpPr>
          <p:cNvPr id="8" name="CaixaDeTexto 7">
            <a:extLst>
              <a:ext uri="{FF2B5EF4-FFF2-40B4-BE49-F238E27FC236}">
                <a16:creationId xmlns:a16="http://schemas.microsoft.com/office/drawing/2014/main" xmlns="" id="{195F2360-F543-4BFA-BAE6-7DDE4919833A}"/>
              </a:ext>
            </a:extLst>
          </p:cNvPr>
          <p:cNvSpPr txBox="1"/>
          <p:nvPr/>
        </p:nvSpPr>
        <p:spPr>
          <a:xfrm>
            <a:off x="2450523" y="1855900"/>
            <a:ext cx="1248561" cy="369332"/>
          </a:xfrm>
          <a:prstGeom prst="rect">
            <a:avLst/>
          </a:prstGeom>
          <a:noFill/>
        </p:spPr>
        <p:txBody>
          <a:bodyPr wrap="square" rtlCol="0">
            <a:spAutoFit/>
          </a:bodyPr>
          <a:lstStyle/>
          <a:p>
            <a:pPr algn="ctr"/>
            <a:r>
              <a:rPr lang="pt-BR" b="1" dirty="0">
                <a:latin typeface="+mj-lt"/>
              </a:rPr>
              <a:t>pequeno</a:t>
            </a:r>
          </a:p>
        </p:txBody>
      </p:sp>
      <p:cxnSp>
        <p:nvCxnSpPr>
          <p:cNvPr id="9" name="Conector reto 8">
            <a:extLst>
              <a:ext uri="{FF2B5EF4-FFF2-40B4-BE49-F238E27FC236}">
                <a16:creationId xmlns:a16="http://schemas.microsoft.com/office/drawing/2014/main" xmlns="" id="{B5D72CBA-20DE-4FAA-9A32-265CCFD94FEE}"/>
              </a:ext>
            </a:extLst>
          </p:cNvPr>
          <p:cNvCxnSpPr/>
          <p:nvPr/>
        </p:nvCxnSpPr>
        <p:spPr>
          <a:xfrm flipV="1">
            <a:off x="2534803" y="1844070"/>
            <a:ext cx="1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mc="http://schemas.openxmlformats.org/markup-compatibility/2006" xmlns:a16="http://schemas.microsoft.com/office/drawing/2014/main" xmlns="" id="{6A6B89D0-0D11-4CFA-B69C-0FD961D24078}"/>
              </a:ext>
            </a:extLst>
          </p:cNvPr>
          <p:cNvSpPr txBox="1">
            <a:spLocks noRot="1" noChangeAspect="1" noMove="1" noResize="1" noEditPoints="1" noAdjustHandles="1" noChangeArrowheads="1" noChangeShapeType="1" noTextEdit="1"/>
          </p:cNvSpPr>
          <p:nvPr/>
        </p:nvSpPr>
        <p:spPr>
          <a:xfrm>
            <a:off x="3593042" y="1659641"/>
            <a:ext cx="1436730" cy="369332"/>
          </a:xfrm>
          <a:prstGeom prst="rect">
            <a:avLst/>
          </a:prstGeom>
          <a:blipFill>
            <a:blip r:embed="rId2"/>
            <a:stretch>
              <a:fillRect l="-3390" t="-8197" b="-24590"/>
            </a:stretch>
          </a:blipFill>
        </p:spPr>
        <p:txBody>
          <a:bodyPr/>
          <a:lstStyle/>
          <a:p>
            <a:r>
              <a:rPr lang="pt-BR">
                <a:latin typeface="+mj-lt"/>
              </a:rPr>
              <a:t> </a:t>
            </a:r>
          </a:p>
        </p:txBody>
      </p:sp>
      <p:sp>
        <p:nvSpPr>
          <p:cNvPr id="11" name="CaixaDeTexto 10">
            <a:extLst>
              <a:ext uri="{FF2B5EF4-FFF2-40B4-BE49-F238E27FC236}">
                <a16:creationId xmlns:a16="http://schemas.microsoft.com/office/drawing/2014/main" xmlns="" id="{09A86FC2-5EFF-47A2-B3B9-DA6B733FD692}"/>
              </a:ext>
            </a:extLst>
          </p:cNvPr>
          <p:cNvSpPr txBox="1"/>
          <p:nvPr/>
        </p:nvSpPr>
        <p:spPr>
          <a:xfrm>
            <a:off x="2504567" y="5181352"/>
            <a:ext cx="1140473" cy="369332"/>
          </a:xfrm>
          <a:prstGeom prst="rect">
            <a:avLst/>
          </a:prstGeom>
          <a:noFill/>
        </p:spPr>
        <p:txBody>
          <a:bodyPr wrap="square" rtlCol="0">
            <a:spAutoFit/>
          </a:bodyPr>
          <a:lstStyle/>
          <a:p>
            <a:pPr algn="ctr"/>
            <a:r>
              <a:rPr lang="pt-BR" b="1" dirty="0">
                <a:latin typeface="+mj-lt"/>
              </a:rPr>
              <a:t>pequeno</a:t>
            </a:r>
          </a:p>
        </p:txBody>
      </p:sp>
      <p:sp>
        <p:nvSpPr>
          <p:cNvPr id="12" name="CaixaDeTexto 11">
            <a:extLst>
              <a:ext uri="{FF2B5EF4-FFF2-40B4-BE49-F238E27FC236}">
                <a16:creationId xmlns:a16="http://schemas.microsoft.com/office/drawing/2014/main" xmlns="" id="{B11F93A0-5C93-4B9C-8279-B39764760757}"/>
              </a:ext>
            </a:extLst>
          </p:cNvPr>
          <p:cNvSpPr txBox="1"/>
          <p:nvPr/>
        </p:nvSpPr>
        <p:spPr>
          <a:xfrm>
            <a:off x="2450523" y="5550684"/>
            <a:ext cx="1248561" cy="369332"/>
          </a:xfrm>
          <a:prstGeom prst="rect">
            <a:avLst/>
          </a:prstGeom>
          <a:noFill/>
        </p:spPr>
        <p:txBody>
          <a:bodyPr wrap="square" rtlCol="0">
            <a:spAutoFit/>
          </a:bodyPr>
          <a:lstStyle/>
          <a:p>
            <a:pPr algn="ctr"/>
            <a:r>
              <a:rPr lang="pt-BR" b="1" dirty="0">
                <a:latin typeface="+mj-lt"/>
              </a:rPr>
              <a:t>GRANDE</a:t>
            </a:r>
          </a:p>
        </p:txBody>
      </p:sp>
      <p:cxnSp>
        <p:nvCxnSpPr>
          <p:cNvPr id="13" name="Conector reto 12">
            <a:extLst>
              <a:ext uri="{FF2B5EF4-FFF2-40B4-BE49-F238E27FC236}">
                <a16:creationId xmlns:a16="http://schemas.microsoft.com/office/drawing/2014/main" xmlns="" id="{0C5DD81E-581D-4618-85BF-C2907A8C9D49}"/>
              </a:ext>
            </a:extLst>
          </p:cNvPr>
          <p:cNvCxnSpPr/>
          <p:nvPr/>
        </p:nvCxnSpPr>
        <p:spPr>
          <a:xfrm flipV="1">
            <a:off x="2534803" y="5538854"/>
            <a:ext cx="1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xmlns="" id="{D11CE6D1-1955-479D-B024-873BCF142E96}"/>
              </a:ext>
            </a:extLst>
          </p:cNvPr>
          <p:cNvSpPr txBox="1"/>
          <p:nvPr/>
        </p:nvSpPr>
        <p:spPr>
          <a:xfrm>
            <a:off x="2504567" y="3339889"/>
            <a:ext cx="1140473" cy="369332"/>
          </a:xfrm>
          <a:prstGeom prst="rect">
            <a:avLst/>
          </a:prstGeom>
          <a:noFill/>
        </p:spPr>
        <p:txBody>
          <a:bodyPr wrap="square" rtlCol="0">
            <a:spAutoFit/>
          </a:bodyPr>
          <a:lstStyle/>
          <a:p>
            <a:pPr algn="ctr"/>
            <a:r>
              <a:rPr lang="pt-BR" b="1" dirty="0">
                <a:latin typeface="+mj-lt"/>
              </a:rPr>
              <a:t>similar</a:t>
            </a:r>
          </a:p>
        </p:txBody>
      </p:sp>
      <p:sp>
        <p:nvSpPr>
          <p:cNvPr id="15" name="CaixaDeTexto 14">
            <a:extLst>
              <a:ext uri="{FF2B5EF4-FFF2-40B4-BE49-F238E27FC236}">
                <a16:creationId xmlns:a16="http://schemas.microsoft.com/office/drawing/2014/main" xmlns="" id="{91DE33CD-B034-4AEA-B66C-B86D997C9650}"/>
              </a:ext>
            </a:extLst>
          </p:cNvPr>
          <p:cNvSpPr txBox="1"/>
          <p:nvPr/>
        </p:nvSpPr>
        <p:spPr>
          <a:xfrm>
            <a:off x="2450523" y="3709221"/>
            <a:ext cx="1248561" cy="369332"/>
          </a:xfrm>
          <a:prstGeom prst="rect">
            <a:avLst/>
          </a:prstGeom>
          <a:noFill/>
        </p:spPr>
        <p:txBody>
          <a:bodyPr wrap="square" rtlCol="0">
            <a:spAutoFit/>
          </a:bodyPr>
          <a:lstStyle/>
          <a:p>
            <a:pPr algn="ctr"/>
            <a:r>
              <a:rPr lang="pt-BR" b="1" dirty="0">
                <a:latin typeface="+mj-lt"/>
              </a:rPr>
              <a:t>similar</a:t>
            </a:r>
          </a:p>
        </p:txBody>
      </p:sp>
      <p:cxnSp>
        <p:nvCxnSpPr>
          <p:cNvPr id="16" name="Conector reto 15">
            <a:extLst>
              <a:ext uri="{FF2B5EF4-FFF2-40B4-BE49-F238E27FC236}">
                <a16:creationId xmlns:a16="http://schemas.microsoft.com/office/drawing/2014/main" xmlns="" id="{2EF2B7AF-0CA4-4B90-9316-491254B9A489}"/>
              </a:ext>
            </a:extLst>
          </p:cNvPr>
          <p:cNvCxnSpPr/>
          <p:nvPr/>
        </p:nvCxnSpPr>
        <p:spPr>
          <a:xfrm flipV="1">
            <a:off x="2534803" y="3697391"/>
            <a:ext cx="1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mc="http://schemas.openxmlformats.org/markup-compatibility/2006" xmlns:a16="http://schemas.microsoft.com/office/drawing/2014/main" xmlns="" id="{FDA4C67D-0FC6-4A7E-BF3E-A2B331D2DC94}"/>
              </a:ext>
            </a:extLst>
          </p:cNvPr>
          <p:cNvSpPr txBox="1">
            <a:spLocks noRot="1" noChangeAspect="1" noMove="1" noResize="1" noEditPoints="1" noAdjustHandles="1" noChangeArrowheads="1" noChangeShapeType="1" noTextEdit="1"/>
          </p:cNvSpPr>
          <p:nvPr/>
        </p:nvSpPr>
        <p:spPr>
          <a:xfrm>
            <a:off x="3593042" y="3521351"/>
            <a:ext cx="1831655" cy="369332"/>
          </a:xfrm>
          <a:prstGeom prst="rect">
            <a:avLst/>
          </a:prstGeom>
          <a:blipFill>
            <a:blip r:embed="rId3"/>
            <a:stretch>
              <a:fillRect l="-2658" t="-10000" b="-26667"/>
            </a:stretch>
          </a:blipFill>
        </p:spPr>
        <p:txBody>
          <a:bodyPr/>
          <a:lstStyle/>
          <a:p>
            <a:r>
              <a:rPr lang="pt-BR">
                <a:latin typeface="+mj-lt"/>
              </a:rPr>
              <a:t> </a:t>
            </a:r>
          </a:p>
        </p:txBody>
      </p:sp>
      <p:sp>
        <p:nvSpPr>
          <p:cNvPr id="18" name="CaixaDeTexto 17">
            <a:extLst>
              <a:ext uri="{FF2B5EF4-FFF2-40B4-BE49-F238E27FC236}">
                <a16:creationId xmlns:a16="http://schemas.microsoft.com/office/drawing/2014/main" xmlns="" id="{6C84B937-51CE-41BF-B1C4-8A31291B3CA3}"/>
              </a:ext>
            </a:extLst>
          </p:cNvPr>
          <p:cNvSpPr txBox="1"/>
          <p:nvPr/>
        </p:nvSpPr>
        <p:spPr>
          <a:xfrm>
            <a:off x="5560974" y="3005055"/>
            <a:ext cx="2539169" cy="1477328"/>
          </a:xfrm>
          <a:prstGeom prst="rect">
            <a:avLst/>
          </a:prstGeom>
          <a:noFill/>
        </p:spPr>
        <p:txBody>
          <a:bodyPr wrap="square" rtlCol="0">
            <a:spAutoFit/>
          </a:bodyPr>
          <a:lstStyle/>
          <a:p>
            <a:r>
              <a:rPr lang="pt-BR" b="1" dirty="0">
                <a:latin typeface="+mj-lt"/>
              </a:rPr>
              <a:t>Médias são razoavelmente próximas da média geral e/ou as distribuições se sobrepõem</a:t>
            </a:r>
          </a:p>
        </p:txBody>
      </p:sp>
      <p:sp>
        <p:nvSpPr>
          <p:cNvPr id="19" name="CaixaDeTexto 18">
            <a:extLst>
              <a:ext uri="{FF2B5EF4-FFF2-40B4-BE49-F238E27FC236}">
                <a16:creationId xmlns:a16="http://schemas.microsoft.com/office/drawing/2014/main" xmlns="" id="{670D8752-6A7F-4C43-A652-4DD43952864B}"/>
              </a:ext>
            </a:extLst>
          </p:cNvPr>
          <p:cNvSpPr txBox="1"/>
          <p:nvPr/>
        </p:nvSpPr>
        <p:spPr>
          <a:xfrm>
            <a:off x="5560973" y="4906363"/>
            <a:ext cx="2539169" cy="1200329"/>
          </a:xfrm>
          <a:prstGeom prst="rect">
            <a:avLst/>
          </a:prstGeom>
          <a:noFill/>
        </p:spPr>
        <p:txBody>
          <a:bodyPr wrap="square" rtlCol="0">
            <a:spAutoFit/>
          </a:bodyPr>
          <a:lstStyle/>
          <a:p>
            <a:r>
              <a:rPr lang="pt-BR" b="1" dirty="0">
                <a:latin typeface="+mj-lt"/>
              </a:rPr>
              <a:t>As médias são muito próximas da média geral e/ou as distribuições se sobrepõem</a:t>
            </a:r>
          </a:p>
        </p:txBody>
      </p:sp>
      <p:sp>
        <p:nvSpPr>
          <p:cNvPr id="20" name="CaixaDeTexto 19">
            <a:extLst>
              <a:ext uri="{FF2B5EF4-FFF2-40B4-BE49-F238E27FC236}">
                <a16:creationId xmlns:mc="http://schemas.openxmlformats.org/markup-compatibility/2006" xmlns:a16="http://schemas.microsoft.com/office/drawing/2014/main" xmlns="" id="{1274C8A1-FD9A-44F0-B0CC-58670A028C9A}"/>
              </a:ext>
            </a:extLst>
          </p:cNvPr>
          <p:cNvSpPr txBox="1">
            <a:spLocks noRot="1" noChangeAspect="1" noMove="1" noResize="1" noEditPoints="1" noAdjustHandles="1" noChangeArrowheads="1" noChangeShapeType="1" noTextEdit="1"/>
          </p:cNvSpPr>
          <p:nvPr/>
        </p:nvSpPr>
        <p:spPr>
          <a:xfrm>
            <a:off x="3593042" y="5362814"/>
            <a:ext cx="1831655" cy="369332"/>
          </a:xfrm>
          <a:prstGeom prst="rect">
            <a:avLst/>
          </a:prstGeom>
          <a:blipFill>
            <a:blip r:embed="rId4"/>
            <a:stretch>
              <a:fillRect l="-2658" t="-10000" b="-26667"/>
            </a:stretch>
          </a:blipFill>
        </p:spPr>
        <p:txBody>
          <a:bodyPr/>
          <a:lstStyle/>
          <a:p>
            <a:r>
              <a:rPr lang="pt-BR">
                <a:latin typeface="+mj-lt"/>
              </a:rPr>
              <a:t> </a:t>
            </a:r>
          </a:p>
        </p:txBody>
      </p:sp>
      <p:sp>
        <p:nvSpPr>
          <p:cNvPr id="22" name="Retângulo 21"/>
          <p:cNvSpPr/>
          <p:nvPr/>
        </p:nvSpPr>
        <p:spPr>
          <a:xfrm>
            <a:off x="146648" y="1087253"/>
            <a:ext cx="5124091" cy="369332"/>
          </a:xfrm>
          <a:prstGeom prst="rect">
            <a:avLst/>
          </a:prstGeom>
        </p:spPr>
        <p:txBody>
          <a:bodyPr wrap="square">
            <a:spAutoFit/>
          </a:bodyPr>
          <a:lstStyle/>
          <a:p>
            <a:r>
              <a:rPr lang="pt-BR" altLang="pt-BR" b="1" dirty="0" smtClean="0">
                <a:latin typeface="+mj-lt"/>
              </a:rPr>
              <a:t>Análise de Variâncias é uma </a:t>
            </a:r>
            <a:r>
              <a:rPr lang="pt-BR" altLang="pt-BR" b="1" i="1" dirty="0" smtClean="0">
                <a:latin typeface="+mj-lt"/>
              </a:rPr>
              <a:t>razão</a:t>
            </a:r>
            <a:r>
              <a:rPr lang="pt-BR" altLang="pt-BR" b="1" dirty="0" smtClean="0">
                <a:latin typeface="+mj-lt"/>
              </a:rPr>
              <a:t> de variabilidades</a:t>
            </a:r>
          </a:p>
        </p:txBody>
      </p:sp>
      <p:sp>
        <p:nvSpPr>
          <p:cNvPr id="23" name="Retângulo 22">
            <a:extLst>
              <a:ext uri="{FF2B5EF4-FFF2-40B4-BE49-F238E27FC236}">
                <a16:creationId xmlns:a16="http://schemas.microsoft.com/office/drawing/2014/main" xmlns="" id="{758DD662-B2D3-4AE9-9FA5-2E48889C5223}"/>
              </a:ext>
            </a:extLst>
          </p:cNvPr>
          <p:cNvSpPr/>
          <p:nvPr/>
        </p:nvSpPr>
        <p:spPr>
          <a:xfrm>
            <a:off x="2676520" y="138297"/>
            <a:ext cx="334809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animBg="1"/>
      <p:bldP spid="11" grpId="0"/>
      <p:bldP spid="12" grpId="0"/>
      <p:bldP spid="14" grpId="0"/>
      <p:bldP spid="15" grpId="0"/>
      <p:bldP spid="17" grpId="0" animBg="1"/>
      <p:bldP spid="18" grpId="0"/>
      <p:bldP spid="19" grpId="0"/>
      <p:bldP spid="2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A03086A1-7A98-4E45-B95E-007C349546C7}"/>
              </a:ext>
            </a:extLst>
          </p:cNvPr>
          <p:cNvPicPr>
            <a:picLocks noChangeAspect="1"/>
          </p:cNvPicPr>
          <p:nvPr/>
        </p:nvPicPr>
        <p:blipFill rotWithShape="1">
          <a:blip r:embed="rId2"/>
          <a:srcRect l="14923" t="12718" r="12155" b="4719"/>
          <a:stretch/>
        </p:blipFill>
        <p:spPr>
          <a:xfrm>
            <a:off x="1121609" y="1170708"/>
            <a:ext cx="5886565" cy="4998613"/>
          </a:xfrm>
          <a:prstGeom prst="rect">
            <a:avLst/>
          </a:prstGeom>
        </p:spPr>
      </p:pic>
      <p:cxnSp>
        <p:nvCxnSpPr>
          <p:cNvPr id="3" name="Conector reto 2">
            <a:extLst>
              <a:ext uri="{FF2B5EF4-FFF2-40B4-BE49-F238E27FC236}">
                <a16:creationId xmlns:a16="http://schemas.microsoft.com/office/drawing/2014/main" xmlns="" id="{C5A1239C-6899-4345-BC03-9C89A6F3671D}"/>
              </a:ext>
            </a:extLst>
          </p:cNvPr>
          <p:cNvCxnSpPr>
            <a:cxnSpLocks/>
          </p:cNvCxnSpPr>
          <p:nvPr/>
        </p:nvCxnSpPr>
        <p:spPr>
          <a:xfrm>
            <a:off x="4055116" y="1208227"/>
            <a:ext cx="0" cy="45720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xmlns="" id="{C67464D6-D455-4315-B55E-5DF381570B87}"/>
              </a:ext>
            </a:extLst>
          </p:cNvPr>
          <p:cNvPicPr>
            <a:picLocks noChangeAspect="1"/>
          </p:cNvPicPr>
          <p:nvPr/>
        </p:nvPicPr>
        <p:blipFill rotWithShape="1">
          <a:blip r:embed="rId3"/>
          <a:srcRect l="6338" t="6087" r="3679"/>
          <a:stretch/>
        </p:blipFill>
        <p:spPr>
          <a:xfrm>
            <a:off x="3587019" y="1506944"/>
            <a:ext cx="1573301" cy="1430131"/>
          </a:xfrm>
          <a:prstGeom prst="rect">
            <a:avLst/>
          </a:prstGeom>
        </p:spPr>
      </p:pic>
      <p:pic>
        <p:nvPicPr>
          <p:cNvPr id="5" name="Imagem 4">
            <a:extLst>
              <a:ext uri="{FF2B5EF4-FFF2-40B4-BE49-F238E27FC236}">
                <a16:creationId xmlns:a16="http://schemas.microsoft.com/office/drawing/2014/main" xmlns="" id="{204B5563-BD31-445A-A3EC-885EC50426AB}"/>
              </a:ext>
            </a:extLst>
          </p:cNvPr>
          <p:cNvPicPr>
            <a:picLocks noChangeAspect="1"/>
          </p:cNvPicPr>
          <p:nvPr/>
        </p:nvPicPr>
        <p:blipFill rotWithShape="1">
          <a:blip r:embed="rId4"/>
          <a:srcRect l="104" r="3003"/>
          <a:stretch/>
        </p:blipFill>
        <p:spPr>
          <a:xfrm>
            <a:off x="4538775" y="3528067"/>
            <a:ext cx="1574098" cy="1430131"/>
          </a:xfrm>
          <a:prstGeom prst="rect">
            <a:avLst/>
          </a:prstGeom>
        </p:spPr>
      </p:pic>
      <p:pic>
        <p:nvPicPr>
          <p:cNvPr id="6" name="Imagem 5">
            <a:extLst>
              <a:ext uri="{FF2B5EF4-FFF2-40B4-BE49-F238E27FC236}">
                <a16:creationId xmlns:a16="http://schemas.microsoft.com/office/drawing/2014/main" xmlns="" id="{71F84F1D-3928-48C9-9EE1-2880DF938D95}"/>
              </a:ext>
            </a:extLst>
          </p:cNvPr>
          <p:cNvPicPr>
            <a:picLocks noChangeAspect="1"/>
          </p:cNvPicPr>
          <p:nvPr/>
        </p:nvPicPr>
        <p:blipFill rotWithShape="1">
          <a:blip r:embed="rId5"/>
          <a:srcRect l="915" t="3885" r="5775" b="3252"/>
          <a:stretch/>
        </p:blipFill>
        <p:spPr>
          <a:xfrm>
            <a:off x="1646106" y="4295283"/>
            <a:ext cx="1597383" cy="1430131"/>
          </a:xfrm>
          <a:prstGeom prst="rect">
            <a:avLst/>
          </a:prstGeom>
        </p:spPr>
      </p:pic>
      <p:sp>
        <p:nvSpPr>
          <p:cNvPr id="7" name="CaixaDeTexto 6">
            <a:extLst>
              <a:ext uri="{FF2B5EF4-FFF2-40B4-BE49-F238E27FC236}">
                <a16:creationId xmlns:mc="http://schemas.openxmlformats.org/markup-compatibility/2006" xmlns:a16="http://schemas.microsoft.com/office/drawing/2014/main" xmlns="" id="{E8E032B3-A560-42DF-8975-CFD82B39FE22}"/>
              </a:ext>
            </a:extLst>
          </p:cNvPr>
          <p:cNvSpPr txBox="1">
            <a:spLocks noRot="1" noChangeAspect="1" noMove="1" noResize="1" noEditPoints="1" noAdjustHandles="1" noChangeArrowheads="1" noChangeShapeType="1" noTextEdit="1"/>
          </p:cNvSpPr>
          <p:nvPr/>
        </p:nvSpPr>
        <p:spPr>
          <a:xfrm>
            <a:off x="4262384" y="2072388"/>
            <a:ext cx="276101" cy="276999"/>
          </a:xfrm>
          <a:prstGeom prst="rect">
            <a:avLst/>
          </a:prstGeom>
          <a:blipFill>
            <a:blip r:embed="rId6"/>
            <a:stretch>
              <a:fillRect l="-13043" r="-58696" b="-15556"/>
            </a:stretch>
          </a:blipFill>
        </p:spPr>
        <p:txBody>
          <a:bodyPr/>
          <a:lstStyle/>
          <a:p>
            <a:r>
              <a:rPr lang="pt-BR">
                <a:noFill/>
                <a:latin typeface="+mj-lt"/>
              </a:rPr>
              <a:t> </a:t>
            </a:r>
          </a:p>
        </p:txBody>
      </p:sp>
      <p:sp>
        <p:nvSpPr>
          <p:cNvPr id="8" name="CaixaDeTexto 7">
            <a:extLst>
              <a:ext uri="{FF2B5EF4-FFF2-40B4-BE49-F238E27FC236}">
                <a16:creationId xmlns:mc="http://schemas.openxmlformats.org/markup-compatibility/2006" xmlns:a16="http://schemas.microsoft.com/office/drawing/2014/main" xmlns="" id="{0A242F15-4555-4F16-9FB9-9A736E8136D0}"/>
              </a:ext>
            </a:extLst>
          </p:cNvPr>
          <p:cNvSpPr txBox="1">
            <a:spLocks noRot="1" noChangeAspect="1" noMove="1" noResize="1" noEditPoints="1" noAdjustHandles="1" noChangeArrowheads="1" noChangeShapeType="1" noTextEdit="1"/>
          </p:cNvSpPr>
          <p:nvPr/>
        </p:nvSpPr>
        <p:spPr>
          <a:xfrm>
            <a:off x="5220010" y="4104632"/>
            <a:ext cx="281424" cy="276999"/>
          </a:xfrm>
          <a:prstGeom prst="rect">
            <a:avLst/>
          </a:prstGeom>
          <a:blipFill>
            <a:blip r:embed="rId7"/>
            <a:stretch>
              <a:fillRect l="-13043" r="-60870" b="-15217"/>
            </a:stretch>
          </a:blipFill>
        </p:spPr>
        <p:txBody>
          <a:bodyPr/>
          <a:lstStyle/>
          <a:p>
            <a:r>
              <a:rPr lang="pt-BR">
                <a:noFill/>
                <a:latin typeface="+mj-lt"/>
              </a:rPr>
              <a:t> </a:t>
            </a:r>
          </a:p>
        </p:txBody>
      </p:sp>
      <p:sp>
        <p:nvSpPr>
          <p:cNvPr id="9" name="CaixaDeTexto 8">
            <a:extLst>
              <a:ext uri="{FF2B5EF4-FFF2-40B4-BE49-F238E27FC236}">
                <a16:creationId xmlns:mc="http://schemas.openxmlformats.org/markup-compatibility/2006" xmlns:a16="http://schemas.microsoft.com/office/drawing/2014/main" xmlns="" id="{4DADA6E0-73A7-4160-B1E1-2B70C33D87D0}"/>
              </a:ext>
            </a:extLst>
          </p:cNvPr>
          <p:cNvSpPr txBox="1">
            <a:spLocks noRot="1" noChangeAspect="1" noMove="1" noResize="1" noEditPoints="1" noAdjustHandles="1" noChangeArrowheads="1" noChangeShapeType="1" noTextEdit="1"/>
          </p:cNvSpPr>
          <p:nvPr/>
        </p:nvSpPr>
        <p:spPr>
          <a:xfrm>
            <a:off x="2313056" y="4871848"/>
            <a:ext cx="281424" cy="276999"/>
          </a:xfrm>
          <a:prstGeom prst="rect">
            <a:avLst/>
          </a:prstGeom>
          <a:blipFill>
            <a:blip r:embed="rId8"/>
            <a:stretch>
              <a:fillRect l="-12766" r="-57447" b="-15217"/>
            </a:stretch>
          </a:blipFill>
        </p:spPr>
        <p:txBody>
          <a:bodyPr/>
          <a:lstStyle/>
          <a:p>
            <a:r>
              <a:rPr lang="pt-BR">
                <a:noFill/>
                <a:latin typeface="+mj-lt"/>
              </a:rPr>
              <a:t> </a:t>
            </a:r>
          </a:p>
        </p:txBody>
      </p:sp>
      <p:cxnSp>
        <p:nvCxnSpPr>
          <p:cNvPr id="10" name="Conector de seta reta 13">
            <a:extLst>
              <a:ext uri="{FF2B5EF4-FFF2-40B4-BE49-F238E27FC236}">
                <a16:creationId xmlns:a16="http://schemas.microsoft.com/office/drawing/2014/main" xmlns="" id="{26984DD7-030D-4BB8-B07E-C0DF1B1EB11C}"/>
              </a:ext>
            </a:extLst>
          </p:cNvPr>
          <p:cNvCxnSpPr/>
          <p:nvPr/>
        </p:nvCxnSpPr>
        <p:spPr>
          <a:xfrm flipH="1">
            <a:off x="4832370" y="4682909"/>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5">
            <a:extLst>
              <a:ext uri="{FF2B5EF4-FFF2-40B4-BE49-F238E27FC236}">
                <a16:creationId xmlns:a16="http://schemas.microsoft.com/office/drawing/2014/main" xmlns="" id="{6511BD8A-AACD-4F1A-B146-76C1F7F863F5}"/>
              </a:ext>
            </a:extLst>
          </p:cNvPr>
          <p:cNvCxnSpPr/>
          <p:nvPr/>
        </p:nvCxnSpPr>
        <p:spPr>
          <a:xfrm flipH="1">
            <a:off x="1915767" y="5418535"/>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6">
            <a:extLst>
              <a:ext uri="{FF2B5EF4-FFF2-40B4-BE49-F238E27FC236}">
                <a16:creationId xmlns:a16="http://schemas.microsoft.com/office/drawing/2014/main" xmlns="" id="{C72985C2-1A85-414C-9E99-7FB4646B9B5C}"/>
              </a:ext>
            </a:extLst>
          </p:cNvPr>
          <p:cNvCxnSpPr/>
          <p:nvPr/>
        </p:nvCxnSpPr>
        <p:spPr>
          <a:xfrm flipH="1">
            <a:off x="3897565" y="2676416"/>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7">
            <a:extLst>
              <a:ext uri="{FF2B5EF4-FFF2-40B4-BE49-F238E27FC236}">
                <a16:creationId xmlns:a16="http://schemas.microsoft.com/office/drawing/2014/main" xmlns="" id="{B8B22834-2CE6-4510-A3B2-15891FCBADD7}"/>
              </a:ext>
            </a:extLst>
          </p:cNvPr>
          <p:cNvCxnSpPr>
            <a:cxnSpLocks/>
          </p:cNvCxnSpPr>
          <p:nvPr/>
        </p:nvCxnSpPr>
        <p:spPr>
          <a:xfrm flipH="1" flipV="1">
            <a:off x="4037956" y="2043065"/>
            <a:ext cx="360000" cy="0"/>
          </a:xfrm>
          <a:prstGeom prst="straightConnector1">
            <a:avLst/>
          </a:prstGeom>
          <a:ln w="317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Conector de seta reta 20">
            <a:extLst>
              <a:ext uri="{FF2B5EF4-FFF2-40B4-BE49-F238E27FC236}">
                <a16:creationId xmlns:a16="http://schemas.microsoft.com/office/drawing/2014/main" xmlns="" id="{88CD126C-841D-46A1-AB7B-5B9A6674A4CE}"/>
              </a:ext>
            </a:extLst>
          </p:cNvPr>
          <p:cNvCxnSpPr/>
          <p:nvPr/>
        </p:nvCxnSpPr>
        <p:spPr>
          <a:xfrm flipH="1">
            <a:off x="4062381" y="4036639"/>
            <a:ext cx="1260000" cy="0"/>
          </a:xfrm>
          <a:prstGeom prst="straightConnector1">
            <a:avLst/>
          </a:prstGeom>
          <a:ln w="317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Conector de seta reta 21">
            <a:extLst>
              <a:ext uri="{FF2B5EF4-FFF2-40B4-BE49-F238E27FC236}">
                <a16:creationId xmlns:a16="http://schemas.microsoft.com/office/drawing/2014/main" xmlns="" id="{2E657080-CB89-4A4D-9404-F33C11C5A72A}"/>
              </a:ext>
            </a:extLst>
          </p:cNvPr>
          <p:cNvCxnSpPr/>
          <p:nvPr/>
        </p:nvCxnSpPr>
        <p:spPr>
          <a:xfrm flipV="1">
            <a:off x="2453956" y="4871848"/>
            <a:ext cx="1584000" cy="0"/>
          </a:xfrm>
          <a:prstGeom prst="straightConnector1">
            <a:avLst/>
          </a:prstGeom>
          <a:ln w="317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xmlns="" id="{D9470C1E-F5E2-467D-9B9F-7E4A5E89C073}"/>
              </a:ext>
            </a:extLst>
          </p:cNvPr>
          <p:cNvSpPr txBox="1"/>
          <p:nvPr/>
        </p:nvSpPr>
        <p:spPr>
          <a:xfrm>
            <a:off x="869408" y="1506944"/>
            <a:ext cx="1739513" cy="369332"/>
          </a:xfrm>
          <a:prstGeom prst="rect">
            <a:avLst/>
          </a:prstGeom>
          <a:noFill/>
        </p:spPr>
        <p:txBody>
          <a:bodyPr wrap="square" rtlCol="0">
            <a:spAutoFit/>
          </a:bodyPr>
          <a:lstStyle/>
          <a:p>
            <a:pPr algn="ctr"/>
            <a:r>
              <a:rPr lang="pt-BR" b="1" dirty="0">
                <a:solidFill>
                  <a:srgbClr val="C00000"/>
                </a:solidFill>
                <a:latin typeface="+mj-lt"/>
              </a:rPr>
              <a:t>Variância ENTRE</a:t>
            </a:r>
          </a:p>
        </p:txBody>
      </p:sp>
      <p:sp>
        <p:nvSpPr>
          <p:cNvPr id="18" name="CaixaDeTexto 17">
            <a:extLst>
              <a:ext uri="{FF2B5EF4-FFF2-40B4-BE49-F238E27FC236}">
                <a16:creationId xmlns:a16="http://schemas.microsoft.com/office/drawing/2014/main" xmlns="" id="{A31C4777-F7FF-45F4-B031-D4019894B0AF}"/>
              </a:ext>
            </a:extLst>
          </p:cNvPr>
          <p:cNvSpPr txBox="1"/>
          <p:nvPr/>
        </p:nvSpPr>
        <p:spPr>
          <a:xfrm>
            <a:off x="774432" y="1876276"/>
            <a:ext cx="1929467" cy="369332"/>
          </a:xfrm>
          <a:prstGeom prst="rect">
            <a:avLst/>
          </a:prstGeom>
          <a:noFill/>
        </p:spPr>
        <p:txBody>
          <a:bodyPr wrap="square" rtlCol="0">
            <a:spAutoFit/>
          </a:bodyPr>
          <a:lstStyle/>
          <a:p>
            <a:pPr algn="ctr"/>
            <a:r>
              <a:rPr lang="pt-BR" b="1" dirty="0">
                <a:solidFill>
                  <a:srgbClr val="00B0F0"/>
                </a:solidFill>
                <a:latin typeface="+mj-lt"/>
              </a:rPr>
              <a:t>Variância DENTRO</a:t>
            </a:r>
          </a:p>
        </p:txBody>
      </p:sp>
      <p:cxnSp>
        <p:nvCxnSpPr>
          <p:cNvPr id="19" name="Conector reto 18">
            <a:extLst>
              <a:ext uri="{FF2B5EF4-FFF2-40B4-BE49-F238E27FC236}">
                <a16:creationId xmlns:a16="http://schemas.microsoft.com/office/drawing/2014/main" xmlns="" id="{80177005-EF6C-487D-ACA2-D1A9D8AB7F4F}"/>
              </a:ext>
            </a:extLst>
          </p:cNvPr>
          <p:cNvCxnSpPr/>
          <p:nvPr/>
        </p:nvCxnSpPr>
        <p:spPr>
          <a:xfrm flipV="1">
            <a:off x="781421" y="1864446"/>
            <a:ext cx="19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mc="http://schemas.openxmlformats.org/markup-compatibility/2006" xmlns:a16="http://schemas.microsoft.com/office/drawing/2014/main" xmlns="" id="{711D80A2-8F08-49C3-804D-B01DB3AEC5FC}"/>
              </a:ext>
            </a:extLst>
          </p:cNvPr>
          <p:cNvSpPr txBox="1">
            <a:spLocks noRot="1" noChangeAspect="1" noMove="1" noResize="1" noEditPoints="1" noAdjustHandles="1" noChangeArrowheads="1" noChangeShapeType="1" noTextEdit="1"/>
          </p:cNvSpPr>
          <p:nvPr/>
        </p:nvSpPr>
        <p:spPr>
          <a:xfrm>
            <a:off x="244759" y="1664347"/>
            <a:ext cx="560122" cy="369332"/>
          </a:xfrm>
          <a:prstGeom prst="rect">
            <a:avLst/>
          </a:prstGeom>
          <a:blipFill>
            <a:blip r:embed="rId9"/>
            <a:stretch>
              <a:fillRect t="-8197" r="-9783" b="-24590"/>
            </a:stretch>
          </a:blipFill>
        </p:spPr>
        <p:txBody>
          <a:bodyPr/>
          <a:lstStyle/>
          <a:p>
            <a:r>
              <a:rPr lang="pt-BR">
                <a:noFill/>
                <a:latin typeface="+mj-lt"/>
              </a:rPr>
              <a:t> </a:t>
            </a:r>
          </a:p>
        </p:txBody>
      </p:sp>
      <p:sp>
        <p:nvSpPr>
          <p:cNvPr id="22" name="Retângulo 21"/>
          <p:cNvSpPr/>
          <p:nvPr/>
        </p:nvSpPr>
        <p:spPr>
          <a:xfrm>
            <a:off x="4675516" y="1147638"/>
            <a:ext cx="4468483" cy="646331"/>
          </a:xfrm>
          <a:prstGeom prst="rect">
            <a:avLst/>
          </a:prstGeom>
        </p:spPr>
        <p:txBody>
          <a:bodyPr wrap="square">
            <a:spAutoFit/>
          </a:bodyPr>
          <a:lstStyle/>
          <a:p>
            <a:r>
              <a:rPr lang="pt-BR" altLang="pt-BR" b="1" dirty="0" smtClean="0">
                <a:latin typeface="+mj-lt"/>
              </a:rPr>
              <a:t>Análise de Variâncias é uma </a:t>
            </a:r>
            <a:r>
              <a:rPr lang="pt-BR" altLang="pt-BR" b="1" i="1" dirty="0" smtClean="0">
                <a:latin typeface="+mj-lt"/>
              </a:rPr>
              <a:t>razão</a:t>
            </a:r>
            <a:r>
              <a:rPr lang="pt-BR" altLang="pt-BR" b="1" dirty="0" smtClean="0">
                <a:latin typeface="+mj-lt"/>
              </a:rPr>
              <a:t> de variabilidades</a:t>
            </a:r>
          </a:p>
        </p:txBody>
      </p:sp>
      <p:sp>
        <p:nvSpPr>
          <p:cNvPr id="23" name="Retângulo 22">
            <a:extLst>
              <a:ext uri="{FF2B5EF4-FFF2-40B4-BE49-F238E27FC236}">
                <a16:creationId xmlns:a16="http://schemas.microsoft.com/office/drawing/2014/main" xmlns="" id="{758DD662-B2D3-4AE9-9FA5-2E48889C5223}"/>
              </a:ext>
            </a:extLst>
          </p:cNvPr>
          <p:cNvSpPr/>
          <p:nvPr/>
        </p:nvSpPr>
        <p:spPr>
          <a:xfrm>
            <a:off x="2676520" y="138297"/>
            <a:ext cx="334809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58DD662-B2D3-4AE9-9FA5-2E48889C5223}"/>
              </a:ext>
            </a:extLst>
          </p:cNvPr>
          <p:cNvSpPr/>
          <p:nvPr/>
        </p:nvSpPr>
        <p:spPr>
          <a:xfrm>
            <a:off x="3195061" y="60382"/>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
        <p:nvSpPr>
          <p:cNvPr id="3" name="CaixaDeTexto 2">
            <a:extLst>
              <a:ext uri="{FF2B5EF4-FFF2-40B4-BE49-F238E27FC236}">
                <a16:creationId xmlns:a16="http://schemas.microsoft.com/office/drawing/2014/main" xmlns="" id="{ABC139EC-4329-49B1-92D2-1B2AFDE21E7D}"/>
              </a:ext>
            </a:extLst>
          </p:cNvPr>
          <p:cNvSpPr txBox="1"/>
          <p:nvPr/>
        </p:nvSpPr>
        <p:spPr>
          <a:xfrm>
            <a:off x="439588" y="1052919"/>
            <a:ext cx="2446889" cy="369332"/>
          </a:xfrm>
          <a:prstGeom prst="rect">
            <a:avLst/>
          </a:prstGeom>
          <a:noFill/>
        </p:spPr>
        <p:txBody>
          <a:bodyPr wrap="square" rtlCol="0">
            <a:spAutoFit/>
          </a:bodyPr>
          <a:lstStyle/>
          <a:p>
            <a:r>
              <a:rPr lang="pt-BR" b="1" dirty="0">
                <a:latin typeface="+mj-lt"/>
              </a:rPr>
              <a:t>Exemplo:</a:t>
            </a:r>
          </a:p>
        </p:txBody>
      </p:sp>
      <p:sp>
        <p:nvSpPr>
          <p:cNvPr id="4" name="CaixaDeTexto 3">
            <a:extLst>
              <a:ext uri="{FF2B5EF4-FFF2-40B4-BE49-F238E27FC236}">
                <a16:creationId xmlns:a16="http://schemas.microsoft.com/office/drawing/2014/main" xmlns="" id="{12653A7A-0C22-45E0-A4DB-73AAE6DA7CC8}"/>
              </a:ext>
            </a:extLst>
          </p:cNvPr>
          <p:cNvSpPr txBox="1"/>
          <p:nvPr/>
        </p:nvSpPr>
        <p:spPr>
          <a:xfrm>
            <a:off x="613090" y="1479635"/>
            <a:ext cx="8336946" cy="923330"/>
          </a:xfrm>
          <a:prstGeom prst="rect">
            <a:avLst/>
          </a:prstGeom>
          <a:noFill/>
        </p:spPr>
        <p:txBody>
          <a:bodyPr wrap="square" rtlCol="0">
            <a:spAutoFit/>
          </a:bodyPr>
          <a:lstStyle/>
          <a:p>
            <a:r>
              <a:rPr lang="pt-BR" b="1" dirty="0">
                <a:latin typeface="+mj-lt"/>
              </a:rPr>
              <a:t>Três operadores de um mesmo instrumento de medição de um laboratório de análises realizaram medidas repedidas de um mesmo mensurando (4 repetições para cada operador).</a:t>
            </a:r>
          </a:p>
        </p:txBody>
      </p:sp>
      <p:graphicFrame>
        <p:nvGraphicFramePr>
          <p:cNvPr id="5" name="Tabela 4">
            <a:extLst>
              <a:ext uri="{FF2B5EF4-FFF2-40B4-BE49-F238E27FC236}">
                <a16:creationId xmlns:a16="http://schemas.microsoft.com/office/drawing/2014/main" xmlns="" id="{66AF9691-792B-4C34-80ED-0DF0A9526CE8}"/>
              </a:ext>
            </a:extLst>
          </p:cNvPr>
          <p:cNvGraphicFramePr>
            <a:graphicFrameLocks noGrp="1"/>
          </p:cNvGraphicFramePr>
          <p:nvPr>
            <p:extLst>
              <p:ext uri="{D42A27DB-BD31-4B8C-83A1-F6EECF244321}">
                <p14:modId xmlns:p14="http://schemas.microsoft.com/office/powerpoint/2010/main" xmlns="" val="3570598351"/>
              </p:ext>
            </p:extLst>
          </p:nvPr>
        </p:nvGraphicFramePr>
        <p:xfrm>
          <a:off x="1760202" y="3794577"/>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pt-BR" dirty="0"/>
                        <a:t>Operador 1</a:t>
                      </a:r>
                    </a:p>
                  </a:txBody>
                  <a:tcPr/>
                </a:tc>
                <a:tc>
                  <a:txBody>
                    <a:bodyPr/>
                    <a:lstStyle/>
                    <a:p>
                      <a:pPr algn="ctr"/>
                      <a:r>
                        <a:rPr lang="pt-BR" dirty="0"/>
                        <a:t>Operador 2</a:t>
                      </a:r>
                    </a:p>
                  </a:txBody>
                  <a:tcPr/>
                </a:tc>
                <a:tc>
                  <a:txBody>
                    <a:bodyPr/>
                    <a:lstStyle/>
                    <a:p>
                      <a:pPr algn="ctr"/>
                      <a:r>
                        <a:rPr lang="pt-BR" dirty="0"/>
                        <a:t>Operador 3</a:t>
                      </a:r>
                    </a:p>
                  </a:txBody>
                  <a:tcPr/>
                </a:tc>
                <a:extLst>
                  <a:ext uri="{0D108BD9-81ED-4DB2-BD59-A6C34878D82A}">
                    <a16:rowId xmlns:a16="http://schemas.microsoft.com/office/drawing/2014/main" xmlns="" val="10000"/>
                  </a:ext>
                </a:extLst>
              </a:tr>
              <a:tr h="370840">
                <a:tc>
                  <a:txBody>
                    <a:bodyPr/>
                    <a:lstStyle/>
                    <a:p>
                      <a:pPr algn="ctr" fontAlgn="b"/>
                      <a:r>
                        <a:rPr lang="pt-BR" sz="1800" b="0" i="0" u="none" strike="noStrike" dirty="0">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10,4</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8,2</a:t>
                      </a:r>
                    </a:p>
                  </a:txBody>
                  <a:tcPr marL="7620" marR="7620" marT="7620" marB="0" anchor="ctr"/>
                </a:tc>
                <a:extLst>
                  <a:ext uri="{0D108BD9-81ED-4DB2-BD59-A6C34878D82A}">
                    <a16:rowId xmlns:a16="http://schemas.microsoft.com/office/drawing/2014/main" xmlns="" val="10001"/>
                  </a:ext>
                </a:extLst>
              </a:tr>
              <a:tr h="370840">
                <a:tc>
                  <a:txBody>
                    <a:bodyPr/>
                    <a:lstStyle/>
                    <a:p>
                      <a:pPr algn="ctr" fontAlgn="b"/>
                      <a:r>
                        <a:rPr lang="pt-BR" sz="1800" b="0" i="0" u="none" strike="noStrike" dirty="0">
                          <a:solidFill>
                            <a:srgbClr val="000000"/>
                          </a:solidFill>
                          <a:effectLst/>
                          <a:latin typeface="Calibri" panose="020F0502020204030204" pitchFamily="34" charset="0"/>
                        </a:rPr>
                        <a:t>9,7</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10,1</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8,3</a:t>
                      </a:r>
                    </a:p>
                  </a:txBody>
                  <a:tcPr marL="7620" marR="7620" marT="7620" marB="0" anchor="ctr"/>
                </a:tc>
                <a:extLst>
                  <a:ext uri="{0D108BD9-81ED-4DB2-BD59-A6C34878D82A}">
                    <a16:rowId xmlns:a16="http://schemas.microsoft.com/office/drawing/2014/main" xmlns="" val="10002"/>
                  </a:ext>
                </a:extLst>
              </a:tr>
              <a:tr h="370840">
                <a:tc>
                  <a:txBody>
                    <a:bodyPr/>
                    <a:lstStyle/>
                    <a:p>
                      <a:pPr algn="ctr" fontAlgn="b"/>
                      <a:r>
                        <a:rPr lang="pt-BR" sz="1800" b="0" i="0" u="none" strike="noStrike">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9,9</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8,7</a:t>
                      </a:r>
                    </a:p>
                  </a:txBody>
                  <a:tcPr marL="7620" marR="7620" marT="7620" marB="0" anchor="ctr"/>
                </a:tc>
                <a:extLst>
                  <a:ext uri="{0D108BD9-81ED-4DB2-BD59-A6C34878D82A}">
                    <a16:rowId xmlns:a16="http://schemas.microsoft.com/office/drawing/2014/main" xmlns="" val="10003"/>
                  </a:ext>
                </a:extLst>
              </a:tr>
              <a:tr h="370840">
                <a:tc>
                  <a:txBody>
                    <a:bodyPr/>
                    <a:lstStyle/>
                    <a:p>
                      <a:pPr algn="ctr" fontAlgn="b"/>
                      <a:r>
                        <a:rPr lang="pt-BR" sz="1800" b="0" i="0" u="none" strike="noStrike" dirty="0">
                          <a:solidFill>
                            <a:srgbClr val="000000"/>
                          </a:solidFill>
                          <a:effectLst/>
                          <a:latin typeface="Calibri" panose="020F0502020204030204" pitchFamily="34" charset="0"/>
                        </a:rPr>
                        <a:t>9,8</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10,3</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8,8</a:t>
                      </a:r>
                    </a:p>
                  </a:txBody>
                  <a:tcPr marL="7620" marR="7620" marT="7620" marB="0" anchor="ctr"/>
                </a:tc>
                <a:extLst>
                  <a:ext uri="{0D108BD9-81ED-4DB2-BD59-A6C34878D82A}">
                    <a16:rowId xmlns:a16="http://schemas.microsoft.com/office/drawing/2014/main" xmlns="" val="10004"/>
                  </a:ext>
                </a:extLst>
              </a:tr>
            </a:tbl>
          </a:graphicData>
        </a:graphic>
      </p:graphicFrame>
      <p:sp>
        <p:nvSpPr>
          <p:cNvPr id="6" name="CaixaDeTexto 5">
            <a:extLst>
              <a:ext uri="{FF2B5EF4-FFF2-40B4-BE49-F238E27FC236}">
                <a16:creationId xmlns:a16="http://schemas.microsoft.com/office/drawing/2014/main" xmlns="" id="{40774EBD-EBCE-49A9-BD32-7632A844C552}"/>
              </a:ext>
            </a:extLst>
          </p:cNvPr>
          <p:cNvSpPr txBox="1"/>
          <p:nvPr/>
        </p:nvSpPr>
        <p:spPr>
          <a:xfrm>
            <a:off x="3986175" y="2728741"/>
            <a:ext cx="1820834" cy="369332"/>
          </a:xfrm>
          <a:prstGeom prst="rect">
            <a:avLst/>
          </a:prstGeom>
          <a:noFill/>
        </p:spPr>
        <p:txBody>
          <a:bodyPr wrap="square" rtlCol="0">
            <a:spAutoFit/>
          </a:bodyPr>
          <a:lstStyle/>
          <a:p>
            <a:pPr algn="ctr"/>
            <a:r>
              <a:rPr lang="pt-BR" b="1" dirty="0">
                <a:latin typeface="+mj-lt"/>
              </a:rPr>
              <a:t>Colunas/Grupos</a:t>
            </a:r>
          </a:p>
        </p:txBody>
      </p:sp>
      <p:cxnSp>
        <p:nvCxnSpPr>
          <p:cNvPr id="7" name="Conector de seta reta 7">
            <a:extLst>
              <a:ext uri="{FF2B5EF4-FFF2-40B4-BE49-F238E27FC236}">
                <a16:creationId xmlns:a16="http://schemas.microsoft.com/office/drawing/2014/main" xmlns="" id="{2376FC8F-4B24-40DB-B3A9-961565BC4725}"/>
              </a:ext>
            </a:extLst>
          </p:cNvPr>
          <p:cNvCxnSpPr>
            <a:stCxn id="6" idx="2"/>
          </p:cNvCxnSpPr>
          <p:nvPr/>
        </p:nvCxnSpPr>
        <p:spPr>
          <a:xfrm flipH="1">
            <a:off x="2803556" y="3098073"/>
            <a:ext cx="2093036" cy="5937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 name="Conector de seta reta 9">
            <a:extLst>
              <a:ext uri="{FF2B5EF4-FFF2-40B4-BE49-F238E27FC236}">
                <a16:creationId xmlns:a16="http://schemas.microsoft.com/office/drawing/2014/main" xmlns="" id="{E3675D91-A8A7-4CDF-B032-2E83683F4043}"/>
              </a:ext>
            </a:extLst>
          </p:cNvPr>
          <p:cNvCxnSpPr>
            <a:stCxn id="6" idx="2"/>
          </p:cNvCxnSpPr>
          <p:nvPr/>
        </p:nvCxnSpPr>
        <p:spPr>
          <a:xfrm>
            <a:off x="4896592" y="3098073"/>
            <a:ext cx="3050" cy="607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11">
            <a:extLst>
              <a:ext uri="{FF2B5EF4-FFF2-40B4-BE49-F238E27FC236}">
                <a16:creationId xmlns:a16="http://schemas.microsoft.com/office/drawing/2014/main" xmlns="" id="{A4A640B0-5C98-459C-BB23-01D685696578}"/>
              </a:ext>
            </a:extLst>
          </p:cNvPr>
          <p:cNvCxnSpPr>
            <a:stCxn id="6" idx="2"/>
          </p:cNvCxnSpPr>
          <p:nvPr/>
        </p:nvCxnSpPr>
        <p:spPr>
          <a:xfrm>
            <a:off x="4896592" y="3098073"/>
            <a:ext cx="2014730" cy="5937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Chave esquerda 12">
            <a:extLst>
              <a:ext uri="{FF2B5EF4-FFF2-40B4-BE49-F238E27FC236}">
                <a16:creationId xmlns:a16="http://schemas.microsoft.com/office/drawing/2014/main" xmlns="" id="{A6105C7E-202E-407D-8813-D5E8BC4B7AAD}"/>
              </a:ext>
            </a:extLst>
          </p:cNvPr>
          <p:cNvSpPr/>
          <p:nvPr/>
        </p:nvSpPr>
        <p:spPr>
          <a:xfrm>
            <a:off x="1437441" y="4162684"/>
            <a:ext cx="188332" cy="1486093"/>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latin typeface="+mj-lt"/>
            </a:endParaRPr>
          </a:p>
        </p:txBody>
      </p:sp>
      <p:sp>
        <p:nvSpPr>
          <p:cNvPr id="11" name="CaixaDeTexto 10">
            <a:extLst>
              <a:ext uri="{FF2B5EF4-FFF2-40B4-BE49-F238E27FC236}">
                <a16:creationId xmlns:a16="http://schemas.microsoft.com/office/drawing/2014/main" xmlns="" id="{2C9CA7C2-8AC4-46FB-9BDE-384F5432FFA3}"/>
              </a:ext>
            </a:extLst>
          </p:cNvPr>
          <p:cNvSpPr txBox="1"/>
          <p:nvPr/>
        </p:nvSpPr>
        <p:spPr>
          <a:xfrm rot="16200000">
            <a:off x="216706" y="4721064"/>
            <a:ext cx="1820834" cy="369332"/>
          </a:xfrm>
          <a:prstGeom prst="rect">
            <a:avLst/>
          </a:prstGeom>
          <a:noFill/>
        </p:spPr>
        <p:txBody>
          <a:bodyPr wrap="square" rtlCol="0">
            <a:spAutoFit/>
          </a:bodyPr>
          <a:lstStyle/>
          <a:p>
            <a:pPr algn="ctr"/>
            <a:r>
              <a:rPr lang="pt-BR" b="1" dirty="0">
                <a:latin typeface="+mj-lt"/>
              </a:rPr>
              <a:t>Repetições</a:t>
            </a:r>
          </a:p>
        </p:txBody>
      </p:sp>
      <p:sp>
        <p:nvSpPr>
          <p:cNvPr id="12" name="CaixaDeTexto 11">
            <a:extLst>
              <a:ext uri="{FF2B5EF4-FFF2-40B4-BE49-F238E27FC236}">
                <a16:creationId xmlns:a16="http://schemas.microsoft.com/office/drawing/2014/main" xmlns="" id="{1386888D-F151-459A-92E2-760724879491}"/>
              </a:ext>
            </a:extLst>
          </p:cNvPr>
          <p:cNvSpPr txBox="1"/>
          <p:nvPr/>
        </p:nvSpPr>
        <p:spPr>
          <a:xfrm>
            <a:off x="709458" y="2469187"/>
            <a:ext cx="2355446" cy="369332"/>
          </a:xfrm>
          <a:prstGeom prst="rect">
            <a:avLst/>
          </a:prstGeom>
          <a:solidFill>
            <a:schemeClr val="accent1">
              <a:lumMod val="20000"/>
              <a:lumOff val="80000"/>
            </a:schemeClr>
          </a:solidFill>
        </p:spPr>
        <p:txBody>
          <a:bodyPr wrap="square" rtlCol="0">
            <a:spAutoFit/>
          </a:bodyPr>
          <a:lstStyle/>
          <a:p>
            <a:pPr algn="ctr"/>
            <a:r>
              <a:rPr lang="pt-BR" b="1" dirty="0">
                <a:latin typeface="+mj-lt"/>
              </a:rPr>
              <a:t>Fator único: Operador</a:t>
            </a:r>
          </a:p>
        </p:txBody>
      </p:sp>
      <p:cxnSp>
        <p:nvCxnSpPr>
          <p:cNvPr id="13" name="Conector de seta reta 15">
            <a:extLst>
              <a:ext uri="{FF2B5EF4-FFF2-40B4-BE49-F238E27FC236}">
                <a16:creationId xmlns:a16="http://schemas.microsoft.com/office/drawing/2014/main" xmlns="" id="{1A97AFBD-D5FB-4E31-A13D-F78519143502}"/>
              </a:ext>
            </a:extLst>
          </p:cNvPr>
          <p:cNvCxnSpPr>
            <a:endCxn id="6" idx="1"/>
          </p:cNvCxnSpPr>
          <p:nvPr/>
        </p:nvCxnSpPr>
        <p:spPr>
          <a:xfrm>
            <a:off x="3123627" y="2671431"/>
            <a:ext cx="862548" cy="24197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8">
            <a:extLst>
              <a:ext uri="{FF2B5EF4-FFF2-40B4-BE49-F238E27FC236}">
                <a16:creationId xmlns:a16="http://schemas.microsoft.com/office/drawing/2014/main" xmlns="" id="{6012386C-0688-48BE-8278-2810F7E3C45C}"/>
              </a:ext>
            </a:extLst>
          </p:cNvPr>
          <p:cNvCxnSpPr/>
          <p:nvPr/>
        </p:nvCxnSpPr>
        <p:spPr>
          <a:xfrm>
            <a:off x="3144342" y="5780968"/>
            <a:ext cx="33120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xmlns="" id="{156B257C-1B54-4FD2-AA9F-40FCF6E94EFA}"/>
              </a:ext>
            </a:extLst>
          </p:cNvPr>
          <p:cNvSpPr txBox="1"/>
          <p:nvPr/>
        </p:nvSpPr>
        <p:spPr>
          <a:xfrm>
            <a:off x="4034528" y="5780968"/>
            <a:ext cx="1547347" cy="369332"/>
          </a:xfrm>
          <a:prstGeom prst="rect">
            <a:avLst/>
          </a:prstGeom>
          <a:noFill/>
        </p:spPr>
        <p:txBody>
          <a:bodyPr wrap="none" rtlCol="0">
            <a:spAutoFit/>
          </a:bodyPr>
          <a:lstStyle/>
          <a:p>
            <a:r>
              <a:rPr lang="pt-BR" dirty="0">
                <a:latin typeface="+mj-lt"/>
              </a:rPr>
              <a:t>Níveis do fator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animBg="1"/>
      <p:bldP spid="11" grpId="0"/>
      <p:bldP spid="12" grpId="0" animBg="1"/>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5E17364D-8595-4B64-90D8-AB286C1E0248}"/>
              </a:ext>
            </a:extLst>
          </p:cNvPr>
          <p:cNvSpPr txBox="1"/>
          <p:nvPr/>
        </p:nvSpPr>
        <p:spPr>
          <a:xfrm>
            <a:off x="640479" y="1198175"/>
            <a:ext cx="2446889" cy="369332"/>
          </a:xfrm>
          <a:prstGeom prst="rect">
            <a:avLst/>
          </a:prstGeom>
          <a:noFill/>
        </p:spPr>
        <p:txBody>
          <a:bodyPr wrap="square" rtlCol="0">
            <a:spAutoFit/>
          </a:bodyPr>
          <a:lstStyle/>
          <a:p>
            <a:r>
              <a:rPr lang="pt-BR" b="1" dirty="0">
                <a:latin typeface="+mj-lt"/>
              </a:rPr>
              <a:t>Exemplo:</a:t>
            </a:r>
          </a:p>
        </p:txBody>
      </p:sp>
      <p:graphicFrame>
        <p:nvGraphicFramePr>
          <p:cNvPr id="4" name="Tabela 3">
            <a:extLst>
              <a:ext uri="{FF2B5EF4-FFF2-40B4-BE49-F238E27FC236}">
                <a16:creationId xmlns:a16="http://schemas.microsoft.com/office/drawing/2014/main" xmlns="" id="{2C292B3E-D892-4116-BCDB-012FEAB38256}"/>
              </a:ext>
            </a:extLst>
          </p:cNvPr>
          <p:cNvGraphicFramePr>
            <a:graphicFrameLocks noGrp="1"/>
          </p:cNvGraphicFramePr>
          <p:nvPr>
            <p:extLst>
              <p:ext uri="{D42A27DB-BD31-4B8C-83A1-F6EECF244321}">
                <p14:modId xmlns:p14="http://schemas.microsoft.com/office/powerpoint/2010/main" xmlns="" val="1002238889"/>
              </p:ext>
            </p:extLst>
          </p:nvPr>
        </p:nvGraphicFramePr>
        <p:xfrm>
          <a:off x="850204" y="2783547"/>
          <a:ext cx="3924492" cy="1854200"/>
        </p:xfrm>
        <a:graphic>
          <a:graphicData uri="http://schemas.openxmlformats.org/drawingml/2006/table">
            <a:tbl>
              <a:tblPr firstRow="1" bandRow="1">
                <a:tableStyleId>{5C22544A-7EE6-4342-B048-85BDC9FD1C3A}</a:tableStyleId>
              </a:tblPr>
              <a:tblGrid>
                <a:gridCol w="1308164">
                  <a:extLst>
                    <a:ext uri="{9D8B030D-6E8A-4147-A177-3AD203B41FA5}">
                      <a16:colId xmlns:a16="http://schemas.microsoft.com/office/drawing/2014/main" xmlns="" val="20000"/>
                    </a:ext>
                  </a:extLst>
                </a:gridCol>
                <a:gridCol w="1308164">
                  <a:extLst>
                    <a:ext uri="{9D8B030D-6E8A-4147-A177-3AD203B41FA5}">
                      <a16:colId xmlns:a16="http://schemas.microsoft.com/office/drawing/2014/main" xmlns="" val="20001"/>
                    </a:ext>
                  </a:extLst>
                </a:gridCol>
                <a:gridCol w="1308164">
                  <a:extLst>
                    <a:ext uri="{9D8B030D-6E8A-4147-A177-3AD203B41FA5}">
                      <a16:colId xmlns:a16="http://schemas.microsoft.com/office/drawing/2014/main" xmlns="" val="20002"/>
                    </a:ext>
                  </a:extLst>
                </a:gridCol>
              </a:tblGrid>
              <a:tr h="370840">
                <a:tc>
                  <a:txBody>
                    <a:bodyPr/>
                    <a:lstStyle/>
                    <a:p>
                      <a:pPr algn="ctr"/>
                      <a:r>
                        <a:rPr lang="pt-BR" dirty="0"/>
                        <a:t>Operador 1</a:t>
                      </a:r>
                    </a:p>
                  </a:txBody>
                  <a:tcPr/>
                </a:tc>
                <a:tc>
                  <a:txBody>
                    <a:bodyPr/>
                    <a:lstStyle/>
                    <a:p>
                      <a:pPr algn="ctr"/>
                      <a:r>
                        <a:rPr lang="pt-BR" dirty="0"/>
                        <a:t>Operador 2</a:t>
                      </a:r>
                    </a:p>
                  </a:txBody>
                  <a:tcPr/>
                </a:tc>
                <a:tc>
                  <a:txBody>
                    <a:bodyPr/>
                    <a:lstStyle/>
                    <a:p>
                      <a:pPr algn="ctr"/>
                      <a:r>
                        <a:rPr lang="pt-BR" dirty="0"/>
                        <a:t>Operador 3</a:t>
                      </a:r>
                    </a:p>
                  </a:txBody>
                  <a:tcPr/>
                </a:tc>
                <a:extLst>
                  <a:ext uri="{0D108BD9-81ED-4DB2-BD59-A6C34878D82A}">
                    <a16:rowId xmlns:a16="http://schemas.microsoft.com/office/drawing/2014/main" xmlns="" val="10000"/>
                  </a:ext>
                </a:extLst>
              </a:tr>
              <a:tr h="370840">
                <a:tc>
                  <a:txBody>
                    <a:bodyPr/>
                    <a:lstStyle/>
                    <a:p>
                      <a:pPr algn="ctr" fontAlgn="b"/>
                      <a:r>
                        <a:rPr lang="pt-BR" sz="1800" b="0" i="0" u="none" strike="noStrike" dirty="0">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10,4</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8,2</a:t>
                      </a:r>
                    </a:p>
                  </a:txBody>
                  <a:tcPr marL="7620" marR="7620" marT="7620" marB="0" anchor="ctr"/>
                </a:tc>
                <a:extLst>
                  <a:ext uri="{0D108BD9-81ED-4DB2-BD59-A6C34878D82A}">
                    <a16:rowId xmlns:a16="http://schemas.microsoft.com/office/drawing/2014/main" xmlns="" val="10001"/>
                  </a:ext>
                </a:extLst>
              </a:tr>
              <a:tr h="370840">
                <a:tc>
                  <a:txBody>
                    <a:bodyPr/>
                    <a:lstStyle/>
                    <a:p>
                      <a:pPr algn="ctr" fontAlgn="b"/>
                      <a:r>
                        <a:rPr lang="pt-BR" sz="1800" b="0" i="0" u="none" strike="noStrike" dirty="0">
                          <a:solidFill>
                            <a:srgbClr val="000000"/>
                          </a:solidFill>
                          <a:effectLst/>
                          <a:latin typeface="Calibri" panose="020F0502020204030204" pitchFamily="34" charset="0"/>
                        </a:rPr>
                        <a:t>9,7</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10,1</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8,3</a:t>
                      </a:r>
                    </a:p>
                  </a:txBody>
                  <a:tcPr marL="7620" marR="7620" marT="7620" marB="0" anchor="ctr"/>
                </a:tc>
                <a:extLst>
                  <a:ext uri="{0D108BD9-81ED-4DB2-BD59-A6C34878D82A}">
                    <a16:rowId xmlns:a16="http://schemas.microsoft.com/office/drawing/2014/main" xmlns="" val="10002"/>
                  </a:ext>
                </a:extLst>
              </a:tr>
              <a:tr h="370840">
                <a:tc>
                  <a:txBody>
                    <a:bodyPr/>
                    <a:lstStyle/>
                    <a:p>
                      <a:pPr algn="ctr" fontAlgn="b"/>
                      <a:r>
                        <a:rPr lang="pt-BR" sz="1800" b="0" i="0" u="none" strike="noStrike">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9,9</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8,7</a:t>
                      </a:r>
                    </a:p>
                  </a:txBody>
                  <a:tcPr marL="7620" marR="7620" marT="7620" marB="0" anchor="ctr"/>
                </a:tc>
                <a:extLst>
                  <a:ext uri="{0D108BD9-81ED-4DB2-BD59-A6C34878D82A}">
                    <a16:rowId xmlns:a16="http://schemas.microsoft.com/office/drawing/2014/main" xmlns="" val="10003"/>
                  </a:ext>
                </a:extLst>
              </a:tr>
              <a:tr h="370840">
                <a:tc>
                  <a:txBody>
                    <a:bodyPr/>
                    <a:lstStyle/>
                    <a:p>
                      <a:pPr algn="ctr" fontAlgn="b"/>
                      <a:r>
                        <a:rPr lang="pt-BR" sz="1800" b="0" i="0" u="none" strike="noStrike" dirty="0">
                          <a:solidFill>
                            <a:srgbClr val="000000"/>
                          </a:solidFill>
                          <a:effectLst/>
                          <a:latin typeface="Calibri" panose="020F0502020204030204" pitchFamily="34" charset="0"/>
                        </a:rPr>
                        <a:t>9,8</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10,3</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8,8</a:t>
                      </a:r>
                    </a:p>
                  </a:txBody>
                  <a:tcPr marL="7620" marR="7620" marT="7620" marB="0" anchor="ctr"/>
                </a:tc>
                <a:extLst>
                  <a:ext uri="{0D108BD9-81ED-4DB2-BD59-A6C34878D82A}">
                    <a16:rowId xmlns:a16="http://schemas.microsoft.com/office/drawing/2014/main" xmlns="" val="10004"/>
                  </a:ext>
                </a:extLst>
              </a:tr>
            </a:tbl>
          </a:graphicData>
        </a:graphic>
      </p:graphicFrame>
      <p:graphicFrame>
        <p:nvGraphicFramePr>
          <p:cNvPr id="5" name="Tabela 4">
            <a:extLst>
              <a:ext uri="{FF2B5EF4-FFF2-40B4-BE49-F238E27FC236}">
                <a16:creationId xmlns:mc="http://schemas.openxmlformats.org/markup-compatibility/2006" xmlns:a16="http://schemas.microsoft.com/office/drawing/2014/main" xmlns="" id="{190231F8-55B4-49A8-AE5E-7ED0CDE23B02}"/>
              </a:ext>
            </a:extLst>
          </p:cNvPr>
          <p:cNvGraphicFramePr>
            <a:graphicFrameLocks noGrp="1"/>
          </p:cNvGraphicFramePr>
          <p:nvPr>
            <p:extLst>
              <p:ext uri="{D42A27DB-BD31-4B8C-83A1-F6EECF244321}">
                <p14:modId xmlns:p14="http://schemas.microsoft.com/office/powerpoint/2010/main" xmlns="" val="2395875916"/>
              </p:ext>
            </p:extLst>
          </p:nvPr>
        </p:nvGraphicFramePr>
        <p:xfrm>
          <a:off x="850204" y="4766769"/>
          <a:ext cx="3924492" cy="370840"/>
        </p:xfrm>
        <a:graphic>
          <a:graphicData uri="http://schemas.openxmlformats.org/drawingml/2006/table">
            <a:tbl>
              <a:tblPr firstRow="1" bandRow="1">
                <a:tableStyleId>{5C22544A-7EE6-4342-B048-85BDC9FD1C3A}</a:tableStyleId>
              </a:tblPr>
              <a:tblGrid>
                <a:gridCol w="1308245">
                  <a:extLst>
                    <a:ext uri="{9D8B030D-6E8A-4147-A177-3AD203B41FA5}">
                      <a16:colId xmlns:mc="http://schemas.openxmlformats.org/markup-compatibility/2006" xmlns:a16="http://schemas.microsoft.com/office/drawing/2014/main" xmlns="" val="20000"/>
                    </a:ext>
                  </a:extLst>
                </a:gridCol>
                <a:gridCol w="1308683">
                  <a:extLst>
                    <a:ext uri="{9D8B030D-6E8A-4147-A177-3AD203B41FA5}">
                      <a16:colId xmlns:mc="http://schemas.openxmlformats.org/markup-compatibility/2006" xmlns:a16="http://schemas.microsoft.com/office/drawing/2014/main" xmlns="" val="20001"/>
                    </a:ext>
                  </a:extLst>
                </a:gridCol>
                <a:gridCol w="1307564">
                  <a:extLst>
                    <a:ext uri="{9D8B030D-6E8A-4147-A177-3AD203B41FA5}">
                      <a16:colId xmlns:mc="http://schemas.openxmlformats.org/markup-compatibility/2006" xmlns:a16="http://schemas.microsoft.com/office/drawing/2014/main" xmlns="" val="20002"/>
                    </a:ext>
                  </a:extLst>
                </a:gridCol>
              </a:tblGrid>
              <a:tr h="370840">
                <a:tc>
                  <a:txBody>
                    <a:bodyPr/>
                    <a:lstStyle/>
                    <a:p>
                      <a:endParaRPr lang="pt-BR"/>
                    </a:p>
                  </a:txBody>
                  <a:tcPr>
                    <a:blipFill>
                      <a:blip r:embed="rId2"/>
                      <a:stretch>
                        <a:fillRect l="-465" t="-8065" r="-201860" b="-24194"/>
                      </a:stretch>
                    </a:blipFill>
                  </a:tcPr>
                </a:tc>
                <a:tc>
                  <a:txBody>
                    <a:bodyPr/>
                    <a:lstStyle/>
                    <a:p>
                      <a:endParaRPr lang="pt-BR"/>
                    </a:p>
                  </a:txBody>
                  <a:tcPr>
                    <a:blipFill>
                      <a:blip r:embed="rId2"/>
                      <a:stretch>
                        <a:fillRect l="-100465" t="-8065" r="-101860" b="-24194"/>
                      </a:stretch>
                    </a:blipFill>
                  </a:tcPr>
                </a:tc>
                <a:tc>
                  <a:txBody>
                    <a:bodyPr/>
                    <a:lstStyle/>
                    <a:p>
                      <a:endParaRPr lang="pt-BR"/>
                    </a:p>
                  </a:txBody>
                  <a:tcPr>
                    <a:blipFill>
                      <a:blip r:embed="rId2"/>
                      <a:stretch>
                        <a:fillRect l="-200465" t="-8065" r="-1860" b="-24194"/>
                      </a:stretch>
                    </a:blipFill>
                  </a:tcPr>
                </a:tc>
                <a:extLst>
                  <a:ext uri="{0D108BD9-81ED-4DB2-BD59-A6C34878D82A}">
                    <a16:rowId xmlns:mc="http://schemas.openxmlformats.org/markup-compatibility/2006" xmlns:a16="http://schemas.microsoft.com/office/drawing/2014/main" xmlns="" val="10000"/>
                  </a:ext>
                </a:extLst>
              </a:tr>
            </a:tbl>
          </a:graphicData>
        </a:graphic>
      </p:graphicFrame>
      <p:pic>
        <p:nvPicPr>
          <p:cNvPr id="6" name="Imagem 5">
            <a:extLst>
              <a:ext uri="{FF2B5EF4-FFF2-40B4-BE49-F238E27FC236}">
                <a16:creationId xmlns:a16="http://schemas.microsoft.com/office/drawing/2014/main" xmlns="" id="{771C0E2D-8017-48FE-AE94-3F2A15CC9723}"/>
              </a:ext>
            </a:extLst>
          </p:cNvPr>
          <p:cNvPicPr>
            <a:picLocks noChangeAspect="1"/>
          </p:cNvPicPr>
          <p:nvPr/>
        </p:nvPicPr>
        <p:blipFill rotWithShape="1">
          <a:blip r:embed="rId3"/>
          <a:srcRect l="6338" t="6087" r="3679"/>
          <a:stretch/>
        </p:blipFill>
        <p:spPr>
          <a:xfrm>
            <a:off x="871528" y="1813234"/>
            <a:ext cx="1260000" cy="1145340"/>
          </a:xfrm>
          <a:prstGeom prst="rect">
            <a:avLst/>
          </a:prstGeom>
        </p:spPr>
      </p:pic>
      <p:sp>
        <p:nvSpPr>
          <p:cNvPr id="7" name="CaixaDeTexto 6">
            <a:extLst>
              <a:ext uri="{FF2B5EF4-FFF2-40B4-BE49-F238E27FC236}">
                <a16:creationId xmlns:mc="http://schemas.openxmlformats.org/markup-compatibility/2006" xmlns:a16="http://schemas.microsoft.com/office/drawing/2014/main" xmlns="" id="{7407B43C-6793-48DF-A8E0-21A2EAB04A8D}"/>
              </a:ext>
            </a:extLst>
          </p:cNvPr>
          <p:cNvSpPr txBox="1">
            <a:spLocks noRot="1" noChangeAspect="1" noMove="1" noResize="1" noEditPoints="1" noAdjustHandles="1" noChangeArrowheads="1" noChangeShapeType="1" noTextEdit="1"/>
          </p:cNvSpPr>
          <p:nvPr/>
        </p:nvSpPr>
        <p:spPr>
          <a:xfrm>
            <a:off x="1364508" y="2312597"/>
            <a:ext cx="276101" cy="276999"/>
          </a:xfrm>
          <a:prstGeom prst="rect">
            <a:avLst/>
          </a:prstGeom>
          <a:blipFill>
            <a:blip r:embed="rId4"/>
            <a:stretch>
              <a:fillRect l="-13333" r="-60000" b="-15217"/>
            </a:stretch>
          </a:blipFill>
        </p:spPr>
        <p:txBody>
          <a:bodyPr/>
          <a:lstStyle/>
          <a:p>
            <a:r>
              <a:rPr lang="pt-BR">
                <a:latin typeface="+mj-lt"/>
              </a:rPr>
              <a:t> </a:t>
            </a:r>
          </a:p>
        </p:txBody>
      </p:sp>
      <p:pic>
        <p:nvPicPr>
          <p:cNvPr id="8" name="Imagem 7">
            <a:extLst>
              <a:ext uri="{FF2B5EF4-FFF2-40B4-BE49-F238E27FC236}">
                <a16:creationId xmlns:a16="http://schemas.microsoft.com/office/drawing/2014/main" xmlns="" id="{31C6A778-F45F-4154-8DEE-0F765A676A74}"/>
              </a:ext>
            </a:extLst>
          </p:cNvPr>
          <p:cNvPicPr>
            <a:picLocks noChangeAspect="1"/>
          </p:cNvPicPr>
          <p:nvPr/>
        </p:nvPicPr>
        <p:blipFill rotWithShape="1">
          <a:blip r:embed="rId5"/>
          <a:srcRect l="104" r="3003"/>
          <a:stretch/>
        </p:blipFill>
        <p:spPr>
          <a:xfrm>
            <a:off x="2178681" y="1819968"/>
            <a:ext cx="1260000" cy="1144761"/>
          </a:xfrm>
          <a:prstGeom prst="rect">
            <a:avLst/>
          </a:prstGeom>
        </p:spPr>
      </p:pic>
      <p:sp>
        <p:nvSpPr>
          <p:cNvPr id="9" name="CaixaDeTexto 8">
            <a:extLst>
              <a:ext uri="{FF2B5EF4-FFF2-40B4-BE49-F238E27FC236}">
                <a16:creationId xmlns:mc="http://schemas.openxmlformats.org/markup-compatibility/2006" xmlns:a16="http://schemas.microsoft.com/office/drawing/2014/main" xmlns="" id="{E76209C3-915E-4935-B450-8715AE9FD0C0}"/>
              </a:ext>
            </a:extLst>
          </p:cNvPr>
          <p:cNvSpPr txBox="1">
            <a:spLocks noRot="1" noChangeAspect="1" noMove="1" noResize="1" noEditPoints="1" noAdjustHandles="1" noChangeArrowheads="1" noChangeShapeType="1" noTextEdit="1"/>
          </p:cNvSpPr>
          <p:nvPr/>
        </p:nvSpPr>
        <p:spPr>
          <a:xfrm>
            <a:off x="2667969" y="2303538"/>
            <a:ext cx="281424" cy="276999"/>
          </a:xfrm>
          <a:prstGeom prst="rect">
            <a:avLst/>
          </a:prstGeom>
          <a:blipFill>
            <a:blip r:embed="rId6"/>
            <a:stretch>
              <a:fillRect l="-13043" r="-58696" b="-15556"/>
            </a:stretch>
          </a:blipFill>
        </p:spPr>
        <p:txBody>
          <a:bodyPr/>
          <a:lstStyle/>
          <a:p>
            <a:r>
              <a:rPr lang="pt-BR">
                <a:latin typeface="+mj-lt"/>
              </a:rPr>
              <a:t> </a:t>
            </a:r>
          </a:p>
        </p:txBody>
      </p:sp>
      <p:pic>
        <p:nvPicPr>
          <p:cNvPr id="10" name="Imagem 9">
            <a:extLst>
              <a:ext uri="{FF2B5EF4-FFF2-40B4-BE49-F238E27FC236}">
                <a16:creationId xmlns:a16="http://schemas.microsoft.com/office/drawing/2014/main" xmlns="" id="{DDADC6A1-21CA-4EFB-8F93-AB61FDF9E55E}"/>
              </a:ext>
            </a:extLst>
          </p:cNvPr>
          <p:cNvPicPr>
            <a:picLocks noChangeAspect="1"/>
          </p:cNvPicPr>
          <p:nvPr/>
        </p:nvPicPr>
        <p:blipFill rotWithShape="1">
          <a:blip r:embed="rId7"/>
          <a:srcRect l="915" t="3885" r="5775" b="3252"/>
          <a:stretch/>
        </p:blipFill>
        <p:spPr>
          <a:xfrm>
            <a:off x="3476783" y="1841789"/>
            <a:ext cx="1260000" cy="1128073"/>
          </a:xfrm>
          <a:prstGeom prst="rect">
            <a:avLst/>
          </a:prstGeom>
        </p:spPr>
      </p:pic>
      <p:sp>
        <p:nvSpPr>
          <p:cNvPr id="11" name="CaixaDeTexto 10">
            <a:extLst>
              <a:ext uri="{FF2B5EF4-FFF2-40B4-BE49-F238E27FC236}">
                <a16:creationId xmlns:mc="http://schemas.openxmlformats.org/markup-compatibility/2006" xmlns:a16="http://schemas.microsoft.com/office/drawing/2014/main" xmlns="" id="{EC5218D2-03AA-4494-94BD-F8066A701FFB}"/>
              </a:ext>
            </a:extLst>
          </p:cNvPr>
          <p:cNvSpPr txBox="1">
            <a:spLocks noRot="1" noChangeAspect="1" noMove="1" noResize="1" noEditPoints="1" noAdjustHandles="1" noChangeArrowheads="1" noChangeShapeType="1" noTextEdit="1"/>
          </p:cNvSpPr>
          <p:nvPr/>
        </p:nvSpPr>
        <p:spPr>
          <a:xfrm>
            <a:off x="3966071" y="2282494"/>
            <a:ext cx="281424" cy="276999"/>
          </a:xfrm>
          <a:prstGeom prst="rect">
            <a:avLst/>
          </a:prstGeom>
          <a:blipFill>
            <a:blip r:embed="rId8"/>
            <a:stretch>
              <a:fillRect l="-13043" r="-58696" b="-15217"/>
            </a:stretch>
          </a:blipFill>
        </p:spPr>
        <p:txBody>
          <a:bodyPr/>
          <a:lstStyle/>
          <a:p>
            <a:r>
              <a:rPr lang="pt-BR">
                <a:latin typeface="+mj-lt"/>
              </a:rPr>
              <a:t> </a:t>
            </a:r>
          </a:p>
        </p:txBody>
      </p:sp>
      <p:sp>
        <p:nvSpPr>
          <p:cNvPr id="12" name="CaixaDeTexto 11">
            <a:extLst>
              <a:ext uri="{FF2B5EF4-FFF2-40B4-BE49-F238E27FC236}">
                <a16:creationId xmlns:a16="http://schemas.microsoft.com/office/drawing/2014/main" xmlns="" id="{D817E128-25DA-4EFF-9F4C-ECAAC1BC4B79}"/>
              </a:ext>
            </a:extLst>
          </p:cNvPr>
          <p:cNvSpPr txBox="1"/>
          <p:nvPr/>
        </p:nvSpPr>
        <p:spPr>
          <a:xfrm>
            <a:off x="5230656" y="1657123"/>
            <a:ext cx="2446889" cy="1231106"/>
          </a:xfrm>
          <a:prstGeom prst="rect">
            <a:avLst/>
          </a:prstGeom>
          <a:noFill/>
        </p:spPr>
        <p:txBody>
          <a:bodyPr wrap="square" rtlCol="0">
            <a:spAutoFit/>
          </a:bodyPr>
          <a:lstStyle/>
          <a:p>
            <a:r>
              <a:rPr lang="pt-BR" sz="2000" b="1" dirty="0">
                <a:latin typeface="+mj-lt"/>
              </a:rPr>
              <a:t>Média geral:</a:t>
            </a:r>
          </a:p>
          <a:p>
            <a:endParaRPr lang="pt-BR" b="1" dirty="0">
              <a:latin typeface="+mj-lt"/>
            </a:endParaRPr>
          </a:p>
          <a:p>
            <a:r>
              <a:rPr lang="pt-BR" b="1" dirty="0">
                <a:latin typeface="+mj-lt"/>
              </a:rPr>
              <a:t>Média de todas as 12 medidas.</a:t>
            </a:r>
          </a:p>
        </p:txBody>
      </p:sp>
      <p:sp>
        <p:nvSpPr>
          <p:cNvPr id="13" name="Retângulo 12">
            <a:extLst>
              <a:ext uri="{FF2B5EF4-FFF2-40B4-BE49-F238E27FC236}">
                <a16:creationId xmlns:mc="http://schemas.openxmlformats.org/markup-compatibility/2006" xmlns:a16="http://schemas.microsoft.com/office/drawing/2014/main" xmlns="" id="{7281C4A3-865D-46F5-9E23-F85168783D8C}"/>
              </a:ext>
            </a:extLst>
          </p:cNvPr>
          <p:cNvSpPr>
            <a:spLocks noRot="1" noChangeAspect="1" noMove="1" noResize="1" noEditPoints="1" noAdjustHandles="1" noChangeArrowheads="1" noChangeShapeType="1" noTextEdit="1"/>
          </p:cNvSpPr>
          <p:nvPr/>
        </p:nvSpPr>
        <p:spPr>
          <a:xfrm>
            <a:off x="5562857" y="3040844"/>
            <a:ext cx="1108701" cy="400110"/>
          </a:xfrm>
          <a:prstGeom prst="rect">
            <a:avLst/>
          </a:prstGeom>
          <a:blipFill>
            <a:blip r:embed="rId9"/>
            <a:stretch>
              <a:fillRect t="-9231" r="-4972" b="-27692"/>
            </a:stretch>
          </a:blipFill>
        </p:spPr>
        <p:txBody>
          <a:bodyPr/>
          <a:lstStyle/>
          <a:p>
            <a:r>
              <a:rPr lang="pt-BR">
                <a:latin typeface="+mj-lt"/>
              </a:rPr>
              <a:t> </a:t>
            </a:r>
          </a:p>
        </p:txBody>
      </p:sp>
      <p:sp>
        <p:nvSpPr>
          <p:cNvPr id="14" name="CaixaDeTexto 13">
            <a:extLst>
              <a:ext uri="{FF2B5EF4-FFF2-40B4-BE49-F238E27FC236}">
                <a16:creationId xmlns:a16="http://schemas.microsoft.com/office/drawing/2014/main" xmlns="" id="{09FAB2A3-4320-4F65-AB08-60C31CCA042B}"/>
              </a:ext>
            </a:extLst>
          </p:cNvPr>
          <p:cNvSpPr txBox="1"/>
          <p:nvPr/>
        </p:nvSpPr>
        <p:spPr>
          <a:xfrm>
            <a:off x="5230656" y="4176082"/>
            <a:ext cx="2446889" cy="923330"/>
          </a:xfrm>
          <a:prstGeom prst="rect">
            <a:avLst/>
          </a:prstGeom>
          <a:noFill/>
        </p:spPr>
        <p:txBody>
          <a:bodyPr wrap="square" rtlCol="0">
            <a:spAutoFit/>
          </a:bodyPr>
          <a:lstStyle/>
          <a:p>
            <a:r>
              <a:rPr lang="pt-BR" b="1" dirty="0">
                <a:latin typeface="+mj-lt"/>
              </a:rPr>
              <a:t>Uma primeira olhada para as médias nos mostra o que?</a:t>
            </a:r>
          </a:p>
        </p:txBody>
      </p:sp>
      <p:sp>
        <p:nvSpPr>
          <p:cNvPr id="15" name="Retângulo 14">
            <a:extLst>
              <a:ext uri="{FF2B5EF4-FFF2-40B4-BE49-F238E27FC236}">
                <a16:creationId xmlns:a16="http://schemas.microsoft.com/office/drawing/2014/main" xmlns="" id="{758DD662-B2D3-4AE9-9FA5-2E48889C5223}"/>
              </a:ext>
            </a:extLst>
          </p:cNvPr>
          <p:cNvSpPr/>
          <p:nvPr/>
        </p:nvSpPr>
        <p:spPr>
          <a:xfrm>
            <a:off x="3911053" y="138020"/>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p:bldP spid="13" grpId="0" animBg="1"/>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E3B658B9-AB4B-4FC9-941D-1118D15EDE23}"/>
              </a:ext>
            </a:extLst>
          </p:cNvPr>
          <p:cNvSpPr txBox="1"/>
          <p:nvPr/>
        </p:nvSpPr>
        <p:spPr>
          <a:xfrm>
            <a:off x="3411777" y="1438011"/>
            <a:ext cx="2655116" cy="400110"/>
          </a:xfrm>
          <a:prstGeom prst="rect">
            <a:avLst/>
          </a:prstGeom>
          <a:noFill/>
        </p:spPr>
        <p:txBody>
          <a:bodyPr wrap="square" rtlCol="0">
            <a:spAutoFit/>
          </a:bodyPr>
          <a:lstStyle/>
          <a:p>
            <a:pPr algn="ctr"/>
            <a:r>
              <a:rPr lang="pt-BR" sz="2000" b="1" dirty="0">
                <a:latin typeface="+mj-lt"/>
              </a:rPr>
              <a:t>Variância amostral</a:t>
            </a:r>
          </a:p>
        </p:txBody>
      </p:sp>
      <p:sp>
        <p:nvSpPr>
          <p:cNvPr id="3" name="CaixaDeTexto 2">
            <a:extLst>
              <a:ext uri="{FF2B5EF4-FFF2-40B4-BE49-F238E27FC236}">
                <a16:creationId xmlns:a16="http://schemas.microsoft.com/office/drawing/2014/main" xmlns="" id="{77211A84-0815-40A8-A769-86BE0754096B}"/>
              </a:ext>
            </a:extLst>
          </p:cNvPr>
          <p:cNvSpPr txBox="1"/>
          <p:nvPr/>
        </p:nvSpPr>
        <p:spPr>
          <a:xfrm>
            <a:off x="848941" y="1631913"/>
            <a:ext cx="1440902" cy="646331"/>
          </a:xfrm>
          <a:prstGeom prst="rect">
            <a:avLst/>
          </a:prstGeom>
          <a:noFill/>
        </p:spPr>
        <p:txBody>
          <a:bodyPr wrap="square" rtlCol="0">
            <a:spAutoFit/>
          </a:bodyPr>
          <a:lstStyle/>
          <a:p>
            <a:r>
              <a:rPr lang="pt-BR" b="1" dirty="0">
                <a:latin typeface="+mj-lt"/>
              </a:rPr>
              <a:t>1. Diferenças quadráticas</a:t>
            </a:r>
          </a:p>
        </p:txBody>
      </p:sp>
      <p:sp>
        <p:nvSpPr>
          <p:cNvPr id="4" name="CaixaDeTexto 3">
            <a:extLst>
              <a:ext uri="{FF2B5EF4-FFF2-40B4-BE49-F238E27FC236}">
                <a16:creationId xmlns:mc="http://schemas.openxmlformats.org/markup-compatibility/2006" xmlns:a16="http://schemas.microsoft.com/office/drawing/2014/main" xmlns="" id="{5166FA83-CBCD-452E-B2D7-6C7161A077E6}"/>
              </a:ext>
            </a:extLst>
          </p:cNvPr>
          <p:cNvSpPr txBox="1">
            <a:spLocks noRot="1" noChangeAspect="1" noMove="1" noResize="1" noEditPoints="1" noAdjustHandles="1" noChangeArrowheads="1" noChangeShapeType="1" noTextEdit="1"/>
          </p:cNvSpPr>
          <p:nvPr/>
        </p:nvSpPr>
        <p:spPr>
          <a:xfrm>
            <a:off x="3411777" y="2007632"/>
            <a:ext cx="2184444" cy="741165"/>
          </a:xfrm>
          <a:prstGeom prst="rect">
            <a:avLst/>
          </a:prstGeom>
          <a:blipFill>
            <a:blip r:embed="rId2"/>
            <a:stretch>
              <a:fillRect/>
            </a:stretch>
          </a:blipFill>
        </p:spPr>
        <p:txBody>
          <a:bodyPr/>
          <a:lstStyle/>
          <a:p>
            <a:r>
              <a:rPr lang="pt-BR">
                <a:latin typeface="+mj-lt"/>
              </a:rPr>
              <a:t> </a:t>
            </a:r>
          </a:p>
        </p:txBody>
      </p:sp>
      <p:sp>
        <p:nvSpPr>
          <p:cNvPr id="5" name="CaixaDeTexto 4">
            <a:extLst>
              <a:ext uri="{FF2B5EF4-FFF2-40B4-BE49-F238E27FC236}">
                <a16:creationId xmlns:a16="http://schemas.microsoft.com/office/drawing/2014/main" xmlns="" id="{B361B26C-0190-45CB-8E60-B0536B40FF3C}"/>
              </a:ext>
            </a:extLst>
          </p:cNvPr>
          <p:cNvSpPr txBox="1"/>
          <p:nvPr/>
        </p:nvSpPr>
        <p:spPr>
          <a:xfrm>
            <a:off x="3279138" y="3014412"/>
            <a:ext cx="3374564" cy="369332"/>
          </a:xfrm>
          <a:prstGeom prst="rect">
            <a:avLst/>
          </a:prstGeom>
          <a:noFill/>
        </p:spPr>
        <p:txBody>
          <a:bodyPr wrap="square" rtlCol="0">
            <a:spAutoFit/>
          </a:bodyPr>
          <a:lstStyle/>
          <a:p>
            <a:r>
              <a:rPr lang="pt-BR" b="1" dirty="0">
                <a:latin typeface="+mj-lt"/>
              </a:rPr>
              <a:t>Média das diferenças quadráticas</a:t>
            </a:r>
          </a:p>
        </p:txBody>
      </p:sp>
      <p:sp>
        <p:nvSpPr>
          <p:cNvPr id="6" name="CaixaDeTexto 5">
            <a:extLst>
              <a:ext uri="{FF2B5EF4-FFF2-40B4-BE49-F238E27FC236}">
                <a16:creationId xmlns:a16="http://schemas.microsoft.com/office/drawing/2014/main" xmlns="" id="{304FBAC9-14DD-41D0-9266-20F3096CBAD5}"/>
              </a:ext>
            </a:extLst>
          </p:cNvPr>
          <p:cNvSpPr txBox="1"/>
          <p:nvPr/>
        </p:nvSpPr>
        <p:spPr>
          <a:xfrm>
            <a:off x="1032893" y="2829746"/>
            <a:ext cx="1440902" cy="369332"/>
          </a:xfrm>
          <a:prstGeom prst="rect">
            <a:avLst/>
          </a:prstGeom>
          <a:noFill/>
        </p:spPr>
        <p:txBody>
          <a:bodyPr wrap="square" rtlCol="0">
            <a:spAutoFit/>
          </a:bodyPr>
          <a:lstStyle/>
          <a:p>
            <a:r>
              <a:rPr lang="pt-BR" b="1" dirty="0">
                <a:latin typeface="+mj-lt"/>
              </a:rPr>
              <a:t>2. Média</a:t>
            </a:r>
          </a:p>
        </p:txBody>
      </p:sp>
      <p:sp>
        <p:nvSpPr>
          <p:cNvPr id="7" name="CaixaDeTexto 6">
            <a:extLst>
              <a:ext uri="{FF2B5EF4-FFF2-40B4-BE49-F238E27FC236}">
                <a16:creationId xmlns:a16="http://schemas.microsoft.com/office/drawing/2014/main" xmlns="" id="{99D04DB5-A62D-47FE-839F-66EC45F7B482}"/>
              </a:ext>
            </a:extLst>
          </p:cNvPr>
          <p:cNvSpPr txBox="1"/>
          <p:nvPr/>
        </p:nvSpPr>
        <p:spPr>
          <a:xfrm>
            <a:off x="3411777" y="4267647"/>
            <a:ext cx="2923564" cy="461665"/>
          </a:xfrm>
          <a:prstGeom prst="rect">
            <a:avLst/>
          </a:prstGeom>
          <a:noFill/>
        </p:spPr>
        <p:txBody>
          <a:bodyPr wrap="square" rtlCol="0">
            <a:spAutoFit/>
          </a:bodyPr>
          <a:lstStyle/>
          <a:p>
            <a:pPr algn="ctr"/>
            <a:r>
              <a:rPr lang="pt-BR" sz="2400" b="1" dirty="0">
                <a:latin typeface="+mj-lt"/>
              </a:rPr>
              <a:t>Soma dos quadrados</a:t>
            </a:r>
          </a:p>
        </p:txBody>
      </p:sp>
      <p:sp>
        <p:nvSpPr>
          <p:cNvPr id="8" name="CaixaDeTexto 7">
            <a:extLst>
              <a:ext uri="{FF2B5EF4-FFF2-40B4-BE49-F238E27FC236}">
                <a16:creationId xmlns:mc="http://schemas.openxmlformats.org/markup-compatibility/2006" xmlns:a16="http://schemas.microsoft.com/office/drawing/2014/main" xmlns="" id="{5258496C-C5B8-4EEC-A25D-D152EC19F01C}"/>
              </a:ext>
            </a:extLst>
          </p:cNvPr>
          <p:cNvSpPr txBox="1">
            <a:spLocks noRot="1" noChangeAspect="1" noMove="1" noResize="1" noEditPoints="1" noAdjustHandles="1" noChangeArrowheads="1" noChangeShapeType="1" noTextEdit="1"/>
          </p:cNvSpPr>
          <p:nvPr/>
        </p:nvSpPr>
        <p:spPr>
          <a:xfrm>
            <a:off x="3411777" y="4837268"/>
            <a:ext cx="2455480" cy="894347"/>
          </a:xfrm>
          <a:prstGeom prst="rect">
            <a:avLst/>
          </a:prstGeom>
          <a:blipFill>
            <a:blip r:embed="rId3"/>
            <a:stretch>
              <a:fillRect/>
            </a:stretch>
          </a:blipFill>
        </p:spPr>
        <p:txBody>
          <a:bodyPr/>
          <a:lstStyle/>
          <a:p>
            <a:r>
              <a:rPr lang="pt-BR">
                <a:latin typeface="+mj-lt"/>
              </a:rPr>
              <a:t> </a:t>
            </a:r>
          </a:p>
        </p:txBody>
      </p:sp>
      <p:cxnSp>
        <p:nvCxnSpPr>
          <p:cNvPr id="9" name="Conector de seta reta 7">
            <a:extLst>
              <a:ext uri="{FF2B5EF4-FFF2-40B4-BE49-F238E27FC236}">
                <a16:creationId xmlns:a16="http://schemas.microsoft.com/office/drawing/2014/main" xmlns="" id="{A51F0EF5-424D-4AE0-B2CE-91318B16BFB4}"/>
              </a:ext>
            </a:extLst>
          </p:cNvPr>
          <p:cNvCxnSpPr>
            <a:stCxn id="3" idx="3"/>
          </p:cNvCxnSpPr>
          <p:nvPr/>
        </p:nvCxnSpPr>
        <p:spPr>
          <a:xfrm>
            <a:off x="2289843" y="1955079"/>
            <a:ext cx="1780470" cy="17419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28">
            <a:extLst>
              <a:ext uri="{FF2B5EF4-FFF2-40B4-BE49-F238E27FC236}">
                <a16:creationId xmlns:a16="http://schemas.microsoft.com/office/drawing/2014/main" xmlns="" id="{BDB4C466-4C35-48A3-877F-FAFEF1E700A6}"/>
              </a:ext>
            </a:extLst>
          </p:cNvPr>
          <p:cNvCxnSpPr/>
          <p:nvPr/>
        </p:nvCxnSpPr>
        <p:spPr>
          <a:xfrm flipV="1">
            <a:off x="2123462" y="2715676"/>
            <a:ext cx="2190132" cy="29750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1" name="Cruz 10">
            <a:extLst>
              <a:ext uri="{FF2B5EF4-FFF2-40B4-BE49-F238E27FC236}">
                <a16:creationId xmlns:a16="http://schemas.microsoft.com/office/drawing/2014/main" xmlns="" id="{1835D628-8256-4513-A29E-12948516BF43}"/>
              </a:ext>
            </a:extLst>
          </p:cNvPr>
          <p:cNvSpPr/>
          <p:nvPr/>
        </p:nvSpPr>
        <p:spPr>
          <a:xfrm rot="2805896">
            <a:off x="4483238" y="2403871"/>
            <a:ext cx="669225" cy="661404"/>
          </a:xfrm>
          <a:prstGeom prst="plus">
            <a:avLst>
              <a:gd name="adj" fmla="val 36851"/>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solidFill>
                <a:schemeClr val="tx1"/>
              </a:solidFill>
              <a:latin typeface="+mj-lt"/>
            </a:endParaRPr>
          </a:p>
        </p:txBody>
      </p:sp>
      <p:sp>
        <p:nvSpPr>
          <p:cNvPr id="12" name="Retângulo 11">
            <a:extLst>
              <a:ext uri="{FF2B5EF4-FFF2-40B4-BE49-F238E27FC236}">
                <a16:creationId xmlns:a16="http://schemas.microsoft.com/office/drawing/2014/main" xmlns="" id="{97D5B433-D66C-4BF5-AD6B-96645FE11979}"/>
              </a:ext>
            </a:extLst>
          </p:cNvPr>
          <p:cNvSpPr/>
          <p:nvPr/>
        </p:nvSpPr>
        <p:spPr>
          <a:xfrm>
            <a:off x="2039760" y="1029437"/>
            <a:ext cx="5399107" cy="424732"/>
          </a:xfrm>
          <a:prstGeom prst="rect">
            <a:avLst/>
          </a:prstGeom>
        </p:spPr>
        <p:txBody>
          <a:bodyPr wrap="none">
            <a:spAutoFit/>
          </a:bodyPr>
          <a:lstStyle/>
          <a:p>
            <a:pPr algn="ctr" defTabSz="914400">
              <a:lnSpc>
                <a:spcPct val="90000"/>
              </a:lnSpc>
              <a:spcBef>
                <a:spcPct val="0"/>
              </a:spcBef>
            </a:pPr>
            <a:r>
              <a:rPr lang="pt-BR" altLang="pt-BR" sz="2400" b="1" dirty="0" smtClean="0">
                <a:latin typeface="+mj-lt"/>
                <a:ea typeface="+mj-ea"/>
                <a:cs typeface="+mj-cs"/>
              </a:rPr>
              <a:t>Variância revisitada e soma dos quadrados</a:t>
            </a:r>
            <a:endParaRPr lang="pt-BR" altLang="pt-BR" sz="2400" b="1" dirty="0">
              <a:latin typeface="+mj-lt"/>
              <a:ea typeface="+mj-ea"/>
              <a:cs typeface="+mj-cs"/>
            </a:endParaRPr>
          </a:p>
        </p:txBody>
      </p:sp>
      <p:sp>
        <p:nvSpPr>
          <p:cNvPr id="13" name="Retângulo 12">
            <a:extLst>
              <a:ext uri="{FF2B5EF4-FFF2-40B4-BE49-F238E27FC236}">
                <a16:creationId xmlns:a16="http://schemas.microsoft.com/office/drawing/2014/main" xmlns="" id="{758DD662-B2D3-4AE9-9FA5-2E48889C5223}"/>
              </a:ext>
            </a:extLst>
          </p:cNvPr>
          <p:cNvSpPr/>
          <p:nvPr/>
        </p:nvSpPr>
        <p:spPr>
          <a:xfrm>
            <a:off x="2676520" y="138297"/>
            <a:ext cx="3348096"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a:t>
            </a:r>
            <a:r>
              <a:rPr lang="pt-BR" altLang="pt-BR" sz="2800" b="1" dirty="0">
                <a:solidFill>
                  <a:schemeClr val="accent1"/>
                </a:solidFill>
                <a:latin typeface="+mj-lt"/>
                <a:ea typeface="+mj-ea"/>
                <a:cs typeface="+mj-cs"/>
              </a:rPr>
              <a:t>Análise de Variâncias)</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ixaDeTexto 1"/>
          <p:cNvSpPr txBox="1">
            <a:spLocks noChangeArrowheads="1"/>
          </p:cNvSpPr>
          <p:nvPr/>
        </p:nvSpPr>
        <p:spPr bwMode="auto">
          <a:xfrm>
            <a:off x="0" y="1955257"/>
            <a:ext cx="9121775" cy="708025"/>
          </a:xfrm>
          <a:prstGeom prst="rect">
            <a:avLst/>
          </a:prstGeom>
          <a:noFill/>
          <a:ln w="9525">
            <a:noFill/>
            <a:miter lim="800000"/>
            <a:headEnd/>
            <a:tailEnd/>
          </a:ln>
        </p:spPr>
        <p:txBody>
          <a:bodyPr>
            <a:spAutoFit/>
          </a:bodyPr>
          <a:lstStyle/>
          <a:p>
            <a:pPr algn="just" eaLnBrk="0" hangingPunct="0"/>
            <a:r>
              <a:rPr lang="pt-BR" sz="2000" b="0" u="none" dirty="0">
                <a:latin typeface="+mj-lt"/>
              </a:rPr>
              <a:t>A premissa básica da metrologia é que nenhuma medição está isenta de erro. Ou na lógica positiva: toda medição possui erro.</a:t>
            </a:r>
          </a:p>
        </p:txBody>
      </p:sp>
      <p:sp>
        <p:nvSpPr>
          <p:cNvPr id="3075" name="CaixaDeTexto 2"/>
          <p:cNvSpPr txBox="1">
            <a:spLocks noChangeArrowheads="1"/>
          </p:cNvSpPr>
          <p:nvPr/>
        </p:nvSpPr>
        <p:spPr bwMode="auto">
          <a:xfrm>
            <a:off x="-14288" y="2890294"/>
            <a:ext cx="9123363" cy="400110"/>
          </a:xfrm>
          <a:prstGeom prst="rect">
            <a:avLst/>
          </a:prstGeom>
          <a:noFill/>
          <a:ln w="9525">
            <a:noFill/>
            <a:miter lim="800000"/>
            <a:headEnd/>
            <a:tailEnd/>
          </a:ln>
        </p:spPr>
        <p:txBody>
          <a:bodyPr>
            <a:spAutoFit/>
          </a:bodyPr>
          <a:lstStyle/>
          <a:p>
            <a:pPr algn="just" eaLnBrk="0" hangingPunct="0"/>
            <a:r>
              <a:rPr lang="pt-BR" sz="2000" b="0" u="none" dirty="0">
                <a:latin typeface="+mj-lt"/>
              </a:rPr>
              <a:t>Na metrologia, como na física, existe o princípio desconfortável da indeterminação.</a:t>
            </a:r>
          </a:p>
        </p:txBody>
      </p:sp>
      <p:sp>
        <p:nvSpPr>
          <p:cNvPr id="3076" name="CaixaDeTexto 3"/>
          <p:cNvSpPr txBox="1">
            <a:spLocks noChangeArrowheads="1"/>
          </p:cNvSpPr>
          <p:nvPr/>
        </p:nvSpPr>
        <p:spPr bwMode="auto">
          <a:xfrm>
            <a:off x="25786" y="3673527"/>
            <a:ext cx="9121775" cy="708025"/>
          </a:xfrm>
          <a:prstGeom prst="rect">
            <a:avLst/>
          </a:prstGeom>
          <a:noFill/>
          <a:ln w="9525">
            <a:noFill/>
            <a:miter lim="800000"/>
            <a:headEnd/>
            <a:tailEnd/>
          </a:ln>
        </p:spPr>
        <p:txBody>
          <a:bodyPr>
            <a:spAutoFit/>
          </a:bodyPr>
          <a:lstStyle/>
          <a:p>
            <a:pPr algn="just" eaLnBrk="0" hangingPunct="0"/>
            <a:r>
              <a:rPr lang="pt-BR" sz="2000" b="0" u="none" dirty="0">
                <a:latin typeface="+mj-lt"/>
              </a:rPr>
              <a:t>As incertezas e os erros da medição devem ser tratados metodicamente para que as medições práticas tenham alguma utilidade e confiabilidade.</a:t>
            </a:r>
          </a:p>
        </p:txBody>
      </p:sp>
      <p:sp>
        <p:nvSpPr>
          <p:cNvPr id="6" name="CaixaDeTexto 4"/>
          <p:cNvSpPr txBox="1">
            <a:spLocks noChangeArrowheads="1"/>
          </p:cNvSpPr>
          <p:nvPr/>
        </p:nvSpPr>
        <p:spPr bwMode="auto">
          <a:xfrm>
            <a:off x="20638" y="4885044"/>
            <a:ext cx="9123362" cy="708025"/>
          </a:xfrm>
          <a:prstGeom prst="rect">
            <a:avLst/>
          </a:prstGeom>
          <a:noFill/>
          <a:ln w="9525">
            <a:noFill/>
            <a:miter lim="800000"/>
            <a:headEnd/>
            <a:tailEnd/>
          </a:ln>
        </p:spPr>
        <p:txBody>
          <a:bodyPr>
            <a:spAutoFit/>
          </a:bodyPr>
          <a:lstStyle/>
          <a:p>
            <a:pPr algn="just" eaLnBrk="0" hangingPunct="0"/>
            <a:r>
              <a:rPr lang="pt-BR" sz="2000" b="0" u="none" dirty="0">
                <a:latin typeface="+mj-lt"/>
              </a:rPr>
              <a:t>O tratamento estatístico de um conjunto de dados permite fazer julgamentos objetivos relacionados com a validade de resultados.</a:t>
            </a:r>
          </a:p>
        </p:txBody>
      </p:sp>
      <p:sp>
        <p:nvSpPr>
          <p:cNvPr id="8" name="Retângulo 7"/>
          <p:cNvSpPr/>
          <p:nvPr/>
        </p:nvSpPr>
        <p:spPr>
          <a:xfrm>
            <a:off x="3695673" y="1234300"/>
            <a:ext cx="1349793" cy="400110"/>
          </a:xfrm>
          <a:prstGeom prst="rect">
            <a:avLst/>
          </a:prstGeom>
        </p:spPr>
        <p:txBody>
          <a:bodyPr wrap="none">
            <a:spAutoFit/>
          </a:bodyPr>
          <a:lstStyle/>
          <a:p>
            <a:pPr marL="342900" indent="-342900" algn="ctr" eaLnBrk="0" hangingPunct="0">
              <a:spcBef>
                <a:spcPct val="20000"/>
              </a:spcBef>
              <a:buClr>
                <a:srgbClr val="99FFCC"/>
              </a:buClr>
              <a:defRPr/>
            </a:pPr>
            <a:r>
              <a:rPr lang="pt-BR" sz="2000" b="1" dirty="0" smtClean="0">
                <a:latin typeface="+mj-lt"/>
              </a:rPr>
              <a:t>VALIDAÇÃO</a:t>
            </a:r>
            <a:endParaRPr lang="pt-BR" sz="2000" b="1" dirty="0">
              <a:latin typeface="+mj-lt"/>
            </a:endParaRPr>
          </a:p>
        </p:txBody>
      </p:sp>
      <p:sp>
        <p:nvSpPr>
          <p:cNvPr id="9" name="Retângulo 8"/>
          <p:cNvSpPr/>
          <p:nvPr/>
        </p:nvSpPr>
        <p:spPr>
          <a:xfrm>
            <a:off x="0" y="5437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MOTIVAÇÃO</a:t>
            </a:r>
            <a:endParaRPr lang="pt-BR"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3076"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97D5B433-D66C-4BF5-AD6B-96645FE11979}"/>
              </a:ext>
            </a:extLst>
          </p:cNvPr>
          <p:cNvSpPr/>
          <p:nvPr/>
        </p:nvSpPr>
        <p:spPr>
          <a:xfrm>
            <a:off x="2318123" y="1091669"/>
            <a:ext cx="4670253" cy="424732"/>
          </a:xfrm>
          <a:prstGeom prst="rect">
            <a:avLst/>
          </a:prstGeom>
        </p:spPr>
        <p:txBody>
          <a:bodyPr wrap="none">
            <a:spAutoFit/>
          </a:bodyPr>
          <a:lstStyle/>
          <a:p>
            <a:pPr algn="ctr" defTabSz="914400">
              <a:lnSpc>
                <a:spcPct val="90000"/>
              </a:lnSpc>
              <a:spcBef>
                <a:spcPct val="0"/>
              </a:spcBef>
            </a:pPr>
            <a:r>
              <a:rPr lang="pt-BR" altLang="pt-BR" sz="2400" b="1" dirty="0" err="1" smtClean="0">
                <a:latin typeface="+mj-lt"/>
                <a:ea typeface="+mj-ea"/>
                <a:cs typeface="+mj-cs"/>
              </a:rPr>
              <a:t>Particionando</a:t>
            </a:r>
            <a:r>
              <a:rPr lang="pt-BR" altLang="pt-BR" sz="2400" b="1" dirty="0" smtClean="0">
                <a:latin typeface="+mj-lt"/>
                <a:ea typeface="+mj-ea"/>
                <a:cs typeface="+mj-cs"/>
              </a:rPr>
              <a:t> a soma dos quadrados</a:t>
            </a:r>
            <a:endParaRPr lang="pt-BR" altLang="pt-BR" sz="2400" b="1" dirty="0">
              <a:latin typeface="+mj-lt"/>
              <a:ea typeface="+mj-ea"/>
              <a:cs typeface="+mj-cs"/>
            </a:endParaRPr>
          </a:p>
        </p:txBody>
      </p:sp>
      <p:sp>
        <p:nvSpPr>
          <p:cNvPr id="3" name="CaixaDeTexto 2">
            <a:extLst>
              <a:ext uri="{FF2B5EF4-FFF2-40B4-BE49-F238E27FC236}">
                <a16:creationId xmlns:mc="http://schemas.openxmlformats.org/markup-compatibility/2006" xmlns:a16="http://schemas.microsoft.com/office/drawing/2014/main" xmlns="" id="{21B348EB-BB64-41B2-A83F-CDC6226C1354}"/>
              </a:ext>
            </a:extLst>
          </p:cNvPr>
          <p:cNvSpPr txBox="1">
            <a:spLocks noRot="1" noChangeAspect="1" noMove="1" noResize="1" noEditPoints="1" noAdjustHandles="1" noChangeArrowheads="1" noChangeShapeType="1" noTextEdit="1"/>
          </p:cNvSpPr>
          <p:nvPr/>
        </p:nvSpPr>
        <p:spPr>
          <a:xfrm>
            <a:off x="3203875" y="1586455"/>
            <a:ext cx="3169405" cy="830997"/>
          </a:xfrm>
          <a:prstGeom prst="rect">
            <a:avLst/>
          </a:prstGeom>
          <a:blipFill>
            <a:blip r:embed="rId2"/>
            <a:stretch>
              <a:fillRect b="-10870"/>
            </a:stretch>
          </a:blipFill>
        </p:spPr>
        <p:txBody>
          <a:bodyPr/>
          <a:lstStyle/>
          <a:p>
            <a:r>
              <a:rPr lang="pt-BR">
                <a:latin typeface="+mj-lt"/>
              </a:rPr>
              <a:t> </a:t>
            </a:r>
          </a:p>
        </p:txBody>
      </p:sp>
      <p:sp>
        <p:nvSpPr>
          <p:cNvPr id="4" name="CaixaDeTexto 3">
            <a:extLst>
              <a:ext uri="{FF2B5EF4-FFF2-40B4-BE49-F238E27FC236}">
                <a16:creationId xmlns:mc="http://schemas.openxmlformats.org/markup-compatibility/2006" xmlns:a16="http://schemas.microsoft.com/office/drawing/2014/main" xmlns="" id="{6A53B10E-0911-475D-97DF-7F5820CBB5F7}"/>
              </a:ext>
            </a:extLst>
          </p:cNvPr>
          <p:cNvSpPr txBox="1">
            <a:spLocks noRot="1" noChangeAspect="1" noMove="1" noResize="1" noEditPoints="1" noAdjustHandles="1" noChangeArrowheads="1" noChangeShapeType="1" noTextEdit="1"/>
          </p:cNvSpPr>
          <p:nvPr/>
        </p:nvSpPr>
        <p:spPr>
          <a:xfrm>
            <a:off x="829266" y="4102347"/>
            <a:ext cx="3905075" cy="1138773"/>
          </a:xfrm>
          <a:prstGeom prst="rect">
            <a:avLst/>
          </a:prstGeom>
          <a:blipFill>
            <a:blip r:embed="rId3"/>
            <a:stretch>
              <a:fillRect l="-1558" r="-1402" b="-7979"/>
            </a:stretch>
          </a:blipFill>
        </p:spPr>
        <p:txBody>
          <a:bodyPr/>
          <a:lstStyle/>
          <a:p>
            <a:r>
              <a:rPr lang="pt-BR">
                <a:latin typeface="+mj-lt"/>
              </a:rPr>
              <a:t> </a:t>
            </a:r>
          </a:p>
        </p:txBody>
      </p:sp>
      <p:sp>
        <p:nvSpPr>
          <p:cNvPr id="5" name="CaixaDeTexto 4">
            <a:extLst>
              <a:ext uri="{FF2B5EF4-FFF2-40B4-BE49-F238E27FC236}">
                <a16:creationId xmlns:mc="http://schemas.openxmlformats.org/markup-compatibility/2006" xmlns:a16="http://schemas.microsoft.com/office/drawing/2014/main" xmlns="" id="{DB7D6E5B-5861-4A04-A067-BF5373DBAACB}"/>
              </a:ext>
            </a:extLst>
          </p:cNvPr>
          <p:cNvSpPr txBox="1">
            <a:spLocks noRot="1" noChangeAspect="1" noMove="1" noResize="1" noEditPoints="1" noAdjustHandles="1" noChangeArrowheads="1" noChangeShapeType="1" noTextEdit="1"/>
          </p:cNvSpPr>
          <p:nvPr/>
        </p:nvSpPr>
        <p:spPr>
          <a:xfrm>
            <a:off x="5028262" y="4102347"/>
            <a:ext cx="3272727" cy="1138773"/>
          </a:xfrm>
          <a:prstGeom prst="rect">
            <a:avLst/>
          </a:prstGeom>
          <a:blipFill>
            <a:blip r:embed="rId4"/>
            <a:stretch>
              <a:fillRect b="-7979"/>
            </a:stretch>
          </a:blipFill>
        </p:spPr>
        <p:txBody>
          <a:bodyPr/>
          <a:lstStyle/>
          <a:p>
            <a:r>
              <a:rPr lang="pt-BR">
                <a:latin typeface="+mj-lt"/>
              </a:rPr>
              <a:t> </a:t>
            </a:r>
          </a:p>
        </p:txBody>
      </p:sp>
      <p:cxnSp>
        <p:nvCxnSpPr>
          <p:cNvPr id="6" name="Conector de seta reta 6">
            <a:extLst>
              <a:ext uri="{FF2B5EF4-FFF2-40B4-BE49-F238E27FC236}">
                <a16:creationId xmlns:a16="http://schemas.microsoft.com/office/drawing/2014/main" xmlns="" id="{702F3BFB-DCE0-43E7-8E91-D21FE93000B1}"/>
              </a:ext>
            </a:extLst>
          </p:cNvPr>
          <p:cNvCxnSpPr>
            <a:stCxn id="3" idx="2"/>
            <a:endCxn id="4" idx="0"/>
          </p:cNvCxnSpPr>
          <p:nvPr/>
        </p:nvCxnSpPr>
        <p:spPr>
          <a:xfrm flipH="1">
            <a:off x="2822626" y="2531752"/>
            <a:ext cx="2006774" cy="16848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8">
            <a:extLst>
              <a:ext uri="{FF2B5EF4-FFF2-40B4-BE49-F238E27FC236}">
                <a16:creationId xmlns:a16="http://schemas.microsoft.com/office/drawing/2014/main" xmlns="" id="{6FC4901A-C0B1-4F9C-902B-0C3FAE603D65}"/>
              </a:ext>
            </a:extLst>
          </p:cNvPr>
          <p:cNvCxnSpPr>
            <a:stCxn id="3" idx="2"/>
            <a:endCxn id="5" idx="0"/>
          </p:cNvCxnSpPr>
          <p:nvPr/>
        </p:nvCxnSpPr>
        <p:spPr>
          <a:xfrm>
            <a:off x="4829400" y="2531752"/>
            <a:ext cx="1876048" cy="16848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xmlns="" id="{758DD662-B2D3-4AE9-9FA5-2E48889C5223}"/>
              </a:ext>
            </a:extLst>
          </p:cNvPr>
          <p:cNvSpPr/>
          <p:nvPr/>
        </p:nvSpPr>
        <p:spPr>
          <a:xfrm>
            <a:off x="3781656" y="51756"/>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A460FC33-0734-4EDD-BC50-65233A5975E9}"/>
              </a:ext>
            </a:extLst>
          </p:cNvPr>
          <p:cNvSpPr txBox="1"/>
          <p:nvPr/>
        </p:nvSpPr>
        <p:spPr>
          <a:xfrm>
            <a:off x="420714" y="1069674"/>
            <a:ext cx="2446889" cy="369332"/>
          </a:xfrm>
          <a:prstGeom prst="rect">
            <a:avLst/>
          </a:prstGeom>
          <a:noFill/>
        </p:spPr>
        <p:txBody>
          <a:bodyPr wrap="square" rtlCol="0">
            <a:spAutoFit/>
          </a:bodyPr>
          <a:lstStyle/>
          <a:p>
            <a:r>
              <a:rPr lang="pt-BR" b="1" dirty="0">
                <a:latin typeface="+mj-lt"/>
              </a:rPr>
              <a:t>Exemplo:</a:t>
            </a:r>
          </a:p>
        </p:txBody>
      </p:sp>
      <p:graphicFrame>
        <p:nvGraphicFramePr>
          <p:cNvPr id="4" name="Tabela 3">
            <a:extLst>
              <a:ext uri="{FF2B5EF4-FFF2-40B4-BE49-F238E27FC236}">
                <a16:creationId xmlns:a16="http://schemas.microsoft.com/office/drawing/2014/main" xmlns="" id="{29BD831A-0848-4D0B-A5D4-2333F2A4435A}"/>
              </a:ext>
            </a:extLst>
          </p:cNvPr>
          <p:cNvGraphicFramePr>
            <a:graphicFrameLocks noGrp="1"/>
          </p:cNvGraphicFramePr>
          <p:nvPr>
            <p:extLst>
              <p:ext uri="{D42A27DB-BD31-4B8C-83A1-F6EECF244321}">
                <p14:modId xmlns:p14="http://schemas.microsoft.com/office/powerpoint/2010/main" xmlns="" val="2208011438"/>
              </p:ext>
            </p:extLst>
          </p:nvPr>
        </p:nvGraphicFramePr>
        <p:xfrm>
          <a:off x="420714" y="2383858"/>
          <a:ext cx="3924492" cy="1854200"/>
        </p:xfrm>
        <a:graphic>
          <a:graphicData uri="http://schemas.openxmlformats.org/drawingml/2006/table">
            <a:tbl>
              <a:tblPr firstRow="1" bandRow="1">
                <a:tableStyleId>{5C22544A-7EE6-4342-B048-85BDC9FD1C3A}</a:tableStyleId>
              </a:tblPr>
              <a:tblGrid>
                <a:gridCol w="1308164">
                  <a:extLst>
                    <a:ext uri="{9D8B030D-6E8A-4147-A177-3AD203B41FA5}">
                      <a16:colId xmlns:a16="http://schemas.microsoft.com/office/drawing/2014/main" xmlns="" val="20000"/>
                    </a:ext>
                  </a:extLst>
                </a:gridCol>
                <a:gridCol w="1308164">
                  <a:extLst>
                    <a:ext uri="{9D8B030D-6E8A-4147-A177-3AD203B41FA5}">
                      <a16:colId xmlns:a16="http://schemas.microsoft.com/office/drawing/2014/main" xmlns="" val="20001"/>
                    </a:ext>
                  </a:extLst>
                </a:gridCol>
                <a:gridCol w="1308164">
                  <a:extLst>
                    <a:ext uri="{9D8B030D-6E8A-4147-A177-3AD203B41FA5}">
                      <a16:colId xmlns:a16="http://schemas.microsoft.com/office/drawing/2014/main" xmlns="" val="20002"/>
                    </a:ext>
                  </a:extLst>
                </a:gridCol>
              </a:tblGrid>
              <a:tr h="370840">
                <a:tc>
                  <a:txBody>
                    <a:bodyPr/>
                    <a:lstStyle/>
                    <a:p>
                      <a:pPr algn="ctr"/>
                      <a:r>
                        <a:rPr lang="pt-BR" dirty="0"/>
                        <a:t>Operador 1</a:t>
                      </a:r>
                    </a:p>
                  </a:txBody>
                  <a:tcPr/>
                </a:tc>
                <a:tc>
                  <a:txBody>
                    <a:bodyPr/>
                    <a:lstStyle/>
                    <a:p>
                      <a:pPr algn="ctr"/>
                      <a:r>
                        <a:rPr lang="pt-BR" dirty="0"/>
                        <a:t>Operador 2</a:t>
                      </a:r>
                    </a:p>
                  </a:txBody>
                  <a:tcPr/>
                </a:tc>
                <a:tc>
                  <a:txBody>
                    <a:bodyPr/>
                    <a:lstStyle/>
                    <a:p>
                      <a:pPr algn="ctr"/>
                      <a:r>
                        <a:rPr lang="pt-BR" dirty="0"/>
                        <a:t>Operador 3</a:t>
                      </a:r>
                    </a:p>
                  </a:txBody>
                  <a:tcPr/>
                </a:tc>
                <a:extLst>
                  <a:ext uri="{0D108BD9-81ED-4DB2-BD59-A6C34878D82A}">
                    <a16:rowId xmlns:a16="http://schemas.microsoft.com/office/drawing/2014/main" xmlns="" val="10000"/>
                  </a:ext>
                </a:extLst>
              </a:tr>
              <a:tr h="370840">
                <a:tc>
                  <a:txBody>
                    <a:bodyPr/>
                    <a:lstStyle/>
                    <a:p>
                      <a:pPr algn="ctr" fontAlgn="b"/>
                      <a:r>
                        <a:rPr lang="pt-BR" sz="1800" b="0" i="0" u="none" strike="noStrike" dirty="0">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10,4</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8,2</a:t>
                      </a:r>
                    </a:p>
                  </a:txBody>
                  <a:tcPr marL="7620" marR="7620" marT="7620" marB="0" anchor="ctr"/>
                </a:tc>
                <a:extLst>
                  <a:ext uri="{0D108BD9-81ED-4DB2-BD59-A6C34878D82A}">
                    <a16:rowId xmlns:a16="http://schemas.microsoft.com/office/drawing/2014/main" xmlns="" val="10001"/>
                  </a:ext>
                </a:extLst>
              </a:tr>
              <a:tr h="370840">
                <a:tc>
                  <a:txBody>
                    <a:bodyPr/>
                    <a:lstStyle/>
                    <a:p>
                      <a:pPr algn="ctr" fontAlgn="b"/>
                      <a:r>
                        <a:rPr lang="pt-BR" sz="1800" b="0" i="0" u="none" strike="noStrike" dirty="0">
                          <a:solidFill>
                            <a:srgbClr val="000000"/>
                          </a:solidFill>
                          <a:effectLst/>
                          <a:latin typeface="Calibri" panose="020F0502020204030204" pitchFamily="34" charset="0"/>
                        </a:rPr>
                        <a:t>9,7</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10,1</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8,3</a:t>
                      </a:r>
                    </a:p>
                  </a:txBody>
                  <a:tcPr marL="7620" marR="7620" marT="7620" marB="0" anchor="ctr"/>
                </a:tc>
                <a:extLst>
                  <a:ext uri="{0D108BD9-81ED-4DB2-BD59-A6C34878D82A}">
                    <a16:rowId xmlns:a16="http://schemas.microsoft.com/office/drawing/2014/main" xmlns="" val="10002"/>
                  </a:ext>
                </a:extLst>
              </a:tr>
              <a:tr h="370840">
                <a:tc>
                  <a:txBody>
                    <a:bodyPr/>
                    <a:lstStyle/>
                    <a:p>
                      <a:pPr algn="ctr" fontAlgn="b"/>
                      <a:r>
                        <a:rPr lang="pt-BR" sz="1800" b="0" i="0" u="none" strike="noStrike">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9,9</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8,7</a:t>
                      </a:r>
                    </a:p>
                  </a:txBody>
                  <a:tcPr marL="7620" marR="7620" marT="7620" marB="0" anchor="ctr"/>
                </a:tc>
                <a:extLst>
                  <a:ext uri="{0D108BD9-81ED-4DB2-BD59-A6C34878D82A}">
                    <a16:rowId xmlns:a16="http://schemas.microsoft.com/office/drawing/2014/main" xmlns="" val="10003"/>
                  </a:ext>
                </a:extLst>
              </a:tr>
              <a:tr h="370840">
                <a:tc>
                  <a:txBody>
                    <a:bodyPr/>
                    <a:lstStyle/>
                    <a:p>
                      <a:pPr algn="ctr" fontAlgn="b"/>
                      <a:r>
                        <a:rPr lang="pt-BR" sz="1800" b="0" i="0" u="none" strike="noStrike" dirty="0">
                          <a:solidFill>
                            <a:srgbClr val="000000"/>
                          </a:solidFill>
                          <a:effectLst/>
                          <a:latin typeface="Calibri" panose="020F0502020204030204" pitchFamily="34" charset="0"/>
                        </a:rPr>
                        <a:t>9,8</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10,3</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8,8</a:t>
                      </a:r>
                    </a:p>
                  </a:txBody>
                  <a:tcPr marL="7620" marR="7620" marT="7620" marB="0" anchor="ctr"/>
                </a:tc>
                <a:extLst>
                  <a:ext uri="{0D108BD9-81ED-4DB2-BD59-A6C34878D82A}">
                    <a16:rowId xmlns:a16="http://schemas.microsoft.com/office/drawing/2014/main" xmlns="" val="10004"/>
                  </a:ext>
                </a:extLst>
              </a:tr>
            </a:tbl>
          </a:graphicData>
        </a:graphic>
      </p:graphicFrame>
      <p:graphicFrame>
        <p:nvGraphicFramePr>
          <p:cNvPr id="5" name="Tabela 4">
            <a:extLst>
              <a:ext uri="{FF2B5EF4-FFF2-40B4-BE49-F238E27FC236}">
                <a16:creationId xmlns:mc="http://schemas.openxmlformats.org/markup-compatibility/2006" xmlns:a16="http://schemas.microsoft.com/office/drawing/2014/main" xmlns="" id="{A193F56C-E1BA-477C-9633-BC88BCE1A5C5}"/>
              </a:ext>
            </a:extLst>
          </p:cNvPr>
          <p:cNvGraphicFramePr>
            <a:graphicFrameLocks noGrp="1"/>
          </p:cNvGraphicFramePr>
          <p:nvPr>
            <p:extLst>
              <p:ext uri="{D42A27DB-BD31-4B8C-83A1-F6EECF244321}">
                <p14:modId xmlns:p14="http://schemas.microsoft.com/office/powerpoint/2010/main" xmlns="" val="292646331"/>
              </p:ext>
            </p:extLst>
          </p:nvPr>
        </p:nvGraphicFramePr>
        <p:xfrm>
          <a:off x="420714" y="4367080"/>
          <a:ext cx="3924492" cy="370840"/>
        </p:xfrm>
        <a:graphic>
          <a:graphicData uri="http://schemas.openxmlformats.org/drawingml/2006/table">
            <a:tbl>
              <a:tblPr firstRow="1" bandRow="1">
                <a:tableStyleId>{5C22544A-7EE6-4342-B048-85BDC9FD1C3A}</a:tableStyleId>
              </a:tblPr>
              <a:tblGrid>
                <a:gridCol w="1308245">
                  <a:extLst>
                    <a:ext uri="{9D8B030D-6E8A-4147-A177-3AD203B41FA5}">
                      <a16:colId xmlns:mc="http://schemas.openxmlformats.org/markup-compatibility/2006" xmlns:a16="http://schemas.microsoft.com/office/drawing/2014/main" xmlns="" val="20000"/>
                    </a:ext>
                  </a:extLst>
                </a:gridCol>
                <a:gridCol w="1308683">
                  <a:extLst>
                    <a:ext uri="{9D8B030D-6E8A-4147-A177-3AD203B41FA5}">
                      <a16:colId xmlns:mc="http://schemas.openxmlformats.org/markup-compatibility/2006" xmlns:a16="http://schemas.microsoft.com/office/drawing/2014/main" xmlns="" val="20001"/>
                    </a:ext>
                  </a:extLst>
                </a:gridCol>
                <a:gridCol w="1307564">
                  <a:extLst>
                    <a:ext uri="{9D8B030D-6E8A-4147-A177-3AD203B41FA5}">
                      <a16:colId xmlns:mc="http://schemas.openxmlformats.org/markup-compatibility/2006" xmlns:a16="http://schemas.microsoft.com/office/drawing/2014/main" xmlns="" val="20002"/>
                    </a:ext>
                  </a:extLst>
                </a:gridCol>
              </a:tblGrid>
              <a:tr h="370840">
                <a:tc>
                  <a:txBody>
                    <a:bodyPr/>
                    <a:lstStyle/>
                    <a:p>
                      <a:endParaRPr lang="pt-BR"/>
                    </a:p>
                  </a:txBody>
                  <a:tcPr>
                    <a:blipFill>
                      <a:blip r:embed="rId2"/>
                      <a:stretch>
                        <a:fillRect l="-930" t="-8065" r="-201395" b="-22581"/>
                      </a:stretch>
                    </a:blipFill>
                  </a:tcPr>
                </a:tc>
                <a:tc>
                  <a:txBody>
                    <a:bodyPr/>
                    <a:lstStyle/>
                    <a:p>
                      <a:endParaRPr lang="pt-BR"/>
                    </a:p>
                  </a:txBody>
                  <a:tcPr>
                    <a:blipFill>
                      <a:blip r:embed="rId2"/>
                      <a:stretch>
                        <a:fillRect l="-101402" t="-8065" r="-102336" b="-22581"/>
                      </a:stretch>
                    </a:blipFill>
                  </a:tcPr>
                </a:tc>
                <a:tc>
                  <a:txBody>
                    <a:bodyPr/>
                    <a:lstStyle/>
                    <a:p>
                      <a:endParaRPr lang="pt-BR"/>
                    </a:p>
                  </a:txBody>
                  <a:tcPr>
                    <a:blipFill>
                      <a:blip r:embed="rId2"/>
                      <a:stretch>
                        <a:fillRect l="-200465" t="-8065" r="-1860" b="-22581"/>
                      </a:stretch>
                    </a:blipFill>
                  </a:tcPr>
                </a:tc>
                <a:extLst>
                  <a:ext uri="{0D108BD9-81ED-4DB2-BD59-A6C34878D82A}">
                    <a16:rowId xmlns:mc="http://schemas.openxmlformats.org/markup-compatibility/2006" xmlns:a16="http://schemas.microsoft.com/office/drawing/2014/main" xmlns="" val="10000"/>
                  </a:ext>
                </a:extLst>
              </a:tr>
            </a:tbl>
          </a:graphicData>
        </a:graphic>
      </p:graphicFrame>
      <p:pic>
        <p:nvPicPr>
          <p:cNvPr id="6" name="Imagem 5">
            <a:extLst>
              <a:ext uri="{FF2B5EF4-FFF2-40B4-BE49-F238E27FC236}">
                <a16:creationId xmlns:a16="http://schemas.microsoft.com/office/drawing/2014/main" xmlns="" id="{86A2AB8C-ADC2-4D5F-872A-9527981CF9DB}"/>
              </a:ext>
            </a:extLst>
          </p:cNvPr>
          <p:cNvPicPr>
            <a:picLocks noChangeAspect="1"/>
          </p:cNvPicPr>
          <p:nvPr/>
        </p:nvPicPr>
        <p:blipFill rotWithShape="1">
          <a:blip r:embed="rId3"/>
          <a:srcRect l="6338" t="6087" r="3679"/>
          <a:stretch/>
        </p:blipFill>
        <p:spPr>
          <a:xfrm>
            <a:off x="442038" y="1413545"/>
            <a:ext cx="1260000" cy="1145340"/>
          </a:xfrm>
          <a:prstGeom prst="rect">
            <a:avLst/>
          </a:prstGeom>
        </p:spPr>
      </p:pic>
      <p:sp>
        <p:nvSpPr>
          <p:cNvPr id="7" name="CaixaDeTexto 6">
            <a:extLst>
              <a:ext uri="{FF2B5EF4-FFF2-40B4-BE49-F238E27FC236}">
                <a16:creationId xmlns:mc="http://schemas.openxmlformats.org/markup-compatibility/2006" xmlns:a16="http://schemas.microsoft.com/office/drawing/2014/main" xmlns="" id="{FA794035-F609-4E70-8BFF-1C1E1E274CE5}"/>
              </a:ext>
            </a:extLst>
          </p:cNvPr>
          <p:cNvSpPr txBox="1">
            <a:spLocks noRot="1" noChangeAspect="1" noMove="1" noResize="1" noEditPoints="1" noAdjustHandles="1" noChangeArrowheads="1" noChangeShapeType="1" noTextEdit="1"/>
          </p:cNvSpPr>
          <p:nvPr/>
        </p:nvSpPr>
        <p:spPr>
          <a:xfrm>
            <a:off x="935018" y="1912908"/>
            <a:ext cx="276101" cy="276999"/>
          </a:xfrm>
          <a:prstGeom prst="rect">
            <a:avLst/>
          </a:prstGeom>
          <a:blipFill>
            <a:blip r:embed="rId4"/>
            <a:stretch>
              <a:fillRect l="-13043" r="-58696" b="-15556"/>
            </a:stretch>
          </a:blipFill>
        </p:spPr>
        <p:txBody>
          <a:bodyPr/>
          <a:lstStyle/>
          <a:p>
            <a:r>
              <a:rPr lang="pt-BR">
                <a:latin typeface="+mj-lt"/>
              </a:rPr>
              <a:t> </a:t>
            </a:r>
          </a:p>
        </p:txBody>
      </p:sp>
      <p:pic>
        <p:nvPicPr>
          <p:cNvPr id="8" name="Imagem 7">
            <a:extLst>
              <a:ext uri="{FF2B5EF4-FFF2-40B4-BE49-F238E27FC236}">
                <a16:creationId xmlns:a16="http://schemas.microsoft.com/office/drawing/2014/main" xmlns="" id="{7F01BB45-5E52-4EC7-B04A-390769B38AD0}"/>
              </a:ext>
            </a:extLst>
          </p:cNvPr>
          <p:cNvPicPr>
            <a:picLocks noChangeAspect="1"/>
          </p:cNvPicPr>
          <p:nvPr/>
        </p:nvPicPr>
        <p:blipFill rotWithShape="1">
          <a:blip r:embed="rId5"/>
          <a:srcRect l="104" r="3003"/>
          <a:stretch/>
        </p:blipFill>
        <p:spPr>
          <a:xfrm>
            <a:off x="1749191" y="1420279"/>
            <a:ext cx="1260000" cy="1144761"/>
          </a:xfrm>
          <a:prstGeom prst="rect">
            <a:avLst/>
          </a:prstGeom>
        </p:spPr>
      </p:pic>
      <p:sp>
        <p:nvSpPr>
          <p:cNvPr id="9" name="CaixaDeTexto 8">
            <a:extLst>
              <a:ext uri="{FF2B5EF4-FFF2-40B4-BE49-F238E27FC236}">
                <a16:creationId xmlns:mc="http://schemas.openxmlformats.org/markup-compatibility/2006" xmlns:a16="http://schemas.microsoft.com/office/drawing/2014/main" xmlns="" id="{7143CDD6-5DCB-4506-AE91-B4CF5FFEFBF0}"/>
              </a:ext>
            </a:extLst>
          </p:cNvPr>
          <p:cNvSpPr txBox="1">
            <a:spLocks noRot="1" noChangeAspect="1" noMove="1" noResize="1" noEditPoints="1" noAdjustHandles="1" noChangeArrowheads="1" noChangeShapeType="1" noTextEdit="1"/>
          </p:cNvSpPr>
          <p:nvPr/>
        </p:nvSpPr>
        <p:spPr>
          <a:xfrm>
            <a:off x="2238479" y="1903849"/>
            <a:ext cx="281424" cy="276999"/>
          </a:xfrm>
          <a:prstGeom prst="rect">
            <a:avLst/>
          </a:prstGeom>
          <a:blipFill>
            <a:blip r:embed="rId6"/>
            <a:stretch>
              <a:fillRect l="-13043" r="-60870" b="-15217"/>
            </a:stretch>
          </a:blipFill>
        </p:spPr>
        <p:txBody>
          <a:bodyPr/>
          <a:lstStyle/>
          <a:p>
            <a:r>
              <a:rPr lang="pt-BR">
                <a:latin typeface="+mj-lt"/>
              </a:rPr>
              <a:t> </a:t>
            </a:r>
          </a:p>
        </p:txBody>
      </p:sp>
      <p:pic>
        <p:nvPicPr>
          <p:cNvPr id="10" name="Imagem 9">
            <a:extLst>
              <a:ext uri="{FF2B5EF4-FFF2-40B4-BE49-F238E27FC236}">
                <a16:creationId xmlns:a16="http://schemas.microsoft.com/office/drawing/2014/main" xmlns="" id="{D81CED61-43A8-47C4-B1E9-73FE63834FFE}"/>
              </a:ext>
            </a:extLst>
          </p:cNvPr>
          <p:cNvPicPr>
            <a:picLocks noChangeAspect="1"/>
          </p:cNvPicPr>
          <p:nvPr/>
        </p:nvPicPr>
        <p:blipFill rotWithShape="1">
          <a:blip r:embed="rId7"/>
          <a:srcRect l="915" t="3885" r="5775" b="3252"/>
          <a:stretch/>
        </p:blipFill>
        <p:spPr>
          <a:xfrm>
            <a:off x="3047293" y="1442100"/>
            <a:ext cx="1260000" cy="1128073"/>
          </a:xfrm>
          <a:prstGeom prst="rect">
            <a:avLst/>
          </a:prstGeom>
        </p:spPr>
      </p:pic>
      <p:sp>
        <p:nvSpPr>
          <p:cNvPr id="11" name="CaixaDeTexto 10">
            <a:extLst>
              <a:ext uri="{FF2B5EF4-FFF2-40B4-BE49-F238E27FC236}">
                <a16:creationId xmlns:mc="http://schemas.openxmlformats.org/markup-compatibility/2006" xmlns:a16="http://schemas.microsoft.com/office/drawing/2014/main" xmlns="" id="{30EDBD94-768B-4BE1-9DFF-A74F32C2BC50}"/>
              </a:ext>
            </a:extLst>
          </p:cNvPr>
          <p:cNvSpPr txBox="1">
            <a:spLocks noRot="1" noChangeAspect="1" noMove="1" noResize="1" noEditPoints="1" noAdjustHandles="1" noChangeArrowheads="1" noChangeShapeType="1" noTextEdit="1"/>
          </p:cNvSpPr>
          <p:nvPr/>
        </p:nvSpPr>
        <p:spPr>
          <a:xfrm>
            <a:off x="3536581" y="1882805"/>
            <a:ext cx="281424" cy="276999"/>
          </a:xfrm>
          <a:prstGeom prst="rect">
            <a:avLst/>
          </a:prstGeom>
          <a:blipFill>
            <a:blip r:embed="rId8"/>
            <a:stretch>
              <a:fillRect l="-13043" r="-60870" b="-15556"/>
            </a:stretch>
          </a:blipFill>
        </p:spPr>
        <p:txBody>
          <a:bodyPr/>
          <a:lstStyle/>
          <a:p>
            <a:r>
              <a:rPr lang="pt-BR">
                <a:latin typeface="+mj-lt"/>
              </a:rPr>
              <a:t> </a:t>
            </a:r>
          </a:p>
        </p:txBody>
      </p:sp>
      <p:sp>
        <p:nvSpPr>
          <p:cNvPr id="12" name="Retângulo 11">
            <a:extLst>
              <a:ext uri="{FF2B5EF4-FFF2-40B4-BE49-F238E27FC236}">
                <a16:creationId xmlns:mc="http://schemas.openxmlformats.org/markup-compatibility/2006" xmlns:a16="http://schemas.microsoft.com/office/drawing/2014/main" xmlns="" id="{A09EDC86-7905-4273-8293-831953502A0B}"/>
              </a:ext>
            </a:extLst>
          </p:cNvPr>
          <p:cNvSpPr>
            <a:spLocks noRot="1" noChangeAspect="1" noMove="1" noResize="1" noEditPoints="1" noAdjustHandles="1" noChangeArrowheads="1" noChangeShapeType="1" noTextEdit="1"/>
          </p:cNvSpPr>
          <p:nvPr/>
        </p:nvSpPr>
        <p:spPr>
          <a:xfrm>
            <a:off x="5613605" y="3908766"/>
            <a:ext cx="1108701" cy="400110"/>
          </a:xfrm>
          <a:prstGeom prst="rect">
            <a:avLst/>
          </a:prstGeom>
          <a:blipFill>
            <a:blip r:embed="rId9"/>
            <a:stretch>
              <a:fillRect t="-7576" r="-4396" b="-25758"/>
            </a:stretch>
          </a:blipFill>
        </p:spPr>
        <p:txBody>
          <a:bodyPr/>
          <a:lstStyle/>
          <a:p>
            <a:r>
              <a:rPr lang="pt-BR">
                <a:latin typeface="+mj-lt"/>
              </a:rPr>
              <a:t> </a:t>
            </a:r>
          </a:p>
        </p:txBody>
      </p:sp>
      <p:sp>
        <p:nvSpPr>
          <p:cNvPr id="13" name="CaixaDeTexto 12">
            <a:extLst>
              <a:ext uri="{FF2B5EF4-FFF2-40B4-BE49-F238E27FC236}">
                <a16:creationId xmlns:a16="http://schemas.microsoft.com/office/drawing/2014/main" xmlns="" id="{707A84C9-A1C2-4B84-AC49-B212822378ED}"/>
              </a:ext>
            </a:extLst>
          </p:cNvPr>
          <p:cNvSpPr txBox="1"/>
          <p:nvPr/>
        </p:nvSpPr>
        <p:spPr>
          <a:xfrm>
            <a:off x="5216900" y="2290255"/>
            <a:ext cx="3372918" cy="1200329"/>
          </a:xfrm>
          <a:prstGeom prst="rect">
            <a:avLst/>
          </a:prstGeom>
          <a:noFill/>
        </p:spPr>
        <p:txBody>
          <a:bodyPr wrap="square" rtlCol="0">
            <a:spAutoFit/>
          </a:bodyPr>
          <a:lstStyle/>
          <a:p>
            <a:pPr marL="342900" indent="-342900">
              <a:buAutoNum type="arabicPeriod"/>
            </a:pPr>
            <a:r>
              <a:rPr lang="pt-BR" b="1" dirty="0">
                <a:latin typeface="+mj-lt"/>
              </a:rPr>
              <a:t>Encontrar a diferença entre cada medida e a média geral</a:t>
            </a:r>
          </a:p>
          <a:p>
            <a:pPr marL="342900" indent="-342900">
              <a:buAutoNum type="arabicPeriod"/>
            </a:pPr>
            <a:r>
              <a:rPr lang="pt-BR" b="1" dirty="0">
                <a:latin typeface="+mj-lt"/>
              </a:rPr>
              <a:t>Elevar ao quadrado</a:t>
            </a:r>
          </a:p>
          <a:p>
            <a:pPr marL="342900" indent="-342900">
              <a:buAutoNum type="arabicPeriod"/>
            </a:pPr>
            <a:r>
              <a:rPr lang="pt-BR" b="1" dirty="0">
                <a:latin typeface="+mj-lt"/>
              </a:rPr>
              <a:t>Somar todos os resultados</a:t>
            </a:r>
          </a:p>
        </p:txBody>
      </p:sp>
      <p:sp>
        <p:nvSpPr>
          <p:cNvPr id="14" name="CaixaDeTexto 13">
            <a:extLst>
              <a:ext uri="{FF2B5EF4-FFF2-40B4-BE49-F238E27FC236}">
                <a16:creationId xmlns:mc="http://schemas.openxmlformats.org/markup-compatibility/2006" xmlns:a16="http://schemas.microsoft.com/office/drawing/2014/main" xmlns="" id="{CD01474A-839B-4E21-B498-0A0B5B7FCC34}"/>
              </a:ext>
            </a:extLst>
          </p:cNvPr>
          <p:cNvSpPr txBox="1">
            <a:spLocks noRot="1" noChangeAspect="1" noMove="1" noResize="1" noEditPoints="1" noAdjustHandles="1" noChangeArrowheads="1" noChangeShapeType="1" noTextEdit="1"/>
          </p:cNvSpPr>
          <p:nvPr/>
        </p:nvSpPr>
        <p:spPr>
          <a:xfrm>
            <a:off x="5216900" y="1243954"/>
            <a:ext cx="3169405" cy="830997"/>
          </a:xfrm>
          <a:prstGeom prst="rect">
            <a:avLst/>
          </a:prstGeom>
          <a:blipFill>
            <a:blip r:embed="rId10"/>
            <a:stretch>
              <a:fillRect b="-11679"/>
            </a:stretch>
          </a:blipFill>
        </p:spPr>
        <p:txBody>
          <a:bodyPr/>
          <a:lstStyle/>
          <a:p>
            <a:r>
              <a:rPr lang="pt-BR">
                <a:latin typeface="+mj-lt"/>
              </a:rPr>
              <a:t> </a:t>
            </a:r>
          </a:p>
        </p:txBody>
      </p:sp>
      <p:sp>
        <p:nvSpPr>
          <p:cNvPr id="15" name="CaixaDeTexto 14">
            <a:extLst>
              <a:ext uri="{FF2B5EF4-FFF2-40B4-BE49-F238E27FC236}">
                <a16:creationId xmlns:mc="http://schemas.openxmlformats.org/markup-compatibility/2006" xmlns:a16="http://schemas.microsoft.com/office/drawing/2014/main" xmlns="" id="{26A815A8-F0CE-4EC2-9607-5176E779E0CB}"/>
              </a:ext>
            </a:extLst>
          </p:cNvPr>
          <p:cNvSpPr txBox="1">
            <a:spLocks noRot="1" noChangeAspect="1" noMove="1" noResize="1" noEditPoints="1" noAdjustHandles="1" noChangeArrowheads="1" noChangeShapeType="1" noTextEdit="1"/>
          </p:cNvSpPr>
          <p:nvPr/>
        </p:nvSpPr>
        <p:spPr>
          <a:xfrm>
            <a:off x="635027" y="5041316"/>
            <a:ext cx="6909777" cy="276999"/>
          </a:xfrm>
          <a:prstGeom prst="rect">
            <a:avLst/>
          </a:prstGeom>
          <a:blipFill>
            <a:blip r:embed="rId11"/>
            <a:stretch>
              <a:fillRect l="-1499" t="-28889" b="-51111"/>
            </a:stretch>
          </a:blipFill>
        </p:spPr>
        <p:txBody>
          <a:bodyPr/>
          <a:lstStyle/>
          <a:p>
            <a:r>
              <a:rPr lang="pt-BR">
                <a:latin typeface="+mj-lt"/>
              </a:rPr>
              <a:t> </a:t>
            </a:r>
          </a:p>
        </p:txBody>
      </p:sp>
      <p:sp>
        <p:nvSpPr>
          <p:cNvPr id="16" name="CaixaDeTexto 15">
            <a:extLst>
              <a:ext uri="{FF2B5EF4-FFF2-40B4-BE49-F238E27FC236}">
                <a16:creationId xmlns:mc="http://schemas.openxmlformats.org/markup-compatibility/2006" xmlns:a16="http://schemas.microsoft.com/office/drawing/2014/main" xmlns="" id="{B0BF2857-BF13-4639-B912-FF65DEB6ACC4}"/>
              </a:ext>
            </a:extLst>
          </p:cNvPr>
          <p:cNvSpPr txBox="1">
            <a:spLocks noRot="1" noChangeAspect="1" noMove="1" noResize="1" noEditPoints="1" noAdjustHandles="1" noChangeArrowheads="1" noChangeShapeType="1" noTextEdit="1"/>
          </p:cNvSpPr>
          <p:nvPr/>
        </p:nvSpPr>
        <p:spPr>
          <a:xfrm>
            <a:off x="635027" y="5450256"/>
            <a:ext cx="2381934" cy="815864"/>
          </a:xfrm>
          <a:prstGeom prst="rect">
            <a:avLst/>
          </a:prstGeom>
          <a:blipFill>
            <a:blip r:embed="rId12"/>
            <a:stretch>
              <a:fillRect/>
            </a:stretch>
          </a:blipFill>
        </p:spPr>
        <p:txBody>
          <a:bodyPr/>
          <a:lstStyle/>
          <a:p>
            <a:r>
              <a:rPr lang="pt-BR">
                <a:latin typeface="+mj-lt"/>
              </a:rPr>
              <a:t> </a:t>
            </a:r>
          </a:p>
        </p:txBody>
      </p:sp>
      <p:sp>
        <p:nvSpPr>
          <p:cNvPr id="17" name="CaixaDeTexto 16">
            <a:extLst>
              <a:ext uri="{FF2B5EF4-FFF2-40B4-BE49-F238E27FC236}">
                <a16:creationId xmlns:mc="http://schemas.openxmlformats.org/markup-compatibility/2006" xmlns:a16="http://schemas.microsoft.com/office/drawing/2014/main" xmlns="" id="{613906C4-028A-429E-8FEB-2C81058B423E}"/>
              </a:ext>
            </a:extLst>
          </p:cNvPr>
          <p:cNvSpPr txBox="1">
            <a:spLocks noRot="1" noChangeAspect="1" noMove="1" noResize="1" noEditPoints="1" noAdjustHandles="1" noChangeArrowheads="1" noChangeShapeType="1" noTextEdit="1"/>
          </p:cNvSpPr>
          <p:nvPr/>
        </p:nvSpPr>
        <p:spPr>
          <a:xfrm>
            <a:off x="4014959" y="5574734"/>
            <a:ext cx="3750963" cy="553998"/>
          </a:xfrm>
          <a:prstGeom prst="rect">
            <a:avLst/>
          </a:prstGeom>
          <a:blipFill>
            <a:blip r:embed="rId13"/>
            <a:stretch>
              <a:fillRect l="-2276" t="-15385" r="-3252" b="-25275"/>
            </a:stretch>
          </a:blipFill>
        </p:spPr>
        <p:txBody>
          <a:bodyPr/>
          <a:lstStyle/>
          <a:p>
            <a:r>
              <a:rPr lang="pt-BR">
                <a:latin typeface="+mj-lt"/>
              </a:rPr>
              <a:t> </a:t>
            </a:r>
          </a:p>
        </p:txBody>
      </p:sp>
      <p:sp>
        <p:nvSpPr>
          <p:cNvPr id="18" name="Retângulo 17">
            <a:extLst>
              <a:ext uri="{FF2B5EF4-FFF2-40B4-BE49-F238E27FC236}">
                <a16:creationId xmlns:a16="http://schemas.microsoft.com/office/drawing/2014/main" xmlns="" id="{758DD662-B2D3-4AE9-9FA5-2E48889C5223}"/>
              </a:ext>
            </a:extLst>
          </p:cNvPr>
          <p:cNvSpPr/>
          <p:nvPr/>
        </p:nvSpPr>
        <p:spPr>
          <a:xfrm>
            <a:off x="3471107" y="51756"/>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B4C880CF-7D09-4911-BBA9-40FF94DB423C}"/>
              </a:ext>
            </a:extLst>
          </p:cNvPr>
          <p:cNvSpPr txBox="1"/>
          <p:nvPr/>
        </p:nvSpPr>
        <p:spPr>
          <a:xfrm>
            <a:off x="378987" y="1048213"/>
            <a:ext cx="2446889" cy="369332"/>
          </a:xfrm>
          <a:prstGeom prst="rect">
            <a:avLst/>
          </a:prstGeom>
          <a:noFill/>
        </p:spPr>
        <p:txBody>
          <a:bodyPr wrap="square" rtlCol="0">
            <a:spAutoFit/>
          </a:bodyPr>
          <a:lstStyle/>
          <a:p>
            <a:r>
              <a:rPr lang="pt-BR" b="1" dirty="0">
                <a:latin typeface="+mj-lt"/>
              </a:rPr>
              <a:t>Exemplo:</a:t>
            </a:r>
          </a:p>
        </p:txBody>
      </p:sp>
      <p:graphicFrame>
        <p:nvGraphicFramePr>
          <p:cNvPr id="4" name="Tabela 3">
            <a:extLst>
              <a:ext uri="{FF2B5EF4-FFF2-40B4-BE49-F238E27FC236}">
                <a16:creationId xmlns:a16="http://schemas.microsoft.com/office/drawing/2014/main" xmlns="" id="{1166DBDC-740B-4770-A6E0-81D561E6A6BB}"/>
              </a:ext>
            </a:extLst>
          </p:cNvPr>
          <p:cNvGraphicFramePr>
            <a:graphicFrameLocks noGrp="1"/>
          </p:cNvGraphicFramePr>
          <p:nvPr>
            <p:extLst>
              <p:ext uri="{D42A27DB-BD31-4B8C-83A1-F6EECF244321}">
                <p14:modId xmlns:p14="http://schemas.microsoft.com/office/powerpoint/2010/main" xmlns="" val="3438009678"/>
              </p:ext>
            </p:extLst>
          </p:nvPr>
        </p:nvGraphicFramePr>
        <p:xfrm>
          <a:off x="420714" y="2406202"/>
          <a:ext cx="3924492" cy="1854200"/>
        </p:xfrm>
        <a:graphic>
          <a:graphicData uri="http://schemas.openxmlformats.org/drawingml/2006/table">
            <a:tbl>
              <a:tblPr firstRow="1" bandRow="1">
                <a:tableStyleId>{5C22544A-7EE6-4342-B048-85BDC9FD1C3A}</a:tableStyleId>
              </a:tblPr>
              <a:tblGrid>
                <a:gridCol w="1308164">
                  <a:extLst>
                    <a:ext uri="{9D8B030D-6E8A-4147-A177-3AD203B41FA5}">
                      <a16:colId xmlns:a16="http://schemas.microsoft.com/office/drawing/2014/main" xmlns="" val="20000"/>
                    </a:ext>
                  </a:extLst>
                </a:gridCol>
                <a:gridCol w="1308164">
                  <a:extLst>
                    <a:ext uri="{9D8B030D-6E8A-4147-A177-3AD203B41FA5}">
                      <a16:colId xmlns:a16="http://schemas.microsoft.com/office/drawing/2014/main" xmlns="" val="20001"/>
                    </a:ext>
                  </a:extLst>
                </a:gridCol>
                <a:gridCol w="1308164">
                  <a:extLst>
                    <a:ext uri="{9D8B030D-6E8A-4147-A177-3AD203B41FA5}">
                      <a16:colId xmlns:a16="http://schemas.microsoft.com/office/drawing/2014/main" xmlns="" val="20002"/>
                    </a:ext>
                  </a:extLst>
                </a:gridCol>
              </a:tblGrid>
              <a:tr h="370840">
                <a:tc>
                  <a:txBody>
                    <a:bodyPr/>
                    <a:lstStyle/>
                    <a:p>
                      <a:pPr algn="ctr"/>
                      <a:r>
                        <a:rPr lang="pt-BR" dirty="0"/>
                        <a:t>Operador 1</a:t>
                      </a:r>
                    </a:p>
                  </a:txBody>
                  <a:tcPr/>
                </a:tc>
                <a:tc>
                  <a:txBody>
                    <a:bodyPr/>
                    <a:lstStyle/>
                    <a:p>
                      <a:pPr algn="ctr"/>
                      <a:r>
                        <a:rPr lang="pt-BR" dirty="0"/>
                        <a:t>Operador 2</a:t>
                      </a:r>
                    </a:p>
                  </a:txBody>
                  <a:tcPr/>
                </a:tc>
                <a:tc>
                  <a:txBody>
                    <a:bodyPr/>
                    <a:lstStyle/>
                    <a:p>
                      <a:pPr algn="ctr"/>
                      <a:r>
                        <a:rPr lang="pt-BR" dirty="0"/>
                        <a:t>Operador 3</a:t>
                      </a:r>
                    </a:p>
                  </a:txBody>
                  <a:tcPr/>
                </a:tc>
                <a:extLst>
                  <a:ext uri="{0D108BD9-81ED-4DB2-BD59-A6C34878D82A}">
                    <a16:rowId xmlns:a16="http://schemas.microsoft.com/office/drawing/2014/main" xmlns="" val="10000"/>
                  </a:ext>
                </a:extLst>
              </a:tr>
              <a:tr h="370840">
                <a:tc>
                  <a:txBody>
                    <a:bodyPr/>
                    <a:lstStyle/>
                    <a:p>
                      <a:pPr algn="ctr" fontAlgn="b"/>
                      <a:r>
                        <a:rPr lang="pt-BR" sz="1800" b="0" i="0" u="none" strike="noStrike" dirty="0">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10,4</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8,2</a:t>
                      </a:r>
                    </a:p>
                  </a:txBody>
                  <a:tcPr marL="7620" marR="7620" marT="7620" marB="0" anchor="ctr"/>
                </a:tc>
                <a:extLst>
                  <a:ext uri="{0D108BD9-81ED-4DB2-BD59-A6C34878D82A}">
                    <a16:rowId xmlns:a16="http://schemas.microsoft.com/office/drawing/2014/main" xmlns="" val="10001"/>
                  </a:ext>
                </a:extLst>
              </a:tr>
              <a:tr h="370840">
                <a:tc>
                  <a:txBody>
                    <a:bodyPr/>
                    <a:lstStyle/>
                    <a:p>
                      <a:pPr algn="ctr" fontAlgn="b"/>
                      <a:r>
                        <a:rPr lang="pt-BR" sz="1800" b="0" i="0" u="none" strike="noStrike" dirty="0">
                          <a:solidFill>
                            <a:srgbClr val="000000"/>
                          </a:solidFill>
                          <a:effectLst/>
                          <a:latin typeface="Calibri" panose="020F0502020204030204" pitchFamily="34" charset="0"/>
                        </a:rPr>
                        <a:t>9,7</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10,1</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8,3</a:t>
                      </a:r>
                    </a:p>
                  </a:txBody>
                  <a:tcPr marL="7620" marR="7620" marT="7620" marB="0" anchor="ctr"/>
                </a:tc>
                <a:extLst>
                  <a:ext uri="{0D108BD9-81ED-4DB2-BD59-A6C34878D82A}">
                    <a16:rowId xmlns:a16="http://schemas.microsoft.com/office/drawing/2014/main" xmlns="" val="10002"/>
                  </a:ext>
                </a:extLst>
              </a:tr>
              <a:tr h="370840">
                <a:tc>
                  <a:txBody>
                    <a:bodyPr/>
                    <a:lstStyle/>
                    <a:p>
                      <a:pPr algn="ctr" fontAlgn="b"/>
                      <a:r>
                        <a:rPr lang="pt-BR" sz="1800" b="0" i="0" u="none" strike="noStrike">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9,9</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8,7</a:t>
                      </a:r>
                    </a:p>
                  </a:txBody>
                  <a:tcPr marL="7620" marR="7620" marT="7620" marB="0" anchor="ctr"/>
                </a:tc>
                <a:extLst>
                  <a:ext uri="{0D108BD9-81ED-4DB2-BD59-A6C34878D82A}">
                    <a16:rowId xmlns:a16="http://schemas.microsoft.com/office/drawing/2014/main" xmlns="" val="10003"/>
                  </a:ext>
                </a:extLst>
              </a:tr>
              <a:tr h="370840">
                <a:tc>
                  <a:txBody>
                    <a:bodyPr/>
                    <a:lstStyle/>
                    <a:p>
                      <a:pPr algn="ctr" fontAlgn="b"/>
                      <a:r>
                        <a:rPr lang="pt-BR" sz="1800" b="0" i="0" u="none" strike="noStrike" dirty="0">
                          <a:solidFill>
                            <a:srgbClr val="000000"/>
                          </a:solidFill>
                          <a:effectLst/>
                          <a:latin typeface="Calibri" panose="020F0502020204030204" pitchFamily="34" charset="0"/>
                        </a:rPr>
                        <a:t>9,8</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10,3</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8,8</a:t>
                      </a:r>
                    </a:p>
                  </a:txBody>
                  <a:tcPr marL="7620" marR="7620" marT="7620" marB="0" anchor="ctr"/>
                </a:tc>
                <a:extLst>
                  <a:ext uri="{0D108BD9-81ED-4DB2-BD59-A6C34878D82A}">
                    <a16:rowId xmlns:a16="http://schemas.microsoft.com/office/drawing/2014/main" xmlns="" val="10004"/>
                  </a:ext>
                </a:extLst>
              </a:tr>
            </a:tbl>
          </a:graphicData>
        </a:graphic>
      </p:graphicFrame>
      <p:graphicFrame>
        <p:nvGraphicFramePr>
          <p:cNvPr id="5" name="Tabela 4">
            <a:extLst>
              <a:ext uri="{FF2B5EF4-FFF2-40B4-BE49-F238E27FC236}">
                <a16:creationId xmlns:mc="http://schemas.openxmlformats.org/markup-compatibility/2006" xmlns:a16="http://schemas.microsoft.com/office/drawing/2014/main" xmlns="" id="{D9740734-F287-4124-9BA2-FABF820DEDDE}"/>
              </a:ext>
            </a:extLst>
          </p:cNvPr>
          <p:cNvGraphicFramePr>
            <a:graphicFrameLocks noGrp="1"/>
          </p:cNvGraphicFramePr>
          <p:nvPr>
            <p:extLst>
              <p:ext uri="{D42A27DB-BD31-4B8C-83A1-F6EECF244321}">
                <p14:modId xmlns:p14="http://schemas.microsoft.com/office/powerpoint/2010/main" xmlns="" val="547097639"/>
              </p:ext>
            </p:extLst>
          </p:nvPr>
        </p:nvGraphicFramePr>
        <p:xfrm>
          <a:off x="420714" y="4389424"/>
          <a:ext cx="3924492" cy="370840"/>
        </p:xfrm>
        <a:graphic>
          <a:graphicData uri="http://schemas.openxmlformats.org/drawingml/2006/table">
            <a:tbl>
              <a:tblPr firstRow="1" bandRow="1">
                <a:tableStyleId>{5C22544A-7EE6-4342-B048-85BDC9FD1C3A}</a:tableStyleId>
              </a:tblPr>
              <a:tblGrid>
                <a:gridCol w="1308245">
                  <a:extLst>
                    <a:ext uri="{9D8B030D-6E8A-4147-A177-3AD203B41FA5}">
                      <a16:colId xmlns:mc="http://schemas.openxmlformats.org/markup-compatibility/2006" xmlns:a16="http://schemas.microsoft.com/office/drawing/2014/main" xmlns="" val="20000"/>
                    </a:ext>
                  </a:extLst>
                </a:gridCol>
                <a:gridCol w="1308683">
                  <a:extLst>
                    <a:ext uri="{9D8B030D-6E8A-4147-A177-3AD203B41FA5}">
                      <a16:colId xmlns:mc="http://schemas.openxmlformats.org/markup-compatibility/2006" xmlns:a16="http://schemas.microsoft.com/office/drawing/2014/main" xmlns="" val="20001"/>
                    </a:ext>
                  </a:extLst>
                </a:gridCol>
                <a:gridCol w="1307564">
                  <a:extLst>
                    <a:ext uri="{9D8B030D-6E8A-4147-A177-3AD203B41FA5}">
                      <a16:colId xmlns:mc="http://schemas.openxmlformats.org/markup-compatibility/2006" xmlns:a16="http://schemas.microsoft.com/office/drawing/2014/main" xmlns="" val="20002"/>
                    </a:ext>
                  </a:extLst>
                </a:gridCol>
              </a:tblGrid>
              <a:tr h="370840">
                <a:tc>
                  <a:txBody>
                    <a:bodyPr/>
                    <a:lstStyle/>
                    <a:p>
                      <a:endParaRPr lang="pt-BR"/>
                    </a:p>
                  </a:txBody>
                  <a:tcPr>
                    <a:blipFill>
                      <a:blip r:embed="rId2"/>
                      <a:stretch>
                        <a:fillRect l="-930" t="-8197" r="-201395" b="-24590"/>
                      </a:stretch>
                    </a:blipFill>
                  </a:tcPr>
                </a:tc>
                <a:tc>
                  <a:txBody>
                    <a:bodyPr/>
                    <a:lstStyle/>
                    <a:p>
                      <a:endParaRPr lang="pt-BR"/>
                    </a:p>
                  </a:txBody>
                  <a:tcPr>
                    <a:blipFill>
                      <a:blip r:embed="rId2"/>
                      <a:stretch>
                        <a:fillRect l="-101402" t="-8197" r="-102336" b="-24590"/>
                      </a:stretch>
                    </a:blipFill>
                  </a:tcPr>
                </a:tc>
                <a:tc>
                  <a:txBody>
                    <a:bodyPr/>
                    <a:lstStyle/>
                    <a:p>
                      <a:endParaRPr lang="pt-BR"/>
                    </a:p>
                  </a:txBody>
                  <a:tcPr>
                    <a:blipFill>
                      <a:blip r:embed="rId2"/>
                      <a:stretch>
                        <a:fillRect l="-200465" t="-8197" r="-1860" b="-24590"/>
                      </a:stretch>
                    </a:blipFill>
                  </a:tcPr>
                </a:tc>
                <a:extLst>
                  <a:ext uri="{0D108BD9-81ED-4DB2-BD59-A6C34878D82A}">
                    <a16:rowId xmlns:mc="http://schemas.openxmlformats.org/markup-compatibility/2006" xmlns:a16="http://schemas.microsoft.com/office/drawing/2014/main" xmlns="" val="10000"/>
                  </a:ext>
                </a:extLst>
              </a:tr>
            </a:tbl>
          </a:graphicData>
        </a:graphic>
      </p:graphicFrame>
      <p:pic>
        <p:nvPicPr>
          <p:cNvPr id="6" name="Imagem 5">
            <a:extLst>
              <a:ext uri="{FF2B5EF4-FFF2-40B4-BE49-F238E27FC236}">
                <a16:creationId xmlns:a16="http://schemas.microsoft.com/office/drawing/2014/main" xmlns="" id="{2469C856-82CD-4B43-A644-FEC167ACF1BB}"/>
              </a:ext>
            </a:extLst>
          </p:cNvPr>
          <p:cNvPicPr>
            <a:picLocks noChangeAspect="1"/>
          </p:cNvPicPr>
          <p:nvPr/>
        </p:nvPicPr>
        <p:blipFill rotWithShape="1">
          <a:blip r:embed="rId3"/>
          <a:srcRect l="6338" t="6087" r="3679"/>
          <a:stretch/>
        </p:blipFill>
        <p:spPr>
          <a:xfrm>
            <a:off x="442038" y="1435889"/>
            <a:ext cx="1260000" cy="1145340"/>
          </a:xfrm>
          <a:prstGeom prst="rect">
            <a:avLst/>
          </a:prstGeom>
        </p:spPr>
      </p:pic>
      <p:sp>
        <p:nvSpPr>
          <p:cNvPr id="7" name="CaixaDeTexto 6">
            <a:extLst>
              <a:ext uri="{FF2B5EF4-FFF2-40B4-BE49-F238E27FC236}">
                <a16:creationId xmlns:mc="http://schemas.openxmlformats.org/markup-compatibility/2006" xmlns:a16="http://schemas.microsoft.com/office/drawing/2014/main" xmlns="" id="{8BD255DF-9F21-4AB6-97F8-DD7073081EB4}"/>
              </a:ext>
            </a:extLst>
          </p:cNvPr>
          <p:cNvSpPr txBox="1">
            <a:spLocks noRot="1" noChangeAspect="1" noMove="1" noResize="1" noEditPoints="1" noAdjustHandles="1" noChangeArrowheads="1" noChangeShapeType="1" noTextEdit="1"/>
          </p:cNvSpPr>
          <p:nvPr/>
        </p:nvSpPr>
        <p:spPr>
          <a:xfrm>
            <a:off x="935018" y="1935252"/>
            <a:ext cx="276101" cy="276999"/>
          </a:xfrm>
          <a:prstGeom prst="rect">
            <a:avLst/>
          </a:prstGeom>
          <a:blipFill>
            <a:blip r:embed="rId4"/>
            <a:stretch>
              <a:fillRect l="-13043" r="-58696" b="-15217"/>
            </a:stretch>
          </a:blipFill>
        </p:spPr>
        <p:txBody>
          <a:bodyPr/>
          <a:lstStyle/>
          <a:p>
            <a:r>
              <a:rPr lang="pt-BR">
                <a:latin typeface="+mj-lt"/>
              </a:rPr>
              <a:t> </a:t>
            </a:r>
          </a:p>
        </p:txBody>
      </p:sp>
      <p:pic>
        <p:nvPicPr>
          <p:cNvPr id="8" name="Imagem 7">
            <a:extLst>
              <a:ext uri="{FF2B5EF4-FFF2-40B4-BE49-F238E27FC236}">
                <a16:creationId xmlns:a16="http://schemas.microsoft.com/office/drawing/2014/main" xmlns="" id="{62E3FBAE-7F49-44A1-A731-A2F6319AD586}"/>
              </a:ext>
            </a:extLst>
          </p:cNvPr>
          <p:cNvPicPr>
            <a:picLocks noChangeAspect="1"/>
          </p:cNvPicPr>
          <p:nvPr/>
        </p:nvPicPr>
        <p:blipFill rotWithShape="1">
          <a:blip r:embed="rId5"/>
          <a:srcRect l="104" r="3003"/>
          <a:stretch/>
        </p:blipFill>
        <p:spPr>
          <a:xfrm>
            <a:off x="1749191" y="1442623"/>
            <a:ext cx="1260000" cy="1144761"/>
          </a:xfrm>
          <a:prstGeom prst="rect">
            <a:avLst/>
          </a:prstGeom>
        </p:spPr>
      </p:pic>
      <p:sp>
        <p:nvSpPr>
          <p:cNvPr id="9" name="CaixaDeTexto 8">
            <a:extLst>
              <a:ext uri="{FF2B5EF4-FFF2-40B4-BE49-F238E27FC236}">
                <a16:creationId xmlns:mc="http://schemas.openxmlformats.org/markup-compatibility/2006" xmlns:a16="http://schemas.microsoft.com/office/drawing/2014/main" xmlns="" id="{FDAD8DD3-5E05-4552-876B-F45EADA87447}"/>
              </a:ext>
            </a:extLst>
          </p:cNvPr>
          <p:cNvSpPr txBox="1">
            <a:spLocks noRot="1" noChangeAspect="1" noMove="1" noResize="1" noEditPoints="1" noAdjustHandles="1" noChangeArrowheads="1" noChangeShapeType="1" noTextEdit="1"/>
          </p:cNvSpPr>
          <p:nvPr/>
        </p:nvSpPr>
        <p:spPr>
          <a:xfrm>
            <a:off x="2238479" y="1926193"/>
            <a:ext cx="281424" cy="276999"/>
          </a:xfrm>
          <a:prstGeom prst="rect">
            <a:avLst/>
          </a:prstGeom>
          <a:blipFill>
            <a:blip r:embed="rId6"/>
            <a:stretch>
              <a:fillRect l="-13043" r="-60870" b="-15556"/>
            </a:stretch>
          </a:blipFill>
        </p:spPr>
        <p:txBody>
          <a:bodyPr/>
          <a:lstStyle/>
          <a:p>
            <a:r>
              <a:rPr lang="pt-BR">
                <a:latin typeface="+mj-lt"/>
              </a:rPr>
              <a:t> </a:t>
            </a:r>
          </a:p>
        </p:txBody>
      </p:sp>
      <p:pic>
        <p:nvPicPr>
          <p:cNvPr id="10" name="Imagem 9">
            <a:extLst>
              <a:ext uri="{FF2B5EF4-FFF2-40B4-BE49-F238E27FC236}">
                <a16:creationId xmlns:a16="http://schemas.microsoft.com/office/drawing/2014/main" xmlns="" id="{8E72A4D3-C0D9-480A-ADEA-F91A81F4DAE1}"/>
              </a:ext>
            </a:extLst>
          </p:cNvPr>
          <p:cNvPicPr>
            <a:picLocks noChangeAspect="1"/>
          </p:cNvPicPr>
          <p:nvPr/>
        </p:nvPicPr>
        <p:blipFill rotWithShape="1">
          <a:blip r:embed="rId7"/>
          <a:srcRect l="915" t="3885" r="5775" b="3252"/>
          <a:stretch/>
        </p:blipFill>
        <p:spPr>
          <a:xfrm>
            <a:off x="3047293" y="1464444"/>
            <a:ext cx="1260000" cy="1128073"/>
          </a:xfrm>
          <a:prstGeom prst="rect">
            <a:avLst/>
          </a:prstGeom>
        </p:spPr>
      </p:pic>
      <p:sp>
        <p:nvSpPr>
          <p:cNvPr id="11" name="CaixaDeTexto 10">
            <a:extLst>
              <a:ext uri="{FF2B5EF4-FFF2-40B4-BE49-F238E27FC236}">
                <a16:creationId xmlns:mc="http://schemas.openxmlformats.org/markup-compatibility/2006" xmlns:a16="http://schemas.microsoft.com/office/drawing/2014/main" xmlns="" id="{70C45033-A3F4-4537-A668-AA64DF13E78E}"/>
              </a:ext>
            </a:extLst>
          </p:cNvPr>
          <p:cNvSpPr txBox="1">
            <a:spLocks noRot="1" noChangeAspect="1" noMove="1" noResize="1" noEditPoints="1" noAdjustHandles="1" noChangeArrowheads="1" noChangeShapeType="1" noTextEdit="1"/>
          </p:cNvSpPr>
          <p:nvPr/>
        </p:nvSpPr>
        <p:spPr>
          <a:xfrm>
            <a:off x="3536581" y="1905149"/>
            <a:ext cx="281424" cy="276999"/>
          </a:xfrm>
          <a:prstGeom prst="rect">
            <a:avLst/>
          </a:prstGeom>
          <a:blipFill>
            <a:blip r:embed="rId8"/>
            <a:stretch>
              <a:fillRect l="-13043" r="-60870" b="-15556"/>
            </a:stretch>
          </a:blipFill>
        </p:spPr>
        <p:txBody>
          <a:bodyPr/>
          <a:lstStyle/>
          <a:p>
            <a:r>
              <a:rPr lang="pt-BR">
                <a:latin typeface="+mj-lt"/>
              </a:rPr>
              <a:t> </a:t>
            </a:r>
          </a:p>
        </p:txBody>
      </p:sp>
      <p:sp>
        <p:nvSpPr>
          <p:cNvPr id="12" name="Retângulo 11">
            <a:extLst>
              <a:ext uri="{FF2B5EF4-FFF2-40B4-BE49-F238E27FC236}">
                <a16:creationId xmlns:mc="http://schemas.openxmlformats.org/markup-compatibility/2006" xmlns:a16="http://schemas.microsoft.com/office/drawing/2014/main" xmlns="" id="{020DD34F-543F-4DA2-B28D-6C9C9D184911}"/>
              </a:ext>
            </a:extLst>
          </p:cNvPr>
          <p:cNvSpPr>
            <a:spLocks noRot="1" noChangeAspect="1" noMove="1" noResize="1" noEditPoints="1" noAdjustHandles="1" noChangeArrowheads="1" noChangeShapeType="1" noTextEdit="1"/>
          </p:cNvSpPr>
          <p:nvPr/>
        </p:nvSpPr>
        <p:spPr>
          <a:xfrm>
            <a:off x="5399655" y="4179767"/>
            <a:ext cx="1419250" cy="400110"/>
          </a:xfrm>
          <a:prstGeom prst="rect">
            <a:avLst/>
          </a:prstGeom>
          <a:blipFill>
            <a:blip r:embed="rId9"/>
            <a:stretch>
              <a:fillRect t="-9231" b="-27692"/>
            </a:stretch>
          </a:blipFill>
        </p:spPr>
        <p:txBody>
          <a:bodyPr/>
          <a:lstStyle/>
          <a:p>
            <a:r>
              <a:rPr lang="pt-BR">
                <a:latin typeface="+mj-lt"/>
              </a:rPr>
              <a:t> </a:t>
            </a:r>
          </a:p>
        </p:txBody>
      </p:sp>
      <p:sp>
        <p:nvSpPr>
          <p:cNvPr id="13" name="CaixaDeTexto 12">
            <a:extLst>
              <a:ext uri="{FF2B5EF4-FFF2-40B4-BE49-F238E27FC236}">
                <a16:creationId xmlns:mc="http://schemas.openxmlformats.org/markup-compatibility/2006" xmlns:a16="http://schemas.microsoft.com/office/drawing/2014/main" xmlns="" id="{DA9991DB-80FB-4A74-ADDC-72EBA7125D73}"/>
              </a:ext>
            </a:extLst>
          </p:cNvPr>
          <p:cNvSpPr txBox="1">
            <a:spLocks noRot="1" noChangeAspect="1" noMove="1" noResize="1" noEditPoints="1" noAdjustHandles="1" noChangeArrowheads="1" noChangeShapeType="1" noTextEdit="1"/>
          </p:cNvSpPr>
          <p:nvPr/>
        </p:nvSpPr>
        <p:spPr>
          <a:xfrm>
            <a:off x="5044514" y="2399043"/>
            <a:ext cx="3863959" cy="1477328"/>
          </a:xfrm>
          <a:prstGeom prst="rect">
            <a:avLst/>
          </a:prstGeom>
          <a:blipFill>
            <a:blip r:embed="rId10"/>
            <a:stretch>
              <a:fillRect l="-1422" t="-2479" b="-5785"/>
            </a:stretch>
          </a:blipFill>
        </p:spPr>
        <p:txBody>
          <a:bodyPr/>
          <a:lstStyle/>
          <a:p>
            <a:r>
              <a:rPr lang="pt-BR">
                <a:latin typeface="+mj-lt"/>
              </a:rPr>
              <a:t> </a:t>
            </a:r>
          </a:p>
        </p:txBody>
      </p:sp>
      <p:sp>
        <p:nvSpPr>
          <p:cNvPr id="14" name="CaixaDeTexto 13">
            <a:extLst>
              <a:ext uri="{FF2B5EF4-FFF2-40B4-BE49-F238E27FC236}">
                <a16:creationId xmlns:mc="http://schemas.openxmlformats.org/markup-compatibility/2006" xmlns:a16="http://schemas.microsoft.com/office/drawing/2014/main" xmlns="" id="{5CE85A55-7EB8-426E-8739-0CD1CE7B4B54}"/>
              </a:ext>
            </a:extLst>
          </p:cNvPr>
          <p:cNvSpPr txBox="1">
            <a:spLocks noRot="1" noChangeAspect="1" noMove="1" noResize="1" noEditPoints="1" noAdjustHandles="1" noChangeArrowheads="1" noChangeShapeType="1" noTextEdit="1"/>
          </p:cNvSpPr>
          <p:nvPr/>
        </p:nvSpPr>
        <p:spPr>
          <a:xfrm>
            <a:off x="635027" y="5063660"/>
            <a:ext cx="6280887" cy="276999"/>
          </a:xfrm>
          <a:prstGeom prst="rect">
            <a:avLst/>
          </a:prstGeom>
          <a:blipFill>
            <a:blip r:embed="rId11"/>
            <a:stretch>
              <a:fillRect t="-4444" b="-35556"/>
            </a:stretch>
          </a:blipFill>
        </p:spPr>
        <p:txBody>
          <a:bodyPr/>
          <a:lstStyle/>
          <a:p>
            <a:r>
              <a:rPr lang="pt-BR">
                <a:latin typeface="+mj-lt"/>
              </a:rPr>
              <a:t> </a:t>
            </a:r>
          </a:p>
        </p:txBody>
      </p:sp>
      <p:sp>
        <p:nvSpPr>
          <p:cNvPr id="15" name="CaixaDeTexto 14">
            <a:extLst>
              <a:ext uri="{FF2B5EF4-FFF2-40B4-BE49-F238E27FC236}">
                <a16:creationId xmlns:mc="http://schemas.openxmlformats.org/markup-compatibility/2006" xmlns:a16="http://schemas.microsoft.com/office/drawing/2014/main" xmlns="" id="{988AEBAD-16FD-4A1D-B068-2134125FE1D4}"/>
              </a:ext>
            </a:extLst>
          </p:cNvPr>
          <p:cNvSpPr txBox="1">
            <a:spLocks noRot="1" noChangeAspect="1" noMove="1" noResize="1" noEditPoints="1" noAdjustHandles="1" noChangeArrowheads="1" noChangeShapeType="1" noTextEdit="1"/>
          </p:cNvSpPr>
          <p:nvPr/>
        </p:nvSpPr>
        <p:spPr>
          <a:xfrm>
            <a:off x="5044514" y="1054609"/>
            <a:ext cx="3933679" cy="1138773"/>
          </a:xfrm>
          <a:prstGeom prst="rect">
            <a:avLst/>
          </a:prstGeom>
          <a:blipFill>
            <a:blip r:embed="rId12"/>
            <a:stretch>
              <a:fillRect l="-1393" r="-929" b="-7979"/>
            </a:stretch>
          </a:blipFill>
        </p:spPr>
        <p:txBody>
          <a:bodyPr/>
          <a:lstStyle/>
          <a:p>
            <a:r>
              <a:rPr lang="pt-BR">
                <a:latin typeface="+mj-lt"/>
              </a:rPr>
              <a:t> </a:t>
            </a:r>
          </a:p>
        </p:txBody>
      </p:sp>
      <p:sp>
        <p:nvSpPr>
          <p:cNvPr id="16" name="CaixaDeTexto 15">
            <a:extLst>
              <a:ext uri="{FF2B5EF4-FFF2-40B4-BE49-F238E27FC236}">
                <a16:creationId xmlns:mc="http://schemas.openxmlformats.org/markup-compatibility/2006" xmlns:a16="http://schemas.microsoft.com/office/drawing/2014/main" xmlns="" id="{233D10FA-D8AB-4B4B-A1C3-6B6A73657A75}"/>
              </a:ext>
            </a:extLst>
          </p:cNvPr>
          <p:cNvSpPr txBox="1">
            <a:spLocks noRot="1" noChangeAspect="1" noMove="1" noResize="1" noEditPoints="1" noAdjustHandles="1" noChangeArrowheads="1" noChangeShapeType="1" noTextEdit="1"/>
          </p:cNvSpPr>
          <p:nvPr/>
        </p:nvSpPr>
        <p:spPr>
          <a:xfrm>
            <a:off x="560139" y="5519504"/>
            <a:ext cx="2127249" cy="815864"/>
          </a:xfrm>
          <a:prstGeom prst="rect">
            <a:avLst/>
          </a:prstGeom>
          <a:blipFill>
            <a:blip r:embed="rId13"/>
            <a:stretch>
              <a:fillRect/>
            </a:stretch>
          </a:blipFill>
        </p:spPr>
        <p:txBody>
          <a:bodyPr/>
          <a:lstStyle/>
          <a:p>
            <a:r>
              <a:rPr lang="pt-BR">
                <a:latin typeface="+mj-lt"/>
              </a:rPr>
              <a:t> </a:t>
            </a:r>
          </a:p>
        </p:txBody>
      </p:sp>
      <p:sp>
        <p:nvSpPr>
          <p:cNvPr id="17" name="CaixaDeTexto 16">
            <a:extLst>
              <a:ext uri="{FF2B5EF4-FFF2-40B4-BE49-F238E27FC236}">
                <a16:creationId xmlns:mc="http://schemas.openxmlformats.org/markup-compatibility/2006" xmlns:a16="http://schemas.microsoft.com/office/drawing/2014/main" xmlns="" id="{B0AEC636-7FE9-4748-9824-18BDDA78D8DA}"/>
              </a:ext>
            </a:extLst>
          </p:cNvPr>
          <p:cNvSpPr txBox="1">
            <a:spLocks noRot="1" noChangeAspect="1" noMove="1" noResize="1" noEditPoints="1" noAdjustHandles="1" noChangeArrowheads="1" noChangeShapeType="1" noTextEdit="1"/>
          </p:cNvSpPr>
          <p:nvPr/>
        </p:nvSpPr>
        <p:spPr>
          <a:xfrm>
            <a:off x="4014959" y="5500093"/>
            <a:ext cx="3750963" cy="553998"/>
          </a:xfrm>
          <a:prstGeom prst="rect">
            <a:avLst/>
          </a:prstGeom>
          <a:blipFill>
            <a:blip r:embed="rId14"/>
            <a:stretch>
              <a:fillRect l="-2276" t="-15385" r="-3252" b="-25275"/>
            </a:stretch>
          </a:blipFill>
        </p:spPr>
        <p:txBody>
          <a:bodyPr/>
          <a:lstStyle/>
          <a:p>
            <a:r>
              <a:rPr lang="pt-BR">
                <a:latin typeface="+mj-lt"/>
              </a:rPr>
              <a:t> </a:t>
            </a:r>
          </a:p>
        </p:txBody>
      </p:sp>
      <p:sp>
        <p:nvSpPr>
          <p:cNvPr id="18" name="Retângulo 17">
            <a:extLst>
              <a:ext uri="{FF2B5EF4-FFF2-40B4-BE49-F238E27FC236}">
                <a16:creationId xmlns:a16="http://schemas.microsoft.com/office/drawing/2014/main" xmlns="" id="{758DD662-B2D3-4AE9-9FA5-2E48889C5223}"/>
              </a:ext>
            </a:extLst>
          </p:cNvPr>
          <p:cNvSpPr/>
          <p:nvPr/>
        </p:nvSpPr>
        <p:spPr>
          <a:xfrm>
            <a:off x="3652250" y="120769"/>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charRg st="2" end="2"/>
                                            </p:txEl>
                                          </p:spTgt>
                                        </p:tgtEl>
                                        <p:attrNameLst>
                                          <p:attrName>style.visibility</p:attrName>
                                        </p:attrNameLst>
                                      </p:cBhvr>
                                      <p:to>
                                        <p:strVal val="visible"/>
                                      </p:to>
                                    </p:set>
                                    <p:animEffect transition="in" filter="fade">
                                      <p:cBhvr>
                                        <p:cTn id="17" dur="500"/>
                                        <p:tgtEl>
                                          <p:spTgt spid="13">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charRg st="2" end="2"/>
                                            </p:txEl>
                                          </p:spTgt>
                                        </p:tgtEl>
                                        <p:attrNameLst>
                                          <p:attrName>style.visibility</p:attrName>
                                        </p:attrNameLst>
                                      </p:cBhvr>
                                      <p:to>
                                        <p:strVal val="visible"/>
                                      </p:to>
                                    </p:set>
                                    <p:animEffect transition="in" filter="fade">
                                      <p:cBhvr>
                                        <p:cTn id="22" dur="500"/>
                                        <p:tgtEl>
                                          <p:spTgt spid="13">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charRg st="2" end="2"/>
                                            </p:txEl>
                                          </p:spTgt>
                                        </p:tgtEl>
                                        <p:attrNameLst>
                                          <p:attrName>style.visibility</p:attrName>
                                        </p:attrNameLst>
                                      </p:cBhvr>
                                      <p:to>
                                        <p:strVal val="visible"/>
                                      </p:to>
                                    </p:set>
                                    <p:animEffect transition="in" filter="fade">
                                      <p:cBhvr>
                                        <p:cTn id="27" dur="500"/>
                                        <p:tgtEl>
                                          <p:spTgt spid="13">
                                            <p:txEl>
                                              <p:char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xmlns="" id="{BBEC5335-1B65-480B-A4D9-2753CF1B8FFD}"/>
              </a:ext>
            </a:extLst>
          </p:cNvPr>
          <p:cNvSpPr txBox="1"/>
          <p:nvPr/>
        </p:nvSpPr>
        <p:spPr>
          <a:xfrm>
            <a:off x="316229" y="1074757"/>
            <a:ext cx="2446889" cy="369332"/>
          </a:xfrm>
          <a:prstGeom prst="rect">
            <a:avLst/>
          </a:prstGeom>
          <a:noFill/>
        </p:spPr>
        <p:txBody>
          <a:bodyPr wrap="square" rtlCol="0">
            <a:spAutoFit/>
          </a:bodyPr>
          <a:lstStyle/>
          <a:p>
            <a:r>
              <a:rPr lang="pt-BR" b="1" dirty="0">
                <a:latin typeface="+mj-lt"/>
              </a:rPr>
              <a:t>Exemplo:</a:t>
            </a:r>
          </a:p>
        </p:txBody>
      </p:sp>
      <p:graphicFrame>
        <p:nvGraphicFramePr>
          <p:cNvPr id="4" name="Tabela 3">
            <a:extLst>
              <a:ext uri="{FF2B5EF4-FFF2-40B4-BE49-F238E27FC236}">
                <a16:creationId xmlns:a16="http://schemas.microsoft.com/office/drawing/2014/main" xmlns="" id="{135A8E4A-D29B-4FBE-8895-0B18CFF0F029}"/>
              </a:ext>
            </a:extLst>
          </p:cNvPr>
          <p:cNvGraphicFramePr>
            <a:graphicFrameLocks noGrp="1"/>
          </p:cNvGraphicFramePr>
          <p:nvPr>
            <p:extLst>
              <p:ext uri="{D42A27DB-BD31-4B8C-83A1-F6EECF244321}">
                <p14:modId xmlns:p14="http://schemas.microsoft.com/office/powerpoint/2010/main" xmlns="" val="2479671863"/>
              </p:ext>
            </p:extLst>
          </p:nvPr>
        </p:nvGraphicFramePr>
        <p:xfrm>
          <a:off x="399931" y="2442709"/>
          <a:ext cx="3924492" cy="1854200"/>
        </p:xfrm>
        <a:graphic>
          <a:graphicData uri="http://schemas.openxmlformats.org/drawingml/2006/table">
            <a:tbl>
              <a:tblPr firstRow="1" bandRow="1">
                <a:tableStyleId>{5C22544A-7EE6-4342-B048-85BDC9FD1C3A}</a:tableStyleId>
              </a:tblPr>
              <a:tblGrid>
                <a:gridCol w="1308164">
                  <a:extLst>
                    <a:ext uri="{9D8B030D-6E8A-4147-A177-3AD203B41FA5}">
                      <a16:colId xmlns:a16="http://schemas.microsoft.com/office/drawing/2014/main" xmlns="" val="20000"/>
                    </a:ext>
                  </a:extLst>
                </a:gridCol>
                <a:gridCol w="1308164">
                  <a:extLst>
                    <a:ext uri="{9D8B030D-6E8A-4147-A177-3AD203B41FA5}">
                      <a16:colId xmlns:a16="http://schemas.microsoft.com/office/drawing/2014/main" xmlns="" val="20001"/>
                    </a:ext>
                  </a:extLst>
                </a:gridCol>
                <a:gridCol w="1308164">
                  <a:extLst>
                    <a:ext uri="{9D8B030D-6E8A-4147-A177-3AD203B41FA5}">
                      <a16:colId xmlns:a16="http://schemas.microsoft.com/office/drawing/2014/main" xmlns="" val="20002"/>
                    </a:ext>
                  </a:extLst>
                </a:gridCol>
              </a:tblGrid>
              <a:tr h="370840">
                <a:tc>
                  <a:txBody>
                    <a:bodyPr/>
                    <a:lstStyle/>
                    <a:p>
                      <a:pPr algn="ctr"/>
                      <a:r>
                        <a:rPr lang="pt-BR" dirty="0"/>
                        <a:t>Operador 1</a:t>
                      </a:r>
                    </a:p>
                  </a:txBody>
                  <a:tcPr/>
                </a:tc>
                <a:tc>
                  <a:txBody>
                    <a:bodyPr/>
                    <a:lstStyle/>
                    <a:p>
                      <a:pPr algn="ctr"/>
                      <a:r>
                        <a:rPr lang="pt-BR" dirty="0"/>
                        <a:t>Operador 2</a:t>
                      </a:r>
                    </a:p>
                  </a:txBody>
                  <a:tcPr/>
                </a:tc>
                <a:tc>
                  <a:txBody>
                    <a:bodyPr/>
                    <a:lstStyle/>
                    <a:p>
                      <a:pPr algn="ctr"/>
                      <a:r>
                        <a:rPr lang="pt-BR" dirty="0"/>
                        <a:t>Operador 3</a:t>
                      </a:r>
                    </a:p>
                  </a:txBody>
                  <a:tcPr/>
                </a:tc>
                <a:extLst>
                  <a:ext uri="{0D108BD9-81ED-4DB2-BD59-A6C34878D82A}">
                    <a16:rowId xmlns:a16="http://schemas.microsoft.com/office/drawing/2014/main" xmlns="" val="10000"/>
                  </a:ext>
                </a:extLst>
              </a:tr>
              <a:tr h="370840">
                <a:tc>
                  <a:txBody>
                    <a:bodyPr/>
                    <a:lstStyle/>
                    <a:p>
                      <a:pPr algn="ctr" fontAlgn="b"/>
                      <a:r>
                        <a:rPr lang="pt-BR" sz="1800" b="0" i="0" u="none" strike="noStrike" dirty="0">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10,4</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8,2</a:t>
                      </a:r>
                    </a:p>
                  </a:txBody>
                  <a:tcPr marL="7620" marR="7620" marT="7620" marB="0" anchor="ctr"/>
                </a:tc>
                <a:extLst>
                  <a:ext uri="{0D108BD9-81ED-4DB2-BD59-A6C34878D82A}">
                    <a16:rowId xmlns:a16="http://schemas.microsoft.com/office/drawing/2014/main" xmlns="" val="10001"/>
                  </a:ext>
                </a:extLst>
              </a:tr>
              <a:tr h="370840">
                <a:tc>
                  <a:txBody>
                    <a:bodyPr/>
                    <a:lstStyle/>
                    <a:p>
                      <a:pPr algn="ctr" fontAlgn="b"/>
                      <a:r>
                        <a:rPr lang="pt-BR" sz="1800" b="0" i="0" u="none" strike="noStrike" dirty="0">
                          <a:solidFill>
                            <a:srgbClr val="000000"/>
                          </a:solidFill>
                          <a:effectLst/>
                          <a:latin typeface="Calibri" panose="020F0502020204030204" pitchFamily="34" charset="0"/>
                        </a:rPr>
                        <a:t>9,7</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10,1</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8,3</a:t>
                      </a:r>
                    </a:p>
                  </a:txBody>
                  <a:tcPr marL="7620" marR="7620" marT="7620" marB="0" anchor="ctr"/>
                </a:tc>
                <a:extLst>
                  <a:ext uri="{0D108BD9-81ED-4DB2-BD59-A6C34878D82A}">
                    <a16:rowId xmlns:a16="http://schemas.microsoft.com/office/drawing/2014/main" xmlns="" val="10002"/>
                  </a:ext>
                </a:extLst>
              </a:tr>
              <a:tr h="370840">
                <a:tc>
                  <a:txBody>
                    <a:bodyPr/>
                    <a:lstStyle/>
                    <a:p>
                      <a:pPr algn="ctr" fontAlgn="b"/>
                      <a:r>
                        <a:rPr lang="pt-BR" sz="1800" b="0" i="0" u="none" strike="noStrike">
                          <a:solidFill>
                            <a:srgbClr val="000000"/>
                          </a:solidFill>
                          <a:effectLst/>
                          <a:latin typeface="Calibri" panose="020F0502020204030204" pitchFamily="34" charset="0"/>
                        </a:rPr>
                        <a:t>9,6</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9,9</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8,7</a:t>
                      </a:r>
                    </a:p>
                  </a:txBody>
                  <a:tcPr marL="7620" marR="7620" marT="7620" marB="0" anchor="ctr"/>
                </a:tc>
                <a:extLst>
                  <a:ext uri="{0D108BD9-81ED-4DB2-BD59-A6C34878D82A}">
                    <a16:rowId xmlns:a16="http://schemas.microsoft.com/office/drawing/2014/main" xmlns="" val="10003"/>
                  </a:ext>
                </a:extLst>
              </a:tr>
              <a:tr h="370840">
                <a:tc>
                  <a:txBody>
                    <a:bodyPr/>
                    <a:lstStyle/>
                    <a:p>
                      <a:pPr algn="ctr" fontAlgn="b"/>
                      <a:r>
                        <a:rPr lang="pt-BR" sz="1800" b="0" i="0" u="none" strike="noStrike" dirty="0">
                          <a:solidFill>
                            <a:srgbClr val="000000"/>
                          </a:solidFill>
                          <a:effectLst/>
                          <a:latin typeface="Calibri" panose="020F0502020204030204" pitchFamily="34" charset="0"/>
                        </a:rPr>
                        <a:t>9,8</a:t>
                      </a:r>
                    </a:p>
                  </a:txBody>
                  <a:tcPr marL="7620" marR="7620" marT="7620" marB="0" anchor="ctr"/>
                </a:tc>
                <a:tc>
                  <a:txBody>
                    <a:bodyPr/>
                    <a:lstStyle/>
                    <a:p>
                      <a:pPr algn="ctr" fontAlgn="b"/>
                      <a:r>
                        <a:rPr lang="pt-BR" sz="1800" b="0" i="0" u="none" strike="noStrike">
                          <a:solidFill>
                            <a:srgbClr val="000000"/>
                          </a:solidFill>
                          <a:effectLst/>
                          <a:latin typeface="Calibri" panose="020F0502020204030204" pitchFamily="34" charset="0"/>
                        </a:rPr>
                        <a:t>10,3</a:t>
                      </a:r>
                    </a:p>
                  </a:txBody>
                  <a:tcPr marL="7620" marR="7620" marT="7620" marB="0" anchor="ctr"/>
                </a:tc>
                <a:tc>
                  <a:txBody>
                    <a:bodyPr/>
                    <a:lstStyle/>
                    <a:p>
                      <a:pPr algn="ctr" fontAlgn="b"/>
                      <a:r>
                        <a:rPr lang="pt-BR" sz="1800" b="0" i="0" u="none" strike="noStrike" dirty="0">
                          <a:solidFill>
                            <a:srgbClr val="000000"/>
                          </a:solidFill>
                          <a:effectLst/>
                          <a:latin typeface="Calibri" panose="020F0502020204030204" pitchFamily="34" charset="0"/>
                        </a:rPr>
                        <a:t>8,8</a:t>
                      </a:r>
                    </a:p>
                  </a:txBody>
                  <a:tcPr marL="7620" marR="7620" marT="7620" marB="0" anchor="ctr"/>
                </a:tc>
                <a:extLst>
                  <a:ext uri="{0D108BD9-81ED-4DB2-BD59-A6C34878D82A}">
                    <a16:rowId xmlns:a16="http://schemas.microsoft.com/office/drawing/2014/main" xmlns="" val="10004"/>
                  </a:ext>
                </a:extLst>
              </a:tr>
            </a:tbl>
          </a:graphicData>
        </a:graphic>
      </p:graphicFrame>
      <p:graphicFrame>
        <p:nvGraphicFramePr>
          <p:cNvPr id="5" name="Tabela 4">
            <a:extLst>
              <a:ext uri="{FF2B5EF4-FFF2-40B4-BE49-F238E27FC236}">
                <a16:creationId xmlns:mc="http://schemas.openxmlformats.org/markup-compatibility/2006" xmlns:a16="http://schemas.microsoft.com/office/drawing/2014/main" xmlns="" id="{7E7F4800-8E74-4A6E-B176-F8B1DFA7F959}"/>
              </a:ext>
            </a:extLst>
          </p:cNvPr>
          <p:cNvGraphicFramePr>
            <a:graphicFrameLocks noGrp="1"/>
          </p:cNvGraphicFramePr>
          <p:nvPr>
            <p:extLst>
              <p:ext uri="{D42A27DB-BD31-4B8C-83A1-F6EECF244321}">
                <p14:modId xmlns:p14="http://schemas.microsoft.com/office/powerpoint/2010/main" xmlns="" val="330496704"/>
              </p:ext>
            </p:extLst>
          </p:nvPr>
        </p:nvGraphicFramePr>
        <p:xfrm>
          <a:off x="399931" y="4425931"/>
          <a:ext cx="3924492" cy="370840"/>
        </p:xfrm>
        <a:graphic>
          <a:graphicData uri="http://schemas.openxmlformats.org/drawingml/2006/table">
            <a:tbl>
              <a:tblPr firstRow="1" bandRow="1">
                <a:tableStyleId>{5C22544A-7EE6-4342-B048-85BDC9FD1C3A}</a:tableStyleId>
              </a:tblPr>
              <a:tblGrid>
                <a:gridCol w="1308245">
                  <a:extLst>
                    <a:ext uri="{9D8B030D-6E8A-4147-A177-3AD203B41FA5}">
                      <a16:colId xmlns:mc="http://schemas.openxmlformats.org/markup-compatibility/2006" xmlns:a16="http://schemas.microsoft.com/office/drawing/2014/main" xmlns="" val="20000"/>
                    </a:ext>
                  </a:extLst>
                </a:gridCol>
                <a:gridCol w="1308683">
                  <a:extLst>
                    <a:ext uri="{9D8B030D-6E8A-4147-A177-3AD203B41FA5}">
                      <a16:colId xmlns:mc="http://schemas.openxmlformats.org/markup-compatibility/2006" xmlns:a16="http://schemas.microsoft.com/office/drawing/2014/main" xmlns="" val="20001"/>
                    </a:ext>
                  </a:extLst>
                </a:gridCol>
                <a:gridCol w="1307564">
                  <a:extLst>
                    <a:ext uri="{9D8B030D-6E8A-4147-A177-3AD203B41FA5}">
                      <a16:colId xmlns:mc="http://schemas.openxmlformats.org/markup-compatibility/2006" xmlns:a16="http://schemas.microsoft.com/office/drawing/2014/main" xmlns="" val="20002"/>
                    </a:ext>
                  </a:extLst>
                </a:gridCol>
              </a:tblGrid>
              <a:tr h="370840">
                <a:tc>
                  <a:txBody>
                    <a:bodyPr/>
                    <a:lstStyle/>
                    <a:p>
                      <a:endParaRPr lang="pt-BR"/>
                    </a:p>
                  </a:txBody>
                  <a:tcPr>
                    <a:blipFill>
                      <a:blip r:embed="rId2"/>
                      <a:stretch>
                        <a:fillRect l="-465" t="-8197" r="-201860" b="-24590"/>
                      </a:stretch>
                    </a:blipFill>
                  </a:tcPr>
                </a:tc>
                <a:tc>
                  <a:txBody>
                    <a:bodyPr/>
                    <a:lstStyle/>
                    <a:p>
                      <a:endParaRPr lang="pt-BR"/>
                    </a:p>
                  </a:txBody>
                  <a:tcPr>
                    <a:blipFill>
                      <a:blip r:embed="rId2"/>
                      <a:stretch>
                        <a:fillRect l="-100465" t="-8197" r="-101860" b="-24590"/>
                      </a:stretch>
                    </a:blipFill>
                  </a:tcPr>
                </a:tc>
                <a:tc>
                  <a:txBody>
                    <a:bodyPr/>
                    <a:lstStyle/>
                    <a:p>
                      <a:endParaRPr lang="pt-BR"/>
                    </a:p>
                  </a:txBody>
                  <a:tcPr>
                    <a:blipFill>
                      <a:blip r:embed="rId2"/>
                      <a:stretch>
                        <a:fillRect l="-200465" t="-8197" r="-1860" b="-24590"/>
                      </a:stretch>
                    </a:blipFill>
                  </a:tcPr>
                </a:tc>
                <a:extLst>
                  <a:ext uri="{0D108BD9-81ED-4DB2-BD59-A6C34878D82A}">
                    <a16:rowId xmlns:mc="http://schemas.openxmlformats.org/markup-compatibility/2006" xmlns:a16="http://schemas.microsoft.com/office/drawing/2014/main" xmlns="" val="10000"/>
                  </a:ext>
                </a:extLst>
              </a:tr>
            </a:tbl>
          </a:graphicData>
        </a:graphic>
      </p:graphicFrame>
      <p:pic>
        <p:nvPicPr>
          <p:cNvPr id="6" name="Imagem 5">
            <a:extLst>
              <a:ext uri="{FF2B5EF4-FFF2-40B4-BE49-F238E27FC236}">
                <a16:creationId xmlns:a16="http://schemas.microsoft.com/office/drawing/2014/main" xmlns="" id="{D9A75A99-EF40-4078-B85C-A3253533F548}"/>
              </a:ext>
            </a:extLst>
          </p:cNvPr>
          <p:cNvPicPr>
            <a:picLocks noChangeAspect="1"/>
          </p:cNvPicPr>
          <p:nvPr/>
        </p:nvPicPr>
        <p:blipFill rotWithShape="1">
          <a:blip r:embed="rId3"/>
          <a:srcRect l="6338" t="6087" r="3679"/>
          <a:stretch/>
        </p:blipFill>
        <p:spPr>
          <a:xfrm>
            <a:off x="421255" y="1472396"/>
            <a:ext cx="1260000" cy="1145340"/>
          </a:xfrm>
          <a:prstGeom prst="rect">
            <a:avLst/>
          </a:prstGeom>
        </p:spPr>
      </p:pic>
      <p:sp>
        <p:nvSpPr>
          <p:cNvPr id="7" name="CaixaDeTexto 6">
            <a:extLst>
              <a:ext uri="{FF2B5EF4-FFF2-40B4-BE49-F238E27FC236}">
                <a16:creationId xmlns:mc="http://schemas.openxmlformats.org/markup-compatibility/2006" xmlns:a16="http://schemas.microsoft.com/office/drawing/2014/main" xmlns="" id="{D40EA17D-3F95-444F-A917-143DD6D3AAE5}"/>
              </a:ext>
            </a:extLst>
          </p:cNvPr>
          <p:cNvSpPr txBox="1">
            <a:spLocks noRot="1" noChangeAspect="1" noMove="1" noResize="1" noEditPoints="1" noAdjustHandles="1" noChangeArrowheads="1" noChangeShapeType="1" noTextEdit="1"/>
          </p:cNvSpPr>
          <p:nvPr/>
        </p:nvSpPr>
        <p:spPr>
          <a:xfrm>
            <a:off x="914235" y="1971759"/>
            <a:ext cx="276101" cy="276999"/>
          </a:xfrm>
          <a:prstGeom prst="rect">
            <a:avLst/>
          </a:prstGeom>
          <a:blipFill>
            <a:blip r:embed="rId4"/>
            <a:stretch>
              <a:fillRect l="-13333" r="-60000" b="-15217"/>
            </a:stretch>
          </a:blipFill>
        </p:spPr>
        <p:txBody>
          <a:bodyPr/>
          <a:lstStyle/>
          <a:p>
            <a:r>
              <a:rPr lang="pt-BR">
                <a:latin typeface="+mj-lt"/>
              </a:rPr>
              <a:t> </a:t>
            </a:r>
          </a:p>
        </p:txBody>
      </p:sp>
      <p:pic>
        <p:nvPicPr>
          <p:cNvPr id="8" name="Imagem 7">
            <a:extLst>
              <a:ext uri="{FF2B5EF4-FFF2-40B4-BE49-F238E27FC236}">
                <a16:creationId xmlns:a16="http://schemas.microsoft.com/office/drawing/2014/main" xmlns="" id="{6ED80629-ECA7-4BBE-B3D1-702888DD8A13}"/>
              </a:ext>
            </a:extLst>
          </p:cNvPr>
          <p:cNvPicPr>
            <a:picLocks noChangeAspect="1"/>
          </p:cNvPicPr>
          <p:nvPr/>
        </p:nvPicPr>
        <p:blipFill rotWithShape="1">
          <a:blip r:embed="rId5"/>
          <a:srcRect l="104" r="3003"/>
          <a:stretch/>
        </p:blipFill>
        <p:spPr>
          <a:xfrm>
            <a:off x="1728408" y="1479130"/>
            <a:ext cx="1260000" cy="1144761"/>
          </a:xfrm>
          <a:prstGeom prst="rect">
            <a:avLst/>
          </a:prstGeom>
        </p:spPr>
      </p:pic>
      <p:sp>
        <p:nvSpPr>
          <p:cNvPr id="9" name="CaixaDeTexto 8">
            <a:extLst>
              <a:ext uri="{FF2B5EF4-FFF2-40B4-BE49-F238E27FC236}">
                <a16:creationId xmlns:mc="http://schemas.openxmlformats.org/markup-compatibility/2006" xmlns:a16="http://schemas.microsoft.com/office/drawing/2014/main" xmlns="" id="{FB7B22B4-24B4-400F-83F3-7E3F2F37A5B4}"/>
              </a:ext>
            </a:extLst>
          </p:cNvPr>
          <p:cNvSpPr txBox="1">
            <a:spLocks noRot="1" noChangeAspect="1" noMove="1" noResize="1" noEditPoints="1" noAdjustHandles="1" noChangeArrowheads="1" noChangeShapeType="1" noTextEdit="1"/>
          </p:cNvSpPr>
          <p:nvPr/>
        </p:nvSpPr>
        <p:spPr>
          <a:xfrm>
            <a:off x="2217696" y="1962700"/>
            <a:ext cx="281424" cy="276999"/>
          </a:xfrm>
          <a:prstGeom prst="rect">
            <a:avLst/>
          </a:prstGeom>
          <a:blipFill>
            <a:blip r:embed="rId6"/>
            <a:stretch>
              <a:fillRect l="-13043" r="-58696" b="-15556"/>
            </a:stretch>
          </a:blipFill>
        </p:spPr>
        <p:txBody>
          <a:bodyPr/>
          <a:lstStyle/>
          <a:p>
            <a:r>
              <a:rPr lang="pt-BR">
                <a:latin typeface="+mj-lt"/>
              </a:rPr>
              <a:t> </a:t>
            </a:r>
          </a:p>
        </p:txBody>
      </p:sp>
      <p:pic>
        <p:nvPicPr>
          <p:cNvPr id="10" name="Imagem 9">
            <a:extLst>
              <a:ext uri="{FF2B5EF4-FFF2-40B4-BE49-F238E27FC236}">
                <a16:creationId xmlns:a16="http://schemas.microsoft.com/office/drawing/2014/main" xmlns="" id="{3FEBC1CF-C27B-493D-A603-7FF6697AD92A}"/>
              </a:ext>
            </a:extLst>
          </p:cNvPr>
          <p:cNvPicPr>
            <a:picLocks noChangeAspect="1"/>
          </p:cNvPicPr>
          <p:nvPr/>
        </p:nvPicPr>
        <p:blipFill rotWithShape="1">
          <a:blip r:embed="rId7"/>
          <a:srcRect l="915" t="3885" r="5775" b="3252"/>
          <a:stretch/>
        </p:blipFill>
        <p:spPr>
          <a:xfrm>
            <a:off x="3026510" y="1500951"/>
            <a:ext cx="1260000" cy="1128073"/>
          </a:xfrm>
          <a:prstGeom prst="rect">
            <a:avLst/>
          </a:prstGeom>
        </p:spPr>
      </p:pic>
      <p:sp>
        <p:nvSpPr>
          <p:cNvPr id="11" name="CaixaDeTexto 10">
            <a:extLst>
              <a:ext uri="{FF2B5EF4-FFF2-40B4-BE49-F238E27FC236}">
                <a16:creationId xmlns:mc="http://schemas.openxmlformats.org/markup-compatibility/2006" xmlns:a16="http://schemas.microsoft.com/office/drawing/2014/main" xmlns="" id="{70F0EA6A-2D6C-45BB-B17C-24BD49255477}"/>
              </a:ext>
            </a:extLst>
          </p:cNvPr>
          <p:cNvSpPr txBox="1">
            <a:spLocks noRot="1" noChangeAspect="1" noMove="1" noResize="1" noEditPoints="1" noAdjustHandles="1" noChangeArrowheads="1" noChangeShapeType="1" noTextEdit="1"/>
          </p:cNvSpPr>
          <p:nvPr/>
        </p:nvSpPr>
        <p:spPr>
          <a:xfrm>
            <a:off x="3515798" y="1941656"/>
            <a:ext cx="281424" cy="276999"/>
          </a:xfrm>
          <a:prstGeom prst="rect">
            <a:avLst/>
          </a:prstGeom>
          <a:blipFill>
            <a:blip r:embed="rId8"/>
            <a:stretch>
              <a:fillRect l="-13043" r="-58696" b="-15556"/>
            </a:stretch>
          </a:blipFill>
        </p:spPr>
        <p:txBody>
          <a:bodyPr/>
          <a:lstStyle/>
          <a:p>
            <a:r>
              <a:rPr lang="pt-BR">
                <a:latin typeface="+mj-lt"/>
              </a:rPr>
              <a:t> </a:t>
            </a:r>
          </a:p>
        </p:txBody>
      </p:sp>
      <p:sp>
        <p:nvSpPr>
          <p:cNvPr id="12" name="CaixaDeTexto 11">
            <a:extLst>
              <a:ext uri="{FF2B5EF4-FFF2-40B4-BE49-F238E27FC236}">
                <a16:creationId xmlns:a16="http://schemas.microsoft.com/office/drawing/2014/main" xmlns="" id="{1117CC46-DCA3-4C8C-AABE-CF2DE8300418}"/>
              </a:ext>
            </a:extLst>
          </p:cNvPr>
          <p:cNvSpPr txBox="1"/>
          <p:nvPr/>
        </p:nvSpPr>
        <p:spPr>
          <a:xfrm>
            <a:off x="4819579" y="2391821"/>
            <a:ext cx="3750963" cy="1200329"/>
          </a:xfrm>
          <a:prstGeom prst="rect">
            <a:avLst/>
          </a:prstGeom>
          <a:noFill/>
        </p:spPr>
        <p:txBody>
          <a:bodyPr wrap="square" rtlCol="0">
            <a:spAutoFit/>
          </a:bodyPr>
          <a:lstStyle/>
          <a:p>
            <a:pPr marL="342900" indent="-342900">
              <a:buAutoNum type="arabicPeriod"/>
            </a:pPr>
            <a:r>
              <a:rPr lang="pt-BR" b="1" dirty="0">
                <a:latin typeface="+mj-lt"/>
              </a:rPr>
              <a:t>Encontrar a diferença entre cada medida e sua média do grupo</a:t>
            </a:r>
          </a:p>
          <a:p>
            <a:pPr marL="342900" indent="-342900">
              <a:buAutoNum type="arabicPeriod"/>
            </a:pPr>
            <a:r>
              <a:rPr lang="pt-BR" b="1" dirty="0">
                <a:latin typeface="+mj-lt"/>
              </a:rPr>
              <a:t>Elevar ao quadrado</a:t>
            </a:r>
          </a:p>
          <a:p>
            <a:pPr marL="342900" indent="-342900">
              <a:buAutoNum type="arabicPeriod"/>
            </a:pPr>
            <a:r>
              <a:rPr lang="pt-BR" b="1" dirty="0">
                <a:latin typeface="+mj-lt"/>
              </a:rPr>
              <a:t>Somar todos os resultados</a:t>
            </a:r>
          </a:p>
        </p:txBody>
      </p:sp>
      <p:sp>
        <p:nvSpPr>
          <p:cNvPr id="13" name="CaixaDeTexto 12">
            <a:extLst>
              <a:ext uri="{FF2B5EF4-FFF2-40B4-BE49-F238E27FC236}">
                <a16:creationId xmlns:mc="http://schemas.openxmlformats.org/markup-compatibility/2006" xmlns:a16="http://schemas.microsoft.com/office/drawing/2014/main" xmlns="" id="{49C7B78D-2CFA-4742-B8CD-818D8111B6DE}"/>
              </a:ext>
            </a:extLst>
          </p:cNvPr>
          <p:cNvSpPr txBox="1">
            <a:spLocks noRot="1" noChangeAspect="1" noMove="1" noResize="1" noEditPoints="1" noAdjustHandles="1" noChangeArrowheads="1" noChangeShapeType="1" noTextEdit="1"/>
          </p:cNvSpPr>
          <p:nvPr/>
        </p:nvSpPr>
        <p:spPr>
          <a:xfrm>
            <a:off x="614244" y="5100167"/>
            <a:ext cx="5530937" cy="276999"/>
          </a:xfrm>
          <a:prstGeom prst="rect">
            <a:avLst/>
          </a:prstGeom>
          <a:blipFill>
            <a:blip r:embed="rId9"/>
            <a:stretch>
              <a:fillRect l="-882" t="-4444" b="-35556"/>
            </a:stretch>
          </a:blipFill>
        </p:spPr>
        <p:txBody>
          <a:bodyPr/>
          <a:lstStyle/>
          <a:p>
            <a:r>
              <a:rPr lang="pt-BR">
                <a:latin typeface="+mj-lt"/>
              </a:rPr>
              <a:t> </a:t>
            </a:r>
          </a:p>
        </p:txBody>
      </p:sp>
      <p:sp>
        <p:nvSpPr>
          <p:cNvPr id="14" name="CaixaDeTexto 13">
            <a:extLst>
              <a:ext uri="{FF2B5EF4-FFF2-40B4-BE49-F238E27FC236}">
                <a16:creationId xmlns:mc="http://schemas.openxmlformats.org/markup-compatibility/2006" xmlns:a16="http://schemas.microsoft.com/office/drawing/2014/main" xmlns="" id="{5C8D7D9E-29BC-4126-BEBA-4BDB10A5BD75}"/>
              </a:ext>
            </a:extLst>
          </p:cNvPr>
          <p:cNvSpPr txBox="1">
            <a:spLocks noRot="1" noChangeAspect="1" noMove="1" noResize="1" noEditPoints="1" noAdjustHandles="1" noChangeArrowheads="1" noChangeShapeType="1" noTextEdit="1"/>
          </p:cNvSpPr>
          <p:nvPr/>
        </p:nvSpPr>
        <p:spPr>
          <a:xfrm>
            <a:off x="3994176" y="5508891"/>
            <a:ext cx="3750963" cy="553998"/>
          </a:xfrm>
          <a:prstGeom prst="rect">
            <a:avLst/>
          </a:prstGeom>
          <a:blipFill>
            <a:blip r:embed="rId10"/>
            <a:stretch>
              <a:fillRect l="-2273" t="-15385" r="-3247" b="-24176"/>
            </a:stretch>
          </a:blipFill>
        </p:spPr>
        <p:txBody>
          <a:bodyPr/>
          <a:lstStyle/>
          <a:p>
            <a:r>
              <a:rPr lang="pt-BR">
                <a:latin typeface="+mj-lt"/>
              </a:rPr>
              <a:t> </a:t>
            </a:r>
          </a:p>
        </p:txBody>
      </p:sp>
      <p:sp>
        <p:nvSpPr>
          <p:cNvPr id="15" name="CaixaDeTexto 14">
            <a:extLst>
              <a:ext uri="{FF2B5EF4-FFF2-40B4-BE49-F238E27FC236}">
                <a16:creationId xmlns:mc="http://schemas.openxmlformats.org/markup-compatibility/2006" xmlns:a16="http://schemas.microsoft.com/office/drawing/2014/main" xmlns="" id="{15A9E214-C817-4220-903D-60270D8B6FE4}"/>
              </a:ext>
            </a:extLst>
          </p:cNvPr>
          <p:cNvSpPr txBox="1">
            <a:spLocks noRot="1" noChangeAspect="1" noMove="1" noResize="1" noEditPoints="1" noAdjustHandles="1" noChangeArrowheads="1" noChangeShapeType="1" noTextEdit="1"/>
          </p:cNvSpPr>
          <p:nvPr/>
        </p:nvSpPr>
        <p:spPr>
          <a:xfrm>
            <a:off x="4857492" y="1117150"/>
            <a:ext cx="3272727" cy="1138773"/>
          </a:xfrm>
          <a:prstGeom prst="rect">
            <a:avLst/>
          </a:prstGeom>
          <a:blipFill>
            <a:blip r:embed="rId11"/>
            <a:stretch>
              <a:fillRect b="-7979"/>
            </a:stretch>
          </a:blipFill>
        </p:spPr>
        <p:txBody>
          <a:bodyPr/>
          <a:lstStyle/>
          <a:p>
            <a:r>
              <a:rPr lang="pt-BR">
                <a:latin typeface="+mj-lt"/>
              </a:rPr>
              <a:t> </a:t>
            </a:r>
          </a:p>
        </p:txBody>
      </p:sp>
      <p:cxnSp>
        <p:nvCxnSpPr>
          <p:cNvPr id="16" name="Conector de seta reta 27">
            <a:extLst>
              <a:ext uri="{FF2B5EF4-FFF2-40B4-BE49-F238E27FC236}">
                <a16:creationId xmlns:a16="http://schemas.microsoft.com/office/drawing/2014/main" xmlns="" id="{77A23E55-0DC5-43B6-989A-80643A0AB9AE}"/>
              </a:ext>
            </a:extLst>
          </p:cNvPr>
          <p:cNvCxnSpPr/>
          <p:nvPr/>
        </p:nvCxnSpPr>
        <p:spPr>
          <a:xfrm flipH="1">
            <a:off x="587466" y="1812627"/>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28">
            <a:extLst>
              <a:ext uri="{FF2B5EF4-FFF2-40B4-BE49-F238E27FC236}">
                <a16:creationId xmlns:a16="http://schemas.microsoft.com/office/drawing/2014/main" xmlns="" id="{119DB3E7-B9E7-431A-B5D5-B27A1D33E826}"/>
              </a:ext>
            </a:extLst>
          </p:cNvPr>
          <p:cNvCxnSpPr/>
          <p:nvPr/>
        </p:nvCxnSpPr>
        <p:spPr>
          <a:xfrm flipH="1">
            <a:off x="1843904" y="1809362"/>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29">
            <a:extLst>
              <a:ext uri="{FF2B5EF4-FFF2-40B4-BE49-F238E27FC236}">
                <a16:creationId xmlns:a16="http://schemas.microsoft.com/office/drawing/2014/main" xmlns="" id="{E98B4932-D903-4CF6-B81C-5D7033284091}"/>
              </a:ext>
            </a:extLst>
          </p:cNvPr>
          <p:cNvCxnSpPr/>
          <p:nvPr/>
        </p:nvCxnSpPr>
        <p:spPr>
          <a:xfrm flipH="1">
            <a:off x="3142104" y="1809362"/>
            <a:ext cx="952208" cy="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mc="http://schemas.openxmlformats.org/markup-compatibility/2006" xmlns:a16="http://schemas.microsoft.com/office/drawing/2014/main" xmlns="" id="{15CCCF61-12CE-4126-95A6-70F327130766}"/>
              </a:ext>
            </a:extLst>
          </p:cNvPr>
          <p:cNvSpPr txBox="1">
            <a:spLocks noRot="1" noChangeAspect="1" noMove="1" noResize="1" noEditPoints="1" noAdjustHandles="1" noChangeArrowheads="1" noChangeShapeType="1" noTextEdit="1"/>
          </p:cNvSpPr>
          <p:nvPr/>
        </p:nvSpPr>
        <p:spPr>
          <a:xfrm>
            <a:off x="614244" y="5509107"/>
            <a:ext cx="2442527" cy="815864"/>
          </a:xfrm>
          <a:prstGeom prst="rect">
            <a:avLst/>
          </a:prstGeom>
          <a:blipFill>
            <a:blip r:embed="rId12"/>
            <a:stretch>
              <a:fillRect/>
            </a:stretch>
          </a:blipFill>
        </p:spPr>
        <p:txBody>
          <a:bodyPr/>
          <a:lstStyle/>
          <a:p>
            <a:r>
              <a:rPr lang="pt-BR">
                <a:latin typeface="+mj-lt"/>
              </a:rPr>
              <a:t> </a:t>
            </a:r>
          </a:p>
        </p:txBody>
      </p:sp>
      <p:sp>
        <p:nvSpPr>
          <p:cNvPr id="20" name="Retângulo 19">
            <a:extLst>
              <a:ext uri="{FF2B5EF4-FFF2-40B4-BE49-F238E27FC236}">
                <a16:creationId xmlns:a16="http://schemas.microsoft.com/office/drawing/2014/main" xmlns="" id="{758DD662-B2D3-4AE9-9FA5-2E48889C5223}"/>
              </a:ext>
            </a:extLst>
          </p:cNvPr>
          <p:cNvSpPr/>
          <p:nvPr/>
        </p:nvSpPr>
        <p:spPr>
          <a:xfrm>
            <a:off x="3686766" y="0"/>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mc="http://schemas.openxmlformats.org/markup-compatibility/2006" xmlns:a16="http://schemas.microsoft.com/office/drawing/2014/main" xmlns="" id="{399537CF-3AEF-47EF-BB65-0E3F60A3971D}"/>
              </a:ext>
            </a:extLst>
          </p:cNvPr>
          <p:cNvGraphicFramePr>
            <a:graphicFrameLocks noGrp="1"/>
          </p:cNvGraphicFramePr>
          <p:nvPr>
            <p:extLst>
              <p:ext uri="{D42A27DB-BD31-4B8C-83A1-F6EECF244321}">
                <p14:modId xmlns:p14="http://schemas.microsoft.com/office/powerpoint/2010/main" xmlns="" val="1034263266"/>
              </p:ext>
            </p:extLst>
          </p:nvPr>
        </p:nvGraphicFramePr>
        <p:xfrm>
          <a:off x="179158" y="1114678"/>
          <a:ext cx="7810150" cy="2314322"/>
        </p:xfrm>
        <a:graphic>
          <a:graphicData uri="http://schemas.openxmlformats.org/drawingml/2006/table">
            <a:tbl>
              <a:tblPr firstRow="1" bandRow="1">
                <a:tableStyleId>{5C22544A-7EE6-4342-B048-85BDC9FD1C3A}</a:tableStyleId>
              </a:tblPr>
              <a:tblGrid>
                <a:gridCol w="1956907">
                  <a:extLst>
                    <a:ext uri="{9D8B030D-6E8A-4147-A177-3AD203B41FA5}">
                      <a16:colId xmlns:mc="http://schemas.openxmlformats.org/markup-compatibility/2006" xmlns:a16="http://schemas.microsoft.com/office/drawing/2014/main" xmlns="" val="20000"/>
                    </a:ext>
                  </a:extLst>
                </a:gridCol>
                <a:gridCol w="1317356">
                  <a:extLst>
                    <a:ext uri="{9D8B030D-6E8A-4147-A177-3AD203B41FA5}">
                      <a16:colId xmlns:mc="http://schemas.openxmlformats.org/markup-compatibility/2006" xmlns:a16="http://schemas.microsoft.com/office/drawing/2014/main" xmlns="" val="20001"/>
                    </a:ext>
                  </a:extLst>
                </a:gridCol>
                <a:gridCol w="1650570">
                  <a:extLst>
                    <a:ext uri="{9D8B030D-6E8A-4147-A177-3AD203B41FA5}">
                      <a16:colId xmlns:mc="http://schemas.openxmlformats.org/markup-compatibility/2006" xmlns:a16="http://schemas.microsoft.com/office/drawing/2014/main" xmlns="" val="20002"/>
                    </a:ext>
                  </a:extLst>
                </a:gridCol>
                <a:gridCol w="1503335">
                  <a:extLst>
                    <a:ext uri="{9D8B030D-6E8A-4147-A177-3AD203B41FA5}">
                      <a16:colId xmlns:mc="http://schemas.openxmlformats.org/markup-compatibility/2006" xmlns:a16="http://schemas.microsoft.com/office/drawing/2014/main" xmlns="" val="20003"/>
                    </a:ext>
                  </a:extLst>
                </a:gridCol>
                <a:gridCol w="1381982">
                  <a:extLst>
                    <a:ext uri="{9D8B030D-6E8A-4147-A177-3AD203B41FA5}">
                      <a16:colId xmlns:mc="http://schemas.openxmlformats.org/markup-compatibility/2006" xmlns:a16="http://schemas.microsoft.com/office/drawing/2014/main" xmlns="" val="20004"/>
                    </a:ext>
                  </a:extLst>
                </a:gridCol>
              </a:tblGrid>
              <a:tr h="640080">
                <a:tc>
                  <a:txBody>
                    <a:bodyPr/>
                    <a:lstStyle/>
                    <a:p>
                      <a:r>
                        <a:rPr lang="pt-BR" dirty="0"/>
                        <a:t>Fonte de variação</a:t>
                      </a:r>
                    </a:p>
                  </a:txBody>
                  <a:tcPr/>
                </a:tc>
                <a:tc>
                  <a:txBody>
                    <a:bodyPr/>
                    <a:lstStyle/>
                    <a:p>
                      <a:r>
                        <a:rPr lang="pt-BR" dirty="0"/>
                        <a:t>Soma de quadrados</a:t>
                      </a:r>
                    </a:p>
                  </a:txBody>
                  <a:tcPr/>
                </a:tc>
                <a:tc>
                  <a:txBody>
                    <a:bodyPr/>
                    <a:lstStyle/>
                    <a:p>
                      <a:r>
                        <a:rPr lang="pt-BR" dirty="0"/>
                        <a:t>Graus</a:t>
                      </a:r>
                      <a:r>
                        <a:rPr lang="pt-BR" baseline="0" dirty="0"/>
                        <a:t> de liberdade</a:t>
                      </a:r>
                      <a:endParaRPr lang="pt-BR" dirty="0"/>
                    </a:p>
                  </a:txBody>
                  <a:tcPr/>
                </a:tc>
                <a:tc>
                  <a:txBody>
                    <a:bodyPr/>
                    <a:lstStyle/>
                    <a:p>
                      <a:r>
                        <a:rPr lang="pt-BR" dirty="0"/>
                        <a:t>Média dos quadrados</a:t>
                      </a:r>
                    </a:p>
                  </a:txBody>
                  <a:tcPr/>
                </a:tc>
                <a:tc>
                  <a:txBody>
                    <a:bodyPr/>
                    <a:lstStyle/>
                    <a:p>
                      <a:r>
                        <a:rPr lang="pt-BR" dirty="0"/>
                        <a:t>F</a:t>
                      </a:r>
                    </a:p>
                  </a:txBody>
                  <a:tcPr/>
                </a:tc>
                <a:extLst>
                  <a:ext uri="{0D108BD9-81ED-4DB2-BD59-A6C34878D82A}">
                    <a16:rowId xmlns:mc="http://schemas.openxmlformats.org/markup-compatibility/2006" xmlns:a16="http://schemas.microsoft.com/office/drawing/2014/main" xmlns="" val="10000"/>
                  </a:ext>
                </a:extLst>
              </a:tr>
              <a:tr h="651701">
                <a:tc>
                  <a:txBody>
                    <a:bodyPr/>
                    <a:lstStyle/>
                    <a:p>
                      <a:r>
                        <a:rPr lang="pt-BR" dirty="0"/>
                        <a:t>Entre grupos</a:t>
                      </a:r>
                    </a:p>
                  </a:txBody>
                  <a:tcPr/>
                </a:tc>
                <a:tc>
                  <a:txBody>
                    <a:bodyPr/>
                    <a:lstStyle/>
                    <a:p>
                      <a:endParaRPr lang="pt-BR"/>
                    </a:p>
                  </a:txBody>
                  <a:tcPr>
                    <a:blipFill>
                      <a:blip r:embed="rId2"/>
                      <a:stretch>
                        <a:fillRect l="-149074" t="-101852" r="-346759" b="-169444"/>
                      </a:stretch>
                    </a:blipFill>
                  </a:tcPr>
                </a:tc>
                <a:tc>
                  <a:txBody>
                    <a:bodyPr/>
                    <a:lstStyle/>
                    <a:p>
                      <a:endParaRPr lang="pt-BR"/>
                    </a:p>
                  </a:txBody>
                  <a:tcPr>
                    <a:blipFill>
                      <a:blip r:embed="rId2"/>
                      <a:stretch>
                        <a:fillRect l="-198524" t="-101852" r="-176384" b="-169444"/>
                      </a:stretch>
                    </a:blipFill>
                  </a:tcPr>
                </a:tc>
                <a:tc>
                  <a:txBody>
                    <a:bodyPr/>
                    <a:lstStyle/>
                    <a:p>
                      <a:endParaRPr lang="pt-BR"/>
                    </a:p>
                  </a:txBody>
                  <a:tcPr>
                    <a:blipFill>
                      <a:blip r:embed="rId2"/>
                      <a:stretch>
                        <a:fillRect l="-327530" t="-101852" r="-93522" b="-169444"/>
                      </a:stretch>
                    </a:blipFill>
                  </a:tcPr>
                </a:tc>
                <a:tc>
                  <a:txBody>
                    <a:bodyPr/>
                    <a:lstStyle/>
                    <a:p>
                      <a:endParaRPr lang="pt-BR"/>
                    </a:p>
                  </a:txBody>
                  <a:tcPr>
                    <a:blipFill>
                      <a:blip r:embed="rId2"/>
                      <a:stretch>
                        <a:fillRect l="-465198" t="-101852" r="-1762" b="-169444"/>
                      </a:stretch>
                    </a:blipFill>
                  </a:tcPr>
                </a:tc>
                <a:extLst>
                  <a:ext uri="{0D108BD9-81ED-4DB2-BD59-A6C34878D82A}">
                    <a16:rowId xmlns:mc="http://schemas.openxmlformats.org/markup-compatibility/2006" xmlns:a16="http://schemas.microsoft.com/office/drawing/2014/main" xmlns="" val="10001"/>
                  </a:ext>
                </a:extLst>
              </a:tr>
              <a:tr h="651701">
                <a:tc>
                  <a:txBody>
                    <a:bodyPr/>
                    <a:lstStyle/>
                    <a:p>
                      <a:r>
                        <a:rPr lang="pt-BR" dirty="0"/>
                        <a:t>Dentro dos grupos</a:t>
                      </a:r>
                    </a:p>
                  </a:txBody>
                  <a:tcPr/>
                </a:tc>
                <a:tc>
                  <a:txBody>
                    <a:bodyPr/>
                    <a:lstStyle/>
                    <a:p>
                      <a:endParaRPr lang="pt-BR"/>
                    </a:p>
                  </a:txBody>
                  <a:tcPr>
                    <a:blipFill>
                      <a:blip r:embed="rId2"/>
                      <a:stretch>
                        <a:fillRect l="-149074" t="-203738" r="-346759" b="-71028"/>
                      </a:stretch>
                    </a:blipFill>
                  </a:tcPr>
                </a:tc>
                <a:tc>
                  <a:txBody>
                    <a:bodyPr/>
                    <a:lstStyle/>
                    <a:p>
                      <a:endParaRPr lang="pt-BR"/>
                    </a:p>
                  </a:txBody>
                  <a:tcPr>
                    <a:blipFill>
                      <a:blip r:embed="rId2"/>
                      <a:stretch>
                        <a:fillRect l="-198524" t="-203738" r="-176384" b="-71028"/>
                      </a:stretch>
                    </a:blipFill>
                  </a:tcPr>
                </a:tc>
                <a:tc>
                  <a:txBody>
                    <a:bodyPr/>
                    <a:lstStyle/>
                    <a:p>
                      <a:endParaRPr lang="pt-BR"/>
                    </a:p>
                  </a:txBody>
                  <a:tcPr>
                    <a:blipFill>
                      <a:blip r:embed="rId2"/>
                      <a:stretch>
                        <a:fillRect l="-327530" t="-203738" r="-93522" b="-71028"/>
                      </a:stretch>
                    </a:blipFill>
                  </a:tcPr>
                </a:tc>
                <a:tc>
                  <a:txBody>
                    <a:bodyPr/>
                    <a:lstStyle/>
                    <a:p>
                      <a:endParaRPr lang="pt-BR" dirty="0"/>
                    </a:p>
                  </a:txBody>
                  <a:tcPr/>
                </a:tc>
                <a:extLst>
                  <a:ext uri="{0D108BD9-81ED-4DB2-BD59-A6C34878D82A}">
                    <a16:rowId xmlns:mc="http://schemas.openxmlformats.org/markup-compatibility/2006" xmlns:a16="http://schemas.microsoft.com/office/drawing/2014/main" xmlns="" val="10002"/>
                  </a:ext>
                </a:extLst>
              </a:tr>
              <a:tr h="370840">
                <a:tc>
                  <a:txBody>
                    <a:bodyPr/>
                    <a:lstStyle/>
                    <a:p>
                      <a:r>
                        <a:rPr lang="pt-BR" dirty="0"/>
                        <a:t>Total</a:t>
                      </a:r>
                    </a:p>
                  </a:txBody>
                  <a:tcPr/>
                </a:tc>
                <a:tc>
                  <a:txBody>
                    <a:bodyPr/>
                    <a:lstStyle/>
                    <a:p>
                      <a:endParaRPr lang="pt-BR"/>
                    </a:p>
                  </a:txBody>
                  <a:tcPr>
                    <a:blipFill>
                      <a:blip r:embed="rId2"/>
                      <a:stretch>
                        <a:fillRect l="-149074" t="-532787" r="-346759" b="-24590"/>
                      </a:stretch>
                    </a:blipFill>
                  </a:tcPr>
                </a:tc>
                <a:tc>
                  <a:txBody>
                    <a:bodyPr/>
                    <a:lstStyle/>
                    <a:p>
                      <a:endParaRPr lang="pt-BR"/>
                    </a:p>
                  </a:txBody>
                  <a:tcPr>
                    <a:blipFill>
                      <a:blip r:embed="rId2"/>
                      <a:stretch>
                        <a:fillRect l="-198524" t="-532787" r="-176384" b="-24590"/>
                      </a:stretch>
                    </a:blipFill>
                  </a:tcPr>
                </a:tc>
                <a:tc>
                  <a:txBody>
                    <a:bodyPr/>
                    <a:lstStyle/>
                    <a:p>
                      <a:endParaRPr lang="pt-BR"/>
                    </a:p>
                  </a:txBody>
                  <a:tcPr/>
                </a:tc>
                <a:tc>
                  <a:txBody>
                    <a:bodyPr/>
                    <a:lstStyle/>
                    <a:p>
                      <a:endParaRPr lang="pt-BR" dirty="0"/>
                    </a:p>
                  </a:txBody>
                  <a:tcPr/>
                </a:tc>
                <a:extLst>
                  <a:ext uri="{0D108BD9-81ED-4DB2-BD59-A6C34878D82A}">
                    <a16:rowId xmlns:mc="http://schemas.openxmlformats.org/markup-compatibility/2006" xmlns:a16="http://schemas.microsoft.com/office/drawing/2014/main" xmlns="" val="10003"/>
                  </a:ext>
                </a:extLst>
              </a:tr>
            </a:tbl>
          </a:graphicData>
        </a:graphic>
      </p:graphicFrame>
      <p:sp>
        <p:nvSpPr>
          <p:cNvPr id="4" name="CaixaDeTexto 3">
            <a:extLst>
              <a:ext uri="{FF2B5EF4-FFF2-40B4-BE49-F238E27FC236}">
                <a16:creationId xmlns:mc="http://schemas.openxmlformats.org/markup-compatibility/2006" xmlns:a16="http://schemas.microsoft.com/office/drawing/2014/main" xmlns="" id="{8FC3602F-9339-4DC8-AD9B-549D7C600302}"/>
              </a:ext>
            </a:extLst>
          </p:cNvPr>
          <p:cNvSpPr txBox="1">
            <a:spLocks noRot="1" noChangeAspect="1" noMove="1" noResize="1" noEditPoints="1" noAdjustHandles="1" noChangeArrowheads="1" noChangeShapeType="1" noTextEdit="1"/>
          </p:cNvSpPr>
          <p:nvPr/>
        </p:nvSpPr>
        <p:spPr>
          <a:xfrm>
            <a:off x="4084231" y="5511991"/>
            <a:ext cx="3750963" cy="553998"/>
          </a:xfrm>
          <a:prstGeom prst="rect">
            <a:avLst/>
          </a:prstGeom>
          <a:blipFill>
            <a:blip r:embed="rId3"/>
            <a:stretch>
              <a:fillRect l="-2276" t="-15385" r="-3252" b="-25275"/>
            </a:stretch>
          </a:blipFill>
        </p:spPr>
        <p:txBody>
          <a:bodyPr/>
          <a:lstStyle/>
          <a:p>
            <a:r>
              <a:rPr lang="pt-BR">
                <a:latin typeface="+mj-lt"/>
              </a:rPr>
              <a:t> </a:t>
            </a:r>
          </a:p>
        </p:txBody>
      </p:sp>
      <p:sp>
        <p:nvSpPr>
          <p:cNvPr id="5" name="CaixaDeTexto 4">
            <a:extLst>
              <a:ext uri="{FF2B5EF4-FFF2-40B4-BE49-F238E27FC236}">
                <a16:creationId xmlns:mc="http://schemas.openxmlformats.org/markup-compatibility/2006" xmlns:a16="http://schemas.microsoft.com/office/drawing/2014/main" xmlns="" id="{A1494B7D-B5EE-4464-97E5-4C3503636E60}"/>
              </a:ext>
            </a:extLst>
          </p:cNvPr>
          <p:cNvSpPr txBox="1">
            <a:spLocks noRot="1" noChangeAspect="1" noMove="1" noResize="1" noEditPoints="1" noAdjustHandles="1" noChangeArrowheads="1" noChangeShapeType="1" noTextEdit="1"/>
          </p:cNvSpPr>
          <p:nvPr/>
        </p:nvSpPr>
        <p:spPr>
          <a:xfrm>
            <a:off x="408005" y="4111303"/>
            <a:ext cx="1190454" cy="467885"/>
          </a:xfrm>
          <a:prstGeom prst="rect">
            <a:avLst/>
          </a:prstGeom>
          <a:blipFill>
            <a:blip r:embed="rId4"/>
            <a:stretch>
              <a:fillRect/>
            </a:stretch>
          </a:blipFill>
        </p:spPr>
        <p:txBody>
          <a:bodyPr/>
          <a:lstStyle/>
          <a:p>
            <a:r>
              <a:rPr lang="pt-BR">
                <a:latin typeface="+mj-lt"/>
              </a:rPr>
              <a:t> </a:t>
            </a:r>
          </a:p>
        </p:txBody>
      </p:sp>
      <p:sp>
        <p:nvSpPr>
          <p:cNvPr id="6" name="CaixaDeTexto 5">
            <a:extLst>
              <a:ext uri="{FF2B5EF4-FFF2-40B4-BE49-F238E27FC236}">
                <a16:creationId xmlns:a16="http://schemas.microsoft.com/office/drawing/2014/main" xmlns="" id="{56153237-C243-450C-B828-6DDC9E894E29}"/>
              </a:ext>
            </a:extLst>
          </p:cNvPr>
          <p:cNvSpPr txBox="1"/>
          <p:nvPr/>
        </p:nvSpPr>
        <p:spPr>
          <a:xfrm>
            <a:off x="346160" y="3761221"/>
            <a:ext cx="2446889" cy="369332"/>
          </a:xfrm>
          <a:prstGeom prst="rect">
            <a:avLst/>
          </a:prstGeom>
          <a:noFill/>
        </p:spPr>
        <p:txBody>
          <a:bodyPr wrap="square" rtlCol="0">
            <a:spAutoFit/>
          </a:bodyPr>
          <a:lstStyle/>
          <a:p>
            <a:r>
              <a:rPr lang="pt-BR" b="1" dirty="0">
                <a:latin typeface="+mj-lt"/>
              </a:rPr>
              <a:t>F crítico:</a:t>
            </a:r>
          </a:p>
        </p:txBody>
      </p:sp>
      <p:sp>
        <p:nvSpPr>
          <p:cNvPr id="7" name="CaixaDeTexto 6">
            <a:extLst>
              <a:ext uri="{FF2B5EF4-FFF2-40B4-BE49-F238E27FC236}">
                <a16:creationId xmlns:a16="http://schemas.microsoft.com/office/drawing/2014/main" xmlns="" id="{A8EE5E8F-0C28-4955-8079-DDA101F38AAE}"/>
              </a:ext>
            </a:extLst>
          </p:cNvPr>
          <p:cNvSpPr txBox="1"/>
          <p:nvPr/>
        </p:nvSpPr>
        <p:spPr>
          <a:xfrm>
            <a:off x="2296364" y="3761221"/>
            <a:ext cx="2446889" cy="369332"/>
          </a:xfrm>
          <a:prstGeom prst="rect">
            <a:avLst/>
          </a:prstGeom>
          <a:noFill/>
        </p:spPr>
        <p:txBody>
          <a:bodyPr wrap="square" rtlCol="0">
            <a:spAutoFit/>
          </a:bodyPr>
          <a:lstStyle/>
          <a:p>
            <a:r>
              <a:rPr lang="pt-BR" b="1" dirty="0">
                <a:latin typeface="+mj-lt"/>
              </a:rPr>
              <a:t>No Excel:</a:t>
            </a:r>
          </a:p>
        </p:txBody>
      </p:sp>
      <p:sp>
        <p:nvSpPr>
          <p:cNvPr id="8" name="CaixaDeTexto 7">
            <a:extLst>
              <a:ext uri="{FF2B5EF4-FFF2-40B4-BE49-F238E27FC236}">
                <a16:creationId xmlns:a16="http://schemas.microsoft.com/office/drawing/2014/main" xmlns="" id="{FC25AE10-0326-4B45-ABC2-9A9B8A1F0306}"/>
              </a:ext>
            </a:extLst>
          </p:cNvPr>
          <p:cNvSpPr txBox="1"/>
          <p:nvPr/>
        </p:nvSpPr>
        <p:spPr>
          <a:xfrm>
            <a:off x="2296364" y="4162719"/>
            <a:ext cx="2792129" cy="369332"/>
          </a:xfrm>
          <a:prstGeom prst="rect">
            <a:avLst/>
          </a:prstGeom>
          <a:noFill/>
        </p:spPr>
        <p:txBody>
          <a:bodyPr wrap="square" rtlCol="0">
            <a:spAutoFit/>
          </a:bodyPr>
          <a:lstStyle/>
          <a:p>
            <a:r>
              <a:rPr lang="pt-BR" b="1" dirty="0">
                <a:latin typeface="+mj-lt"/>
              </a:rPr>
              <a:t>=INV.F.CD(signif.;GL1;GL2)</a:t>
            </a:r>
          </a:p>
        </p:txBody>
      </p:sp>
      <p:sp>
        <p:nvSpPr>
          <p:cNvPr id="9" name="CaixaDeTexto 8">
            <a:extLst>
              <a:ext uri="{FF2B5EF4-FFF2-40B4-BE49-F238E27FC236}">
                <a16:creationId xmlns:a16="http://schemas.microsoft.com/office/drawing/2014/main" xmlns="" id="{DE061593-D890-4C3A-865E-CD1877066E1C}"/>
              </a:ext>
            </a:extLst>
          </p:cNvPr>
          <p:cNvSpPr txBox="1"/>
          <p:nvPr/>
        </p:nvSpPr>
        <p:spPr>
          <a:xfrm>
            <a:off x="346159" y="4665801"/>
            <a:ext cx="2867039" cy="369332"/>
          </a:xfrm>
          <a:prstGeom prst="rect">
            <a:avLst/>
          </a:prstGeom>
          <a:noFill/>
        </p:spPr>
        <p:txBody>
          <a:bodyPr wrap="square" rtlCol="0">
            <a:spAutoFit/>
          </a:bodyPr>
          <a:lstStyle/>
          <a:p>
            <a:r>
              <a:rPr lang="pt-BR" b="1" dirty="0">
                <a:latin typeface="+mj-lt"/>
              </a:rPr>
              <a:t>Se F calculado &gt; F crítico:</a:t>
            </a:r>
          </a:p>
        </p:txBody>
      </p:sp>
      <p:sp>
        <p:nvSpPr>
          <p:cNvPr id="10" name="CaixaDeTexto 9">
            <a:extLst>
              <a:ext uri="{FF2B5EF4-FFF2-40B4-BE49-F238E27FC236}">
                <a16:creationId xmlns:mc="http://schemas.openxmlformats.org/markup-compatibility/2006" xmlns:a16="http://schemas.microsoft.com/office/drawing/2014/main" xmlns="" id="{A1184B49-EF2E-4274-BA33-64500AE0659C}"/>
              </a:ext>
            </a:extLst>
          </p:cNvPr>
          <p:cNvSpPr txBox="1">
            <a:spLocks noRot="1" noChangeAspect="1" noMove="1" noResize="1" noEditPoints="1" noAdjustHandles="1" noChangeArrowheads="1" noChangeShapeType="1" noTextEdit="1"/>
          </p:cNvSpPr>
          <p:nvPr/>
        </p:nvSpPr>
        <p:spPr>
          <a:xfrm>
            <a:off x="2812940" y="4665801"/>
            <a:ext cx="3910623" cy="369332"/>
          </a:xfrm>
          <a:prstGeom prst="rect">
            <a:avLst/>
          </a:prstGeom>
          <a:blipFill>
            <a:blip r:embed="rId5"/>
            <a:stretch>
              <a:fillRect l="-1246" t="-9836" b="-24590"/>
            </a:stretch>
          </a:blipFill>
        </p:spPr>
        <p:txBody>
          <a:bodyPr/>
          <a:lstStyle/>
          <a:p>
            <a:r>
              <a:rPr lang="pt-BR">
                <a:latin typeface="+mj-lt"/>
              </a:rPr>
              <a:t> </a:t>
            </a:r>
          </a:p>
        </p:txBody>
      </p:sp>
      <p:sp>
        <p:nvSpPr>
          <p:cNvPr id="11" name="CaixaDeTexto 10">
            <a:extLst>
              <a:ext uri="{FF2B5EF4-FFF2-40B4-BE49-F238E27FC236}">
                <a16:creationId xmlns:a16="http://schemas.microsoft.com/office/drawing/2014/main" xmlns="" id="{4D5181D4-0320-4A65-AABB-A274D0B6F229}"/>
              </a:ext>
            </a:extLst>
          </p:cNvPr>
          <p:cNvSpPr txBox="1"/>
          <p:nvPr/>
        </p:nvSpPr>
        <p:spPr>
          <a:xfrm>
            <a:off x="359077" y="5035178"/>
            <a:ext cx="2867039" cy="369332"/>
          </a:xfrm>
          <a:prstGeom prst="rect">
            <a:avLst/>
          </a:prstGeom>
          <a:noFill/>
        </p:spPr>
        <p:txBody>
          <a:bodyPr wrap="square" rtlCol="0">
            <a:spAutoFit/>
          </a:bodyPr>
          <a:lstStyle/>
          <a:p>
            <a:r>
              <a:rPr lang="pt-BR" b="1" dirty="0">
                <a:latin typeface="+mj-lt"/>
              </a:rPr>
              <a:t>Se F calculado &lt; F crítico:</a:t>
            </a:r>
          </a:p>
        </p:txBody>
      </p:sp>
      <p:sp>
        <p:nvSpPr>
          <p:cNvPr id="12" name="CaixaDeTexto 11">
            <a:extLst>
              <a:ext uri="{FF2B5EF4-FFF2-40B4-BE49-F238E27FC236}">
                <a16:creationId xmlns:mc="http://schemas.openxmlformats.org/markup-compatibility/2006" xmlns:a16="http://schemas.microsoft.com/office/drawing/2014/main" xmlns="" id="{15A2DC84-B826-4B1D-A1DE-0880A24FC603}"/>
              </a:ext>
            </a:extLst>
          </p:cNvPr>
          <p:cNvSpPr txBox="1">
            <a:spLocks noRot="1" noChangeAspect="1" noMove="1" noResize="1" noEditPoints="1" noAdjustHandles="1" noChangeArrowheads="1" noChangeShapeType="1" noTextEdit="1"/>
          </p:cNvSpPr>
          <p:nvPr/>
        </p:nvSpPr>
        <p:spPr>
          <a:xfrm>
            <a:off x="2825858" y="5035178"/>
            <a:ext cx="4672621" cy="369332"/>
          </a:xfrm>
          <a:prstGeom prst="rect">
            <a:avLst/>
          </a:prstGeom>
          <a:blipFill>
            <a:blip r:embed="rId6"/>
            <a:stretch>
              <a:fillRect l="-1175" t="-11475" b="-24590"/>
            </a:stretch>
          </a:blipFill>
        </p:spPr>
        <p:txBody>
          <a:bodyPr/>
          <a:lstStyle/>
          <a:p>
            <a:r>
              <a:rPr lang="pt-BR">
                <a:latin typeface="+mj-lt"/>
              </a:rPr>
              <a:t> </a:t>
            </a:r>
          </a:p>
        </p:txBody>
      </p:sp>
      <p:sp>
        <p:nvSpPr>
          <p:cNvPr id="13" name="Retângulo 12">
            <a:extLst>
              <a:ext uri="{FF2B5EF4-FFF2-40B4-BE49-F238E27FC236}">
                <a16:creationId xmlns:a16="http://schemas.microsoft.com/office/drawing/2014/main" xmlns="" id="{758DD662-B2D3-4AE9-9FA5-2E48889C5223}"/>
              </a:ext>
            </a:extLst>
          </p:cNvPr>
          <p:cNvSpPr/>
          <p:nvPr/>
        </p:nvSpPr>
        <p:spPr>
          <a:xfrm>
            <a:off x="3195061" y="60382"/>
            <a:ext cx="286790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único -Tabela</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animBg="1"/>
      <p:bldP spid="11" grpId="0"/>
      <p:bldP spid="1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mc="http://schemas.openxmlformats.org/markup-compatibility/2006" xmlns:a16="http://schemas.microsoft.com/office/drawing/2014/main" xmlns="" id="{399537CF-3AEF-47EF-BB65-0E3F60A3971D}"/>
              </a:ext>
            </a:extLst>
          </p:cNvPr>
          <p:cNvGraphicFramePr>
            <a:graphicFrameLocks noGrp="1"/>
          </p:cNvGraphicFramePr>
          <p:nvPr>
            <p:extLst>
              <p:ext uri="{D42A27DB-BD31-4B8C-83A1-F6EECF244321}">
                <p14:modId xmlns:p14="http://schemas.microsoft.com/office/powerpoint/2010/main" xmlns="" val="1238054934"/>
              </p:ext>
            </p:extLst>
          </p:nvPr>
        </p:nvGraphicFramePr>
        <p:xfrm>
          <a:off x="179158" y="1114678"/>
          <a:ext cx="7810150" cy="2269427"/>
        </p:xfrm>
        <a:graphic>
          <a:graphicData uri="http://schemas.openxmlformats.org/drawingml/2006/table">
            <a:tbl>
              <a:tblPr firstRow="1" bandRow="1">
                <a:tableStyleId>{5C22544A-7EE6-4342-B048-85BDC9FD1C3A}</a:tableStyleId>
              </a:tblPr>
              <a:tblGrid>
                <a:gridCol w="1956907">
                  <a:extLst>
                    <a:ext uri="{9D8B030D-6E8A-4147-A177-3AD203B41FA5}">
                      <a16:colId xmlns:mc="http://schemas.openxmlformats.org/markup-compatibility/2006" xmlns:a16="http://schemas.microsoft.com/office/drawing/2014/main" xmlns="" val="20000"/>
                    </a:ext>
                  </a:extLst>
                </a:gridCol>
                <a:gridCol w="1317356">
                  <a:extLst>
                    <a:ext uri="{9D8B030D-6E8A-4147-A177-3AD203B41FA5}">
                      <a16:colId xmlns:mc="http://schemas.openxmlformats.org/markup-compatibility/2006" xmlns:a16="http://schemas.microsoft.com/office/drawing/2014/main" xmlns="" val="20001"/>
                    </a:ext>
                  </a:extLst>
                </a:gridCol>
                <a:gridCol w="1650570">
                  <a:extLst>
                    <a:ext uri="{9D8B030D-6E8A-4147-A177-3AD203B41FA5}">
                      <a16:colId xmlns:mc="http://schemas.openxmlformats.org/markup-compatibility/2006" xmlns:a16="http://schemas.microsoft.com/office/drawing/2014/main" xmlns="" val="20002"/>
                    </a:ext>
                  </a:extLst>
                </a:gridCol>
                <a:gridCol w="1503335">
                  <a:extLst>
                    <a:ext uri="{9D8B030D-6E8A-4147-A177-3AD203B41FA5}">
                      <a16:colId xmlns:mc="http://schemas.openxmlformats.org/markup-compatibility/2006" xmlns:a16="http://schemas.microsoft.com/office/drawing/2014/main" xmlns="" val="20003"/>
                    </a:ext>
                  </a:extLst>
                </a:gridCol>
                <a:gridCol w="1381982">
                  <a:extLst>
                    <a:ext uri="{9D8B030D-6E8A-4147-A177-3AD203B41FA5}">
                      <a16:colId xmlns:mc="http://schemas.openxmlformats.org/markup-compatibility/2006" xmlns:a16="http://schemas.microsoft.com/office/drawing/2014/main" xmlns="" val="20004"/>
                    </a:ext>
                  </a:extLst>
                </a:gridCol>
              </a:tblGrid>
              <a:tr h="640080">
                <a:tc>
                  <a:txBody>
                    <a:bodyPr/>
                    <a:lstStyle/>
                    <a:p>
                      <a:r>
                        <a:rPr lang="pt-BR" dirty="0"/>
                        <a:t>Fonte de variação</a:t>
                      </a:r>
                    </a:p>
                  </a:txBody>
                  <a:tcPr/>
                </a:tc>
                <a:tc>
                  <a:txBody>
                    <a:bodyPr/>
                    <a:lstStyle/>
                    <a:p>
                      <a:r>
                        <a:rPr lang="pt-BR" dirty="0"/>
                        <a:t>Soma de quadrados</a:t>
                      </a:r>
                    </a:p>
                  </a:txBody>
                  <a:tcPr/>
                </a:tc>
                <a:tc>
                  <a:txBody>
                    <a:bodyPr/>
                    <a:lstStyle/>
                    <a:p>
                      <a:r>
                        <a:rPr lang="pt-BR" dirty="0"/>
                        <a:t>Graus</a:t>
                      </a:r>
                      <a:r>
                        <a:rPr lang="pt-BR" baseline="0" dirty="0"/>
                        <a:t> de liberdade</a:t>
                      </a:r>
                      <a:endParaRPr lang="pt-BR" dirty="0"/>
                    </a:p>
                  </a:txBody>
                  <a:tcPr/>
                </a:tc>
                <a:tc>
                  <a:txBody>
                    <a:bodyPr/>
                    <a:lstStyle/>
                    <a:p>
                      <a:r>
                        <a:rPr lang="pt-BR" dirty="0"/>
                        <a:t>Média dos quadrados</a:t>
                      </a:r>
                    </a:p>
                  </a:txBody>
                  <a:tcPr/>
                </a:tc>
                <a:tc>
                  <a:txBody>
                    <a:bodyPr/>
                    <a:lstStyle/>
                    <a:p>
                      <a:r>
                        <a:rPr lang="pt-BR" dirty="0"/>
                        <a:t>F</a:t>
                      </a:r>
                    </a:p>
                  </a:txBody>
                  <a:tcPr/>
                </a:tc>
                <a:extLst>
                  <a:ext uri="{0D108BD9-81ED-4DB2-BD59-A6C34878D82A}">
                    <a16:rowId xmlns:mc="http://schemas.openxmlformats.org/markup-compatibility/2006" xmlns:a16="http://schemas.microsoft.com/office/drawing/2014/main" xmlns="" val="10000"/>
                  </a:ext>
                </a:extLst>
              </a:tr>
              <a:tr h="651701">
                <a:tc>
                  <a:txBody>
                    <a:bodyPr/>
                    <a:lstStyle/>
                    <a:p>
                      <a:r>
                        <a:rPr lang="pt-BR" dirty="0"/>
                        <a:t>Entre grupos</a:t>
                      </a:r>
                    </a:p>
                  </a:txBody>
                  <a:tcPr/>
                </a:tc>
                <a:tc>
                  <a:txBody>
                    <a:bodyPr/>
                    <a:lstStyle/>
                    <a:p>
                      <a:endParaRPr lang="pt-BR"/>
                    </a:p>
                  </a:txBody>
                  <a:tcPr>
                    <a:blipFill>
                      <a:blip r:embed="rId2"/>
                      <a:stretch>
                        <a:fillRect l="-149074" t="-101852" r="-346759" b="-162037"/>
                      </a:stretch>
                    </a:blipFill>
                  </a:tcPr>
                </a:tc>
                <a:tc>
                  <a:txBody>
                    <a:bodyPr/>
                    <a:lstStyle/>
                    <a:p>
                      <a:endParaRPr lang="pt-BR"/>
                    </a:p>
                  </a:txBody>
                  <a:tcPr>
                    <a:blipFill>
                      <a:blip r:embed="rId2"/>
                      <a:stretch>
                        <a:fillRect l="-198524" t="-101852" r="-176384" b="-162037"/>
                      </a:stretch>
                    </a:blipFill>
                  </a:tcPr>
                </a:tc>
                <a:tc>
                  <a:txBody>
                    <a:bodyPr/>
                    <a:lstStyle/>
                    <a:p>
                      <a:endParaRPr lang="pt-BR"/>
                    </a:p>
                  </a:txBody>
                  <a:tcPr>
                    <a:blipFill>
                      <a:blip r:embed="rId2"/>
                      <a:stretch>
                        <a:fillRect l="-327530" t="-101852" r="-93522" b="-162037"/>
                      </a:stretch>
                    </a:blipFill>
                  </a:tcPr>
                </a:tc>
                <a:tc>
                  <a:txBody>
                    <a:bodyPr/>
                    <a:lstStyle/>
                    <a:p>
                      <a:endParaRPr lang="pt-BR"/>
                    </a:p>
                  </a:txBody>
                  <a:tcPr>
                    <a:blipFill>
                      <a:blip r:embed="rId2"/>
                      <a:stretch>
                        <a:fillRect l="-465198" t="-101852" r="-1762" b="-162037"/>
                      </a:stretch>
                    </a:blipFill>
                  </a:tcPr>
                </a:tc>
                <a:extLst>
                  <a:ext uri="{0D108BD9-81ED-4DB2-BD59-A6C34878D82A}">
                    <a16:rowId xmlns:mc="http://schemas.openxmlformats.org/markup-compatibility/2006" xmlns:a16="http://schemas.microsoft.com/office/drawing/2014/main" xmlns="" val="10001"/>
                  </a:ext>
                </a:extLst>
              </a:tr>
              <a:tr h="606806">
                <a:tc>
                  <a:txBody>
                    <a:bodyPr/>
                    <a:lstStyle/>
                    <a:p>
                      <a:r>
                        <a:rPr lang="pt-BR" dirty="0"/>
                        <a:t>Dentro dos grupos</a:t>
                      </a:r>
                    </a:p>
                  </a:txBody>
                  <a:tcPr/>
                </a:tc>
                <a:tc>
                  <a:txBody>
                    <a:bodyPr/>
                    <a:lstStyle/>
                    <a:p>
                      <a:endParaRPr lang="pt-BR"/>
                    </a:p>
                  </a:txBody>
                  <a:tcPr>
                    <a:blipFill>
                      <a:blip r:embed="rId2"/>
                      <a:stretch>
                        <a:fillRect l="-149074" t="-218000" r="-346759" b="-75000"/>
                      </a:stretch>
                    </a:blipFill>
                  </a:tcPr>
                </a:tc>
                <a:tc>
                  <a:txBody>
                    <a:bodyPr/>
                    <a:lstStyle/>
                    <a:p>
                      <a:endParaRPr lang="pt-BR"/>
                    </a:p>
                  </a:txBody>
                  <a:tcPr>
                    <a:blipFill>
                      <a:blip r:embed="rId2"/>
                      <a:stretch>
                        <a:fillRect l="-198524" t="-218000" r="-176384" b="-75000"/>
                      </a:stretch>
                    </a:blipFill>
                  </a:tcPr>
                </a:tc>
                <a:tc>
                  <a:txBody>
                    <a:bodyPr/>
                    <a:lstStyle/>
                    <a:p>
                      <a:endParaRPr lang="pt-BR"/>
                    </a:p>
                  </a:txBody>
                  <a:tcPr>
                    <a:blipFill>
                      <a:blip r:embed="rId2"/>
                      <a:stretch>
                        <a:fillRect l="-327530" t="-218000" r="-93522" b="-75000"/>
                      </a:stretch>
                    </a:blipFill>
                  </a:tcPr>
                </a:tc>
                <a:tc>
                  <a:txBody>
                    <a:bodyPr/>
                    <a:lstStyle/>
                    <a:p>
                      <a:endParaRPr lang="pt-BR" dirty="0"/>
                    </a:p>
                  </a:txBody>
                  <a:tcPr/>
                </a:tc>
                <a:extLst>
                  <a:ext uri="{0D108BD9-81ED-4DB2-BD59-A6C34878D82A}">
                    <a16:rowId xmlns:mc="http://schemas.openxmlformats.org/markup-compatibility/2006" xmlns:a16="http://schemas.microsoft.com/office/drawing/2014/main" xmlns="" val="10002"/>
                  </a:ext>
                </a:extLst>
              </a:tr>
              <a:tr h="370840">
                <a:tc>
                  <a:txBody>
                    <a:bodyPr/>
                    <a:lstStyle/>
                    <a:p>
                      <a:r>
                        <a:rPr lang="pt-BR" dirty="0"/>
                        <a:t>Total</a:t>
                      </a:r>
                    </a:p>
                  </a:txBody>
                  <a:tcPr/>
                </a:tc>
                <a:tc>
                  <a:txBody>
                    <a:bodyPr/>
                    <a:lstStyle/>
                    <a:p>
                      <a:endParaRPr lang="pt-BR"/>
                    </a:p>
                  </a:txBody>
                  <a:tcPr>
                    <a:blipFill>
                      <a:blip r:embed="rId2"/>
                      <a:stretch>
                        <a:fillRect l="-149074" t="-521311" r="-346759" b="-22951"/>
                      </a:stretch>
                    </a:blipFill>
                  </a:tcPr>
                </a:tc>
                <a:tc>
                  <a:txBody>
                    <a:bodyPr/>
                    <a:lstStyle/>
                    <a:p>
                      <a:endParaRPr lang="pt-BR"/>
                    </a:p>
                  </a:txBody>
                  <a:tcPr>
                    <a:blipFill>
                      <a:blip r:embed="rId2"/>
                      <a:stretch>
                        <a:fillRect l="-198524" t="-521311" r="-176384" b="-22951"/>
                      </a:stretch>
                    </a:blipFill>
                  </a:tcPr>
                </a:tc>
                <a:tc>
                  <a:txBody>
                    <a:bodyPr/>
                    <a:lstStyle/>
                    <a:p>
                      <a:endParaRPr lang="pt-BR"/>
                    </a:p>
                  </a:txBody>
                  <a:tcPr/>
                </a:tc>
                <a:tc>
                  <a:txBody>
                    <a:bodyPr/>
                    <a:lstStyle/>
                    <a:p>
                      <a:endParaRPr lang="pt-BR" dirty="0"/>
                    </a:p>
                  </a:txBody>
                  <a:tcPr/>
                </a:tc>
                <a:extLst>
                  <a:ext uri="{0D108BD9-81ED-4DB2-BD59-A6C34878D82A}">
                    <a16:rowId xmlns:mc="http://schemas.openxmlformats.org/markup-compatibility/2006" xmlns:a16="http://schemas.microsoft.com/office/drawing/2014/main" xmlns="" val="10003"/>
                  </a:ext>
                </a:extLst>
              </a:tr>
            </a:tbl>
          </a:graphicData>
        </a:graphic>
      </p:graphicFrame>
      <p:sp>
        <p:nvSpPr>
          <p:cNvPr id="4" name="CaixaDeTexto 3">
            <a:extLst>
              <a:ext uri="{FF2B5EF4-FFF2-40B4-BE49-F238E27FC236}">
                <a16:creationId xmlns:mc="http://schemas.openxmlformats.org/markup-compatibility/2006" xmlns:a16="http://schemas.microsoft.com/office/drawing/2014/main" xmlns="" id="{8FC3602F-9339-4DC8-AD9B-549D7C600302}"/>
              </a:ext>
            </a:extLst>
          </p:cNvPr>
          <p:cNvSpPr txBox="1">
            <a:spLocks noRot="1" noChangeAspect="1" noMove="1" noResize="1" noEditPoints="1" noAdjustHandles="1" noChangeArrowheads="1" noChangeShapeType="1" noTextEdit="1"/>
          </p:cNvSpPr>
          <p:nvPr/>
        </p:nvSpPr>
        <p:spPr>
          <a:xfrm>
            <a:off x="4084231" y="5463502"/>
            <a:ext cx="3750963" cy="553998"/>
          </a:xfrm>
          <a:prstGeom prst="rect">
            <a:avLst/>
          </a:prstGeom>
          <a:blipFill>
            <a:blip r:embed="rId3"/>
            <a:stretch>
              <a:fillRect l="-2276" t="-15385" r="-3252" b="-25275"/>
            </a:stretch>
          </a:blipFill>
        </p:spPr>
        <p:txBody>
          <a:bodyPr/>
          <a:lstStyle/>
          <a:p>
            <a:r>
              <a:rPr lang="pt-BR">
                <a:latin typeface="+mj-lt"/>
              </a:rPr>
              <a:t> </a:t>
            </a:r>
          </a:p>
        </p:txBody>
      </p:sp>
      <p:sp>
        <p:nvSpPr>
          <p:cNvPr id="5" name="CaixaDeTexto 4">
            <a:extLst>
              <a:ext uri="{FF2B5EF4-FFF2-40B4-BE49-F238E27FC236}">
                <a16:creationId xmlns:mc="http://schemas.openxmlformats.org/markup-compatibility/2006" xmlns:a16="http://schemas.microsoft.com/office/drawing/2014/main" xmlns="" id="{BB3FA738-AB2A-4BDF-A0BE-C962B539C6F2}"/>
              </a:ext>
            </a:extLst>
          </p:cNvPr>
          <p:cNvSpPr txBox="1">
            <a:spLocks noRot="1" noChangeAspect="1" noMove="1" noResize="1" noEditPoints="1" noAdjustHandles="1" noChangeArrowheads="1" noChangeShapeType="1" noTextEdit="1"/>
          </p:cNvSpPr>
          <p:nvPr/>
        </p:nvSpPr>
        <p:spPr>
          <a:xfrm>
            <a:off x="8261486" y="1114678"/>
            <a:ext cx="489236" cy="553998"/>
          </a:xfrm>
          <a:prstGeom prst="rect">
            <a:avLst/>
          </a:prstGeom>
          <a:blipFill>
            <a:blip r:embed="rId4"/>
            <a:stretch>
              <a:fillRect l="-17500" t="-14286" r="-26250" b="-24176"/>
            </a:stretch>
          </a:blipFill>
        </p:spPr>
        <p:txBody>
          <a:bodyPr/>
          <a:lstStyle/>
          <a:p>
            <a:r>
              <a:rPr lang="pt-BR">
                <a:latin typeface="+mj-lt"/>
              </a:rPr>
              <a:t> </a:t>
            </a:r>
          </a:p>
        </p:txBody>
      </p:sp>
      <p:sp>
        <p:nvSpPr>
          <p:cNvPr id="6" name="CaixaDeTexto 5">
            <a:extLst>
              <a:ext uri="{FF2B5EF4-FFF2-40B4-BE49-F238E27FC236}">
                <a16:creationId xmlns:mc="http://schemas.openxmlformats.org/markup-compatibility/2006" xmlns:a16="http://schemas.microsoft.com/office/drawing/2014/main" xmlns="" id="{61710FBB-040B-4749-A21F-42288B8E3350}"/>
              </a:ext>
            </a:extLst>
          </p:cNvPr>
          <p:cNvSpPr txBox="1">
            <a:spLocks noRot="1" noChangeAspect="1" noMove="1" noResize="1" noEditPoints="1" noAdjustHandles="1" noChangeArrowheads="1" noChangeShapeType="1" noTextEdit="1"/>
          </p:cNvSpPr>
          <p:nvPr/>
        </p:nvSpPr>
        <p:spPr>
          <a:xfrm>
            <a:off x="241003" y="3922570"/>
            <a:ext cx="1190454" cy="467885"/>
          </a:xfrm>
          <a:prstGeom prst="rect">
            <a:avLst/>
          </a:prstGeom>
          <a:blipFill>
            <a:blip r:embed="rId5"/>
            <a:stretch>
              <a:fillRect/>
            </a:stretch>
          </a:blipFill>
        </p:spPr>
        <p:txBody>
          <a:bodyPr/>
          <a:lstStyle/>
          <a:p>
            <a:r>
              <a:rPr lang="pt-BR">
                <a:latin typeface="+mj-lt"/>
              </a:rPr>
              <a:t> </a:t>
            </a:r>
          </a:p>
        </p:txBody>
      </p:sp>
      <p:sp>
        <p:nvSpPr>
          <p:cNvPr id="7" name="CaixaDeTexto 6">
            <a:extLst>
              <a:ext uri="{FF2B5EF4-FFF2-40B4-BE49-F238E27FC236}">
                <a16:creationId xmlns:a16="http://schemas.microsoft.com/office/drawing/2014/main" xmlns="" id="{04DC154B-A6ED-4C08-9937-BF252EE03BAD}"/>
              </a:ext>
            </a:extLst>
          </p:cNvPr>
          <p:cNvSpPr txBox="1"/>
          <p:nvPr/>
        </p:nvSpPr>
        <p:spPr>
          <a:xfrm>
            <a:off x="179158" y="3572488"/>
            <a:ext cx="2446889" cy="369332"/>
          </a:xfrm>
          <a:prstGeom prst="rect">
            <a:avLst/>
          </a:prstGeom>
          <a:noFill/>
        </p:spPr>
        <p:txBody>
          <a:bodyPr wrap="square" rtlCol="0">
            <a:spAutoFit/>
          </a:bodyPr>
          <a:lstStyle/>
          <a:p>
            <a:r>
              <a:rPr lang="pt-BR" b="1" dirty="0">
                <a:latin typeface="+mj-lt"/>
              </a:rPr>
              <a:t>F crítico:</a:t>
            </a:r>
          </a:p>
        </p:txBody>
      </p:sp>
      <p:sp>
        <p:nvSpPr>
          <p:cNvPr id="8" name="CaixaDeTexto 7">
            <a:extLst>
              <a:ext uri="{FF2B5EF4-FFF2-40B4-BE49-F238E27FC236}">
                <a16:creationId xmlns:a16="http://schemas.microsoft.com/office/drawing/2014/main" xmlns="" id="{A8630F9A-8BDE-4565-AA73-7EE3C1857D7B}"/>
              </a:ext>
            </a:extLst>
          </p:cNvPr>
          <p:cNvSpPr txBox="1"/>
          <p:nvPr/>
        </p:nvSpPr>
        <p:spPr>
          <a:xfrm>
            <a:off x="4888068" y="3572488"/>
            <a:ext cx="2446889" cy="369332"/>
          </a:xfrm>
          <a:prstGeom prst="rect">
            <a:avLst/>
          </a:prstGeom>
          <a:noFill/>
        </p:spPr>
        <p:txBody>
          <a:bodyPr wrap="square" rtlCol="0">
            <a:spAutoFit/>
          </a:bodyPr>
          <a:lstStyle/>
          <a:p>
            <a:r>
              <a:rPr lang="pt-BR" b="1" dirty="0">
                <a:latin typeface="+mj-lt"/>
              </a:rPr>
              <a:t>No Excel:</a:t>
            </a:r>
          </a:p>
        </p:txBody>
      </p:sp>
      <p:sp>
        <p:nvSpPr>
          <p:cNvPr id="9" name="CaixaDeTexto 8">
            <a:extLst>
              <a:ext uri="{FF2B5EF4-FFF2-40B4-BE49-F238E27FC236}">
                <a16:creationId xmlns:a16="http://schemas.microsoft.com/office/drawing/2014/main" xmlns="" id="{B06638C1-CC3B-430C-A62C-E52314BDE771}"/>
              </a:ext>
            </a:extLst>
          </p:cNvPr>
          <p:cNvSpPr txBox="1"/>
          <p:nvPr/>
        </p:nvSpPr>
        <p:spPr>
          <a:xfrm>
            <a:off x="4888068" y="3973986"/>
            <a:ext cx="2792129" cy="369332"/>
          </a:xfrm>
          <a:prstGeom prst="rect">
            <a:avLst/>
          </a:prstGeom>
          <a:noFill/>
        </p:spPr>
        <p:txBody>
          <a:bodyPr wrap="square" rtlCol="0">
            <a:spAutoFit/>
          </a:bodyPr>
          <a:lstStyle/>
          <a:p>
            <a:r>
              <a:rPr lang="pt-BR" b="1" dirty="0">
                <a:latin typeface="+mj-lt"/>
              </a:rPr>
              <a:t>=INV.F.CD(0,05;2;9)</a:t>
            </a:r>
          </a:p>
        </p:txBody>
      </p:sp>
      <p:sp>
        <p:nvSpPr>
          <p:cNvPr id="10" name="CaixaDeTexto 9">
            <a:extLst>
              <a:ext uri="{FF2B5EF4-FFF2-40B4-BE49-F238E27FC236}">
                <a16:creationId xmlns:mc="http://schemas.openxmlformats.org/markup-compatibility/2006" xmlns:a16="http://schemas.microsoft.com/office/drawing/2014/main" xmlns="" id="{8608BA58-CADD-4D93-B65E-D6E6E97D786F}"/>
              </a:ext>
            </a:extLst>
          </p:cNvPr>
          <p:cNvSpPr txBox="1">
            <a:spLocks noRot="1" noChangeAspect="1" noMove="1" noResize="1" noEditPoints="1" noAdjustHandles="1" noChangeArrowheads="1" noChangeShapeType="1" noTextEdit="1"/>
          </p:cNvSpPr>
          <p:nvPr/>
        </p:nvSpPr>
        <p:spPr>
          <a:xfrm>
            <a:off x="2047652" y="3922570"/>
            <a:ext cx="1280479" cy="449803"/>
          </a:xfrm>
          <a:prstGeom prst="rect">
            <a:avLst/>
          </a:prstGeom>
          <a:blipFill>
            <a:blip r:embed="rId6"/>
            <a:stretch>
              <a:fillRect/>
            </a:stretch>
          </a:blipFill>
        </p:spPr>
        <p:txBody>
          <a:bodyPr/>
          <a:lstStyle/>
          <a:p>
            <a:r>
              <a:rPr lang="pt-BR">
                <a:latin typeface="+mj-lt"/>
              </a:rPr>
              <a:t> </a:t>
            </a:r>
          </a:p>
        </p:txBody>
      </p:sp>
      <p:sp>
        <p:nvSpPr>
          <p:cNvPr id="11" name="Seta para a direita 10">
            <a:extLst>
              <a:ext uri="{FF2B5EF4-FFF2-40B4-BE49-F238E27FC236}">
                <a16:creationId xmlns:a16="http://schemas.microsoft.com/office/drawing/2014/main" xmlns="" id="{F3C59B32-506D-4E95-A62A-CA5351452541}"/>
              </a:ext>
            </a:extLst>
          </p:cNvPr>
          <p:cNvSpPr/>
          <p:nvPr/>
        </p:nvSpPr>
        <p:spPr>
          <a:xfrm>
            <a:off x="1573857" y="4093196"/>
            <a:ext cx="340962" cy="18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12" name="Retângulo 11">
            <a:extLst>
              <a:ext uri="{FF2B5EF4-FFF2-40B4-BE49-F238E27FC236}">
                <a16:creationId xmlns:a16="http://schemas.microsoft.com/office/drawing/2014/main" xmlns="" id="{758DD662-B2D3-4AE9-9FA5-2E48889C5223}"/>
              </a:ext>
            </a:extLst>
          </p:cNvPr>
          <p:cNvSpPr/>
          <p:nvPr/>
        </p:nvSpPr>
        <p:spPr>
          <a:xfrm>
            <a:off x="3195061" y="60382"/>
            <a:ext cx="286790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único -Tabela</a:t>
            </a:r>
            <a:endParaRPr lang="pt-BR" altLang="pt-BR" sz="2400" b="1"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p:cNvSpPr/>
          <p:nvPr/>
        </p:nvSpPr>
        <p:spPr>
          <a:xfrm>
            <a:off x="3828485" y="1012202"/>
            <a:ext cx="930255" cy="338554"/>
          </a:xfrm>
          <a:prstGeom prst="rect">
            <a:avLst/>
          </a:prstGeom>
        </p:spPr>
        <p:txBody>
          <a:bodyPr wrap="none">
            <a:spAutoFit/>
          </a:bodyPr>
          <a:lstStyle/>
          <a:p>
            <a:pPr algn="r"/>
            <a:r>
              <a:rPr lang="pt-BR" sz="1600" dirty="0" smtClean="0">
                <a:latin typeface="+mj-lt"/>
              </a:rPr>
              <a:t>Exercício</a:t>
            </a:r>
            <a:endParaRPr lang="pt-BR" sz="1600" dirty="0">
              <a:latin typeface="+mj-lt"/>
            </a:endParaRPr>
          </a:p>
        </p:txBody>
      </p:sp>
      <p:sp>
        <p:nvSpPr>
          <p:cNvPr id="19" name="Retângulo 18"/>
          <p:cNvSpPr/>
          <p:nvPr/>
        </p:nvSpPr>
        <p:spPr>
          <a:xfrm>
            <a:off x="0" y="1360249"/>
            <a:ext cx="9144000" cy="584775"/>
          </a:xfrm>
          <a:prstGeom prst="rect">
            <a:avLst/>
          </a:prstGeom>
        </p:spPr>
        <p:txBody>
          <a:bodyPr wrap="square">
            <a:spAutoFit/>
          </a:bodyPr>
          <a:lstStyle/>
          <a:p>
            <a:pPr algn="just"/>
            <a:r>
              <a:rPr lang="pt-BR" sz="1600" dirty="0" smtClean="0">
                <a:latin typeface="+mj-lt"/>
              </a:rPr>
              <a:t>As concentrações de Fe (</a:t>
            </a:r>
            <a:r>
              <a:rPr lang="pt-BR" sz="1600" dirty="0" err="1" smtClean="0">
                <a:latin typeface="+mj-lt"/>
              </a:rPr>
              <a:t>mg</a:t>
            </a:r>
            <a:r>
              <a:rPr lang="pt-BR" sz="1600" dirty="0" smtClean="0">
                <a:latin typeface="+mj-lt"/>
              </a:rPr>
              <a:t>/100g) em uma formulação de vitaminas / minerais determinada por AAS usando diferentes métodos de dissolução ao apresentadas na tabela;</a:t>
            </a:r>
            <a:endParaRPr lang="pt-BR" sz="1600" dirty="0">
              <a:latin typeface="+mj-lt"/>
            </a:endParaRPr>
          </a:p>
        </p:txBody>
      </p:sp>
      <p:graphicFrame>
        <p:nvGraphicFramePr>
          <p:cNvPr id="20" name="Tabela 19"/>
          <p:cNvGraphicFramePr>
            <a:graphicFrameLocks noGrp="1"/>
          </p:cNvGraphicFramePr>
          <p:nvPr/>
        </p:nvGraphicFramePr>
        <p:xfrm>
          <a:off x="1713248" y="1994037"/>
          <a:ext cx="5701030" cy="1461900"/>
        </p:xfrm>
        <a:graphic>
          <a:graphicData uri="http://schemas.openxmlformats.org/drawingml/2006/table">
            <a:tbl>
              <a:tblPr/>
              <a:tblGrid>
                <a:gridCol w="814070"/>
                <a:gridCol w="814070"/>
                <a:gridCol w="814070"/>
                <a:gridCol w="814705"/>
                <a:gridCol w="814705"/>
                <a:gridCol w="814705"/>
                <a:gridCol w="814705"/>
              </a:tblGrid>
              <a:tr h="186055">
                <a:tc gridSpan="7">
                  <a:txBody>
                    <a:bodyPr/>
                    <a:lstStyle/>
                    <a:p>
                      <a:pPr algn="ctr">
                        <a:lnSpc>
                          <a:spcPct val="115000"/>
                        </a:lnSpc>
                        <a:spcAft>
                          <a:spcPts val="0"/>
                        </a:spcAft>
                      </a:pPr>
                      <a:r>
                        <a:rPr lang="pt-BR" sz="1100" b="1" dirty="0">
                          <a:latin typeface="Calibri"/>
                          <a:ea typeface="Times New Roman"/>
                          <a:cs typeface="Times New Roman"/>
                        </a:rPr>
                        <a:t>Métodos</a:t>
                      </a:r>
                      <a:endParaRPr lang="pt-BR"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a:lnSpc>
                          <a:spcPct val="115000"/>
                        </a:lnSpc>
                        <a:spcAft>
                          <a:spcPts val="0"/>
                        </a:spcAft>
                      </a:pPr>
                      <a:r>
                        <a:rPr lang="pt-BR" sz="1100" b="1">
                          <a:latin typeface="Calibri"/>
                          <a:ea typeface="Times New Roman"/>
                          <a:cs typeface="Times New Roman"/>
                        </a:rPr>
                        <a:t>Dry</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Micro</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ZZC</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SZC</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LTA</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ZZF</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SZF</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5,59</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5,75</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4,74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5,59</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4,45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5,37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4,65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5,54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4,94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5,18</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5,37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5,24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4,95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5,42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5,06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5,76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5,33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8950" name="Rectangle 6"/>
          <p:cNvSpPr>
            <a:spLocks noChangeArrowheads="1"/>
          </p:cNvSpPr>
          <p:nvPr/>
        </p:nvSpPr>
        <p:spPr bwMode="auto">
          <a:xfrm>
            <a:off x="0" y="3563183"/>
            <a:ext cx="885248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pt-BR" sz="1600" dirty="0" smtClean="0">
                <a:latin typeface="+mj-lt"/>
              </a:rPr>
              <a:t>Existe compatibilidade entre os resultados dos métodos para a uma probabilidade de 95% de confiança?</a:t>
            </a:r>
          </a:p>
        </p:txBody>
      </p:sp>
      <p:grpSp>
        <p:nvGrpSpPr>
          <p:cNvPr id="2" name="Grupo 45"/>
          <p:cNvGrpSpPr/>
          <p:nvPr/>
        </p:nvGrpSpPr>
        <p:grpSpPr>
          <a:xfrm>
            <a:off x="123568" y="4234832"/>
            <a:ext cx="3814893" cy="721057"/>
            <a:chOff x="123568" y="4370430"/>
            <a:chExt cx="3814893" cy="721057"/>
          </a:xfrm>
        </p:grpSpPr>
        <p:pic>
          <p:nvPicPr>
            <p:cNvPr id="338963" name="Picture 19"/>
            <p:cNvPicPr>
              <a:picLocks noChangeAspect="1" noChangeArrowheads="1"/>
            </p:cNvPicPr>
            <p:nvPr/>
          </p:nvPicPr>
          <p:blipFill>
            <a:blip r:embed="rId3"/>
            <a:srcRect/>
            <a:stretch>
              <a:fillRect/>
            </a:stretch>
          </p:blipFill>
          <p:spPr bwMode="auto">
            <a:xfrm>
              <a:off x="123568" y="4370430"/>
              <a:ext cx="3814893" cy="721057"/>
            </a:xfrm>
            <a:prstGeom prst="rect">
              <a:avLst/>
            </a:prstGeom>
            <a:noFill/>
            <a:ln w="9525">
              <a:noFill/>
              <a:miter lim="800000"/>
              <a:headEnd/>
              <a:tailEnd/>
            </a:ln>
            <a:effectLst/>
          </p:spPr>
        </p:pic>
        <p:graphicFrame>
          <p:nvGraphicFramePr>
            <p:cNvPr id="338955" name="Object 11"/>
            <p:cNvGraphicFramePr>
              <a:graphicFrameLocks noChangeAspect="1"/>
            </p:cNvGraphicFramePr>
            <p:nvPr/>
          </p:nvGraphicFramePr>
          <p:xfrm>
            <a:off x="1919282" y="4407244"/>
            <a:ext cx="239037" cy="345989"/>
          </p:xfrm>
          <a:graphic>
            <a:graphicData uri="http://schemas.openxmlformats.org/presentationml/2006/ole">
              <p:oleObj spid="_x0000_s79904" name="Equação" r:id="rId4" imgW="190335" imgH="266469" progId="Equation.3">
                <p:embed/>
              </p:oleObj>
            </a:graphicData>
          </a:graphic>
        </p:graphicFrame>
      </p:grpSp>
      <p:graphicFrame>
        <p:nvGraphicFramePr>
          <p:cNvPr id="338956" name="Object 12"/>
          <p:cNvGraphicFramePr>
            <a:graphicFrameLocks noChangeAspect="1"/>
          </p:cNvGraphicFramePr>
          <p:nvPr/>
        </p:nvGraphicFramePr>
        <p:xfrm>
          <a:off x="5086430" y="3906685"/>
          <a:ext cx="688294" cy="311371"/>
        </p:xfrm>
        <a:graphic>
          <a:graphicData uri="http://schemas.openxmlformats.org/presentationml/2006/ole">
            <p:oleObj spid="_x0000_s79905" name="Equação" r:id="rId5" imgW="533169" imgH="241195" progId="Equation.3">
              <p:embed/>
            </p:oleObj>
          </a:graphicData>
        </a:graphic>
      </p:graphicFrame>
      <p:graphicFrame>
        <p:nvGraphicFramePr>
          <p:cNvPr id="338957" name="Object 13"/>
          <p:cNvGraphicFramePr>
            <a:graphicFrameLocks noChangeAspect="1"/>
          </p:cNvGraphicFramePr>
          <p:nvPr/>
        </p:nvGraphicFramePr>
        <p:xfrm>
          <a:off x="2727949" y="3884678"/>
          <a:ext cx="558948" cy="329894"/>
        </p:xfrm>
        <a:graphic>
          <a:graphicData uri="http://schemas.openxmlformats.org/presentationml/2006/ole">
            <p:oleObj spid="_x0000_s79906" name="Equação" r:id="rId6" imgW="406224" imgH="241195" progId="Equation.3">
              <p:embed/>
            </p:oleObj>
          </a:graphicData>
        </a:graphic>
      </p:graphicFrame>
      <p:grpSp>
        <p:nvGrpSpPr>
          <p:cNvPr id="4" name="Grupo 46"/>
          <p:cNvGrpSpPr/>
          <p:nvPr/>
        </p:nvGrpSpPr>
        <p:grpSpPr>
          <a:xfrm>
            <a:off x="4135394" y="4245645"/>
            <a:ext cx="4525551" cy="701503"/>
            <a:chOff x="0" y="5427449"/>
            <a:chExt cx="4525551" cy="701503"/>
          </a:xfrm>
        </p:grpSpPr>
        <p:pic>
          <p:nvPicPr>
            <p:cNvPr id="338964" name="Picture 20"/>
            <p:cNvPicPr>
              <a:picLocks noChangeAspect="1" noChangeArrowheads="1"/>
            </p:cNvPicPr>
            <p:nvPr/>
          </p:nvPicPr>
          <p:blipFill>
            <a:blip r:embed="rId7"/>
            <a:srcRect/>
            <a:stretch>
              <a:fillRect/>
            </a:stretch>
          </p:blipFill>
          <p:spPr bwMode="auto">
            <a:xfrm>
              <a:off x="0" y="5427449"/>
              <a:ext cx="4525551" cy="701503"/>
            </a:xfrm>
            <a:prstGeom prst="rect">
              <a:avLst/>
            </a:prstGeom>
            <a:noFill/>
            <a:ln w="9525">
              <a:noFill/>
              <a:miter lim="800000"/>
              <a:headEnd/>
              <a:tailEnd/>
            </a:ln>
            <a:effectLst/>
          </p:spPr>
        </p:pic>
        <p:graphicFrame>
          <p:nvGraphicFramePr>
            <p:cNvPr id="338960" name="Object 16"/>
            <p:cNvGraphicFramePr>
              <a:graphicFrameLocks noChangeAspect="1"/>
            </p:cNvGraphicFramePr>
            <p:nvPr/>
          </p:nvGraphicFramePr>
          <p:xfrm>
            <a:off x="1960608" y="5433670"/>
            <a:ext cx="623378" cy="378841"/>
          </p:xfrm>
          <a:graphic>
            <a:graphicData uri="http://schemas.openxmlformats.org/presentationml/2006/ole">
              <p:oleObj spid="_x0000_s79907" name="Equação" r:id="rId8" imgW="533169" imgH="291973" progId="Equation.3">
                <p:embed/>
              </p:oleObj>
            </a:graphicData>
          </a:graphic>
        </p:graphicFrame>
      </p:grpSp>
      <p:grpSp>
        <p:nvGrpSpPr>
          <p:cNvPr id="5" name="Grupo 47"/>
          <p:cNvGrpSpPr/>
          <p:nvPr/>
        </p:nvGrpSpPr>
        <p:grpSpPr>
          <a:xfrm>
            <a:off x="0" y="5280220"/>
            <a:ext cx="4340846" cy="655466"/>
            <a:chOff x="0" y="5522912"/>
            <a:chExt cx="4340846" cy="655466"/>
          </a:xfrm>
        </p:grpSpPr>
        <p:pic>
          <p:nvPicPr>
            <p:cNvPr id="338965" name="Picture 21"/>
            <p:cNvPicPr>
              <a:picLocks noChangeAspect="1" noChangeArrowheads="1"/>
            </p:cNvPicPr>
            <p:nvPr/>
          </p:nvPicPr>
          <p:blipFill>
            <a:blip r:embed="rId9"/>
            <a:srcRect/>
            <a:stretch>
              <a:fillRect/>
            </a:stretch>
          </p:blipFill>
          <p:spPr bwMode="auto">
            <a:xfrm>
              <a:off x="0" y="5537117"/>
              <a:ext cx="4340846" cy="641261"/>
            </a:xfrm>
            <a:prstGeom prst="rect">
              <a:avLst/>
            </a:prstGeom>
            <a:noFill/>
            <a:ln w="9525">
              <a:noFill/>
              <a:miter lim="800000"/>
              <a:headEnd/>
              <a:tailEnd/>
            </a:ln>
            <a:effectLst/>
          </p:spPr>
        </p:pic>
        <p:graphicFrame>
          <p:nvGraphicFramePr>
            <p:cNvPr id="338958" name="Object 14"/>
            <p:cNvGraphicFramePr>
              <a:graphicFrameLocks noChangeAspect="1"/>
            </p:cNvGraphicFramePr>
            <p:nvPr/>
          </p:nvGraphicFramePr>
          <p:xfrm>
            <a:off x="1911178" y="5522912"/>
            <a:ext cx="716436" cy="344951"/>
          </p:xfrm>
          <a:graphic>
            <a:graphicData uri="http://schemas.openxmlformats.org/presentationml/2006/ole">
              <p:oleObj spid="_x0000_s79908" name="Equação" r:id="rId10" imgW="672808" imgH="291973" progId="Equation.3">
                <p:embed/>
              </p:oleObj>
            </a:graphicData>
          </a:graphic>
        </p:graphicFrame>
      </p:grpSp>
      <p:grpSp>
        <p:nvGrpSpPr>
          <p:cNvPr id="6" name="Grupo 51"/>
          <p:cNvGrpSpPr/>
          <p:nvPr/>
        </p:nvGrpSpPr>
        <p:grpSpPr>
          <a:xfrm>
            <a:off x="5473916" y="5013048"/>
            <a:ext cx="1025611" cy="988541"/>
            <a:chOff x="5457440" y="5231027"/>
            <a:chExt cx="1025611" cy="988541"/>
          </a:xfrm>
        </p:grpSpPr>
        <p:pic>
          <p:nvPicPr>
            <p:cNvPr id="338967" name="Picture 23"/>
            <p:cNvPicPr>
              <a:picLocks noChangeAspect="1" noChangeArrowheads="1"/>
            </p:cNvPicPr>
            <p:nvPr/>
          </p:nvPicPr>
          <p:blipFill>
            <a:blip r:embed="rId11"/>
            <a:srcRect/>
            <a:stretch>
              <a:fillRect/>
            </a:stretch>
          </p:blipFill>
          <p:spPr bwMode="auto">
            <a:xfrm>
              <a:off x="5457440" y="5231027"/>
              <a:ext cx="1025611" cy="988541"/>
            </a:xfrm>
            <a:prstGeom prst="rect">
              <a:avLst/>
            </a:prstGeom>
            <a:noFill/>
            <a:ln w="9525">
              <a:noFill/>
              <a:miter lim="800000"/>
              <a:headEnd/>
              <a:tailEnd/>
            </a:ln>
            <a:effectLst/>
          </p:spPr>
        </p:pic>
        <p:graphicFrame>
          <p:nvGraphicFramePr>
            <p:cNvPr id="50" name="Object 9"/>
            <p:cNvGraphicFramePr>
              <a:graphicFrameLocks noChangeAspect="1"/>
            </p:cNvGraphicFramePr>
            <p:nvPr/>
          </p:nvGraphicFramePr>
          <p:xfrm>
            <a:off x="5494637" y="5413939"/>
            <a:ext cx="939112" cy="330055"/>
          </p:xfrm>
          <a:graphic>
            <a:graphicData uri="http://schemas.openxmlformats.org/presentationml/2006/ole">
              <p:oleObj spid="_x0000_s79909" name="Equação" r:id="rId12" imgW="1244600" imgH="393700" progId="Equation.3">
                <p:embed/>
              </p:oleObj>
            </a:graphicData>
          </a:graphic>
        </p:graphicFrame>
      </p:grpSp>
      <p:sp>
        <p:nvSpPr>
          <p:cNvPr id="22" name="Retângulo 21">
            <a:extLst>
              <a:ext uri="{FF2B5EF4-FFF2-40B4-BE49-F238E27FC236}">
                <a16:creationId xmlns:a16="http://schemas.microsoft.com/office/drawing/2014/main" xmlns="" id="{758DD662-B2D3-4AE9-9FA5-2E48889C5223}"/>
              </a:ext>
            </a:extLst>
          </p:cNvPr>
          <p:cNvSpPr/>
          <p:nvPr/>
        </p:nvSpPr>
        <p:spPr>
          <a:xfrm>
            <a:off x="3617755" y="60382"/>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950"/>
                                        </p:tgtEl>
                                        <p:attrNameLst>
                                          <p:attrName>style.visibility</p:attrName>
                                        </p:attrNameLst>
                                      </p:cBhvr>
                                      <p:to>
                                        <p:strVal val="visible"/>
                                      </p:to>
                                    </p:set>
                                    <p:anim calcmode="lin" valueType="num">
                                      <p:cBhvr additive="base">
                                        <p:cTn id="19" dur="500" fill="hold"/>
                                        <p:tgtEl>
                                          <p:spTgt spid="338950"/>
                                        </p:tgtEl>
                                        <p:attrNameLst>
                                          <p:attrName>ppt_x</p:attrName>
                                        </p:attrNameLst>
                                      </p:cBhvr>
                                      <p:tavLst>
                                        <p:tav tm="0">
                                          <p:val>
                                            <p:strVal val="#ppt_x"/>
                                          </p:val>
                                        </p:tav>
                                        <p:tav tm="100000">
                                          <p:val>
                                            <p:strVal val="#ppt_x"/>
                                          </p:val>
                                        </p:tav>
                                      </p:tavLst>
                                    </p:anim>
                                    <p:anim calcmode="lin" valueType="num">
                                      <p:cBhvr additive="base">
                                        <p:cTn id="20" dur="500" fill="hold"/>
                                        <p:tgtEl>
                                          <p:spTgt spid="3389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8957"/>
                                        </p:tgtEl>
                                        <p:attrNameLst>
                                          <p:attrName>style.visibility</p:attrName>
                                        </p:attrNameLst>
                                      </p:cBhvr>
                                      <p:to>
                                        <p:strVal val="visible"/>
                                      </p:to>
                                    </p:set>
                                    <p:anim calcmode="lin" valueType="num">
                                      <p:cBhvr additive="base">
                                        <p:cTn id="25" dur="500" fill="hold"/>
                                        <p:tgtEl>
                                          <p:spTgt spid="338957"/>
                                        </p:tgtEl>
                                        <p:attrNameLst>
                                          <p:attrName>ppt_x</p:attrName>
                                        </p:attrNameLst>
                                      </p:cBhvr>
                                      <p:tavLst>
                                        <p:tav tm="0">
                                          <p:val>
                                            <p:strVal val="#ppt_x"/>
                                          </p:val>
                                        </p:tav>
                                        <p:tav tm="100000">
                                          <p:val>
                                            <p:strVal val="#ppt_x"/>
                                          </p:val>
                                        </p:tav>
                                      </p:tavLst>
                                    </p:anim>
                                    <p:anim calcmode="lin" valueType="num">
                                      <p:cBhvr additive="base">
                                        <p:cTn id="26" dur="500" fill="hold"/>
                                        <p:tgtEl>
                                          <p:spTgt spid="3389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8956"/>
                                        </p:tgtEl>
                                        <p:attrNameLst>
                                          <p:attrName>style.visibility</p:attrName>
                                        </p:attrNameLst>
                                      </p:cBhvr>
                                      <p:to>
                                        <p:strVal val="visible"/>
                                      </p:to>
                                    </p:set>
                                    <p:anim calcmode="lin" valueType="num">
                                      <p:cBhvr additive="base">
                                        <p:cTn id="31" dur="500" fill="hold"/>
                                        <p:tgtEl>
                                          <p:spTgt spid="338956"/>
                                        </p:tgtEl>
                                        <p:attrNameLst>
                                          <p:attrName>ppt_x</p:attrName>
                                        </p:attrNameLst>
                                      </p:cBhvr>
                                      <p:tavLst>
                                        <p:tav tm="0">
                                          <p:val>
                                            <p:strVal val="#ppt_x"/>
                                          </p:val>
                                        </p:tav>
                                        <p:tav tm="100000">
                                          <p:val>
                                            <p:strVal val="#ppt_x"/>
                                          </p:val>
                                        </p:tav>
                                      </p:tavLst>
                                    </p:anim>
                                    <p:anim calcmode="lin" valueType="num">
                                      <p:cBhvr additive="base">
                                        <p:cTn id="32" dur="500" fill="hold"/>
                                        <p:tgtEl>
                                          <p:spTgt spid="3389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338950"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p:cNvSpPr/>
          <p:nvPr/>
        </p:nvSpPr>
        <p:spPr>
          <a:xfrm>
            <a:off x="3828485" y="1279608"/>
            <a:ext cx="930255" cy="338554"/>
          </a:xfrm>
          <a:prstGeom prst="rect">
            <a:avLst/>
          </a:prstGeom>
        </p:spPr>
        <p:txBody>
          <a:bodyPr wrap="none">
            <a:spAutoFit/>
          </a:bodyPr>
          <a:lstStyle/>
          <a:p>
            <a:pPr algn="r"/>
            <a:r>
              <a:rPr lang="pt-BR" sz="1600" dirty="0" smtClean="0">
                <a:latin typeface="+mj-lt"/>
              </a:rPr>
              <a:t>Exercício</a:t>
            </a:r>
            <a:endParaRPr lang="pt-BR" sz="1600" dirty="0">
              <a:latin typeface="+mj-lt"/>
            </a:endParaRPr>
          </a:p>
        </p:txBody>
      </p:sp>
      <p:sp>
        <p:nvSpPr>
          <p:cNvPr id="19" name="Retângulo 18"/>
          <p:cNvSpPr/>
          <p:nvPr/>
        </p:nvSpPr>
        <p:spPr>
          <a:xfrm>
            <a:off x="0" y="1627655"/>
            <a:ext cx="9144000" cy="584775"/>
          </a:xfrm>
          <a:prstGeom prst="rect">
            <a:avLst/>
          </a:prstGeom>
        </p:spPr>
        <p:txBody>
          <a:bodyPr wrap="square">
            <a:spAutoFit/>
          </a:bodyPr>
          <a:lstStyle/>
          <a:p>
            <a:pPr algn="just"/>
            <a:r>
              <a:rPr lang="pt-BR" sz="1600" dirty="0" smtClean="0">
                <a:latin typeface="+mj-lt"/>
              </a:rPr>
              <a:t>As concentrações de Fe (</a:t>
            </a:r>
            <a:r>
              <a:rPr lang="pt-BR" sz="1600" dirty="0" err="1" smtClean="0">
                <a:latin typeface="+mj-lt"/>
              </a:rPr>
              <a:t>mg</a:t>
            </a:r>
            <a:r>
              <a:rPr lang="pt-BR" sz="1600" dirty="0" smtClean="0">
                <a:latin typeface="+mj-lt"/>
              </a:rPr>
              <a:t>/100g) em uma formulação de vitaminas / minerais determinada por AAS usando diferentes métodos de dissolução ao apresentadas na tabela;</a:t>
            </a:r>
            <a:endParaRPr lang="pt-BR" sz="1600" dirty="0">
              <a:latin typeface="+mj-lt"/>
            </a:endParaRPr>
          </a:p>
        </p:txBody>
      </p:sp>
      <p:graphicFrame>
        <p:nvGraphicFramePr>
          <p:cNvPr id="20" name="Tabela 19"/>
          <p:cNvGraphicFramePr>
            <a:graphicFrameLocks noGrp="1"/>
          </p:cNvGraphicFramePr>
          <p:nvPr/>
        </p:nvGraphicFramePr>
        <p:xfrm>
          <a:off x="1713248" y="2261443"/>
          <a:ext cx="5701030" cy="1461900"/>
        </p:xfrm>
        <a:graphic>
          <a:graphicData uri="http://schemas.openxmlformats.org/drawingml/2006/table">
            <a:tbl>
              <a:tblPr/>
              <a:tblGrid>
                <a:gridCol w="814070"/>
                <a:gridCol w="814070"/>
                <a:gridCol w="814070"/>
                <a:gridCol w="814705"/>
                <a:gridCol w="814705"/>
                <a:gridCol w="814705"/>
                <a:gridCol w="814705"/>
              </a:tblGrid>
              <a:tr h="186055">
                <a:tc gridSpan="7">
                  <a:txBody>
                    <a:bodyPr/>
                    <a:lstStyle/>
                    <a:p>
                      <a:pPr algn="ctr">
                        <a:lnSpc>
                          <a:spcPct val="115000"/>
                        </a:lnSpc>
                        <a:spcAft>
                          <a:spcPts val="0"/>
                        </a:spcAft>
                      </a:pPr>
                      <a:r>
                        <a:rPr lang="pt-BR" sz="1100" b="1" dirty="0">
                          <a:latin typeface="Calibri"/>
                          <a:ea typeface="Times New Roman"/>
                          <a:cs typeface="Times New Roman"/>
                        </a:rPr>
                        <a:t>Métodos</a:t>
                      </a:r>
                      <a:endParaRPr lang="pt-BR"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a:lnSpc>
                          <a:spcPct val="115000"/>
                        </a:lnSpc>
                        <a:spcAft>
                          <a:spcPts val="0"/>
                        </a:spcAft>
                      </a:pPr>
                      <a:r>
                        <a:rPr lang="pt-BR" sz="1100" b="1">
                          <a:latin typeface="Calibri"/>
                          <a:ea typeface="Times New Roman"/>
                          <a:cs typeface="Times New Roman"/>
                        </a:rPr>
                        <a:t>Dry</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Micro</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ZZC</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SZC</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LTA</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ZZF</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SZF</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5,59</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5,75</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4,74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5,59</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4,45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5,37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4,65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5,54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4,94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5,18</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5,37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5,24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4,95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pt-BR" sz="1100">
                          <a:solidFill>
                            <a:srgbClr val="000000"/>
                          </a:solidFill>
                          <a:latin typeface="Calibri"/>
                          <a:ea typeface="Calibri"/>
                          <a:cs typeface="Calibri"/>
                        </a:rPr>
                        <a:t>5,42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5,06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5,76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5,33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8950" name="Rectangle 6"/>
          <p:cNvSpPr>
            <a:spLocks noChangeArrowheads="1"/>
          </p:cNvSpPr>
          <p:nvPr/>
        </p:nvSpPr>
        <p:spPr bwMode="auto">
          <a:xfrm>
            <a:off x="0" y="3781161"/>
            <a:ext cx="885248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pt-BR" sz="1600" dirty="0" smtClean="0">
                <a:latin typeface="+mj-lt"/>
              </a:rPr>
              <a:t>Existe compatibilidade entre os resultados dos métodos para a uma probabilidade de 95% de confiança?</a:t>
            </a:r>
          </a:p>
        </p:txBody>
      </p:sp>
      <p:grpSp>
        <p:nvGrpSpPr>
          <p:cNvPr id="2" name="Grupo 29"/>
          <p:cNvGrpSpPr/>
          <p:nvPr/>
        </p:nvGrpSpPr>
        <p:grpSpPr>
          <a:xfrm>
            <a:off x="7139344" y="4487436"/>
            <a:ext cx="1263282" cy="1171960"/>
            <a:chOff x="7477065" y="4759283"/>
            <a:chExt cx="1263282" cy="1171960"/>
          </a:xfrm>
        </p:grpSpPr>
        <p:pic>
          <p:nvPicPr>
            <p:cNvPr id="341004" name="Picture 12"/>
            <p:cNvPicPr>
              <a:picLocks noChangeAspect="1" noChangeArrowheads="1"/>
            </p:cNvPicPr>
            <p:nvPr/>
          </p:nvPicPr>
          <p:blipFill>
            <a:blip r:embed="rId3"/>
            <a:srcRect/>
            <a:stretch>
              <a:fillRect/>
            </a:stretch>
          </p:blipFill>
          <p:spPr bwMode="auto">
            <a:xfrm>
              <a:off x="7477065" y="4759283"/>
              <a:ext cx="1263282" cy="1171960"/>
            </a:xfrm>
            <a:prstGeom prst="rect">
              <a:avLst/>
            </a:prstGeom>
            <a:noFill/>
            <a:ln w="9525">
              <a:noFill/>
              <a:miter lim="800000"/>
              <a:headEnd/>
              <a:tailEnd/>
            </a:ln>
            <a:effectLst/>
          </p:spPr>
        </p:pic>
        <p:graphicFrame>
          <p:nvGraphicFramePr>
            <p:cNvPr id="22" name="Object 9"/>
            <p:cNvGraphicFramePr>
              <a:graphicFrameLocks noChangeAspect="1"/>
            </p:cNvGraphicFramePr>
            <p:nvPr/>
          </p:nvGraphicFramePr>
          <p:xfrm>
            <a:off x="7578810" y="4907740"/>
            <a:ext cx="1080392" cy="347207"/>
          </p:xfrm>
          <a:graphic>
            <a:graphicData uri="http://schemas.openxmlformats.org/presentationml/2006/ole">
              <p:oleObj spid="_x0000_s80913" name="Equação" r:id="rId4" imgW="1358310" imgH="393529" progId="Equation.3">
                <p:embed/>
              </p:oleObj>
            </a:graphicData>
          </a:graphic>
        </p:graphicFrame>
      </p:grpSp>
      <p:grpSp>
        <p:nvGrpSpPr>
          <p:cNvPr id="4" name="Grupo 27"/>
          <p:cNvGrpSpPr/>
          <p:nvPr/>
        </p:nvGrpSpPr>
        <p:grpSpPr>
          <a:xfrm>
            <a:off x="3674149" y="4274697"/>
            <a:ext cx="3245708" cy="1722441"/>
            <a:chOff x="4448431" y="4200569"/>
            <a:chExt cx="3361039" cy="1669128"/>
          </a:xfrm>
        </p:grpSpPr>
        <p:pic>
          <p:nvPicPr>
            <p:cNvPr id="341003" name="Picture 11"/>
            <p:cNvPicPr>
              <a:picLocks noChangeAspect="1" noChangeArrowheads="1"/>
            </p:cNvPicPr>
            <p:nvPr/>
          </p:nvPicPr>
          <p:blipFill>
            <a:blip r:embed="rId5"/>
            <a:srcRect/>
            <a:stretch>
              <a:fillRect/>
            </a:stretch>
          </p:blipFill>
          <p:spPr bwMode="auto">
            <a:xfrm>
              <a:off x="4448431" y="4240939"/>
              <a:ext cx="3361039" cy="1628758"/>
            </a:xfrm>
            <a:prstGeom prst="rect">
              <a:avLst/>
            </a:prstGeom>
            <a:noFill/>
            <a:ln w="9525">
              <a:noFill/>
              <a:miter lim="800000"/>
              <a:headEnd/>
              <a:tailEnd/>
            </a:ln>
            <a:effectLst/>
          </p:spPr>
        </p:pic>
        <p:graphicFrame>
          <p:nvGraphicFramePr>
            <p:cNvPr id="341001" name="Object 9"/>
            <p:cNvGraphicFramePr>
              <a:graphicFrameLocks noChangeAspect="1"/>
            </p:cNvGraphicFramePr>
            <p:nvPr/>
          </p:nvGraphicFramePr>
          <p:xfrm>
            <a:off x="5725297" y="4200569"/>
            <a:ext cx="645856" cy="358276"/>
          </p:xfrm>
          <a:graphic>
            <a:graphicData uri="http://schemas.openxmlformats.org/presentationml/2006/ole">
              <p:oleObj spid="_x0000_s80914" name="Equação" r:id="rId6" imgW="583947" imgH="291973" progId="Equation.3">
                <p:embed/>
              </p:oleObj>
            </a:graphicData>
          </a:graphic>
        </p:graphicFrame>
      </p:grpSp>
      <p:grpSp>
        <p:nvGrpSpPr>
          <p:cNvPr id="5" name="Grupo 23"/>
          <p:cNvGrpSpPr/>
          <p:nvPr/>
        </p:nvGrpSpPr>
        <p:grpSpPr>
          <a:xfrm>
            <a:off x="1" y="4724663"/>
            <a:ext cx="3435950" cy="613467"/>
            <a:chOff x="123568" y="4370430"/>
            <a:chExt cx="3814893" cy="721057"/>
          </a:xfrm>
        </p:grpSpPr>
        <p:pic>
          <p:nvPicPr>
            <p:cNvPr id="25" name="Picture 19"/>
            <p:cNvPicPr>
              <a:picLocks noChangeAspect="1" noChangeArrowheads="1"/>
            </p:cNvPicPr>
            <p:nvPr/>
          </p:nvPicPr>
          <p:blipFill>
            <a:blip r:embed="rId7"/>
            <a:srcRect/>
            <a:stretch>
              <a:fillRect/>
            </a:stretch>
          </p:blipFill>
          <p:spPr bwMode="auto">
            <a:xfrm>
              <a:off x="123568" y="4370430"/>
              <a:ext cx="3814893" cy="721057"/>
            </a:xfrm>
            <a:prstGeom prst="rect">
              <a:avLst/>
            </a:prstGeom>
            <a:noFill/>
            <a:ln w="9525">
              <a:noFill/>
              <a:miter lim="800000"/>
              <a:headEnd/>
              <a:tailEnd/>
            </a:ln>
            <a:effectLst/>
          </p:spPr>
        </p:pic>
        <p:graphicFrame>
          <p:nvGraphicFramePr>
            <p:cNvPr id="27" name="Object 11"/>
            <p:cNvGraphicFramePr>
              <a:graphicFrameLocks noChangeAspect="1"/>
            </p:cNvGraphicFramePr>
            <p:nvPr/>
          </p:nvGraphicFramePr>
          <p:xfrm>
            <a:off x="1919282" y="4407244"/>
            <a:ext cx="239037" cy="345989"/>
          </p:xfrm>
          <a:graphic>
            <a:graphicData uri="http://schemas.openxmlformats.org/presentationml/2006/ole">
              <p:oleObj spid="_x0000_s80915" name="Equação" r:id="rId8" imgW="190335" imgH="266469" progId="Equation.3">
                <p:embed/>
              </p:oleObj>
            </a:graphicData>
          </a:graphic>
        </p:graphicFrame>
      </p:grpSp>
      <p:sp>
        <p:nvSpPr>
          <p:cNvPr id="17" name="Retângulo 16">
            <a:extLst>
              <a:ext uri="{FF2B5EF4-FFF2-40B4-BE49-F238E27FC236}">
                <a16:creationId xmlns:a16="http://schemas.microsoft.com/office/drawing/2014/main" xmlns="" id="{758DD662-B2D3-4AE9-9FA5-2E48889C5223}"/>
              </a:ext>
            </a:extLst>
          </p:cNvPr>
          <p:cNvSpPr/>
          <p:nvPr/>
        </p:nvSpPr>
        <p:spPr>
          <a:xfrm>
            <a:off x="3617755" y="60382"/>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950"/>
                                        </p:tgtEl>
                                        <p:attrNameLst>
                                          <p:attrName>style.visibility</p:attrName>
                                        </p:attrNameLst>
                                      </p:cBhvr>
                                      <p:to>
                                        <p:strVal val="visible"/>
                                      </p:to>
                                    </p:set>
                                    <p:anim calcmode="lin" valueType="num">
                                      <p:cBhvr additive="base">
                                        <p:cTn id="19" dur="500" fill="hold"/>
                                        <p:tgtEl>
                                          <p:spTgt spid="338950"/>
                                        </p:tgtEl>
                                        <p:attrNameLst>
                                          <p:attrName>ppt_x</p:attrName>
                                        </p:attrNameLst>
                                      </p:cBhvr>
                                      <p:tavLst>
                                        <p:tav tm="0">
                                          <p:val>
                                            <p:strVal val="#ppt_x"/>
                                          </p:val>
                                        </p:tav>
                                        <p:tav tm="100000">
                                          <p:val>
                                            <p:strVal val="#ppt_x"/>
                                          </p:val>
                                        </p:tav>
                                      </p:tavLst>
                                    </p:anim>
                                    <p:anim calcmode="lin" valueType="num">
                                      <p:cBhvr additive="base">
                                        <p:cTn id="20" dur="500" fill="hold"/>
                                        <p:tgtEl>
                                          <p:spTgt spid="3389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338950"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p:cNvSpPr/>
          <p:nvPr/>
        </p:nvSpPr>
        <p:spPr>
          <a:xfrm>
            <a:off x="3828485" y="1279608"/>
            <a:ext cx="930255" cy="338554"/>
          </a:xfrm>
          <a:prstGeom prst="rect">
            <a:avLst/>
          </a:prstGeom>
        </p:spPr>
        <p:txBody>
          <a:bodyPr wrap="none">
            <a:spAutoFit/>
          </a:bodyPr>
          <a:lstStyle/>
          <a:p>
            <a:pPr algn="r"/>
            <a:r>
              <a:rPr lang="pt-BR" sz="1600" dirty="0" smtClean="0">
                <a:latin typeface="+mj-lt"/>
              </a:rPr>
              <a:t>Exercício</a:t>
            </a:r>
            <a:endParaRPr lang="pt-BR" sz="1600" dirty="0">
              <a:latin typeface="+mj-lt"/>
            </a:endParaRPr>
          </a:p>
        </p:txBody>
      </p:sp>
      <p:pic>
        <p:nvPicPr>
          <p:cNvPr id="17" name="Picture 13"/>
          <p:cNvPicPr>
            <a:picLocks noChangeAspect="1" noChangeArrowheads="1"/>
          </p:cNvPicPr>
          <p:nvPr/>
        </p:nvPicPr>
        <p:blipFill>
          <a:blip r:embed="rId3"/>
          <a:srcRect/>
          <a:stretch>
            <a:fillRect/>
          </a:stretch>
        </p:blipFill>
        <p:spPr bwMode="auto">
          <a:xfrm>
            <a:off x="655910" y="1764056"/>
            <a:ext cx="7367741" cy="992918"/>
          </a:xfrm>
          <a:prstGeom prst="rect">
            <a:avLst/>
          </a:prstGeom>
          <a:noFill/>
          <a:ln w="9525">
            <a:noFill/>
            <a:miter lim="800000"/>
            <a:headEnd/>
            <a:tailEnd/>
          </a:ln>
          <a:effectLst/>
        </p:spPr>
      </p:pic>
      <p:pic>
        <p:nvPicPr>
          <p:cNvPr id="342024" name="Picture 8"/>
          <p:cNvPicPr>
            <a:picLocks noChangeAspect="1" noChangeArrowheads="1"/>
          </p:cNvPicPr>
          <p:nvPr/>
        </p:nvPicPr>
        <p:blipFill>
          <a:blip r:embed="rId4"/>
          <a:srcRect/>
          <a:stretch>
            <a:fillRect/>
          </a:stretch>
        </p:blipFill>
        <p:spPr bwMode="auto">
          <a:xfrm>
            <a:off x="721453" y="3707059"/>
            <a:ext cx="7278541" cy="826945"/>
          </a:xfrm>
          <a:prstGeom prst="rect">
            <a:avLst/>
          </a:prstGeom>
          <a:noFill/>
          <a:ln w="9525">
            <a:noFill/>
            <a:miter lim="800000"/>
            <a:headEnd/>
            <a:tailEnd/>
          </a:ln>
          <a:effectLst/>
        </p:spPr>
      </p:pic>
      <p:graphicFrame>
        <p:nvGraphicFramePr>
          <p:cNvPr id="23" name="Tabela 22"/>
          <p:cNvGraphicFramePr>
            <a:graphicFrameLocks noGrp="1"/>
          </p:cNvGraphicFramePr>
          <p:nvPr/>
        </p:nvGraphicFramePr>
        <p:xfrm>
          <a:off x="2314313" y="3087600"/>
          <a:ext cx="1143000" cy="253365"/>
        </p:xfrm>
        <a:graphic>
          <a:graphicData uri="http://schemas.openxmlformats.org/drawingml/2006/table">
            <a:tbl>
              <a:tblPr/>
              <a:tblGrid>
                <a:gridCol w="1143000"/>
              </a:tblGrid>
              <a:tr h="246208">
                <a:tc>
                  <a:txBody>
                    <a:bodyPr/>
                    <a:lstStyle/>
                    <a:p>
                      <a:pPr algn="ctr" fontAlgn="b"/>
                      <a:r>
                        <a:rPr lang="pt-BR" sz="1600" b="0" i="0" u="none" strike="noStrike" dirty="0" err="1" smtClean="0">
                          <a:latin typeface="Arial"/>
                        </a:rPr>
                        <a:t>K</a:t>
                      </a:r>
                      <a:r>
                        <a:rPr lang="pt-BR" sz="1600" b="0" i="0" u="none" strike="noStrike" baseline="-25000" dirty="0" err="1" smtClean="0">
                          <a:latin typeface="Arial"/>
                        </a:rPr>
                        <a:t>grupos</a:t>
                      </a:r>
                      <a:r>
                        <a:rPr lang="pt-BR" sz="1600" b="0" i="0" u="none" strike="noStrike" baseline="-25000" dirty="0" smtClean="0">
                          <a:latin typeface="Arial"/>
                        </a:rPr>
                        <a:t>  </a:t>
                      </a:r>
                      <a:r>
                        <a:rPr lang="pt-BR" sz="1600" b="0" i="0" u="none" strike="noStrike" baseline="0" dirty="0" smtClean="0">
                          <a:latin typeface="Arial"/>
                        </a:rPr>
                        <a:t>=7  </a:t>
                      </a:r>
                      <a:endParaRPr lang="pt-BR" sz="1600" b="0" i="0" u="none" strike="noStrike" baseline="0"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Tabela 23"/>
          <p:cNvGraphicFramePr>
            <a:graphicFrameLocks noGrp="1"/>
          </p:cNvGraphicFramePr>
          <p:nvPr/>
        </p:nvGraphicFramePr>
        <p:xfrm>
          <a:off x="4824020" y="3095085"/>
          <a:ext cx="1143000" cy="254762"/>
        </p:xfrm>
        <a:graphic>
          <a:graphicData uri="http://schemas.openxmlformats.org/drawingml/2006/table">
            <a:tbl>
              <a:tblPr/>
              <a:tblGrid>
                <a:gridCol w="1143000"/>
              </a:tblGrid>
              <a:tr h="254762">
                <a:tc>
                  <a:txBody>
                    <a:bodyPr/>
                    <a:lstStyle/>
                    <a:p>
                      <a:pPr algn="ctr" fontAlgn="b"/>
                      <a:r>
                        <a:rPr lang="pt-BR" sz="1600" b="0" i="0" u="none" strike="noStrike" dirty="0" err="1" smtClean="0">
                          <a:latin typeface="Arial"/>
                        </a:rPr>
                        <a:t>n</a:t>
                      </a:r>
                      <a:r>
                        <a:rPr lang="pt-BR" sz="1600" b="0" i="0" u="none" strike="noStrike" baseline="-25000" dirty="0" err="1" smtClean="0">
                          <a:latin typeface="Arial"/>
                        </a:rPr>
                        <a:t>total</a:t>
                      </a:r>
                      <a:r>
                        <a:rPr lang="pt-BR" sz="1600" b="0" i="0" u="none" strike="noStrike" baseline="-25000" dirty="0" smtClean="0">
                          <a:latin typeface="Arial"/>
                        </a:rPr>
                        <a:t>  </a:t>
                      </a:r>
                      <a:r>
                        <a:rPr lang="pt-BR" sz="1600" b="0" i="0" u="none" strike="noStrike" baseline="0" dirty="0" smtClean="0">
                          <a:latin typeface="Arial"/>
                        </a:rPr>
                        <a:t>=42  </a:t>
                      </a:r>
                      <a:endParaRPr lang="pt-BR" sz="1600" b="0" i="0" u="none" strike="noStrike" baseline="0"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8" name="Retângulo 27"/>
          <p:cNvSpPr/>
          <p:nvPr/>
        </p:nvSpPr>
        <p:spPr>
          <a:xfrm>
            <a:off x="0" y="5529821"/>
            <a:ext cx="9144000" cy="646331"/>
          </a:xfrm>
          <a:prstGeom prst="rect">
            <a:avLst/>
          </a:prstGeom>
        </p:spPr>
        <p:txBody>
          <a:bodyPr wrap="square">
            <a:spAutoFit/>
          </a:bodyPr>
          <a:lstStyle/>
          <a:p>
            <a:pPr algn="just" eaLnBrk="0" hangingPunct="0">
              <a:spcBef>
                <a:spcPct val="20000"/>
              </a:spcBef>
              <a:buClr>
                <a:srgbClr val="99FFCC"/>
              </a:buClr>
              <a:defRPr/>
            </a:pPr>
            <a:r>
              <a:rPr lang="pt-BR" b="0" u="none" dirty="0">
                <a:latin typeface="+mj-lt"/>
                <a:sym typeface="Symbol" pitchFamily="18" charset="2"/>
              </a:rPr>
              <a:t>A hipótese nula </a:t>
            </a:r>
            <a:r>
              <a:rPr lang="pt-BR" b="0" u="none" dirty="0" smtClean="0">
                <a:latin typeface="+mj-lt"/>
                <a:sym typeface="Symbol" pitchFamily="18" charset="2"/>
              </a:rPr>
              <a:t>não é </a:t>
            </a:r>
            <a:r>
              <a:rPr lang="pt-BR" b="0" u="none" dirty="0">
                <a:latin typeface="+mj-lt"/>
                <a:sym typeface="Symbol" pitchFamily="18" charset="2"/>
              </a:rPr>
              <a:t>aceita para um nível de 95</a:t>
            </a:r>
            <a:r>
              <a:rPr lang="pt-BR" b="0" u="none" dirty="0" smtClean="0">
                <a:latin typeface="+mj-lt"/>
                <a:sym typeface="Symbol" pitchFamily="18" charset="2"/>
              </a:rPr>
              <a:t>% visto que </a:t>
            </a:r>
            <a:r>
              <a:rPr lang="pt-BR" b="1" dirty="0" err="1" smtClean="0">
                <a:latin typeface="+mj-lt"/>
              </a:rPr>
              <a:t>F</a:t>
            </a:r>
            <a:r>
              <a:rPr lang="pt-BR" b="1" baseline="-25000" dirty="0" err="1" smtClean="0">
                <a:latin typeface="+mj-lt"/>
              </a:rPr>
              <a:t>cal</a:t>
            </a:r>
            <a:r>
              <a:rPr lang="pt-BR" b="1" baseline="-25000" dirty="0" smtClean="0">
                <a:latin typeface="+mj-lt"/>
              </a:rPr>
              <a:t> </a:t>
            </a:r>
            <a:r>
              <a:rPr lang="pt-BR" b="1" dirty="0" smtClean="0">
                <a:latin typeface="+mj-lt"/>
              </a:rPr>
              <a:t>&gt; </a:t>
            </a:r>
            <a:r>
              <a:rPr lang="pt-BR" b="1" dirty="0" err="1" smtClean="0">
                <a:latin typeface="+mj-lt"/>
              </a:rPr>
              <a:t>F</a:t>
            </a:r>
            <a:r>
              <a:rPr lang="pt-BR" b="1" baseline="-25000" dirty="0" err="1" smtClean="0">
                <a:latin typeface="+mj-lt"/>
              </a:rPr>
              <a:t>tab</a:t>
            </a:r>
            <a:r>
              <a:rPr lang="pt-BR" b="1" baseline="-25000" dirty="0" smtClean="0">
                <a:latin typeface="+mj-lt"/>
              </a:rPr>
              <a:t> </a:t>
            </a:r>
            <a:r>
              <a:rPr lang="pt-BR" dirty="0" smtClean="0">
                <a:latin typeface="+mj-lt"/>
              </a:rPr>
              <a:t>. Pelo menos uma das médias é diferente das demais.</a:t>
            </a:r>
            <a:endParaRPr lang="pt-BR" u="none" dirty="0">
              <a:latin typeface="+mj-lt"/>
            </a:endParaRPr>
          </a:p>
        </p:txBody>
      </p:sp>
      <p:grpSp>
        <p:nvGrpSpPr>
          <p:cNvPr id="2" name="Grupo 28"/>
          <p:cNvGrpSpPr/>
          <p:nvPr/>
        </p:nvGrpSpPr>
        <p:grpSpPr>
          <a:xfrm>
            <a:off x="2366963" y="4877209"/>
            <a:ext cx="4630209" cy="403531"/>
            <a:chOff x="771634" y="4329023"/>
            <a:chExt cx="4551525" cy="417711"/>
          </a:xfrm>
        </p:grpSpPr>
        <p:graphicFrame>
          <p:nvGraphicFramePr>
            <p:cNvPr id="30" name="Object 14"/>
            <p:cNvGraphicFramePr>
              <a:graphicFrameLocks noChangeAspect="1"/>
            </p:cNvGraphicFramePr>
            <p:nvPr/>
          </p:nvGraphicFramePr>
          <p:xfrm>
            <a:off x="771634" y="4335179"/>
            <a:ext cx="2565499" cy="368096"/>
          </p:xfrm>
          <a:graphic>
            <a:graphicData uri="http://schemas.openxmlformats.org/presentationml/2006/ole">
              <p:oleObj spid="_x0000_s81927" name="Equação" r:id="rId5" imgW="1752600" imgH="228600" progId="Equation.3">
                <p:embed/>
              </p:oleObj>
            </a:graphicData>
          </a:graphic>
        </p:graphicFrame>
        <p:sp>
          <p:nvSpPr>
            <p:cNvPr id="31" name="Retângulo 30"/>
            <p:cNvSpPr/>
            <p:nvPr/>
          </p:nvSpPr>
          <p:spPr>
            <a:xfrm>
              <a:off x="3653301" y="4332564"/>
              <a:ext cx="403711" cy="414170"/>
            </a:xfrm>
            <a:prstGeom prst="rect">
              <a:avLst/>
            </a:prstGeom>
          </p:spPr>
          <p:txBody>
            <a:bodyPr wrap="none">
              <a:spAutoFit/>
            </a:bodyPr>
            <a:lstStyle/>
            <a:p>
              <a:r>
                <a:rPr lang="pt-BR" sz="2000" dirty="0" smtClean="0">
                  <a:latin typeface="+mj-lt"/>
                </a:rPr>
                <a:t>se</a:t>
              </a:r>
              <a:endParaRPr lang="pt-BR" sz="2000" dirty="0">
                <a:latin typeface="+mj-lt"/>
              </a:endParaRPr>
            </a:p>
          </p:txBody>
        </p:sp>
        <p:sp>
          <p:nvSpPr>
            <p:cNvPr id="32" name="Retângulo 31"/>
            <p:cNvSpPr/>
            <p:nvPr/>
          </p:nvSpPr>
          <p:spPr>
            <a:xfrm>
              <a:off x="4267020" y="4329023"/>
              <a:ext cx="1056139" cy="414170"/>
            </a:xfrm>
            <a:prstGeom prst="rect">
              <a:avLst/>
            </a:prstGeom>
          </p:spPr>
          <p:txBody>
            <a:bodyPr wrap="none">
              <a:spAutoFit/>
            </a:bodyPr>
            <a:lstStyle/>
            <a:p>
              <a:r>
                <a:rPr lang="pt-BR" sz="2000" b="1" dirty="0" err="1" smtClean="0">
                  <a:latin typeface="+mj-lt"/>
                </a:rPr>
                <a:t>F</a:t>
              </a:r>
              <a:r>
                <a:rPr lang="pt-BR" sz="2000" b="1" baseline="-25000" dirty="0" err="1" smtClean="0">
                  <a:latin typeface="+mj-lt"/>
                </a:rPr>
                <a:t>cal</a:t>
              </a:r>
              <a:r>
                <a:rPr lang="pt-BR" sz="2000" b="1" baseline="-25000" dirty="0" smtClean="0">
                  <a:latin typeface="+mj-lt"/>
                </a:rPr>
                <a:t> </a:t>
              </a:r>
              <a:r>
                <a:rPr lang="pt-BR" sz="2000" b="1" dirty="0" smtClean="0">
                  <a:latin typeface="+mj-lt"/>
                </a:rPr>
                <a:t>&lt; </a:t>
              </a:r>
              <a:r>
                <a:rPr lang="pt-BR" sz="2000" b="1" dirty="0" err="1" smtClean="0">
                  <a:latin typeface="+mj-lt"/>
                </a:rPr>
                <a:t>F</a:t>
              </a:r>
              <a:r>
                <a:rPr lang="pt-BR" sz="2000" b="1" baseline="-25000" dirty="0" err="1" smtClean="0">
                  <a:latin typeface="+mj-lt"/>
                </a:rPr>
                <a:t>tab</a:t>
              </a:r>
              <a:r>
                <a:rPr lang="pt-BR" sz="2000" b="1" baseline="-25000" dirty="0" smtClean="0">
                  <a:latin typeface="+mj-lt"/>
                </a:rPr>
                <a:t> </a:t>
              </a:r>
              <a:endParaRPr lang="pt-BR" sz="2000" b="1" dirty="0">
                <a:latin typeface="+mj-lt"/>
              </a:endParaRPr>
            </a:p>
          </p:txBody>
        </p:sp>
      </p:grpSp>
      <p:sp>
        <p:nvSpPr>
          <p:cNvPr id="14" name="Retângulo 13">
            <a:extLst>
              <a:ext uri="{FF2B5EF4-FFF2-40B4-BE49-F238E27FC236}">
                <a16:creationId xmlns:a16="http://schemas.microsoft.com/office/drawing/2014/main" xmlns="" id="{758DD662-B2D3-4AE9-9FA5-2E48889C5223}"/>
              </a:ext>
            </a:extLst>
          </p:cNvPr>
          <p:cNvSpPr/>
          <p:nvPr/>
        </p:nvSpPr>
        <p:spPr>
          <a:xfrm>
            <a:off x="3617755" y="60382"/>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2024"/>
                                        </p:tgtEl>
                                        <p:attrNameLst>
                                          <p:attrName>style.visibility</p:attrName>
                                        </p:attrNameLst>
                                      </p:cBhvr>
                                      <p:to>
                                        <p:strVal val="visible"/>
                                      </p:to>
                                    </p:set>
                                    <p:anim calcmode="lin" valueType="num">
                                      <p:cBhvr additive="base">
                                        <p:cTn id="25" dur="500" fill="hold"/>
                                        <p:tgtEl>
                                          <p:spTgt spid="342024"/>
                                        </p:tgtEl>
                                        <p:attrNameLst>
                                          <p:attrName>ppt_x</p:attrName>
                                        </p:attrNameLst>
                                      </p:cBhvr>
                                      <p:tavLst>
                                        <p:tav tm="0">
                                          <p:val>
                                            <p:strVal val="#ppt_x"/>
                                          </p:val>
                                        </p:tav>
                                        <p:tav tm="100000">
                                          <p:val>
                                            <p:strVal val="#ppt_x"/>
                                          </p:val>
                                        </p:tav>
                                      </p:tavLst>
                                    </p:anim>
                                    <p:anim calcmode="lin" valueType="num">
                                      <p:cBhvr additive="base">
                                        <p:cTn id="26" dur="500" fill="hold"/>
                                        <p:tgtEl>
                                          <p:spTgt spid="3420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p:cNvSpPr/>
          <p:nvPr/>
        </p:nvSpPr>
        <p:spPr>
          <a:xfrm>
            <a:off x="3714577" y="1296084"/>
            <a:ext cx="1381917" cy="338554"/>
          </a:xfrm>
          <a:prstGeom prst="rect">
            <a:avLst/>
          </a:prstGeom>
        </p:spPr>
        <p:txBody>
          <a:bodyPr wrap="none">
            <a:spAutoFit/>
          </a:bodyPr>
          <a:lstStyle/>
          <a:p>
            <a:pPr algn="r"/>
            <a:r>
              <a:rPr lang="pt-BR" sz="1600" dirty="0" smtClean="0">
                <a:latin typeface="+mj-lt"/>
              </a:rPr>
              <a:t>Exercício Excel</a:t>
            </a:r>
            <a:endParaRPr lang="pt-BR" sz="1600" dirty="0">
              <a:latin typeface="+mj-lt"/>
            </a:endParaRPr>
          </a:p>
        </p:txBody>
      </p:sp>
      <p:pic>
        <p:nvPicPr>
          <p:cNvPr id="349187" name="Picture 3"/>
          <p:cNvPicPr>
            <a:picLocks noChangeAspect="1" noChangeArrowheads="1"/>
          </p:cNvPicPr>
          <p:nvPr/>
        </p:nvPicPr>
        <p:blipFill>
          <a:blip r:embed="rId2"/>
          <a:srcRect/>
          <a:stretch>
            <a:fillRect/>
          </a:stretch>
        </p:blipFill>
        <p:spPr bwMode="auto">
          <a:xfrm>
            <a:off x="263611" y="1942856"/>
            <a:ext cx="816447" cy="544298"/>
          </a:xfrm>
          <a:prstGeom prst="rect">
            <a:avLst/>
          </a:prstGeom>
          <a:noFill/>
          <a:ln w="9525">
            <a:noFill/>
            <a:miter lim="800000"/>
            <a:headEnd/>
            <a:tailEnd/>
          </a:ln>
          <a:effectLst/>
        </p:spPr>
      </p:pic>
      <p:pic>
        <p:nvPicPr>
          <p:cNvPr id="349188" name="Picture 4"/>
          <p:cNvPicPr>
            <a:picLocks noChangeAspect="1" noChangeArrowheads="1"/>
          </p:cNvPicPr>
          <p:nvPr/>
        </p:nvPicPr>
        <p:blipFill>
          <a:blip r:embed="rId3"/>
          <a:srcRect/>
          <a:stretch>
            <a:fillRect/>
          </a:stretch>
        </p:blipFill>
        <p:spPr bwMode="auto">
          <a:xfrm>
            <a:off x="1886465" y="1708586"/>
            <a:ext cx="3008742" cy="1364346"/>
          </a:xfrm>
          <a:prstGeom prst="rect">
            <a:avLst/>
          </a:prstGeom>
          <a:noFill/>
          <a:ln w="9525">
            <a:noFill/>
            <a:miter lim="800000"/>
            <a:headEnd/>
            <a:tailEnd/>
          </a:ln>
          <a:effectLst/>
        </p:spPr>
      </p:pic>
      <p:pic>
        <p:nvPicPr>
          <p:cNvPr id="349189" name="Picture 5"/>
          <p:cNvPicPr>
            <a:picLocks noChangeAspect="1" noChangeArrowheads="1"/>
          </p:cNvPicPr>
          <p:nvPr/>
        </p:nvPicPr>
        <p:blipFill>
          <a:blip r:embed="rId4"/>
          <a:srcRect/>
          <a:stretch>
            <a:fillRect/>
          </a:stretch>
        </p:blipFill>
        <p:spPr bwMode="auto">
          <a:xfrm>
            <a:off x="6211330" y="1639960"/>
            <a:ext cx="1944129" cy="1334109"/>
          </a:xfrm>
          <a:prstGeom prst="rect">
            <a:avLst/>
          </a:prstGeom>
          <a:noFill/>
          <a:ln w="9525">
            <a:noFill/>
            <a:miter lim="800000"/>
            <a:headEnd/>
            <a:tailEnd/>
          </a:ln>
          <a:effectLst/>
        </p:spPr>
      </p:pic>
      <p:pic>
        <p:nvPicPr>
          <p:cNvPr id="349190" name="Picture 6"/>
          <p:cNvPicPr>
            <a:picLocks noChangeAspect="1" noChangeArrowheads="1"/>
          </p:cNvPicPr>
          <p:nvPr/>
        </p:nvPicPr>
        <p:blipFill>
          <a:blip r:embed="rId5"/>
          <a:srcRect/>
          <a:stretch>
            <a:fillRect/>
          </a:stretch>
        </p:blipFill>
        <p:spPr bwMode="auto">
          <a:xfrm>
            <a:off x="214182" y="3535320"/>
            <a:ext cx="3888259" cy="1232439"/>
          </a:xfrm>
          <a:prstGeom prst="rect">
            <a:avLst/>
          </a:prstGeom>
          <a:noFill/>
          <a:ln w="9525">
            <a:noFill/>
            <a:miter lim="800000"/>
            <a:headEnd/>
            <a:tailEnd/>
          </a:ln>
          <a:effectLst/>
        </p:spPr>
      </p:pic>
      <p:pic>
        <p:nvPicPr>
          <p:cNvPr id="349191" name="Picture 7"/>
          <p:cNvPicPr>
            <a:picLocks noChangeAspect="1" noChangeArrowheads="1"/>
          </p:cNvPicPr>
          <p:nvPr/>
        </p:nvPicPr>
        <p:blipFill>
          <a:blip r:embed="rId6"/>
          <a:srcRect/>
          <a:stretch>
            <a:fillRect/>
          </a:stretch>
        </p:blipFill>
        <p:spPr bwMode="auto">
          <a:xfrm>
            <a:off x="4769708" y="3114415"/>
            <a:ext cx="3962400" cy="3139439"/>
          </a:xfrm>
          <a:prstGeom prst="rect">
            <a:avLst/>
          </a:prstGeom>
          <a:noFill/>
          <a:ln w="9525">
            <a:noFill/>
            <a:miter lim="800000"/>
            <a:headEnd/>
            <a:tailEnd/>
          </a:ln>
          <a:effectLst/>
        </p:spPr>
      </p:pic>
      <p:sp>
        <p:nvSpPr>
          <p:cNvPr id="10" name="Retângulo 9">
            <a:extLst>
              <a:ext uri="{FF2B5EF4-FFF2-40B4-BE49-F238E27FC236}">
                <a16:creationId xmlns:a16="http://schemas.microsoft.com/office/drawing/2014/main" xmlns="" id="{758DD662-B2D3-4AE9-9FA5-2E48889C5223}"/>
              </a:ext>
            </a:extLst>
          </p:cNvPr>
          <p:cNvSpPr/>
          <p:nvPr/>
        </p:nvSpPr>
        <p:spPr>
          <a:xfrm>
            <a:off x="3617755" y="60382"/>
            <a:ext cx="1772281" cy="867930"/>
          </a:xfrm>
          <a:prstGeom prst="rect">
            <a:avLst/>
          </a:prstGeom>
        </p:spPr>
        <p:txBody>
          <a:bodyPr wrap="none">
            <a:spAutoFit/>
          </a:bodyPr>
          <a:lstStyle/>
          <a:p>
            <a:pPr algn="ctr" defTabSz="914400">
              <a:lnSpc>
                <a:spcPct val="90000"/>
              </a:lnSpc>
              <a:spcBef>
                <a:spcPct val="0"/>
              </a:spcBef>
            </a:pPr>
            <a:r>
              <a:rPr lang="pt-BR" altLang="pt-BR" sz="2800" b="1" dirty="0">
                <a:solidFill>
                  <a:schemeClr val="accent1"/>
                </a:solidFill>
                <a:latin typeface="+mj-lt"/>
                <a:ea typeface="+mj-ea"/>
                <a:cs typeface="+mj-cs"/>
              </a:rPr>
              <a:t>  ANOVA </a:t>
            </a:r>
            <a:endParaRPr lang="pt-BR" altLang="pt-BR" sz="2800" b="1" dirty="0" smtClean="0">
              <a:solidFill>
                <a:schemeClr val="accent1"/>
              </a:solidFill>
              <a:latin typeface="+mj-lt"/>
              <a:ea typeface="+mj-ea"/>
              <a:cs typeface="+mj-cs"/>
            </a:endParaRPr>
          </a:p>
          <a:p>
            <a:pPr algn="ctr" defTabSz="914400">
              <a:lnSpc>
                <a:spcPct val="90000"/>
              </a:lnSpc>
              <a:spcBef>
                <a:spcPct val="0"/>
              </a:spcBef>
            </a:pPr>
            <a:r>
              <a:rPr lang="pt-BR" altLang="pt-BR" sz="2800" b="1" dirty="0" smtClean="0">
                <a:solidFill>
                  <a:schemeClr val="accent1"/>
                </a:solidFill>
                <a:latin typeface="+mj-lt"/>
                <a:ea typeface="+mj-ea"/>
                <a:cs typeface="+mj-cs"/>
              </a:rPr>
              <a:t>Fator </a:t>
            </a:r>
            <a:r>
              <a:rPr lang="pt-BR" altLang="pt-BR" sz="2800" b="1" dirty="0">
                <a:solidFill>
                  <a:schemeClr val="accent1"/>
                </a:solidFill>
                <a:latin typeface="+mj-lt"/>
                <a:ea typeface="+mj-ea"/>
                <a:cs typeface="+mj-cs"/>
              </a:rPr>
              <a:t>único</a:t>
            </a:r>
            <a:endParaRPr lang="pt-BR" altLang="pt-BR" sz="2400" b="1" dirty="0">
              <a:solidFill>
                <a:schemeClr val="accent1"/>
              </a:solidFill>
              <a:latin typeface="+mj-lt"/>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9187"/>
                                        </p:tgtEl>
                                        <p:attrNameLst>
                                          <p:attrName>style.visibility</p:attrName>
                                        </p:attrNameLst>
                                      </p:cBhvr>
                                      <p:to>
                                        <p:strVal val="visible"/>
                                      </p:to>
                                    </p:set>
                                    <p:anim calcmode="lin" valueType="num">
                                      <p:cBhvr additive="base">
                                        <p:cTn id="7" dur="500" fill="hold"/>
                                        <p:tgtEl>
                                          <p:spTgt spid="349187"/>
                                        </p:tgtEl>
                                        <p:attrNameLst>
                                          <p:attrName>ppt_x</p:attrName>
                                        </p:attrNameLst>
                                      </p:cBhvr>
                                      <p:tavLst>
                                        <p:tav tm="0">
                                          <p:val>
                                            <p:strVal val="#ppt_x"/>
                                          </p:val>
                                        </p:tav>
                                        <p:tav tm="100000">
                                          <p:val>
                                            <p:strVal val="#ppt_x"/>
                                          </p:val>
                                        </p:tav>
                                      </p:tavLst>
                                    </p:anim>
                                    <p:anim calcmode="lin" valueType="num">
                                      <p:cBhvr additive="base">
                                        <p:cTn id="8" dur="500" fill="hold"/>
                                        <p:tgtEl>
                                          <p:spTgt spid="3491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9188"/>
                                        </p:tgtEl>
                                        <p:attrNameLst>
                                          <p:attrName>style.visibility</p:attrName>
                                        </p:attrNameLst>
                                      </p:cBhvr>
                                      <p:to>
                                        <p:strVal val="visible"/>
                                      </p:to>
                                    </p:set>
                                    <p:anim calcmode="lin" valueType="num">
                                      <p:cBhvr additive="base">
                                        <p:cTn id="13" dur="500" fill="hold"/>
                                        <p:tgtEl>
                                          <p:spTgt spid="349188"/>
                                        </p:tgtEl>
                                        <p:attrNameLst>
                                          <p:attrName>ppt_x</p:attrName>
                                        </p:attrNameLst>
                                      </p:cBhvr>
                                      <p:tavLst>
                                        <p:tav tm="0">
                                          <p:val>
                                            <p:strVal val="#ppt_x"/>
                                          </p:val>
                                        </p:tav>
                                        <p:tav tm="100000">
                                          <p:val>
                                            <p:strVal val="#ppt_x"/>
                                          </p:val>
                                        </p:tav>
                                      </p:tavLst>
                                    </p:anim>
                                    <p:anim calcmode="lin" valueType="num">
                                      <p:cBhvr additive="base">
                                        <p:cTn id="14" dur="500" fill="hold"/>
                                        <p:tgtEl>
                                          <p:spTgt spid="3491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9189"/>
                                        </p:tgtEl>
                                        <p:attrNameLst>
                                          <p:attrName>style.visibility</p:attrName>
                                        </p:attrNameLst>
                                      </p:cBhvr>
                                      <p:to>
                                        <p:strVal val="visible"/>
                                      </p:to>
                                    </p:set>
                                    <p:anim calcmode="lin" valueType="num">
                                      <p:cBhvr additive="base">
                                        <p:cTn id="19" dur="500" fill="hold"/>
                                        <p:tgtEl>
                                          <p:spTgt spid="349189"/>
                                        </p:tgtEl>
                                        <p:attrNameLst>
                                          <p:attrName>ppt_x</p:attrName>
                                        </p:attrNameLst>
                                      </p:cBhvr>
                                      <p:tavLst>
                                        <p:tav tm="0">
                                          <p:val>
                                            <p:strVal val="#ppt_x"/>
                                          </p:val>
                                        </p:tav>
                                        <p:tav tm="100000">
                                          <p:val>
                                            <p:strVal val="#ppt_x"/>
                                          </p:val>
                                        </p:tav>
                                      </p:tavLst>
                                    </p:anim>
                                    <p:anim calcmode="lin" valueType="num">
                                      <p:cBhvr additive="base">
                                        <p:cTn id="20" dur="500" fill="hold"/>
                                        <p:tgtEl>
                                          <p:spTgt spid="3491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9190"/>
                                        </p:tgtEl>
                                        <p:attrNameLst>
                                          <p:attrName>style.visibility</p:attrName>
                                        </p:attrNameLst>
                                      </p:cBhvr>
                                      <p:to>
                                        <p:strVal val="visible"/>
                                      </p:to>
                                    </p:set>
                                    <p:anim calcmode="lin" valueType="num">
                                      <p:cBhvr additive="base">
                                        <p:cTn id="25" dur="500" fill="hold"/>
                                        <p:tgtEl>
                                          <p:spTgt spid="349190"/>
                                        </p:tgtEl>
                                        <p:attrNameLst>
                                          <p:attrName>ppt_x</p:attrName>
                                        </p:attrNameLst>
                                      </p:cBhvr>
                                      <p:tavLst>
                                        <p:tav tm="0">
                                          <p:val>
                                            <p:strVal val="#ppt_x"/>
                                          </p:val>
                                        </p:tav>
                                        <p:tav tm="100000">
                                          <p:val>
                                            <p:strVal val="#ppt_x"/>
                                          </p:val>
                                        </p:tav>
                                      </p:tavLst>
                                    </p:anim>
                                    <p:anim calcmode="lin" valueType="num">
                                      <p:cBhvr additive="base">
                                        <p:cTn id="26" dur="500" fill="hold"/>
                                        <p:tgtEl>
                                          <p:spTgt spid="3491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9191"/>
                                        </p:tgtEl>
                                        <p:attrNameLst>
                                          <p:attrName>style.visibility</p:attrName>
                                        </p:attrNameLst>
                                      </p:cBhvr>
                                      <p:to>
                                        <p:strVal val="visible"/>
                                      </p:to>
                                    </p:set>
                                    <p:anim calcmode="lin" valueType="num">
                                      <p:cBhvr additive="base">
                                        <p:cTn id="31" dur="500" fill="hold"/>
                                        <p:tgtEl>
                                          <p:spTgt spid="349191"/>
                                        </p:tgtEl>
                                        <p:attrNameLst>
                                          <p:attrName>ppt_x</p:attrName>
                                        </p:attrNameLst>
                                      </p:cBhvr>
                                      <p:tavLst>
                                        <p:tav tm="0">
                                          <p:val>
                                            <p:strVal val="#ppt_x"/>
                                          </p:val>
                                        </p:tav>
                                        <p:tav tm="100000">
                                          <p:val>
                                            <p:strVal val="#ppt_x"/>
                                          </p:val>
                                        </p:tav>
                                      </p:tavLst>
                                    </p:anim>
                                    <p:anim calcmode="lin" valueType="num">
                                      <p:cBhvr additive="base">
                                        <p:cTn id="32" dur="500" fill="hold"/>
                                        <p:tgtEl>
                                          <p:spTgt spid="349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5" name="Oval 3"/>
          <p:cNvSpPr>
            <a:spLocks noChangeArrowheads="1"/>
          </p:cNvSpPr>
          <p:nvPr/>
        </p:nvSpPr>
        <p:spPr bwMode="auto">
          <a:xfrm>
            <a:off x="1207916" y="1157407"/>
            <a:ext cx="7456487" cy="4876800"/>
          </a:xfrm>
          <a:prstGeom prst="ellipse">
            <a:avLst/>
          </a:prstGeom>
          <a:solidFill>
            <a:srgbClr val="FFC000"/>
          </a:solidFill>
          <a:ln w="12699">
            <a:solidFill>
              <a:schemeClr val="tx1"/>
            </a:solidFill>
            <a:round/>
            <a:headEnd/>
            <a:tailEnd/>
          </a:ln>
          <a:effectLst>
            <a:outerShdw dist="107763" dir="18900000" algn="ctr" rotWithShape="0">
              <a:schemeClr val="tx1"/>
            </a:outerShdw>
          </a:effectLst>
        </p:spPr>
        <p:txBody>
          <a:bodyPr wrap="none" anchor="ctr"/>
          <a:lstStyle/>
          <a:p>
            <a:pPr algn="ctr" eaLnBrk="0" hangingPunct="0">
              <a:defRPr/>
            </a:pPr>
            <a:endParaRPr lang="pt-BR" dirty="0">
              <a:latin typeface="+mj-lt"/>
              <a:cs typeface="+mn-cs"/>
            </a:endParaRPr>
          </a:p>
        </p:txBody>
      </p:sp>
      <p:grpSp>
        <p:nvGrpSpPr>
          <p:cNvPr id="2" name="Grupo 29"/>
          <p:cNvGrpSpPr/>
          <p:nvPr/>
        </p:nvGrpSpPr>
        <p:grpSpPr>
          <a:xfrm>
            <a:off x="2537252" y="2133600"/>
            <a:ext cx="4374294" cy="2251388"/>
            <a:chOff x="2561966" y="2141838"/>
            <a:chExt cx="4374294" cy="2251388"/>
          </a:xfrm>
        </p:grpSpPr>
        <p:sp>
          <p:nvSpPr>
            <p:cNvPr id="75780" name="Line 4"/>
            <p:cNvSpPr>
              <a:spLocks noChangeShapeType="1"/>
            </p:cNvSpPr>
            <p:nvPr/>
          </p:nvSpPr>
          <p:spPr bwMode="auto">
            <a:xfrm flipH="1">
              <a:off x="2561966" y="2141838"/>
              <a:ext cx="1301579" cy="1540476"/>
            </a:xfrm>
            <a:prstGeom prst="line">
              <a:avLst/>
            </a:prstGeom>
            <a:noFill/>
            <a:ln w="38100">
              <a:solidFill>
                <a:schemeClr val="tx1"/>
              </a:solidFill>
              <a:round/>
              <a:headEnd type="triangle" w="sm" len="sm"/>
              <a:tailEnd type="triangle" w="sm" len="sm"/>
            </a:ln>
          </p:spPr>
          <p:txBody>
            <a:bodyPr wrap="none" anchor="ctr"/>
            <a:lstStyle/>
            <a:p>
              <a:endParaRPr lang="pt-BR" dirty="0">
                <a:latin typeface="+mj-lt"/>
              </a:endParaRPr>
            </a:p>
          </p:txBody>
        </p:sp>
        <p:sp>
          <p:nvSpPr>
            <p:cNvPr id="75781" name="Line 5"/>
            <p:cNvSpPr>
              <a:spLocks noChangeShapeType="1"/>
            </p:cNvSpPr>
            <p:nvPr/>
          </p:nvSpPr>
          <p:spPr bwMode="auto">
            <a:xfrm>
              <a:off x="5494637" y="2240691"/>
              <a:ext cx="1441623" cy="1351006"/>
            </a:xfrm>
            <a:prstGeom prst="line">
              <a:avLst/>
            </a:prstGeom>
            <a:noFill/>
            <a:ln w="38100">
              <a:solidFill>
                <a:schemeClr val="tx1"/>
              </a:solidFill>
              <a:round/>
              <a:headEnd type="triangle" w="sm" len="sm"/>
              <a:tailEnd type="triangle" w="sm" len="sm"/>
            </a:ln>
          </p:spPr>
          <p:txBody>
            <a:bodyPr wrap="none" anchor="ctr"/>
            <a:lstStyle/>
            <a:p>
              <a:endParaRPr lang="pt-BR" dirty="0">
                <a:latin typeface="+mj-lt"/>
              </a:endParaRPr>
            </a:p>
          </p:txBody>
        </p:sp>
        <p:sp>
          <p:nvSpPr>
            <p:cNvPr id="75782" name="Line 6"/>
            <p:cNvSpPr>
              <a:spLocks noChangeShapeType="1"/>
            </p:cNvSpPr>
            <p:nvPr/>
          </p:nvSpPr>
          <p:spPr bwMode="auto">
            <a:xfrm flipV="1">
              <a:off x="4250724" y="4347507"/>
              <a:ext cx="1548713" cy="45719"/>
            </a:xfrm>
            <a:prstGeom prst="line">
              <a:avLst/>
            </a:prstGeom>
            <a:noFill/>
            <a:ln w="38100">
              <a:solidFill>
                <a:schemeClr val="tx1"/>
              </a:solidFill>
              <a:round/>
              <a:headEnd type="triangle" w="sm" len="sm"/>
              <a:tailEnd type="triangle" w="sm" len="sm"/>
            </a:ln>
          </p:spPr>
          <p:txBody>
            <a:bodyPr wrap="none" anchor="ctr"/>
            <a:lstStyle/>
            <a:p>
              <a:endParaRPr lang="pt-BR" dirty="0">
                <a:latin typeface="+mj-lt"/>
              </a:endParaRPr>
            </a:p>
          </p:txBody>
        </p:sp>
      </p:grpSp>
      <p:grpSp>
        <p:nvGrpSpPr>
          <p:cNvPr id="3" name="Grupo 30"/>
          <p:cNvGrpSpPr/>
          <p:nvPr/>
        </p:nvGrpSpPr>
        <p:grpSpPr>
          <a:xfrm>
            <a:off x="3253945" y="2314832"/>
            <a:ext cx="2800864" cy="1458097"/>
            <a:chOff x="3253945" y="2314832"/>
            <a:chExt cx="2800864" cy="1458097"/>
          </a:xfrm>
        </p:grpSpPr>
        <p:grpSp>
          <p:nvGrpSpPr>
            <p:cNvPr id="4" name="Grupo 26"/>
            <p:cNvGrpSpPr/>
            <p:nvPr/>
          </p:nvGrpSpPr>
          <p:grpSpPr>
            <a:xfrm>
              <a:off x="3253945" y="2314832"/>
              <a:ext cx="2800864" cy="1458097"/>
              <a:chOff x="3270420" y="2594919"/>
              <a:chExt cx="2800864" cy="1458097"/>
            </a:xfrm>
          </p:grpSpPr>
          <p:sp>
            <p:nvSpPr>
              <p:cNvPr id="75783" name="Line 7"/>
              <p:cNvSpPr>
                <a:spLocks noChangeShapeType="1"/>
              </p:cNvSpPr>
              <p:nvPr/>
            </p:nvSpPr>
            <p:spPr bwMode="auto">
              <a:xfrm flipV="1">
                <a:off x="3270420" y="3501082"/>
                <a:ext cx="906163" cy="502508"/>
              </a:xfrm>
              <a:prstGeom prst="line">
                <a:avLst/>
              </a:prstGeom>
              <a:noFill/>
              <a:ln w="63500">
                <a:solidFill>
                  <a:schemeClr val="tx1"/>
                </a:solidFill>
                <a:round/>
                <a:headEnd type="triangle" w="sm" len="sm"/>
                <a:tailEnd type="triangle" w="sm" len="sm"/>
              </a:ln>
            </p:spPr>
            <p:txBody>
              <a:bodyPr wrap="none" anchor="ctr"/>
              <a:lstStyle/>
              <a:p>
                <a:endParaRPr lang="pt-BR" dirty="0">
                  <a:latin typeface="+mj-lt"/>
                </a:endParaRPr>
              </a:p>
            </p:txBody>
          </p:sp>
          <p:sp>
            <p:nvSpPr>
              <p:cNvPr id="75784" name="Line 8"/>
              <p:cNvSpPr>
                <a:spLocks noChangeShapeType="1"/>
              </p:cNvSpPr>
              <p:nvPr/>
            </p:nvSpPr>
            <p:spPr bwMode="auto">
              <a:xfrm rot="21180000" flipH="1">
                <a:off x="4691698" y="2594919"/>
                <a:ext cx="45719" cy="378941"/>
              </a:xfrm>
              <a:prstGeom prst="line">
                <a:avLst/>
              </a:prstGeom>
              <a:noFill/>
              <a:ln w="63500">
                <a:solidFill>
                  <a:schemeClr val="tx1"/>
                </a:solidFill>
                <a:round/>
                <a:headEnd type="triangle" w="sm" len="sm"/>
                <a:tailEnd type="triangle" w="sm" len="sm"/>
              </a:ln>
            </p:spPr>
            <p:txBody>
              <a:bodyPr wrap="none" anchor="ctr"/>
              <a:lstStyle/>
              <a:p>
                <a:endParaRPr lang="pt-BR" dirty="0">
                  <a:latin typeface="+mj-lt"/>
                </a:endParaRPr>
              </a:p>
            </p:txBody>
          </p:sp>
          <p:sp>
            <p:nvSpPr>
              <p:cNvPr id="75785" name="Line 9"/>
              <p:cNvSpPr>
                <a:spLocks noChangeShapeType="1"/>
              </p:cNvSpPr>
              <p:nvPr/>
            </p:nvSpPr>
            <p:spPr bwMode="auto">
              <a:xfrm flipH="1" flipV="1">
                <a:off x="5313404" y="3501081"/>
                <a:ext cx="757880" cy="551935"/>
              </a:xfrm>
              <a:prstGeom prst="line">
                <a:avLst/>
              </a:prstGeom>
              <a:noFill/>
              <a:ln w="63500">
                <a:solidFill>
                  <a:schemeClr val="tx1"/>
                </a:solidFill>
                <a:round/>
                <a:headEnd type="triangle" w="sm" len="sm"/>
                <a:tailEnd type="triangle" w="sm" len="sm"/>
              </a:ln>
            </p:spPr>
            <p:txBody>
              <a:bodyPr wrap="none" anchor="ctr"/>
              <a:lstStyle/>
              <a:p>
                <a:endParaRPr lang="pt-BR" dirty="0">
                  <a:latin typeface="+mj-lt"/>
                </a:endParaRPr>
              </a:p>
            </p:txBody>
          </p:sp>
        </p:grpSp>
        <p:grpSp>
          <p:nvGrpSpPr>
            <p:cNvPr id="5" name="Grupo 4"/>
            <p:cNvGrpSpPr>
              <a:grpSpLocks/>
            </p:cNvGrpSpPr>
            <p:nvPr/>
          </p:nvGrpSpPr>
          <p:grpSpPr bwMode="auto">
            <a:xfrm>
              <a:off x="4083822" y="2696425"/>
              <a:ext cx="1360488" cy="749300"/>
              <a:chOff x="4149969" y="3107818"/>
              <a:chExt cx="1359877" cy="749300"/>
            </a:xfrm>
          </p:grpSpPr>
          <p:sp>
            <p:nvSpPr>
              <p:cNvPr id="86039" name="Oval 10"/>
              <p:cNvSpPr>
                <a:spLocks noChangeArrowheads="1"/>
              </p:cNvSpPr>
              <p:nvPr/>
            </p:nvSpPr>
            <p:spPr bwMode="auto">
              <a:xfrm>
                <a:off x="4149969" y="3107818"/>
                <a:ext cx="1359877" cy="749300"/>
              </a:xfrm>
              <a:prstGeom prst="ellipse">
                <a:avLst/>
              </a:prstGeom>
              <a:solidFill>
                <a:srgbClr val="FF00FF"/>
              </a:solidFill>
              <a:ln w="12699">
                <a:solidFill>
                  <a:schemeClr val="tx1"/>
                </a:solidFill>
                <a:round/>
                <a:headEnd/>
                <a:tailEnd/>
              </a:ln>
            </p:spPr>
            <p:txBody>
              <a:bodyPr wrap="none" anchor="ctr"/>
              <a:lstStyle/>
              <a:p>
                <a:pPr algn="ctr" eaLnBrk="0" hangingPunct="0">
                  <a:defRPr/>
                </a:pPr>
                <a:endParaRPr lang="pt-BR" sz="2000" dirty="0">
                  <a:latin typeface="+mj-lt"/>
                  <a:cs typeface="+mn-cs"/>
                </a:endParaRPr>
              </a:p>
            </p:txBody>
          </p:sp>
          <p:sp>
            <p:nvSpPr>
              <p:cNvPr id="86040" name="Rectangle 11"/>
              <p:cNvSpPr>
                <a:spLocks noChangeArrowheads="1"/>
              </p:cNvSpPr>
              <p:nvPr/>
            </p:nvSpPr>
            <p:spPr bwMode="auto">
              <a:xfrm>
                <a:off x="4572054" y="3276093"/>
                <a:ext cx="562402" cy="431529"/>
              </a:xfrm>
              <a:prstGeom prst="rect">
                <a:avLst/>
              </a:prstGeom>
              <a:noFill/>
              <a:ln w="9525">
                <a:noFill/>
                <a:miter lim="800000"/>
                <a:headEnd/>
                <a:tailEnd/>
              </a:ln>
            </p:spPr>
            <p:txBody>
              <a:bodyPr wrap="none" lIns="92075" tIns="46038" rIns="92075" bIns="46038">
                <a:spAutoFit/>
              </a:bodyPr>
              <a:lstStyle/>
              <a:p>
                <a:pPr defTabSz="762000" eaLnBrk="0" hangingPunct="0">
                  <a:defRPr/>
                </a:pPr>
                <a:r>
                  <a:rPr lang="pt-BR" sz="2200" b="1" u="none" dirty="0" err="1" smtClean="0">
                    <a:latin typeface="+mj-lt"/>
                    <a:cs typeface="+mn-cs"/>
                  </a:rPr>
                  <a:t>V</a:t>
                </a:r>
                <a:r>
                  <a:rPr lang="pt-BR" sz="2200" b="1" u="none" baseline="-25000" dirty="0" err="1" smtClean="0">
                    <a:latin typeface="+mj-lt"/>
                    <a:cs typeface="+mn-cs"/>
                  </a:rPr>
                  <a:t>lab</a:t>
                </a:r>
                <a:endParaRPr lang="pt-BR" sz="2200" b="1" u="none" baseline="-25000" dirty="0">
                  <a:latin typeface="+mj-lt"/>
                  <a:cs typeface="+mn-cs"/>
                </a:endParaRPr>
              </a:p>
            </p:txBody>
          </p:sp>
        </p:grpSp>
      </p:grpSp>
      <p:grpSp>
        <p:nvGrpSpPr>
          <p:cNvPr id="6" name="Grupo 31"/>
          <p:cNvGrpSpPr/>
          <p:nvPr/>
        </p:nvGrpSpPr>
        <p:grpSpPr>
          <a:xfrm>
            <a:off x="0" y="1231548"/>
            <a:ext cx="4219575" cy="1752600"/>
            <a:chOff x="0" y="1231548"/>
            <a:chExt cx="4219575" cy="1752600"/>
          </a:xfrm>
        </p:grpSpPr>
        <p:grpSp>
          <p:nvGrpSpPr>
            <p:cNvPr id="7" name="Grupo 24"/>
            <p:cNvGrpSpPr/>
            <p:nvPr/>
          </p:nvGrpSpPr>
          <p:grpSpPr>
            <a:xfrm>
              <a:off x="0" y="1231548"/>
              <a:ext cx="1665288" cy="825500"/>
              <a:chOff x="0" y="1231548"/>
              <a:chExt cx="1665288" cy="825500"/>
            </a:xfrm>
          </p:grpSpPr>
          <p:sp>
            <p:nvSpPr>
              <p:cNvPr id="34818" name="Oval 2"/>
              <p:cNvSpPr>
                <a:spLocks noChangeArrowheads="1"/>
              </p:cNvSpPr>
              <p:nvPr/>
            </p:nvSpPr>
            <p:spPr bwMode="auto">
              <a:xfrm>
                <a:off x="0" y="1231548"/>
                <a:ext cx="1665288" cy="825500"/>
              </a:xfrm>
              <a:prstGeom prst="ellipse">
                <a:avLst/>
              </a:prstGeom>
              <a:solidFill>
                <a:srgbClr val="3399FF"/>
              </a:solidFill>
              <a:ln w="12700">
                <a:solidFill>
                  <a:schemeClr val="tx1"/>
                </a:solidFill>
                <a:round/>
                <a:headEnd/>
                <a:tailEnd/>
              </a:ln>
              <a:effectLst>
                <a:outerShdw dist="107763" dir="18900000" algn="ctr" rotWithShape="0">
                  <a:schemeClr val="tx2"/>
                </a:outerShdw>
              </a:effectLst>
            </p:spPr>
            <p:txBody>
              <a:bodyPr wrap="none" anchor="ctr"/>
              <a:lstStyle/>
              <a:p>
                <a:pPr algn="ctr" eaLnBrk="0" hangingPunct="0">
                  <a:defRPr/>
                </a:pPr>
                <a:endParaRPr lang="pt-BR">
                  <a:latin typeface="+mj-lt"/>
                  <a:cs typeface="+mn-cs"/>
                </a:endParaRPr>
              </a:p>
            </p:txBody>
          </p:sp>
          <p:sp>
            <p:nvSpPr>
              <p:cNvPr id="34827" name="Rectangle 12"/>
              <p:cNvSpPr>
                <a:spLocks noChangeArrowheads="1"/>
              </p:cNvSpPr>
              <p:nvPr/>
            </p:nvSpPr>
            <p:spPr bwMode="auto">
              <a:xfrm>
                <a:off x="517181" y="1367473"/>
                <a:ext cx="587212" cy="477696"/>
              </a:xfrm>
              <a:prstGeom prst="rect">
                <a:avLst/>
              </a:prstGeom>
              <a:noFill/>
              <a:ln w="9525">
                <a:noFill/>
                <a:miter lim="800000"/>
                <a:headEnd/>
                <a:tailEnd/>
              </a:ln>
              <a:effectLst>
                <a:outerShdw algn="ctr" rotWithShape="0">
                  <a:schemeClr val="bg2"/>
                </a:outerShdw>
              </a:effectLst>
            </p:spPr>
            <p:txBody>
              <a:bodyPr wrap="none" lIns="92075" tIns="46038" rIns="92075" bIns="46038">
                <a:spAutoFit/>
              </a:bodyPr>
              <a:lstStyle/>
              <a:p>
                <a:pPr defTabSz="762000" eaLnBrk="0" hangingPunct="0">
                  <a:defRPr/>
                </a:pPr>
                <a:r>
                  <a:rPr lang="pt-BR" sz="2500" b="1" dirty="0" err="1">
                    <a:latin typeface="+mj-lt"/>
                  </a:rPr>
                  <a:t>V</a:t>
                </a:r>
                <a:r>
                  <a:rPr lang="pt-BR" sz="2500" b="1" baseline="-25000" dirty="0" err="1">
                    <a:latin typeface="+mj-lt"/>
                  </a:rPr>
                  <a:t>ref</a:t>
                </a:r>
                <a:endParaRPr lang="pt-BR" sz="2500" b="1" baseline="-25000" dirty="0">
                  <a:latin typeface="+mj-lt"/>
                </a:endParaRPr>
              </a:p>
            </p:txBody>
          </p:sp>
        </p:grpSp>
        <p:sp>
          <p:nvSpPr>
            <p:cNvPr id="75788" name="Line 13"/>
            <p:cNvSpPr>
              <a:spLocks noChangeShapeType="1"/>
            </p:cNvSpPr>
            <p:nvPr/>
          </p:nvSpPr>
          <p:spPr bwMode="auto">
            <a:xfrm>
              <a:off x="1617663" y="1764948"/>
              <a:ext cx="2601912" cy="1219200"/>
            </a:xfrm>
            <a:prstGeom prst="line">
              <a:avLst/>
            </a:prstGeom>
            <a:noFill/>
            <a:ln w="50799">
              <a:solidFill>
                <a:srgbClr val="FF3300"/>
              </a:solidFill>
              <a:round/>
              <a:headEnd type="stealth" w="med" len="lg"/>
              <a:tailEnd type="stealth" w="med" len="lg"/>
            </a:ln>
          </p:spPr>
          <p:txBody>
            <a:bodyPr wrap="none" anchor="ctr"/>
            <a:lstStyle/>
            <a:p>
              <a:endParaRPr lang="pt-BR">
                <a:latin typeface="+mj-lt"/>
              </a:endParaRPr>
            </a:p>
          </p:txBody>
        </p:sp>
      </p:grpSp>
      <p:sp>
        <p:nvSpPr>
          <p:cNvPr id="75789" name="Text Box 14"/>
          <p:cNvSpPr txBox="1">
            <a:spLocks noChangeArrowheads="1"/>
          </p:cNvSpPr>
          <p:nvPr/>
        </p:nvSpPr>
        <p:spPr bwMode="auto">
          <a:xfrm>
            <a:off x="8367713" y="117475"/>
            <a:ext cx="184731" cy="369332"/>
          </a:xfrm>
          <a:prstGeom prst="rect">
            <a:avLst/>
          </a:prstGeom>
          <a:noFill/>
          <a:ln w="12699">
            <a:noFill/>
            <a:miter lim="800000"/>
            <a:headEnd type="none" w="sm" len="sm"/>
            <a:tailEnd type="none" w="sm" len="sm"/>
          </a:ln>
        </p:spPr>
        <p:txBody>
          <a:bodyPr wrap="none">
            <a:spAutoFit/>
          </a:bodyPr>
          <a:lstStyle/>
          <a:p>
            <a:pPr defTabSz="762000" eaLnBrk="0" hangingPunct="0"/>
            <a:endParaRPr lang="pt-BR" b="0" u="none">
              <a:latin typeface="+mj-lt"/>
            </a:endParaRPr>
          </a:p>
        </p:txBody>
      </p:sp>
      <p:grpSp>
        <p:nvGrpSpPr>
          <p:cNvPr id="8" name="Grupo 28"/>
          <p:cNvGrpSpPr/>
          <p:nvPr/>
        </p:nvGrpSpPr>
        <p:grpSpPr>
          <a:xfrm>
            <a:off x="1408110" y="1231548"/>
            <a:ext cx="7126290" cy="3581400"/>
            <a:chOff x="1408110" y="1231548"/>
            <a:chExt cx="7126290" cy="3581400"/>
          </a:xfrm>
        </p:grpSpPr>
        <p:grpSp>
          <p:nvGrpSpPr>
            <p:cNvPr id="9" name="Grupo 6"/>
            <p:cNvGrpSpPr>
              <a:grpSpLocks/>
            </p:cNvGrpSpPr>
            <p:nvPr/>
          </p:nvGrpSpPr>
          <p:grpSpPr bwMode="auto">
            <a:xfrm>
              <a:off x="5697538" y="3593748"/>
              <a:ext cx="2836862" cy="1143000"/>
              <a:chOff x="5697415" y="4038600"/>
              <a:chExt cx="2836985" cy="1143000"/>
            </a:xfrm>
          </p:grpSpPr>
          <p:sp>
            <p:nvSpPr>
              <p:cNvPr id="86037" name="Oval 15"/>
              <p:cNvSpPr>
                <a:spLocks noChangeArrowheads="1"/>
              </p:cNvSpPr>
              <p:nvPr/>
            </p:nvSpPr>
            <p:spPr bwMode="auto">
              <a:xfrm>
                <a:off x="5697415" y="4038600"/>
                <a:ext cx="2836985" cy="1143000"/>
              </a:xfrm>
              <a:prstGeom prst="ellipse">
                <a:avLst/>
              </a:prstGeom>
              <a:solidFill>
                <a:srgbClr val="FF00FF"/>
              </a:solidFill>
              <a:ln w="12700">
                <a:solidFill>
                  <a:schemeClr val="tx1"/>
                </a:solidFill>
                <a:round/>
                <a:headEnd/>
                <a:tailEnd/>
              </a:ln>
            </p:spPr>
            <p:txBody>
              <a:bodyPr wrap="none" anchor="ctr"/>
              <a:lstStyle/>
              <a:p>
                <a:pPr algn="ctr" eaLnBrk="0" hangingPunct="0">
                  <a:defRPr/>
                </a:pPr>
                <a:endParaRPr lang="pt-BR" sz="2000">
                  <a:latin typeface="+mj-lt"/>
                  <a:cs typeface="+mn-cs"/>
                </a:endParaRPr>
              </a:p>
            </p:txBody>
          </p:sp>
          <p:sp>
            <p:nvSpPr>
              <p:cNvPr id="86038" name="Rectangle 16"/>
              <p:cNvSpPr>
                <a:spLocks noChangeArrowheads="1"/>
              </p:cNvSpPr>
              <p:nvPr/>
            </p:nvSpPr>
            <p:spPr bwMode="auto">
              <a:xfrm>
                <a:off x="6069382" y="4273380"/>
                <a:ext cx="1976012" cy="646973"/>
              </a:xfrm>
              <a:prstGeom prst="rect">
                <a:avLst/>
              </a:prstGeom>
              <a:noFill/>
              <a:ln w="9525">
                <a:noFill/>
                <a:miter lim="800000"/>
                <a:headEnd/>
                <a:tailEnd/>
              </a:ln>
            </p:spPr>
            <p:txBody>
              <a:bodyPr wrap="none" lIns="92075" tIns="46038" rIns="92075" bIns="46038">
                <a:spAutoFit/>
              </a:bodyPr>
              <a:lstStyle/>
              <a:p>
                <a:pPr algn="ctr" defTabSz="762000" eaLnBrk="0" hangingPunct="0">
                  <a:defRPr/>
                </a:pPr>
                <a:r>
                  <a:rPr lang="pt-BR" b="1" dirty="0">
                    <a:latin typeface="+mj-lt"/>
                  </a:rPr>
                  <a:t>Operador, Método, </a:t>
                </a:r>
              </a:p>
              <a:p>
                <a:pPr algn="ctr" defTabSz="762000" eaLnBrk="0" hangingPunct="0">
                  <a:defRPr/>
                </a:pPr>
                <a:r>
                  <a:rPr lang="pt-BR" b="1" dirty="0">
                    <a:latin typeface="+mj-lt"/>
                  </a:rPr>
                  <a:t>Equipamento...</a:t>
                </a:r>
              </a:p>
            </p:txBody>
          </p:sp>
        </p:grpSp>
        <p:grpSp>
          <p:nvGrpSpPr>
            <p:cNvPr id="10" name="Grupo 5"/>
            <p:cNvGrpSpPr>
              <a:grpSpLocks/>
            </p:cNvGrpSpPr>
            <p:nvPr/>
          </p:nvGrpSpPr>
          <p:grpSpPr bwMode="auto">
            <a:xfrm>
              <a:off x="1408110" y="3669948"/>
              <a:ext cx="2858750" cy="1143000"/>
              <a:chOff x="1407428" y="4114800"/>
              <a:chExt cx="2859718" cy="1143000"/>
            </a:xfrm>
          </p:grpSpPr>
          <p:sp>
            <p:nvSpPr>
              <p:cNvPr id="86035" name="Oval 18"/>
              <p:cNvSpPr>
                <a:spLocks noChangeArrowheads="1"/>
              </p:cNvSpPr>
              <p:nvPr/>
            </p:nvSpPr>
            <p:spPr bwMode="auto">
              <a:xfrm>
                <a:off x="1430911" y="4114800"/>
                <a:ext cx="2836235" cy="1143000"/>
              </a:xfrm>
              <a:prstGeom prst="ellipse">
                <a:avLst/>
              </a:prstGeom>
              <a:solidFill>
                <a:srgbClr val="FF00FF"/>
              </a:solidFill>
              <a:ln w="12700">
                <a:solidFill>
                  <a:schemeClr val="tx1"/>
                </a:solidFill>
                <a:round/>
                <a:headEnd/>
                <a:tailEnd/>
              </a:ln>
            </p:spPr>
            <p:txBody>
              <a:bodyPr wrap="none" anchor="ctr"/>
              <a:lstStyle/>
              <a:p>
                <a:pPr algn="ctr" eaLnBrk="0" hangingPunct="0">
                  <a:defRPr/>
                </a:pPr>
                <a:endParaRPr lang="pt-BR" sz="2000">
                  <a:latin typeface="+mj-lt"/>
                  <a:cs typeface="+mn-cs"/>
                </a:endParaRPr>
              </a:p>
            </p:txBody>
          </p:sp>
          <p:sp>
            <p:nvSpPr>
              <p:cNvPr id="86036" name="Rectangle 19"/>
              <p:cNvSpPr>
                <a:spLocks noChangeArrowheads="1"/>
              </p:cNvSpPr>
              <p:nvPr/>
            </p:nvSpPr>
            <p:spPr bwMode="auto">
              <a:xfrm>
                <a:off x="1407428" y="4267200"/>
                <a:ext cx="2742541" cy="646973"/>
              </a:xfrm>
              <a:prstGeom prst="rect">
                <a:avLst/>
              </a:prstGeom>
              <a:noFill/>
              <a:ln w="9525">
                <a:noFill/>
                <a:miter lim="800000"/>
                <a:headEnd/>
                <a:tailEnd/>
              </a:ln>
            </p:spPr>
            <p:txBody>
              <a:bodyPr lIns="92075" tIns="46038" rIns="92075" bIns="46038">
                <a:spAutoFit/>
              </a:bodyPr>
              <a:lstStyle/>
              <a:p>
                <a:pPr algn="ctr" defTabSz="762000" eaLnBrk="0" hangingPunct="0">
                  <a:defRPr/>
                </a:pPr>
                <a:r>
                  <a:rPr lang="pt-BR" b="1" dirty="0">
                    <a:latin typeface="+mj-lt"/>
                  </a:rPr>
                  <a:t>Operador, </a:t>
                </a:r>
                <a:r>
                  <a:rPr lang="pt-BR" sz="1600" b="1" dirty="0">
                    <a:latin typeface="+mj-lt"/>
                  </a:rPr>
                  <a:t>Método</a:t>
                </a:r>
                <a:r>
                  <a:rPr lang="pt-BR" b="1" dirty="0">
                    <a:latin typeface="+mj-lt"/>
                  </a:rPr>
                  <a:t>, </a:t>
                </a:r>
              </a:p>
              <a:p>
                <a:pPr algn="ctr" defTabSz="762000" eaLnBrk="0" hangingPunct="0">
                  <a:defRPr/>
                </a:pPr>
                <a:r>
                  <a:rPr lang="pt-BR" b="1" dirty="0">
                    <a:latin typeface="+mj-lt"/>
                  </a:rPr>
                  <a:t>Equipamento...</a:t>
                </a:r>
              </a:p>
            </p:txBody>
          </p:sp>
        </p:grpSp>
        <p:grpSp>
          <p:nvGrpSpPr>
            <p:cNvPr id="11" name="Grupo 1"/>
            <p:cNvGrpSpPr>
              <a:grpSpLocks/>
            </p:cNvGrpSpPr>
            <p:nvPr/>
          </p:nvGrpSpPr>
          <p:grpSpPr bwMode="auto">
            <a:xfrm>
              <a:off x="3376613" y="1231548"/>
              <a:ext cx="2930525" cy="1066800"/>
              <a:chOff x="3376246" y="1676400"/>
              <a:chExt cx="2930769" cy="1066800"/>
            </a:xfrm>
          </p:grpSpPr>
          <p:sp>
            <p:nvSpPr>
              <p:cNvPr id="86033" name="Oval 17"/>
              <p:cNvSpPr>
                <a:spLocks noChangeArrowheads="1"/>
              </p:cNvSpPr>
              <p:nvPr/>
            </p:nvSpPr>
            <p:spPr bwMode="auto">
              <a:xfrm>
                <a:off x="3376246" y="1676400"/>
                <a:ext cx="2930769" cy="1066800"/>
              </a:xfrm>
              <a:prstGeom prst="ellipse">
                <a:avLst/>
              </a:prstGeom>
              <a:solidFill>
                <a:srgbClr val="FF00FF"/>
              </a:solidFill>
              <a:ln w="12700">
                <a:solidFill>
                  <a:schemeClr val="tx1"/>
                </a:solidFill>
                <a:round/>
                <a:headEnd/>
                <a:tailEnd/>
              </a:ln>
            </p:spPr>
            <p:txBody>
              <a:bodyPr wrap="none" anchor="ctr"/>
              <a:lstStyle/>
              <a:p>
                <a:pPr algn="ctr" eaLnBrk="0" hangingPunct="0">
                  <a:defRPr/>
                </a:pPr>
                <a:endParaRPr lang="pt-BR" sz="2000">
                  <a:latin typeface="+mj-lt"/>
                  <a:cs typeface="+mn-cs"/>
                </a:endParaRPr>
              </a:p>
            </p:txBody>
          </p:sp>
          <p:sp>
            <p:nvSpPr>
              <p:cNvPr id="86034" name="Rectangle 20"/>
              <p:cNvSpPr>
                <a:spLocks noChangeArrowheads="1"/>
              </p:cNvSpPr>
              <p:nvPr/>
            </p:nvSpPr>
            <p:spPr bwMode="auto">
              <a:xfrm>
                <a:off x="3793368" y="1828800"/>
                <a:ext cx="1976091" cy="646973"/>
              </a:xfrm>
              <a:prstGeom prst="rect">
                <a:avLst/>
              </a:prstGeom>
              <a:noFill/>
              <a:ln w="9525">
                <a:noFill/>
                <a:miter lim="800000"/>
                <a:headEnd/>
                <a:tailEnd/>
              </a:ln>
            </p:spPr>
            <p:txBody>
              <a:bodyPr wrap="none" lIns="92075" tIns="46038" rIns="92075" bIns="46038">
                <a:spAutoFit/>
              </a:bodyPr>
              <a:lstStyle/>
              <a:p>
                <a:pPr algn="ctr" defTabSz="762000" eaLnBrk="0" hangingPunct="0">
                  <a:defRPr/>
                </a:pPr>
                <a:r>
                  <a:rPr lang="pt-BR" b="1" dirty="0">
                    <a:latin typeface="+mj-lt"/>
                  </a:rPr>
                  <a:t>Operador, Método, </a:t>
                </a:r>
              </a:p>
              <a:p>
                <a:pPr algn="ctr" defTabSz="762000" eaLnBrk="0" hangingPunct="0">
                  <a:defRPr/>
                </a:pPr>
                <a:r>
                  <a:rPr lang="pt-BR" b="1" dirty="0">
                    <a:latin typeface="+mj-lt"/>
                  </a:rPr>
                  <a:t>Equipamento...</a:t>
                </a:r>
              </a:p>
            </p:txBody>
          </p:sp>
        </p:grpSp>
      </p:grpSp>
      <p:sp>
        <p:nvSpPr>
          <p:cNvPr id="33" name="Retângulo 32"/>
          <p:cNvSpPr/>
          <p:nvPr/>
        </p:nvSpPr>
        <p:spPr>
          <a:xfrm>
            <a:off x="0" y="543702"/>
            <a:ext cx="9144000"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OBJETIVO GERAL DA ESTATÍSTICA APLICADA À METROLOGIA</a:t>
            </a:r>
            <a:endParaRPr lang="pt-BR" altLang="pt-BR" sz="2200" b="1" dirty="0">
              <a:solidFill>
                <a:schemeClr val="accent1"/>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97475"/>
                                        </p:tgtEl>
                                        <p:attrNameLst>
                                          <p:attrName>style.visibility</p:attrName>
                                        </p:attrNameLst>
                                      </p:cBhvr>
                                      <p:to>
                                        <p:strVal val="visible"/>
                                      </p:to>
                                    </p:set>
                                    <p:anim calcmode="lin" valueType="num">
                                      <p:cBhvr additive="base">
                                        <p:cTn id="7" dur="500" fill="hold"/>
                                        <p:tgtEl>
                                          <p:spTgt spid="1897475"/>
                                        </p:tgtEl>
                                        <p:attrNameLst>
                                          <p:attrName>ppt_x</p:attrName>
                                        </p:attrNameLst>
                                      </p:cBhvr>
                                      <p:tavLst>
                                        <p:tav tm="0">
                                          <p:val>
                                            <p:strVal val="#ppt_x"/>
                                          </p:val>
                                        </p:tav>
                                        <p:tav tm="100000">
                                          <p:val>
                                            <p:strVal val="#ppt_x"/>
                                          </p:val>
                                        </p:tav>
                                      </p:tavLst>
                                    </p:anim>
                                    <p:anim calcmode="lin" valueType="num">
                                      <p:cBhvr additive="base">
                                        <p:cTn id="8" dur="500" fill="hold"/>
                                        <p:tgtEl>
                                          <p:spTgt spid="18974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747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777463" y="528749"/>
            <a:ext cx="211218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 DE TUKEY</a:t>
            </a:r>
            <a:endParaRPr lang="pt-BR" altLang="pt-BR" b="1" dirty="0">
              <a:solidFill>
                <a:schemeClr val="accent1"/>
              </a:solidFill>
              <a:latin typeface="+mj-lt"/>
            </a:endParaRPr>
          </a:p>
        </p:txBody>
      </p:sp>
      <p:sp>
        <p:nvSpPr>
          <p:cNvPr id="5" name="Retângulo 4"/>
          <p:cNvSpPr/>
          <p:nvPr/>
        </p:nvSpPr>
        <p:spPr>
          <a:xfrm>
            <a:off x="0" y="1036078"/>
            <a:ext cx="9144000" cy="369332"/>
          </a:xfrm>
          <a:prstGeom prst="rect">
            <a:avLst/>
          </a:prstGeom>
        </p:spPr>
        <p:txBody>
          <a:bodyPr wrap="square">
            <a:spAutoFit/>
          </a:bodyPr>
          <a:lstStyle/>
          <a:p>
            <a:pPr algn="just" eaLnBrk="0" hangingPunct="0">
              <a:spcBef>
                <a:spcPct val="20000"/>
              </a:spcBef>
              <a:buClr>
                <a:srgbClr val="99FFCC"/>
              </a:buClr>
              <a:defRPr/>
            </a:pPr>
            <a:r>
              <a:rPr lang="pt-BR" b="0" u="none" dirty="0" smtClean="0">
                <a:latin typeface="+mj-lt"/>
                <a:sym typeface="Symbol" pitchFamily="18" charset="2"/>
              </a:rPr>
              <a:t>Quando a </a:t>
            </a:r>
            <a:r>
              <a:rPr lang="pt-BR" b="0" u="none" dirty="0">
                <a:latin typeface="+mj-lt"/>
                <a:sym typeface="Symbol" pitchFamily="18" charset="2"/>
              </a:rPr>
              <a:t>hipótese nula </a:t>
            </a:r>
            <a:r>
              <a:rPr lang="pt-BR" b="0" u="none" dirty="0" smtClean="0">
                <a:latin typeface="+mj-lt"/>
                <a:sym typeface="Symbol" pitchFamily="18" charset="2"/>
              </a:rPr>
              <a:t>não é </a:t>
            </a:r>
            <a:r>
              <a:rPr lang="pt-BR" b="0" u="none" dirty="0">
                <a:latin typeface="+mj-lt"/>
                <a:sym typeface="Symbol" pitchFamily="18" charset="2"/>
              </a:rPr>
              <a:t>aceita </a:t>
            </a:r>
            <a:r>
              <a:rPr lang="pt-BR" b="0" u="none" dirty="0" smtClean="0">
                <a:latin typeface="+mj-lt"/>
                <a:sym typeface="Symbol" pitchFamily="18" charset="2"/>
              </a:rPr>
              <a:t>p</a:t>
            </a:r>
            <a:r>
              <a:rPr lang="pt-BR" dirty="0" smtClean="0">
                <a:latin typeface="+mj-lt"/>
              </a:rPr>
              <a:t>elo menos uma ou mais médias são diferentes da demais.</a:t>
            </a:r>
            <a:endParaRPr lang="pt-BR" u="none" dirty="0">
              <a:latin typeface="+mj-lt"/>
            </a:endParaRPr>
          </a:p>
        </p:txBody>
      </p:sp>
      <p:sp>
        <p:nvSpPr>
          <p:cNvPr id="6" name="Retângulo 5"/>
          <p:cNvSpPr/>
          <p:nvPr/>
        </p:nvSpPr>
        <p:spPr>
          <a:xfrm>
            <a:off x="0" y="1476801"/>
            <a:ext cx="9144000" cy="369332"/>
          </a:xfrm>
          <a:prstGeom prst="rect">
            <a:avLst/>
          </a:prstGeom>
        </p:spPr>
        <p:txBody>
          <a:bodyPr wrap="square">
            <a:spAutoFit/>
          </a:bodyPr>
          <a:lstStyle/>
          <a:p>
            <a:pPr algn="just" eaLnBrk="0" hangingPunct="0">
              <a:spcBef>
                <a:spcPct val="20000"/>
              </a:spcBef>
              <a:buClr>
                <a:srgbClr val="99FFCC"/>
              </a:buClr>
              <a:defRPr/>
            </a:pPr>
            <a:r>
              <a:rPr lang="pt-BR" b="0" u="none" dirty="0" smtClean="0">
                <a:latin typeface="+mj-lt"/>
                <a:sym typeface="Symbol" pitchFamily="18" charset="2"/>
              </a:rPr>
              <a:t>Pergunta: Quais ou qual das médias são d</a:t>
            </a:r>
            <a:r>
              <a:rPr lang="pt-BR" dirty="0" smtClean="0">
                <a:latin typeface="+mj-lt"/>
              </a:rPr>
              <a:t>iferentes da demais?</a:t>
            </a:r>
            <a:endParaRPr lang="pt-BR" u="none" dirty="0">
              <a:latin typeface="+mj-lt"/>
            </a:endParaRPr>
          </a:p>
        </p:txBody>
      </p:sp>
      <p:sp>
        <p:nvSpPr>
          <p:cNvPr id="7" name="Retângulo 6"/>
          <p:cNvSpPr/>
          <p:nvPr/>
        </p:nvSpPr>
        <p:spPr>
          <a:xfrm>
            <a:off x="0" y="1958712"/>
            <a:ext cx="9144000" cy="646331"/>
          </a:xfrm>
          <a:prstGeom prst="rect">
            <a:avLst/>
          </a:prstGeom>
        </p:spPr>
        <p:txBody>
          <a:bodyPr wrap="square">
            <a:spAutoFit/>
          </a:bodyPr>
          <a:lstStyle/>
          <a:p>
            <a:pPr algn="just" eaLnBrk="0" hangingPunct="0">
              <a:spcBef>
                <a:spcPct val="20000"/>
              </a:spcBef>
              <a:buClr>
                <a:srgbClr val="99FFCC"/>
              </a:buClr>
              <a:defRPr/>
            </a:pPr>
            <a:r>
              <a:rPr lang="pt-BR" b="0" u="none" dirty="0" smtClean="0">
                <a:latin typeface="+mj-lt"/>
                <a:sym typeface="Symbol" pitchFamily="18" charset="2"/>
              </a:rPr>
              <a:t>O teste do </a:t>
            </a:r>
            <a:r>
              <a:rPr lang="pt-BR" b="0" u="none" dirty="0" err="1" smtClean="0">
                <a:latin typeface="+mj-lt"/>
                <a:sym typeface="Symbol" pitchFamily="18" charset="2"/>
              </a:rPr>
              <a:t>Tukey</a:t>
            </a:r>
            <a:r>
              <a:rPr lang="pt-BR" dirty="0" smtClean="0">
                <a:latin typeface="+mj-lt"/>
                <a:sym typeface="Symbol" pitchFamily="18" charset="2"/>
              </a:rPr>
              <a:t> </a:t>
            </a:r>
            <a:r>
              <a:rPr lang="pt-BR" i="1" dirty="0" smtClean="0">
                <a:latin typeface="+mj-lt"/>
                <a:sym typeface="Symbol" pitchFamily="18" charset="2"/>
              </a:rPr>
              <a:t>HSD</a:t>
            </a:r>
            <a:r>
              <a:rPr lang="pt-BR" dirty="0" smtClean="0">
                <a:latin typeface="+mj-lt"/>
                <a:sym typeface="Symbol" pitchFamily="18" charset="2"/>
              </a:rPr>
              <a:t> (</a:t>
            </a:r>
            <a:r>
              <a:rPr lang="pt-BR" i="1" dirty="0" err="1" smtClean="0">
                <a:latin typeface="+mj-lt"/>
                <a:sym typeface="Symbol" pitchFamily="18" charset="2"/>
              </a:rPr>
              <a:t>Honestly</a:t>
            </a:r>
            <a:r>
              <a:rPr lang="pt-BR" i="1" dirty="0" smtClean="0">
                <a:latin typeface="+mj-lt"/>
                <a:sym typeface="Symbol" pitchFamily="18" charset="2"/>
              </a:rPr>
              <a:t> </a:t>
            </a:r>
            <a:r>
              <a:rPr lang="pt-BR" i="1" dirty="0" err="1" smtClean="0">
                <a:latin typeface="+mj-lt"/>
                <a:sym typeface="Symbol" pitchFamily="18" charset="2"/>
              </a:rPr>
              <a:t>Significant</a:t>
            </a:r>
            <a:r>
              <a:rPr lang="pt-BR" i="1" dirty="0" smtClean="0">
                <a:latin typeface="+mj-lt"/>
                <a:sym typeface="Symbol" pitchFamily="18" charset="2"/>
              </a:rPr>
              <a:t> </a:t>
            </a:r>
            <a:r>
              <a:rPr lang="pt-BR" i="1" dirty="0" err="1" smtClean="0">
                <a:latin typeface="+mj-lt"/>
                <a:sym typeface="Symbol" pitchFamily="18" charset="2"/>
              </a:rPr>
              <a:t>Difference</a:t>
            </a:r>
            <a:r>
              <a:rPr lang="pt-BR" dirty="0" smtClean="0">
                <a:latin typeface="+mj-lt"/>
                <a:sym typeface="Symbol" pitchFamily="18" charset="2"/>
              </a:rPr>
              <a:t>) tem </a:t>
            </a:r>
            <a:r>
              <a:rPr lang="pt-BR" b="0" u="none" dirty="0" smtClean="0">
                <a:latin typeface="+mj-lt"/>
                <a:sym typeface="Symbol" pitchFamily="18" charset="2"/>
              </a:rPr>
              <a:t>por objetivo apontar quais ou qual da médias são d</a:t>
            </a:r>
            <a:r>
              <a:rPr lang="pt-BR" dirty="0" smtClean="0">
                <a:latin typeface="+mj-lt"/>
              </a:rPr>
              <a:t>iferentes da demais?</a:t>
            </a:r>
            <a:endParaRPr lang="pt-BR" u="none" dirty="0">
              <a:latin typeface="+mj-lt"/>
            </a:endParaRPr>
          </a:p>
        </p:txBody>
      </p:sp>
      <p:sp>
        <p:nvSpPr>
          <p:cNvPr id="8" name="Retângulo 7"/>
          <p:cNvSpPr/>
          <p:nvPr/>
        </p:nvSpPr>
        <p:spPr>
          <a:xfrm>
            <a:off x="0" y="2637805"/>
            <a:ext cx="9143999" cy="646331"/>
          </a:xfrm>
          <a:prstGeom prst="rect">
            <a:avLst/>
          </a:prstGeom>
        </p:spPr>
        <p:txBody>
          <a:bodyPr wrap="square">
            <a:spAutoFit/>
          </a:bodyPr>
          <a:lstStyle/>
          <a:p>
            <a:pPr algn="just"/>
            <a:r>
              <a:rPr lang="pt-BR" b="1" i="1" dirty="0" smtClean="0">
                <a:latin typeface="+mj-lt"/>
                <a:sym typeface="Symbol" pitchFamily="18" charset="2"/>
              </a:rPr>
              <a:t>HSD</a:t>
            </a:r>
            <a:r>
              <a:rPr lang="pt-BR" dirty="0" smtClean="0">
                <a:latin typeface="+mj-lt"/>
                <a:sym typeface="Symbol" pitchFamily="18" charset="2"/>
              </a:rPr>
              <a:t> </a:t>
            </a:r>
            <a:r>
              <a:rPr lang="pt-BR" dirty="0" smtClean="0">
                <a:latin typeface="+mj-lt"/>
              </a:rPr>
              <a:t>corresponde à mínima diferença entre as médias. Se as médias diferem por mais que </a:t>
            </a:r>
            <a:r>
              <a:rPr lang="pt-BR" i="1" dirty="0" smtClean="0">
                <a:latin typeface="+mj-lt"/>
              </a:rPr>
              <a:t>HSD</a:t>
            </a:r>
            <a:r>
              <a:rPr lang="pt-BR" dirty="0" smtClean="0">
                <a:latin typeface="+mj-lt"/>
              </a:rPr>
              <a:t>, elas são diferentes.</a:t>
            </a:r>
            <a:endParaRPr lang="pt-BR" dirty="0">
              <a:latin typeface="+mj-lt"/>
            </a:endParaRPr>
          </a:p>
        </p:txBody>
      </p:sp>
      <p:pic>
        <p:nvPicPr>
          <p:cNvPr id="11" name="Picture 13"/>
          <p:cNvPicPr>
            <a:picLocks noChangeAspect="1" noChangeArrowheads="1"/>
          </p:cNvPicPr>
          <p:nvPr/>
        </p:nvPicPr>
        <p:blipFill>
          <a:blip r:embed="rId3"/>
          <a:srcRect/>
          <a:stretch>
            <a:fillRect/>
          </a:stretch>
        </p:blipFill>
        <p:spPr bwMode="auto">
          <a:xfrm>
            <a:off x="3295138" y="3386910"/>
            <a:ext cx="5848862" cy="788226"/>
          </a:xfrm>
          <a:prstGeom prst="rect">
            <a:avLst/>
          </a:prstGeom>
          <a:noFill/>
          <a:ln w="9525">
            <a:noFill/>
            <a:miter lim="800000"/>
            <a:headEnd/>
            <a:tailEnd/>
          </a:ln>
          <a:effectLst/>
        </p:spPr>
      </p:pic>
      <p:grpSp>
        <p:nvGrpSpPr>
          <p:cNvPr id="2" name="Grupo 35"/>
          <p:cNvGrpSpPr/>
          <p:nvPr/>
        </p:nvGrpSpPr>
        <p:grpSpPr>
          <a:xfrm>
            <a:off x="2669973" y="4475890"/>
            <a:ext cx="3636124" cy="1696652"/>
            <a:chOff x="2669973" y="4475890"/>
            <a:chExt cx="3636124" cy="1696652"/>
          </a:xfrm>
        </p:grpSpPr>
        <p:cxnSp>
          <p:nvCxnSpPr>
            <p:cNvPr id="14" name="Conector de seta reta 13"/>
            <p:cNvCxnSpPr/>
            <p:nvPr/>
          </p:nvCxnSpPr>
          <p:spPr>
            <a:xfrm rot="5400000" flipH="1" flipV="1">
              <a:off x="4263119" y="5391661"/>
              <a:ext cx="395418" cy="8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upo 33"/>
            <p:cNvGrpSpPr/>
            <p:nvPr/>
          </p:nvGrpSpPr>
          <p:grpSpPr>
            <a:xfrm>
              <a:off x="2669973" y="4475890"/>
              <a:ext cx="3636124" cy="1696652"/>
              <a:chOff x="2669973" y="4475890"/>
              <a:chExt cx="3636124" cy="1696652"/>
            </a:xfrm>
          </p:grpSpPr>
          <p:graphicFrame>
            <p:nvGraphicFramePr>
              <p:cNvPr id="10" name="Object 14"/>
              <p:cNvGraphicFramePr>
                <a:graphicFrameLocks noChangeAspect="1"/>
              </p:cNvGraphicFramePr>
              <p:nvPr/>
            </p:nvGraphicFramePr>
            <p:xfrm>
              <a:off x="2907992" y="4666049"/>
              <a:ext cx="1815624" cy="573216"/>
            </p:xfrm>
            <a:graphic>
              <a:graphicData uri="http://schemas.openxmlformats.org/presentationml/2006/ole">
                <p:oleObj spid="_x0000_s82961" name="Equação" r:id="rId4" imgW="1473200" imgH="444500" progId="Equation.3">
                  <p:embed/>
                </p:oleObj>
              </a:graphicData>
            </a:graphic>
          </p:graphicFrame>
          <p:sp>
            <p:nvSpPr>
              <p:cNvPr id="12" name="Retângulo 11"/>
              <p:cNvSpPr/>
              <p:nvPr/>
            </p:nvSpPr>
            <p:spPr>
              <a:xfrm>
                <a:off x="3905656" y="5526211"/>
                <a:ext cx="1111223" cy="646331"/>
              </a:xfrm>
              <a:prstGeom prst="rect">
                <a:avLst/>
              </a:prstGeom>
            </p:spPr>
            <p:txBody>
              <a:bodyPr wrap="square">
                <a:spAutoFit/>
              </a:bodyPr>
              <a:lstStyle/>
              <a:p>
                <a:pPr algn="ctr"/>
                <a:r>
                  <a:rPr lang="pt-BR" sz="1200" dirty="0" smtClean="0">
                    <a:latin typeface="+mj-lt"/>
                  </a:rPr>
                  <a:t>Número de repetições internas</a:t>
                </a:r>
                <a:endParaRPr lang="pt-BR" sz="1200" dirty="0">
                  <a:latin typeface="+mj-lt"/>
                </a:endParaRPr>
              </a:p>
            </p:txBody>
          </p:sp>
          <p:sp>
            <p:nvSpPr>
              <p:cNvPr id="16" name="Retângulo 15"/>
              <p:cNvSpPr/>
              <p:nvPr/>
            </p:nvSpPr>
            <p:spPr>
              <a:xfrm>
                <a:off x="5194874" y="4475890"/>
                <a:ext cx="1111223" cy="646331"/>
              </a:xfrm>
              <a:prstGeom prst="rect">
                <a:avLst/>
              </a:prstGeom>
            </p:spPr>
            <p:txBody>
              <a:bodyPr wrap="square">
                <a:spAutoFit/>
              </a:bodyPr>
              <a:lstStyle/>
              <a:p>
                <a:pPr algn="ctr"/>
                <a:r>
                  <a:rPr lang="pt-BR" sz="1200" dirty="0" smtClean="0">
                    <a:latin typeface="+mj-lt"/>
                  </a:rPr>
                  <a:t>Média dos quadrados do erro (interna)</a:t>
                </a:r>
              </a:p>
            </p:txBody>
          </p:sp>
          <p:sp>
            <p:nvSpPr>
              <p:cNvPr id="17" name="Retângulo 16"/>
              <p:cNvSpPr/>
              <p:nvPr/>
            </p:nvSpPr>
            <p:spPr>
              <a:xfrm>
                <a:off x="2669973" y="5509739"/>
                <a:ext cx="938199" cy="461665"/>
              </a:xfrm>
              <a:prstGeom prst="rect">
                <a:avLst/>
              </a:prstGeom>
            </p:spPr>
            <p:txBody>
              <a:bodyPr wrap="square">
                <a:spAutoFit/>
              </a:bodyPr>
              <a:lstStyle/>
              <a:p>
                <a:pPr algn="ctr"/>
                <a:r>
                  <a:rPr lang="pt-BR" sz="1200" dirty="0" smtClean="0">
                    <a:latin typeface="+mj-lt"/>
                  </a:rPr>
                  <a:t>Parâmetro </a:t>
                </a:r>
                <a:r>
                  <a:rPr lang="pt-BR" sz="1200" dirty="0" err="1" smtClean="0">
                    <a:latin typeface="+mj-lt"/>
                  </a:rPr>
                  <a:t>𝑞</a:t>
                </a:r>
                <a:endParaRPr lang="pt-BR" sz="1200" dirty="0" smtClean="0">
                  <a:latin typeface="+mj-lt"/>
                </a:endParaRPr>
              </a:p>
            </p:txBody>
          </p:sp>
          <p:cxnSp>
            <p:nvCxnSpPr>
              <p:cNvPr id="24" name="Conector de seta reta 23"/>
              <p:cNvCxnSpPr/>
              <p:nvPr/>
            </p:nvCxnSpPr>
            <p:spPr>
              <a:xfrm rot="10800000" flipV="1">
                <a:off x="4749154" y="4720280"/>
                <a:ext cx="630190" cy="135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ector de seta reta 25"/>
              <p:cNvCxnSpPr/>
              <p:nvPr/>
            </p:nvCxnSpPr>
            <p:spPr>
              <a:xfrm rot="5400000" flipH="1" flipV="1">
                <a:off x="3253965" y="5185736"/>
                <a:ext cx="399535" cy="292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9" name="Grupo 34"/>
          <p:cNvGrpSpPr/>
          <p:nvPr/>
        </p:nvGrpSpPr>
        <p:grpSpPr>
          <a:xfrm>
            <a:off x="0" y="3303054"/>
            <a:ext cx="3139074" cy="2973682"/>
            <a:chOff x="0" y="3303054"/>
            <a:chExt cx="3139074" cy="2973682"/>
          </a:xfrm>
        </p:grpSpPr>
        <p:pic>
          <p:nvPicPr>
            <p:cNvPr id="335875" name="Picture 3"/>
            <p:cNvPicPr>
              <a:picLocks noChangeAspect="1" noChangeArrowheads="1"/>
            </p:cNvPicPr>
            <p:nvPr/>
          </p:nvPicPr>
          <p:blipFill>
            <a:blip r:embed="rId5"/>
            <a:srcRect/>
            <a:stretch>
              <a:fillRect/>
            </a:stretch>
          </p:blipFill>
          <p:spPr bwMode="auto">
            <a:xfrm>
              <a:off x="0" y="3303054"/>
              <a:ext cx="2356022" cy="2973682"/>
            </a:xfrm>
            <a:prstGeom prst="rect">
              <a:avLst/>
            </a:prstGeom>
            <a:noFill/>
            <a:ln w="9525">
              <a:noFill/>
              <a:miter lim="800000"/>
              <a:headEnd/>
              <a:tailEnd/>
            </a:ln>
            <a:effectLst/>
          </p:spPr>
        </p:pic>
        <p:cxnSp>
          <p:nvCxnSpPr>
            <p:cNvPr id="30" name="Conector de seta reta 29"/>
            <p:cNvCxnSpPr>
              <a:stCxn id="17" idx="0"/>
            </p:cNvCxnSpPr>
            <p:nvPr/>
          </p:nvCxnSpPr>
          <p:spPr>
            <a:xfrm rot="16200000" flipV="1">
              <a:off x="2509339" y="4880004"/>
              <a:ext cx="451705" cy="807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 name="Grupo 42"/>
          <p:cNvGrpSpPr/>
          <p:nvPr/>
        </p:nvGrpSpPr>
        <p:grpSpPr>
          <a:xfrm>
            <a:off x="6433751" y="4841875"/>
            <a:ext cx="2594919" cy="1134252"/>
            <a:chOff x="6433751" y="4520593"/>
            <a:chExt cx="2594919" cy="1134252"/>
          </a:xfrm>
        </p:grpSpPr>
        <p:graphicFrame>
          <p:nvGraphicFramePr>
            <p:cNvPr id="39" name="Object 14"/>
            <p:cNvGraphicFramePr>
              <a:graphicFrameLocks noChangeAspect="1"/>
            </p:cNvGraphicFramePr>
            <p:nvPr/>
          </p:nvGraphicFramePr>
          <p:xfrm>
            <a:off x="6756400" y="4520593"/>
            <a:ext cx="2105025" cy="373063"/>
          </p:xfrm>
          <a:graphic>
            <a:graphicData uri="http://schemas.openxmlformats.org/presentationml/2006/ole">
              <p:oleObj spid="_x0000_s82962" name="Equação" r:id="rId6" imgW="1752600" imgH="228600" progId="Equation.3">
                <p:embed/>
              </p:oleObj>
            </a:graphicData>
          </a:graphic>
        </p:graphicFrame>
        <p:sp>
          <p:nvSpPr>
            <p:cNvPr id="40" name="Retângulo 39"/>
            <p:cNvSpPr/>
            <p:nvPr/>
          </p:nvSpPr>
          <p:spPr>
            <a:xfrm>
              <a:off x="7596170" y="4891426"/>
              <a:ext cx="410690" cy="400110"/>
            </a:xfrm>
            <a:prstGeom prst="rect">
              <a:avLst/>
            </a:prstGeom>
          </p:spPr>
          <p:txBody>
            <a:bodyPr wrap="none">
              <a:spAutoFit/>
            </a:bodyPr>
            <a:lstStyle/>
            <a:p>
              <a:r>
                <a:rPr lang="pt-BR" sz="2000" dirty="0" smtClean="0">
                  <a:latin typeface="+mj-lt"/>
                </a:rPr>
                <a:t>se</a:t>
              </a:r>
              <a:endParaRPr lang="pt-BR" sz="2000" dirty="0">
                <a:latin typeface="+mj-lt"/>
              </a:endParaRPr>
            </a:p>
          </p:txBody>
        </p:sp>
        <p:graphicFrame>
          <p:nvGraphicFramePr>
            <p:cNvPr id="335878" name="Object 6"/>
            <p:cNvGraphicFramePr>
              <a:graphicFrameLocks noChangeAspect="1"/>
            </p:cNvGraphicFramePr>
            <p:nvPr/>
          </p:nvGraphicFramePr>
          <p:xfrm>
            <a:off x="6433751" y="5262733"/>
            <a:ext cx="2594919" cy="392112"/>
          </p:xfrm>
          <a:graphic>
            <a:graphicData uri="http://schemas.openxmlformats.org/presentationml/2006/ole">
              <p:oleObj spid="_x0000_s82963" name="Equação" r:id="rId7" imgW="1676400" imgH="241300" progId="Equation.3">
                <p:embed/>
              </p:oleObj>
            </a:graphicData>
          </a:graphic>
        </p:graphicFrame>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allAtOnce"/>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606014" y="528750"/>
            <a:ext cx="211218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 DE TUKEY</a:t>
            </a:r>
            <a:endParaRPr lang="pt-BR" altLang="pt-BR" b="1" dirty="0">
              <a:solidFill>
                <a:schemeClr val="accent1"/>
              </a:solidFill>
              <a:latin typeface="+mj-lt"/>
            </a:endParaRPr>
          </a:p>
        </p:txBody>
      </p:sp>
      <p:graphicFrame>
        <p:nvGraphicFramePr>
          <p:cNvPr id="20" name="Tabela 19"/>
          <p:cNvGraphicFramePr>
            <a:graphicFrameLocks noGrp="1"/>
          </p:cNvGraphicFramePr>
          <p:nvPr/>
        </p:nvGraphicFramePr>
        <p:xfrm>
          <a:off x="75502" y="1042240"/>
          <a:ext cx="4672890" cy="1461900"/>
        </p:xfrm>
        <a:graphic>
          <a:graphicData uri="http://schemas.openxmlformats.org/drawingml/2006/table">
            <a:tbl>
              <a:tblPr/>
              <a:tblGrid>
                <a:gridCol w="667258"/>
                <a:gridCol w="667258"/>
                <a:gridCol w="667258"/>
                <a:gridCol w="667779"/>
                <a:gridCol w="667779"/>
                <a:gridCol w="667779"/>
                <a:gridCol w="667779"/>
              </a:tblGrid>
              <a:tr h="153509">
                <a:tc gridSpan="7">
                  <a:txBody>
                    <a:bodyPr/>
                    <a:lstStyle/>
                    <a:p>
                      <a:pPr algn="ctr">
                        <a:lnSpc>
                          <a:spcPct val="115000"/>
                        </a:lnSpc>
                        <a:spcAft>
                          <a:spcPts val="0"/>
                        </a:spcAft>
                      </a:pPr>
                      <a:r>
                        <a:rPr lang="pt-BR" sz="1100" b="1" dirty="0">
                          <a:latin typeface="Calibri"/>
                          <a:ea typeface="Times New Roman"/>
                          <a:cs typeface="Times New Roman"/>
                        </a:rPr>
                        <a:t>Métodos</a:t>
                      </a:r>
                      <a:endParaRPr lang="pt-BR"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53509">
                <a:tc>
                  <a:txBody>
                    <a:bodyPr/>
                    <a:lstStyle/>
                    <a:p>
                      <a:pPr algn="ctr">
                        <a:lnSpc>
                          <a:spcPct val="115000"/>
                        </a:lnSpc>
                        <a:spcAft>
                          <a:spcPts val="0"/>
                        </a:spcAft>
                      </a:pPr>
                      <a:r>
                        <a:rPr lang="pt-BR" sz="1100" b="1">
                          <a:latin typeface="Calibri"/>
                          <a:ea typeface="Times New Roman"/>
                          <a:cs typeface="Times New Roman"/>
                        </a:rPr>
                        <a:t>Dry</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Micro</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ZZC</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dirty="0">
                          <a:latin typeface="Calibri"/>
                          <a:ea typeface="Times New Roman"/>
                          <a:cs typeface="Times New Roman"/>
                        </a:rPr>
                        <a:t>SZC</a:t>
                      </a:r>
                      <a:endParaRPr lang="pt-BR"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LTA</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ZZF</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SZF</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5,59</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5,75</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4,74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5,59</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4,45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5,37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4,65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5,66</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5,43</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5,54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4,94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5,18</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5,37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5,24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4,95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5,42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5,47</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5,06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5,76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5,33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upo 20"/>
          <p:cNvGrpSpPr/>
          <p:nvPr/>
        </p:nvGrpSpPr>
        <p:grpSpPr>
          <a:xfrm>
            <a:off x="4991449" y="2043211"/>
            <a:ext cx="3155885" cy="498653"/>
            <a:chOff x="123568" y="4370430"/>
            <a:chExt cx="3814893" cy="721057"/>
          </a:xfrm>
        </p:grpSpPr>
        <p:pic>
          <p:nvPicPr>
            <p:cNvPr id="22" name="Picture 19"/>
            <p:cNvPicPr>
              <a:picLocks noChangeAspect="1" noChangeArrowheads="1"/>
            </p:cNvPicPr>
            <p:nvPr/>
          </p:nvPicPr>
          <p:blipFill>
            <a:blip r:embed="rId3"/>
            <a:srcRect/>
            <a:stretch>
              <a:fillRect/>
            </a:stretch>
          </p:blipFill>
          <p:spPr bwMode="auto">
            <a:xfrm>
              <a:off x="123568" y="4370430"/>
              <a:ext cx="3814893" cy="721057"/>
            </a:xfrm>
            <a:prstGeom prst="rect">
              <a:avLst/>
            </a:prstGeom>
            <a:noFill/>
            <a:ln w="9525">
              <a:noFill/>
              <a:miter lim="800000"/>
              <a:headEnd/>
              <a:tailEnd/>
            </a:ln>
            <a:effectLst/>
          </p:spPr>
        </p:pic>
        <p:graphicFrame>
          <p:nvGraphicFramePr>
            <p:cNvPr id="23" name="Object 11"/>
            <p:cNvGraphicFramePr>
              <a:graphicFrameLocks noChangeAspect="1"/>
            </p:cNvGraphicFramePr>
            <p:nvPr/>
          </p:nvGraphicFramePr>
          <p:xfrm>
            <a:off x="1919282" y="4407244"/>
            <a:ext cx="239037" cy="345989"/>
          </p:xfrm>
          <a:graphic>
            <a:graphicData uri="http://schemas.openxmlformats.org/presentationml/2006/ole">
              <p:oleObj spid="_x0000_s84020" name="Equação" r:id="rId4" imgW="190335" imgH="266469" progId="Equation.3">
                <p:embed/>
              </p:oleObj>
            </a:graphicData>
          </a:graphic>
        </p:graphicFrame>
      </p:grpSp>
      <p:grpSp>
        <p:nvGrpSpPr>
          <p:cNvPr id="4" name="Grupo 27"/>
          <p:cNvGrpSpPr/>
          <p:nvPr/>
        </p:nvGrpSpPr>
        <p:grpSpPr>
          <a:xfrm>
            <a:off x="176168" y="2659190"/>
            <a:ext cx="5209563" cy="612516"/>
            <a:chOff x="2767913" y="3542303"/>
            <a:chExt cx="5594545" cy="635619"/>
          </a:xfrm>
        </p:grpSpPr>
        <p:pic>
          <p:nvPicPr>
            <p:cNvPr id="25" name="Picture 8"/>
            <p:cNvPicPr>
              <a:picLocks noChangeAspect="1" noChangeArrowheads="1"/>
            </p:cNvPicPr>
            <p:nvPr/>
          </p:nvPicPr>
          <p:blipFill>
            <a:blip r:embed="rId5"/>
            <a:srcRect/>
            <a:stretch>
              <a:fillRect/>
            </a:stretch>
          </p:blipFill>
          <p:spPr bwMode="auto">
            <a:xfrm>
              <a:off x="2767913" y="3542303"/>
              <a:ext cx="5594545" cy="635619"/>
            </a:xfrm>
            <a:prstGeom prst="rect">
              <a:avLst/>
            </a:prstGeom>
            <a:noFill/>
            <a:ln w="9525">
              <a:noFill/>
              <a:miter lim="800000"/>
              <a:headEnd/>
              <a:tailEnd/>
            </a:ln>
            <a:effectLst/>
          </p:spPr>
        </p:pic>
        <p:sp>
          <p:nvSpPr>
            <p:cNvPr id="27" name="Elipse 26"/>
            <p:cNvSpPr/>
            <p:nvPr/>
          </p:nvSpPr>
          <p:spPr>
            <a:xfrm>
              <a:off x="6483177" y="3855307"/>
              <a:ext cx="362466" cy="140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grpSp>
      <p:grpSp>
        <p:nvGrpSpPr>
          <p:cNvPr id="5" name="Grupo 49"/>
          <p:cNvGrpSpPr/>
          <p:nvPr/>
        </p:nvGrpSpPr>
        <p:grpSpPr>
          <a:xfrm>
            <a:off x="106020" y="3720636"/>
            <a:ext cx="1017587" cy="1441730"/>
            <a:chOff x="106020" y="3506448"/>
            <a:chExt cx="1017587" cy="1441730"/>
          </a:xfrm>
        </p:grpSpPr>
        <p:graphicFrame>
          <p:nvGraphicFramePr>
            <p:cNvPr id="343044" name="Object 4"/>
            <p:cNvGraphicFramePr>
              <a:graphicFrameLocks noChangeAspect="1"/>
            </p:cNvGraphicFramePr>
            <p:nvPr/>
          </p:nvGraphicFramePr>
          <p:xfrm>
            <a:off x="188727" y="3506448"/>
            <a:ext cx="471961" cy="235980"/>
          </p:xfrm>
          <a:graphic>
            <a:graphicData uri="http://schemas.openxmlformats.org/presentationml/2006/ole">
              <p:oleObj spid="_x0000_s84021" name="Equação" r:id="rId6" imgW="355138" imgH="177569" progId="Equation.3">
                <p:embed/>
              </p:oleObj>
            </a:graphicData>
          </a:graphic>
        </p:graphicFrame>
        <p:graphicFrame>
          <p:nvGraphicFramePr>
            <p:cNvPr id="343045" name="Object 5"/>
            <p:cNvGraphicFramePr>
              <a:graphicFrameLocks noChangeAspect="1"/>
            </p:cNvGraphicFramePr>
            <p:nvPr/>
          </p:nvGraphicFramePr>
          <p:xfrm>
            <a:off x="155521" y="3845593"/>
            <a:ext cx="655637" cy="287337"/>
          </p:xfrm>
          <a:graphic>
            <a:graphicData uri="http://schemas.openxmlformats.org/presentationml/2006/ole">
              <p:oleObj spid="_x0000_s84022" name="Equação" r:id="rId7" imgW="494870" imgH="215713" progId="Equation.3">
                <p:embed/>
              </p:oleObj>
            </a:graphicData>
          </a:graphic>
        </p:graphicFrame>
        <p:graphicFrame>
          <p:nvGraphicFramePr>
            <p:cNvPr id="343051" name="Object 11"/>
            <p:cNvGraphicFramePr>
              <a:graphicFrameLocks noChangeAspect="1"/>
            </p:cNvGraphicFramePr>
            <p:nvPr/>
          </p:nvGraphicFramePr>
          <p:xfrm>
            <a:off x="146477" y="4272392"/>
            <a:ext cx="471488" cy="236537"/>
          </p:xfrm>
          <a:graphic>
            <a:graphicData uri="http://schemas.openxmlformats.org/presentationml/2006/ole">
              <p:oleObj spid="_x0000_s84023" name="Equação" r:id="rId8" imgW="355138" imgH="177569" progId="Equation.3">
                <p:embed/>
              </p:oleObj>
            </a:graphicData>
          </a:graphic>
        </p:graphicFrame>
        <p:graphicFrame>
          <p:nvGraphicFramePr>
            <p:cNvPr id="343052" name="Object 12"/>
            <p:cNvGraphicFramePr>
              <a:graphicFrameLocks noChangeAspect="1"/>
            </p:cNvGraphicFramePr>
            <p:nvPr/>
          </p:nvGraphicFramePr>
          <p:xfrm>
            <a:off x="106020" y="4670366"/>
            <a:ext cx="1017587" cy="277812"/>
          </p:xfrm>
          <a:graphic>
            <a:graphicData uri="http://schemas.openxmlformats.org/presentationml/2006/ole">
              <p:oleObj spid="_x0000_s84024" name="Equação" r:id="rId9" imgW="825142" imgH="215806" progId="Equation.3">
                <p:embed/>
              </p:oleObj>
            </a:graphicData>
          </a:graphic>
        </p:graphicFrame>
      </p:grpSp>
      <p:grpSp>
        <p:nvGrpSpPr>
          <p:cNvPr id="6" name="Grupo 46"/>
          <p:cNvGrpSpPr/>
          <p:nvPr/>
        </p:nvGrpSpPr>
        <p:grpSpPr>
          <a:xfrm>
            <a:off x="1303360" y="3319850"/>
            <a:ext cx="4298360" cy="2899719"/>
            <a:chOff x="4458460" y="3262184"/>
            <a:chExt cx="4298360" cy="2899719"/>
          </a:xfrm>
        </p:grpSpPr>
        <p:grpSp>
          <p:nvGrpSpPr>
            <p:cNvPr id="7" name="Grupo 33"/>
            <p:cNvGrpSpPr/>
            <p:nvPr/>
          </p:nvGrpSpPr>
          <p:grpSpPr>
            <a:xfrm>
              <a:off x="5025081" y="3262184"/>
              <a:ext cx="3731739" cy="2899719"/>
              <a:chOff x="6335572" y="2171543"/>
              <a:chExt cx="3974499" cy="3003259"/>
            </a:xfrm>
          </p:grpSpPr>
          <p:pic>
            <p:nvPicPr>
              <p:cNvPr id="343047" name="Picture 7"/>
              <p:cNvPicPr>
                <a:picLocks noChangeAspect="1" noChangeArrowheads="1"/>
              </p:cNvPicPr>
              <p:nvPr/>
            </p:nvPicPr>
            <p:blipFill>
              <a:blip r:embed="rId10"/>
              <a:srcRect/>
              <a:stretch>
                <a:fillRect/>
              </a:stretch>
            </p:blipFill>
            <p:spPr bwMode="auto">
              <a:xfrm>
                <a:off x="6348354" y="2171543"/>
                <a:ext cx="3961717" cy="3003259"/>
              </a:xfrm>
              <a:prstGeom prst="rect">
                <a:avLst/>
              </a:prstGeom>
              <a:noFill/>
              <a:ln w="9525">
                <a:noFill/>
                <a:miter lim="800000"/>
                <a:headEnd/>
                <a:tailEnd/>
              </a:ln>
              <a:effectLst/>
            </p:spPr>
          </p:pic>
          <p:graphicFrame>
            <p:nvGraphicFramePr>
              <p:cNvPr id="343048" name="Object 8"/>
              <p:cNvGraphicFramePr>
                <a:graphicFrameLocks noChangeAspect="1"/>
              </p:cNvGraphicFramePr>
              <p:nvPr/>
            </p:nvGraphicFramePr>
            <p:xfrm>
              <a:off x="6335572" y="2464586"/>
              <a:ext cx="184626" cy="211502"/>
            </p:xfrm>
            <a:graphic>
              <a:graphicData uri="http://schemas.openxmlformats.org/presentationml/2006/ole">
                <p:oleObj spid="_x0000_s84025" name="Equação" r:id="rId11" imgW="190335" imgH="215713" progId="Equation.3">
                  <p:embed/>
                </p:oleObj>
              </a:graphicData>
            </a:graphic>
          </p:graphicFrame>
          <p:graphicFrame>
            <p:nvGraphicFramePr>
              <p:cNvPr id="343050" name="Object 10"/>
              <p:cNvGraphicFramePr>
                <a:graphicFrameLocks noChangeAspect="1"/>
              </p:cNvGraphicFramePr>
              <p:nvPr/>
            </p:nvGraphicFramePr>
            <p:xfrm>
              <a:off x="8115795" y="2268668"/>
              <a:ext cx="158750" cy="161925"/>
            </p:xfrm>
            <a:graphic>
              <a:graphicData uri="http://schemas.openxmlformats.org/presentationml/2006/ole">
                <p:oleObj spid="_x0000_s84026" name="Equação" r:id="rId12" imgW="164885" imgH="164885" progId="Equation.3">
                  <p:embed/>
                </p:oleObj>
              </a:graphicData>
            </a:graphic>
          </p:graphicFrame>
        </p:grpSp>
        <p:cxnSp>
          <p:nvCxnSpPr>
            <p:cNvPr id="40" name="Conector de seta reta 39"/>
            <p:cNvCxnSpPr/>
            <p:nvPr/>
          </p:nvCxnSpPr>
          <p:spPr>
            <a:xfrm flipV="1">
              <a:off x="4480995" y="5675871"/>
              <a:ext cx="584887" cy="8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ector de seta reta 40"/>
            <p:cNvCxnSpPr/>
            <p:nvPr/>
          </p:nvCxnSpPr>
          <p:spPr>
            <a:xfrm flipV="1">
              <a:off x="4458460" y="5770606"/>
              <a:ext cx="584887" cy="8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Elipse 41"/>
            <p:cNvSpPr/>
            <p:nvPr/>
          </p:nvSpPr>
          <p:spPr>
            <a:xfrm>
              <a:off x="6103003" y="5642233"/>
              <a:ext cx="337523" cy="134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43" name="Conector de seta reta 42"/>
            <p:cNvCxnSpPr/>
            <p:nvPr/>
          </p:nvCxnSpPr>
          <p:spPr>
            <a:xfrm rot="16200000" flipH="1">
              <a:off x="5261663" y="4619115"/>
              <a:ext cx="1980684" cy="102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8" name="Grupo 48"/>
          <p:cNvGrpSpPr/>
          <p:nvPr/>
        </p:nvGrpSpPr>
        <p:grpSpPr>
          <a:xfrm>
            <a:off x="6425514" y="3309310"/>
            <a:ext cx="2371726" cy="999071"/>
            <a:chOff x="2084945" y="4511373"/>
            <a:chExt cx="2305050" cy="866775"/>
          </a:xfrm>
        </p:grpSpPr>
        <p:pic>
          <p:nvPicPr>
            <p:cNvPr id="343054" name="Picture 14"/>
            <p:cNvPicPr>
              <a:picLocks noChangeAspect="1" noChangeArrowheads="1"/>
            </p:cNvPicPr>
            <p:nvPr/>
          </p:nvPicPr>
          <p:blipFill>
            <a:blip r:embed="rId13"/>
            <a:srcRect/>
            <a:stretch>
              <a:fillRect/>
            </a:stretch>
          </p:blipFill>
          <p:spPr bwMode="auto">
            <a:xfrm>
              <a:off x="2084945" y="4511373"/>
              <a:ext cx="2305050" cy="866775"/>
            </a:xfrm>
            <a:prstGeom prst="rect">
              <a:avLst/>
            </a:prstGeom>
            <a:noFill/>
            <a:ln w="9525">
              <a:noFill/>
              <a:miter lim="800000"/>
              <a:headEnd/>
              <a:tailEnd/>
            </a:ln>
            <a:effectLst/>
          </p:spPr>
        </p:pic>
        <p:graphicFrame>
          <p:nvGraphicFramePr>
            <p:cNvPr id="343053" name="Object 13"/>
            <p:cNvGraphicFramePr>
              <a:graphicFrameLocks noChangeAspect="1"/>
            </p:cNvGraphicFramePr>
            <p:nvPr/>
          </p:nvGraphicFramePr>
          <p:xfrm>
            <a:off x="2844028" y="4521292"/>
            <a:ext cx="657053" cy="253026"/>
          </p:xfrm>
          <a:graphic>
            <a:graphicData uri="http://schemas.openxmlformats.org/presentationml/2006/ole">
              <p:oleObj spid="_x0000_s84027" name="Equação" r:id="rId14" imgW="622030" imgH="228501" progId="Equation.3">
                <p:embed/>
              </p:oleObj>
            </a:graphicData>
          </a:graphic>
        </p:graphicFrame>
      </p:grpSp>
      <p:grpSp>
        <p:nvGrpSpPr>
          <p:cNvPr id="9" name="Grupo 51"/>
          <p:cNvGrpSpPr/>
          <p:nvPr/>
        </p:nvGrpSpPr>
        <p:grpSpPr>
          <a:xfrm>
            <a:off x="6364931" y="4645353"/>
            <a:ext cx="2224088" cy="1309360"/>
            <a:chOff x="6364931" y="4645353"/>
            <a:chExt cx="2224088" cy="1309360"/>
          </a:xfrm>
        </p:grpSpPr>
        <p:graphicFrame>
          <p:nvGraphicFramePr>
            <p:cNvPr id="10" name="Object 14"/>
            <p:cNvGraphicFramePr>
              <a:graphicFrameLocks noChangeAspect="1"/>
            </p:cNvGraphicFramePr>
            <p:nvPr/>
          </p:nvGraphicFramePr>
          <p:xfrm>
            <a:off x="6445425" y="4645353"/>
            <a:ext cx="1862137" cy="573087"/>
          </p:xfrm>
          <a:graphic>
            <a:graphicData uri="http://schemas.openxmlformats.org/presentationml/2006/ole">
              <p:oleObj spid="_x0000_s84028" name="Equação" r:id="rId15" imgW="1511300" imgH="444500" progId="Equation.3">
                <p:embed/>
              </p:oleObj>
            </a:graphicData>
          </a:graphic>
        </p:graphicFrame>
        <p:graphicFrame>
          <p:nvGraphicFramePr>
            <p:cNvPr id="343055" name="Object 15"/>
            <p:cNvGraphicFramePr>
              <a:graphicFrameLocks noChangeAspect="1"/>
            </p:cNvGraphicFramePr>
            <p:nvPr/>
          </p:nvGraphicFramePr>
          <p:xfrm>
            <a:off x="6364931" y="5381625"/>
            <a:ext cx="2224088" cy="573088"/>
          </p:xfrm>
          <a:graphic>
            <a:graphicData uri="http://schemas.openxmlformats.org/presentationml/2006/ole">
              <p:oleObj spid="_x0000_s84029" name="Equação" r:id="rId16" imgW="1803400" imgH="444500" progId="Equation.3">
                <p:embed/>
              </p:oleObj>
            </a:graphicData>
          </a:graphic>
        </p:graphicFrame>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883600" y="512421"/>
            <a:ext cx="2112180"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TESTE DE TUKEY</a:t>
            </a:r>
            <a:endParaRPr lang="pt-BR" altLang="pt-BR" b="1" dirty="0">
              <a:solidFill>
                <a:schemeClr val="accent1"/>
              </a:solidFill>
              <a:latin typeface="+mj-lt"/>
            </a:endParaRPr>
          </a:p>
        </p:txBody>
      </p:sp>
      <p:graphicFrame>
        <p:nvGraphicFramePr>
          <p:cNvPr id="20" name="Tabela 19"/>
          <p:cNvGraphicFramePr>
            <a:graphicFrameLocks noGrp="1"/>
          </p:cNvGraphicFramePr>
          <p:nvPr/>
        </p:nvGraphicFramePr>
        <p:xfrm>
          <a:off x="4095568" y="1392194"/>
          <a:ext cx="4672890" cy="1461900"/>
        </p:xfrm>
        <a:graphic>
          <a:graphicData uri="http://schemas.openxmlformats.org/drawingml/2006/table">
            <a:tbl>
              <a:tblPr/>
              <a:tblGrid>
                <a:gridCol w="667258"/>
                <a:gridCol w="667258"/>
                <a:gridCol w="667258"/>
                <a:gridCol w="667779"/>
                <a:gridCol w="667779"/>
                <a:gridCol w="667779"/>
                <a:gridCol w="667779"/>
              </a:tblGrid>
              <a:tr h="153509">
                <a:tc gridSpan="7">
                  <a:txBody>
                    <a:bodyPr/>
                    <a:lstStyle/>
                    <a:p>
                      <a:pPr algn="ctr">
                        <a:lnSpc>
                          <a:spcPct val="115000"/>
                        </a:lnSpc>
                        <a:spcAft>
                          <a:spcPts val="0"/>
                        </a:spcAft>
                      </a:pPr>
                      <a:r>
                        <a:rPr lang="pt-BR" sz="1100" b="1" dirty="0">
                          <a:latin typeface="Calibri"/>
                          <a:ea typeface="Times New Roman"/>
                          <a:cs typeface="Times New Roman"/>
                        </a:rPr>
                        <a:t>Métodos</a:t>
                      </a:r>
                      <a:endParaRPr lang="pt-BR"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53509">
                <a:tc>
                  <a:txBody>
                    <a:bodyPr/>
                    <a:lstStyle/>
                    <a:p>
                      <a:pPr algn="ctr">
                        <a:lnSpc>
                          <a:spcPct val="115000"/>
                        </a:lnSpc>
                        <a:spcAft>
                          <a:spcPts val="0"/>
                        </a:spcAft>
                      </a:pPr>
                      <a:r>
                        <a:rPr lang="pt-BR" sz="1100" b="1">
                          <a:latin typeface="Calibri"/>
                          <a:ea typeface="Times New Roman"/>
                          <a:cs typeface="Times New Roman"/>
                        </a:rPr>
                        <a:t>Dry</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Micro</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ZZC</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dirty="0">
                          <a:latin typeface="Calibri"/>
                          <a:ea typeface="Times New Roman"/>
                          <a:cs typeface="Times New Roman"/>
                        </a:rPr>
                        <a:t>SZC</a:t>
                      </a:r>
                      <a:endParaRPr lang="pt-BR"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LTA</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ZZF</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100" b="1">
                          <a:latin typeface="Calibri"/>
                          <a:ea typeface="Times New Roman"/>
                          <a:cs typeface="Times New Roman"/>
                        </a:rPr>
                        <a:t>SZF</a:t>
                      </a:r>
                      <a:endParaRPr lang="pt-BR"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5,59</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5,75</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4,74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5,59</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4,45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5,37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4,65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5,66</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5,43</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5,54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5,45</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4,94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5,18</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5,43</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5,37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5,24</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4,95</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5,62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5,43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41">
                <a:tc>
                  <a:txBody>
                    <a:bodyPr/>
                    <a:lstStyle/>
                    <a:p>
                      <a:pPr algn="ctr">
                        <a:lnSpc>
                          <a:spcPct val="107000"/>
                        </a:lnSpc>
                        <a:spcAft>
                          <a:spcPts val="800"/>
                        </a:spcAft>
                      </a:pPr>
                      <a:r>
                        <a:rPr lang="pt-BR" sz="1100">
                          <a:solidFill>
                            <a:srgbClr val="000000"/>
                          </a:solidFill>
                          <a:latin typeface="Calibri"/>
                          <a:ea typeface="Calibri"/>
                          <a:cs typeface="Calibri"/>
                        </a:rPr>
                        <a:t>5,42</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5,57</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5,47</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5,06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5,76</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solidFill>
                            <a:srgbClr val="000000"/>
                          </a:solidFill>
                          <a:latin typeface="Calibri"/>
                          <a:ea typeface="Calibri"/>
                          <a:cs typeface="Calibri"/>
                        </a:rPr>
                        <a:t>5,33</a:t>
                      </a:r>
                      <a:endParaRPr lang="pt-BR"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solidFill>
                            <a:srgbClr val="000000"/>
                          </a:solidFill>
                          <a:latin typeface="Calibri"/>
                          <a:ea typeface="Calibri"/>
                          <a:cs typeface="Calibri"/>
                        </a:rPr>
                        <a:t>5,52</a:t>
                      </a:r>
                      <a:endParaRPr lang="pt-BR"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4076" name="Picture 12"/>
          <p:cNvPicPr>
            <a:picLocks noChangeAspect="1" noChangeArrowheads="1"/>
          </p:cNvPicPr>
          <p:nvPr/>
        </p:nvPicPr>
        <p:blipFill>
          <a:blip r:embed="rId3"/>
          <a:srcRect/>
          <a:stretch>
            <a:fillRect/>
          </a:stretch>
        </p:blipFill>
        <p:spPr bwMode="auto">
          <a:xfrm>
            <a:off x="285107" y="1151495"/>
            <a:ext cx="3400425" cy="4324350"/>
          </a:xfrm>
          <a:prstGeom prst="rect">
            <a:avLst/>
          </a:prstGeom>
          <a:noFill/>
          <a:ln w="9525">
            <a:noFill/>
            <a:miter lim="800000"/>
            <a:headEnd/>
            <a:tailEnd/>
          </a:ln>
          <a:effectLst/>
        </p:spPr>
      </p:pic>
      <p:sp>
        <p:nvSpPr>
          <p:cNvPr id="31" name="Elipse 30"/>
          <p:cNvSpPr/>
          <p:nvPr/>
        </p:nvSpPr>
        <p:spPr>
          <a:xfrm>
            <a:off x="6096001" y="1548715"/>
            <a:ext cx="667265" cy="12851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32" name="Retângulo 31"/>
          <p:cNvSpPr/>
          <p:nvPr/>
        </p:nvSpPr>
        <p:spPr>
          <a:xfrm>
            <a:off x="3764692" y="5091499"/>
            <a:ext cx="5379308" cy="923330"/>
          </a:xfrm>
          <a:prstGeom prst="rect">
            <a:avLst/>
          </a:prstGeom>
        </p:spPr>
        <p:txBody>
          <a:bodyPr wrap="square">
            <a:spAutoFit/>
          </a:bodyPr>
          <a:lstStyle/>
          <a:p>
            <a:pPr algn="just" eaLnBrk="0" hangingPunct="0">
              <a:spcBef>
                <a:spcPct val="20000"/>
              </a:spcBef>
              <a:buClr>
                <a:srgbClr val="99FFCC"/>
              </a:buClr>
              <a:defRPr/>
            </a:pPr>
            <a:r>
              <a:rPr lang="pt-BR" b="1" u="none" dirty="0" smtClean="0">
                <a:latin typeface="+mj-lt"/>
                <a:sym typeface="Symbol" pitchFamily="18" charset="2"/>
              </a:rPr>
              <a:t>Conforme tabela da comparação dos valores de HSD  e os da diferença entre médias, o método SZC é d</a:t>
            </a:r>
            <a:r>
              <a:rPr lang="pt-BR" b="1" dirty="0" smtClean="0">
                <a:latin typeface="+mj-lt"/>
              </a:rPr>
              <a:t>iferente do demais para uma probabilidade de 95%.</a:t>
            </a:r>
            <a:endParaRPr lang="pt-BR" b="1" u="none" dirty="0">
              <a:latin typeface="+mj-lt"/>
            </a:endParaRPr>
          </a:p>
        </p:txBody>
      </p:sp>
      <p:grpSp>
        <p:nvGrpSpPr>
          <p:cNvPr id="2" name="Grupo 32"/>
          <p:cNvGrpSpPr/>
          <p:nvPr/>
        </p:nvGrpSpPr>
        <p:grpSpPr>
          <a:xfrm>
            <a:off x="5074508" y="3524250"/>
            <a:ext cx="2594919" cy="1133833"/>
            <a:chOff x="6433751" y="4521012"/>
            <a:chExt cx="2594919" cy="1133833"/>
          </a:xfrm>
        </p:grpSpPr>
        <p:graphicFrame>
          <p:nvGraphicFramePr>
            <p:cNvPr id="34" name="Object 14"/>
            <p:cNvGraphicFramePr>
              <a:graphicFrameLocks noChangeAspect="1"/>
            </p:cNvGraphicFramePr>
            <p:nvPr/>
          </p:nvGraphicFramePr>
          <p:xfrm>
            <a:off x="6756743" y="4521012"/>
            <a:ext cx="2245504" cy="371475"/>
          </p:xfrm>
          <a:graphic>
            <a:graphicData uri="http://schemas.openxmlformats.org/presentationml/2006/ole">
              <p:oleObj spid="_x0000_s85004" name="Equação" r:id="rId4" imgW="1752600" imgH="228600" progId="Equation.3">
                <p:embed/>
              </p:oleObj>
            </a:graphicData>
          </a:graphic>
        </p:graphicFrame>
        <p:sp>
          <p:nvSpPr>
            <p:cNvPr id="35" name="Retângulo 34"/>
            <p:cNvSpPr/>
            <p:nvPr/>
          </p:nvSpPr>
          <p:spPr>
            <a:xfrm>
              <a:off x="7596170" y="4891426"/>
              <a:ext cx="410690" cy="400110"/>
            </a:xfrm>
            <a:prstGeom prst="rect">
              <a:avLst/>
            </a:prstGeom>
          </p:spPr>
          <p:txBody>
            <a:bodyPr wrap="none">
              <a:spAutoFit/>
            </a:bodyPr>
            <a:lstStyle/>
            <a:p>
              <a:r>
                <a:rPr lang="pt-BR" sz="2000" dirty="0" smtClean="0">
                  <a:latin typeface="+mj-lt"/>
                </a:rPr>
                <a:t>se</a:t>
              </a:r>
              <a:endParaRPr lang="pt-BR" sz="2000" dirty="0">
                <a:latin typeface="+mj-lt"/>
              </a:endParaRPr>
            </a:p>
          </p:txBody>
        </p:sp>
        <p:graphicFrame>
          <p:nvGraphicFramePr>
            <p:cNvPr id="36" name="Object 6"/>
            <p:cNvGraphicFramePr>
              <a:graphicFrameLocks noChangeAspect="1"/>
            </p:cNvGraphicFramePr>
            <p:nvPr/>
          </p:nvGraphicFramePr>
          <p:xfrm>
            <a:off x="6433751" y="5262733"/>
            <a:ext cx="2594919" cy="392112"/>
          </p:xfrm>
          <a:graphic>
            <a:graphicData uri="http://schemas.openxmlformats.org/presentationml/2006/ole">
              <p:oleObj spid="_x0000_s85005" name="Equação" r:id="rId5" imgW="1676400" imgH="241300" progId="Equation.3">
                <p:embed/>
              </p:oleObj>
            </a:graphicData>
          </a:graphic>
        </p:graphicFrame>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076"/>
                                        </p:tgtEl>
                                        <p:attrNameLst>
                                          <p:attrName>style.visibility</p:attrName>
                                        </p:attrNameLst>
                                      </p:cBhvr>
                                      <p:to>
                                        <p:strVal val="visible"/>
                                      </p:to>
                                    </p:set>
                                    <p:anim calcmode="lin" valueType="num">
                                      <p:cBhvr additive="base">
                                        <p:cTn id="7" dur="500" fill="hold"/>
                                        <p:tgtEl>
                                          <p:spTgt spid="344076"/>
                                        </p:tgtEl>
                                        <p:attrNameLst>
                                          <p:attrName>ppt_x</p:attrName>
                                        </p:attrNameLst>
                                      </p:cBhvr>
                                      <p:tavLst>
                                        <p:tav tm="0">
                                          <p:val>
                                            <p:strVal val="#ppt_x"/>
                                          </p:val>
                                        </p:tav>
                                        <p:tav tm="100000">
                                          <p:val>
                                            <p:strVal val="#ppt_x"/>
                                          </p:val>
                                        </p:tav>
                                      </p:tavLst>
                                    </p:anim>
                                    <p:anim calcmode="lin" valueType="num">
                                      <p:cBhvr additive="base">
                                        <p:cTn id="8" dur="500" fill="hold"/>
                                        <p:tgtEl>
                                          <p:spTgt spid="344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 calcmode="lin" valueType="num">
                                      <p:cBhvr additive="base">
                                        <p:cTn id="3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build="allAtOnce"/>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8"/>
          <p:cNvSpPr>
            <a:spLocks noChangeArrowheads="1"/>
          </p:cNvSpPr>
          <p:nvPr/>
        </p:nvSpPr>
        <p:spPr bwMode="auto">
          <a:xfrm>
            <a:off x="0" y="1639154"/>
            <a:ext cx="9059862" cy="338554"/>
          </a:xfrm>
          <a:prstGeom prst="rect">
            <a:avLst/>
          </a:prstGeom>
          <a:noFill/>
          <a:ln w="9525" algn="ctr">
            <a:noFill/>
            <a:miter lim="800000"/>
            <a:headEnd/>
            <a:tailEnd/>
          </a:ln>
        </p:spPr>
        <p:txBody>
          <a:bodyPr anchor="ctr">
            <a:spAutoFit/>
          </a:bodyPr>
          <a:lstStyle/>
          <a:p>
            <a:pPr algn="just" eaLnBrk="0" hangingPunct="0">
              <a:defRPr/>
            </a:pPr>
            <a:r>
              <a:rPr lang="pt-BR" sz="1600" dirty="0" smtClean="0">
                <a:latin typeface="+mj-lt"/>
              </a:rPr>
              <a:t>1. Suposição do  risco a (rejeitar H</a:t>
            </a:r>
            <a:r>
              <a:rPr lang="pt-BR" sz="1600" baseline="-25000" dirty="0" smtClean="0">
                <a:latin typeface="+mj-lt"/>
              </a:rPr>
              <a:t>0</a:t>
            </a:r>
            <a:r>
              <a:rPr lang="pt-BR" sz="1600" dirty="0" smtClean="0">
                <a:latin typeface="+mj-lt"/>
              </a:rPr>
              <a:t>);</a:t>
            </a:r>
            <a:endParaRPr lang="pt-BR" sz="1600" dirty="0">
              <a:latin typeface="+mj-lt"/>
              <a:ea typeface="Times New Roman" pitchFamily="18" charset="0"/>
            </a:endParaRPr>
          </a:p>
        </p:txBody>
      </p:sp>
      <p:sp>
        <p:nvSpPr>
          <p:cNvPr id="5" name="Retângulo 4"/>
          <p:cNvSpPr/>
          <p:nvPr/>
        </p:nvSpPr>
        <p:spPr>
          <a:xfrm>
            <a:off x="0" y="538284"/>
            <a:ext cx="8436635" cy="397032"/>
          </a:xfrm>
          <a:prstGeom prst="rect">
            <a:avLst/>
          </a:prstGeom>
        </p:spPr>
        <p:txBody>
          <a:bodyPr wrap="squar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  ETAPAS DE CÁLCULO DO ERRO </a:t>
            </a:r>
            <a:r>
              <a:rPr lang="pt-BR" altLang="pt-BR" sz="2200" b="1" dirty="0" smtClean="0">
                <a:solidFill>
                  <a:schemeClr val="accent1"/>
                </a:solidFill>
                <a:latin typeface="+mj-lt"/>
                <a:ea typeface="+mj-ea"/>
                <a:cs typeface="+mj-cs"/>
                <a:sym typeface="Symbol"/>
              </a:rPr>
              <a:t></a:t>
            </a:r>
            <a:r>
              <a:rPr lang="pt-BR" altLang="pt-BR" sz="2200" b="1" dirty="0" smtClean="0">
                <a:solidFill>
                  <a:schemeClr val="accent1"/>
                </a:solidFill>
                <a:latin typeface="+mj-lt"/>
                <a:ea typeface="+mj-ea"/>
                <a:cs typeface="+mj-cs"/>
              </a:rPr>
              <a:t> </a:t>
            </a:r>
            <a:r>
              <a:rPr lang="pt-BR" altLang="pt-BR" sz="2200" b="1" dirty="0" smtClean="0">
                <a:solidFill>
                  <a:schemeClr val="accent1"/>
                </a:solidFill>
                <a:latin typeface="+mj-lt"/>
                <a:ea typeface="+mj-ea"/>
                <a:cs typeface="+mj-cs"/>
              </a:rPr>
              <a:t>E POTÊNCIA DO TESTE</a:t>
            </a:r>
            <a:endParaRPr lang="pt-BR" altLang="pt-BR" sz="2200" b="1" dirty="0">
              <a:solidFill>
                <a:schemeClr val="accent1"/>
              </a:solidFill>
              <a:latin typeface="+mj-lt"/>
              <a:ea typeface="+mj-ea"/>
              <a:cs typeface="+mj-cs"/>
            </a:endParaRPr>
          </a:p>
        </p:txBody>
      </p:sp>
      <p:sp>
        <p:nvSpPr>
          <p:cNvPr id="23" name="Retângulo 22"/>
          <p:cNvSpPr/>
          <p:nvPr/>
        </p:nvSpPr>
        <p:spPr>
          <a:xfrm>
            <a:off x="0" y="2127544"/>
            <a:ext cx="9144000" cy="338554"/>
          </a:xfrm>
          <a:prstGeom prst="rect">
            <a:avLst/>
          </a:prstGeom>
        </p:spPr>
        <p:txBody>
          <a:bodyPr wrap="square">
            <a:spAutoFit/>
          </a:bodyPr>
          <a:lstStyle/>
          <a:p>
            <a:pPr algn="just"/>
            <a:r>
              <a:rPr lang="pt-BR" sz="1600" dirty="0" smtClean="0">
                <a:latin typeface="+mj-lt"/>
              </a:rPr>
              <a:t>2. Para a/2;</a:t>
            </a:r>
            <a:endParaRPr lang="pt-BR" sz="1600" dirty="0">
              <a:latin typeface="+mj-lt"/>
            </a:endParaRPr>
          </a:p>
        </p:txBody>
      </p:sp>
      <p:sp>
        <p:nvSpPr>
          <p:cNvPr id="27" name="Retângulo 26"/>
          <p:cNvSpPr/>
          <p:nvPr/>
        </p:nvSpPr>
        <p:spPr>
          <a:xfrm>
            <a:off x="0" y="2616373"/>
            <a:ext cx="9144000" cy="338554"/>
          </a:xfrm>
          <a:prstGeom prst="rect">
            <a:avLst/>
          </a:prstGeom>
        </p:spPr>
        <p:txBody>
          <a:bodyPr wrap="square">
            <a:spAutoFit/>
          </a:bodyPr>
          <a:lstStyle/>
          <a:p>
            <a:pPr algn="just"/>
            <a:r>
              <a:rPr lang="pt-BR" sz="1600" dirty="0" smtClean="0">
                <a:latin typeface="+mj-lt"/>
              </a:rPr>
              <a:t>3. Identificar na tabela o valor de z correspondente a   P(z) =1-a/2 para a distribuição não tendenciosa;  </a:t>
            </a:r>
            <a:endParaRPr lang="pt-BR" sz="1600" dirty="0">
              <a:latin typeface="+mj-lt"/>
            </a:endParaRPr>
          </a:p>
        </p:txBody>
      </p:sp>
      <p:grpSp>
        <p:nvGrpSpPr>
          <p:cNvPr id="2" name="Grupo 29"/>
          <p:cNvGrpSpPr/>
          <p:nvPr/>
        </p:nvGrpSpPr>
        <p:grpSpPr>
          <a:xfrm>
            <a:off x="0" y="3163559"/>
            <a:ext cx="9144000" cy="340580"/>
            <a:chOff x="0" y="2551113"/>
            <a:chExt cx="9144000" cy="340580"/>
          </a:xfrm>
        </p:grpSpPr>
        <p:sp>
          <p:nvSpPr>
            <p:cNvPr id="28" name="Retângulo 27"/>
            <p:cNvSpPr/>
            <p:nvPr/>
          </p:nvSpPr>
          <p:spPr>
            <a:xfrm>
              <a:off x="0" y="2553139"/>
              <a:ext cx="9144000" cy="338554"/>
            </a:xfrm>
            <a:prstGeom prst="rect">
              <a:avLst/>
            </a:prstGeom>
          </p:spPr>
          <p:txBody>
            <a:bodyPr wrap="square">
              <a:spAutoFit/>
            </a:bodyPr>
            <a:lstStyle/>
            <a:p>
              <a:pPr algn="just"/>
              <a:r>
                <a:rPr lang="pt-BR" sz="1600" dirty="0" smtClean="0">
                  <a:latin typeface="+mj-lt"/>
                </a:rPr>
                <a:t>4. Calcular o LI do intervalo de confiança m</a:t>
              </a:r>
              <a:r>
                <a:rPr lang="pt-BR" sz="1600" baseline="-25000" dirty="0" smtClean="0">
                  <a:latin typeface="+mj-lt"/>
                </a:rPr>
                <a:t>0</a:t>
              </a:r>
              <a:r>
                <a:rPr lang="pt-BR" sz="1600" dirty="0" smtClean="0">
                  <a:latin typeface="+mj-lt"/>
                </a:rPr>
                <a:t> (distribuição não tendenciosa)</a:t>
              </a:r>
              <a:endParaRPr lang="pt-BR" sz="1600" dirty="0">
                <a:latin typeface="+mj-lt"/>
              </a:endParaRPr>
            </a:p>
          </p:txBody>
        </p:sp>
        <p:graphicFrame>
          <p:nvGraphicFramePr>
            <p:cNvPr id="609287" name="Object 7"/>
            <p:cNvGraphicFramePr>
              <a:graphicFrameLocks noChangeAspect="1"/>
            </p:cNvGraphicFramePr>
            <p:nvPr/>
          </p:nvGraphicFramePr>
          <p:xfrm>
            <a:off x="6321592" y="2551113"/>
            <a:ext cx="1663700" cy="306387"/>
          </p:xfrm>
          <a:graphic>
            <a:graphicData uri="http://schemas.openxmlformats.org/presentationml/2006/ole">
              <p:oleObj spid="_x0000_s86028" name="Equação" r:id="rId3" imgW="1384300" imgH="254000" progId="Equation.3">
                <p:embed/>
              </p:oleObj>
            </a:graphicData>
          </a:graphic>
        </p:graphicFrame>
      </p:grpSp>
      <p:grpSp>
        <p:nvGrpSpPr>
          <p:cNvPr id="3" name="Grupo 41"/>
          <p:cNvGrpSpPr/>
          <p:nvPr/>
        </p:nvGrpSpPr>
        <p:grpSpPr>
          <a:xfrm>
            <a:off x="0" y="4439391"/>
            <a:ext cx="6409426" cy="338554"/>
            <a:chOff x="0" y="3878701"/>
            <a:chExt cx="6409426" cy="338554"/>
          </a:xfrm>
        </p:grpSpPr>
        <p:sp>
          <p:nvSpPr>
            <p:cNvPr id="37" name="Retângulo 36"/>
            <p:cNvSpPr/>
            <p:nvPr/>
          </p:nvSpPr>
          <p:spPr>
            <a:xfrm>
              <a:off x="0" y="3878701"/>
              <a:ext cx="6409426" cy="338554"/>
            </a:xfrm>
            <a:prstGeom prst="rect">
              <a:avLst/>
            </a:prstGeom>
          </p:spPr>
          <p:txBody>
            <a:bodyPr wrap="square">
              <a:spAutoFit/>
            </a:bodyPr>
            <a:lstStyle/>
            <a:p>
              <a:pPr algn="just"/>
              <a:r>
                <a:rPr lang="pt-BR" sz="1600" dirty="0" smtClean="0">
                  <a:latin typeface="+mj-lt"/>
                </a:rPr>
                <a:t>6. Identificar na tabela a probabilidade P(z)</a:t>
              </a:r>
              <a:r>
                <a:rPr lang="pt-BR" sz="1600" baseline="-25000" dirty="0" smtClean="0">
                  <a:latin typeface="+mj-lt"/>
                </a:rPr>
                <a:t>  </a:t>
              </a:r>
              <a:r>
                <a:rPr lang="pt-BR" sz="1600" dirty="0" smtClean="0">
                  <a:latin typeface="+mj-lt"/>
                </a:rPr>
                <a:t>para </a:t>
              </a:r>
              <a:r>
                <a:rPr lang="pt-BR" sz="1600" dirty="0" err="1" smtClean="0">
                  <a:latin typeface="+mj-lt"/>
                </a:rPr>
                <a:t>z</a:t>
              </a:r>
              <a:r>
                <a:rPr lang="pt-BR" sz="1600" baseline="-25000" dirty="0" err="1" smtClean="0">
                  <a:latin typeface="+mj-lt"/>
                </a:rPr>
                <a:t>b</a:t>
              </a:r>
              <a:r>
                <a:rPr lang="pt-BR" sz="1600" baseline="-25000" dirty="0" smtClean="0">
                  <a:latin typeface="+mj-lt"/>
                </a:rPr>
                <a:t> </a:t>
              </a:r>
              <a:r>
                <a:rPr lang="pt-BR" sz="1600" dirty="0" smtClean="0">
                  <a:latin typeface="+mj-lt"/>
                </a:rPr>
                <a:t>             </a:t>
              </a:r>
              <a:r>
                <a:rPr lang="pt-BR" sz="1600" dirty="0" err="1" smtClean="0">
                  <a:latin typeface="+mj-lt"/>
                </a:rPr>
                <a:t>p</a:t>
              </a:r>
              <a:r>
                <a:rPr lang="pt-BR" sz="1600" baseline="-25000" dirty="0" err="1" smtClean="0">
                  <a:latin typeface="+mj-lt"/>
                </a:rPr>
                <a:t>b</a:t>
              </a:r>
              <a:r>
                <a:rPr lang="pt-BR" sz="1600" dirty="0" smtClean="0">
                  <a:latin typeface="+mj-lt"/>
                </a:rPr>
                <a:t>=1- P(z)</a:t>
              </a:r>
              <a:endParaRPr lang="pt-BR" sz="1600" dirty="0">
                <a:latin typeface="+mj-lt"/>
              </a:endParaRPr>
            </a:p>
          </p:txBody>
        </p:sp>
        <p:cxnSp>
          <p:nvCxnSpPr>
            <p:cNvPr id="39" name="Conector de seta reta 38"/>
            <p:cNvCxnSpPr/>
            <p:nvPr/>
          </p:nvCxnSpPr>
          <p:spPr>
            <a:xfrm>
              <a:off x="4339078" y="4080294"/>
              <a:ext cx="457209" cy="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upo 17"/>
          <p:cNvGrpSpPr/>
          <p:nvPr/>
        </p:nvGrpSpPr>
        <p:grpSpPr>
          <a:xfrm>
            <a:off x="40262" y="4954083"/>
            <a:ext cx="6409426" cy="338554"/>
            <a:chOff x="0" y="3878701"/>
            <a:chExt cx="6409426" cy="338554"/>
          </a:xfrm>
        </p:grpSpPr>
        <p:sp>
          <p:nvSpPr>
            <p:cNvPr id="19" name="Retângulo 18"/>
            <p:cNvSpPr/>
            <p:nvPr/>
          </p:nvSpPr>
          <p:spPr>
            <a:xfrm>
              <a:off x="0" y="3878701"/>
              <a:ext cx="6409426" cy="338554"/>
            </a:xfrm>
            <a:prstGeom prst="rect">
              <a:avLst/>
            </a:prstGeom>
          </p:spPr>
          <p:txBody>
            <a:bodyPr wrap="square">
              <a:spAutoFit/>
            </a:bodyPr>
            <a:lstStyle/>
            <a:p>
              <a:pPr algn="just"/>
              <a:r>
                <a:rPr lang="pt-BR" sz="1600" dirty="0" smtClean="0">
                  <a:latin typeface="+mj-lt"/>
                </a:rPr>
                <a:t>7. Potência do teste                   1- </a:t>
              </a:r>
              <a:r>
                <a:rPr lang="pt-BR" sz="1600" dirty="0" err="1" smtClean="0">
                  <a:latin typeface="+mj-lt"/>
                </a:rPr>
                <a:t>p</a:t>
              </a:r>
              <a:r>
                <a:rPr lang="pt-BR" sz="1600" baseline="-25000" dirty="0" err="1" smtClean="0">
                  <a:latin typeface="+mj-lt"/>
                </a:rPr>
                <a:t>b</a:t>
              </a:r>
              <a:endParaRPr lang="pt-BR" sz="1600" dirty="0">
                <a:latin typeface="+mj-lt"/>
              </a:endParaRPr>
            </a:p>
          </p:txBody>
        </p:sp>
        <p:cxnSp>
          <p:nvCxnSpPr>
            <p:cNvPr id="20" name="Conector de seta reta 19"/>
            <p:cNvCxnSpPr/>
            <p:nvPr/>
          </p:nvCxnSpPr>
          <p:spPr>
            <a:xfrm>
              <a:off x="1906429" y="4088921"/>
              <a:ext cx="457209" cy="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upo 21"/>
          <p:cNvGrpSpPr/>
          <p:nvPr/>
        </p:nvGrpSpPr>
        <p:grpSpPr>
          <a:xfrm>
            <a:off x="0" y="3675485"/>
            <a:ext cx="9144000" cy="511175"/>
            <a:chOff x="0" y="3675485"/>
            <a:chExt cx="9144000" cy="511175"/>
          </a:xfrm>
        </p:grpSpPr>
        <p:grpSp>
          <p:nvGrpSpPr>
            <p:cNvPr id="7" name="Grupo 35"/>
            <p:cNvGrpSpPr/>
            <p:nvPr/>
          </p:nvGrpSpPr>
          <p:grpSpPr>
            <a:xfrm>
              <a:off x="0" y="3675485"/>
              <a:ext cx="9144000" cy="511175"/>
              <a:chOff x="0" y="3132047"/>
              <a:chExt cx="9144000" cy="511175"/>
            </a:xfrm>
          </p:grpSpPr>
          <p:graphicFrame>
            <p:nvGraphicFramePr>
              <p:cNvPr id="31" name="Object 3"/>
              <p:cNvGraphicFramePr>
                <a:graphicFrameLocks noChangeAspect="1"/>
              </p:cNvGraphicFramePr>
              <p:nvPr/>
            </p:nvGraphicFramePr>
            <p:xfrm>
              <a:off x="4501132" y="3132047"/>
              <a:ext cx="1058863" cy="511175"/>
            </p:xfrm>
            <a:graphic>
              <a:graphicData uri="http://schemas.openxmlformats.org/presentationml/2006/ole">
                <p:oleObj spid="_x0000_s86029" name="Equação" r:id="rId4" imgW="1054100" imgH="508000" progId="Equation.3">
                  <p:embed/>
                </p:oleObj>
              </a:graphicData>
            </a:graphic>
          </p:graphicFrame>
          <p:sp>
            <p:nvSpPr>
              <p:cNvPr id="33" name="Retângulo 32"/>
              <p:cNvSpPr/>
              <p:nvPr/>
            </p:nvSpPr>
            <p:spPr>
              <a:xfrm>
                <a:off x="0" y="3197245"/>
                <a:ext cx="9144000" cy="338554"/>
              </a:xfrm>
              <a:prstGeom prst="rect">
                <a:avLst/>
              </a:prstGeom>
            </p:spPr>
            <p:txBody>
              <a:bodyPr wrap="square">
                <a:spAutoFit/>
              </a:bodyPr>
              <a:lstStyle/>
              <a:p>
                <a:pPr algn="just"/>
                <a:r>
                  <a:rPr lang="pt-BR" sz="1600" dirty="0" smtClean="0">
                    <a:latin typeface="+mj-lt"/>
                  </a:rPr>
                  <a:t>5. Calcular o </a:t>
                </a:r>
                <a:r>
                  <a:rPr lang="pt-BR" sz="1600" dirty="0" err="1" smtClean="0">
                    <a:latin typeface="+mj-lt"/>
                  </a:rPr>
                  <a:t>z</a:t>
                </a:r>
                <a:r>
                  <a:rPr lang="pt-BR" sz="1600" baseline="-25000" dirty="0" err="1" smtClean="0">
                    <a:latin typeface="+mj-lt"/>
                  </a:rPr>
                  <a:t>b</a:t>
                </a:r>
                <a:r>
                  <a:rPr lang="pt-BR" sz="1600" dirty="0" smtClean="0">
                    <a:latin typeface="+mj-lt"/>
                  </a:rPr>
                  <a:t> (distribuição tendenciosa) </a:t>
                </a:r>
                <a:endParaRPr lang="pt-BR" sz="1600" dirty="0">
                  <a:latin typeface="+mj-lt"/>
                </a:endParaRPr>
              </a:p>
            </p:txBody>
          </p:sp>
        </p:grpSp>
        <p:cxnSp>
          <p:nvCxnSpPr>
            <p:cNvPr id="21" name="Conector de seta reta 20"/>
            <p:cNvCxnSpPr/>
            <p:nvPr/>
          </p:nvCxnSpPr>
          <p:spPr>
            <a:xfrm>
              <a:off x="3789762" y="3945104"/>
              <a:ext cx="457209" cy="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23" grpId="0" build="allAtOnce"/>
      <p:bldP spid="27" grpId="0" build="allAtOnce"/>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3106" y="1406145"/>
            <a:ext cx="531754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i="0" u="none" strike="noStrike" cap="none" normalizeH="0" baseline="0" dirty="0" smtClean="0">
                <a:ln>
                  <a:noFill/>
                </a:ln>
                <a:effectLst/>
                <a:latin typeface="+mj-lt"/>
                <a:ea typeface="Calibri" pitchFamily="34" charset="0"/>
                <a:cs typeface="Times New Roman" pitchFamily="18" charset="0"/>
              </a:rPr>
              <a:t>Erro Tipo I ou </a:t>
            </a:r>
            <a:r>
              <a:rPr kumimoji="0" lang="pt-BR" i="0" u="none" strike="noStrike" cap="none" normalizeH="0" baseline="0" dirty="0" smtClean="0">
                <a:ln>
                  <a:noFill/>
                </a:ln>
                <a:effectLst/>
                <a:latin typeface="Symbol" pitchFamily="18" charset="2"/>
                <a:ea typeface="Calibri" pitchFamily="34" charset="0"/>
                <a:cs typeface="Times New Roman" pitchFamily="18" charset="0"/>
              </a:rPr>
              <a:t>a</a:t>
            </a:r>
            <a:r>
              <a:rPr kumimoji="0" lang="pt-BR" i="0" u="none" strike="noStrike" cap="none" normalizeH="0" baseline="0" dirty="0" smtClean="0">
                <a:ln>
                  <a:noFill/>
                </a:ln>
                <a:effectLst/>
                <a:latin typeface="+mj-lt"/>
                <a:ea typeface="Calibri" pitchFamily="34" charset="0"/>
                <a:cs typeface="Times New Roman" pitchFamily="18" charset="0"/>
              </a:rPr>
              <a:t> Rejeitar H</a:t>
            </a:r>
            <a:r>
              <a:rPr kumimoji="0" lang="pt-BR" i="0" u="none" strike="noStrike" cap="none" normalizeH="0" baseline="-30000" dirty="0" smtClean="0">
                <a:ln>
                  <a:noFill/>
                </a:ln>
                <a:effectLst/>
                <a:latin typeface="+mj-lt"/>
                <a:ea typeface="Calibri" pitchFamily="34" charset="0"/>
                <a:cs typeface="Times New Roman" pitchFamily="18" charset="0"/>
              </a:rPr>
              <a:t>0</a:t>
            </a:r>
            <a:r>
              <a:rPr kumimoji="0" lang="pt-BR" i="0" u="none" strike="noStrike" cap="none" normalizeH="0" baseline="0" dirty="0" smtClean="0">
                <a:ln>
                  <a:noFill/>
                </a:ln>
                <a:effectLst/>
                <a:latin typeface="+mj-lt"/>
                <a:ea typeface="Calibri" pitchFamily="34" charset="0"/>
                <a:cs typeface="Times New Roman" pitchFamily="18" charset="0"/>
              </a:rPr>
              <a:t> quando ela é uma verdade.</a:t>
            </a:r>
            <a:endParaRPr kumimoji="0" lang="pt-BR" i="0" u="none" strike="noStrike" cap="none" normalizeH="0" baseline="0" dirty="0" smtClean="0">
              <a:ln>
                <a:noFill/>
              </a:ln>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i="0" u="none" strike="noStrike" cap="none" normalizeH="0" baseline="0" dirty="0" smtClean="0">
                <a:ln>
                  <a:noFill/>
                </a:ln>
                <a:effectLst/>
                <a:latin typeface="+mj-lt"/>
                <a:ea typeface="Calibri" pitchFamily="34" charset="0"/>
                <a:cs typeface="Times New Roman" pitchFamily="18" charset="0"/>
              </a:rPr>
              <a:t>Erro Tipo II ou </a:t>
            </a:r>
            <a:r>
              <a:rPr lang="pt-BR" dirty="0" smtClean="0">
                <a:latin typeface="Symbol" pitchFamily="18" charset="2"/>
                <a:ea typeface="Calibri" pitchFamily="34" charset="0"/>
                <a:cs typeface="Times New Roman" pitchFamily="18" charset="0"/>
              </a:rPr>
              <a:t>b </a:t>
            </a:r>
            <a:r>
              <a:rPr kumimoji="0" lang="pt-BR" i="0" u="none" strike="noStrike" cap="none" normalizeH="0" baseline="0" dirty="0" smtClean="0">
                <a:ln>
                  <a:noFill/>
                </a:ln>
                <a:effectLst/>
                <a:latin typeface="+mj-lt"/>
                <a:ea typeface="Calibri" pitchFamily="34" charset="0"/>
                <a:cs typeface="Times New Roman" pitchFamily="18" charset="0"/>
              </a:rPr>
              <a:t>Aceitar H</a:t>
            </a:r>
            <a:r>
              <a:rPr kumimoji="0" lang="pt-BR" i="0" u="none" strike="noStrike" cap="none" normalizeH="0" baseline="-30000" dirty="0" smtClean="0">
                <a:ln>
                  <a:noFill/>
                </a:ln>
                <a:effectLst/>
                <a:latin typeface="+mj-lt"/>
                <a:ea typeface="Calibri" pitchFamily="34" charset="0"/>
                <a:cs typeface="Times New Roman" pitchFamily="18" charset="0"/>
              </a:rPr>
              <a:t>0</a:t>
            </a:r>
            <a:r>
              <a:rPr kumimoji="0" lang="pt-BR" i="0" u="none" strike="noStrike" cap="none" normalizeH="0" baseline="0" dirty="0" smtClean="0">
                <a:ln>
                  <a:noFill/>
                </a:ln>
                <a:effectLst/>
                <a:latin typeface="+mj-lt"/>
                <a:ea typeface="Calibri" pitchFamily="34" charset="0"/>
                <a:cs typeface="Times New Roman" pitchFamily="18" charset="0"/>
              </a:rPr>
              <a:t> quando ela é falsa.</a:t>
            </a:r>
            <a:endParaRPr kumimoji="0" lang="pt-BR" i="0" u="none" strike="noStrike" cap="none" normalizeH="0" baseline="0" dirty="0" smtClean="0">
              <a:ln>
                <a:noFill/>
              </a:ln>
              <a:effectLst/>
              <a:latin typeface="+mj-lt"/>
              <a:cs typeface="Arial" pitchFamily="34" charset="0"/>
            </a:endParaRPr>
          </a:p>
        </p:txBody>
      </p:sp>
      <p:grpSp>
        <p:nvGrpSpPr>
          <p:cNvPr id="3" name="Grupo 102"/>
          <p:cNvGrpSpPr/>
          <p:nvPr/>
        </p:nvGrpSpPr>
        <p:grpSpPr>
          <a:xfrm>
            <a:off x="1666865" y="2936086"/>
            <a:ext cx="5810250" cy="1762125"/>
            <a:chOff x="1718633" y="3108619"/>
            <a:chExt cx="5810250" cy="1762125"/>
          </a:xfrm>
        </p:grpSpPr>
        <p:pic>
          <p:nvPicPr>
            <p:cNvPr id="4" name="Picture 24"/>
            <p:cNvPicPr>
              <a:picLocks noChangeAspect="1" noChangeArrowheads="1"/>
            </p:cNvPicPr>
            <p:nvPr/>
          </p:nvPicPr>
          <p:blipFill>
            <a:blip r:embed="rId2"/>
            <a:srcRect/>
            <a:stretch>
              <a:fillRect/>
            </a:stretch>
          </p:blipFill>
          <p:spPr bwMode="auto">
            <a:xfrm>
              <a:off x="1718633" y="3108619"/>
              <a:ext cx="5810250" cy="1762125"/>
            </a:xfrm>
            <a:prstGeom prst="rect">
              <a:avLst/>
            </a:prstGeom>
            <a:noFill/>
            <a:ln w="9525">
              <a:noFill/>
              <a:miter lim="800000"/>
              <a:headEnd/>
              <a:tailEnd/>
            </a:ln>
            <a:effectLst/>
          </p:spPr>
        </p:pic>
        <p:sp>
          <p:nvSpPr>
            <p:cNvPr id="5" name="Retângulo 4"/>
            <p:cNvSpPr/>
            <p:nvPr/>
          </p:nvSpPr>
          <p:spPr>
            <a:xfrm>
              <a:off x="2207225" y="4029338"/>
              <a:ext cx="303288" cy="338554"/>
            </a:xfrm>
            <a:prstGeom prst="rect">
              <a:avLst/>
            </a:prstGeom>
          </p:spPr>
          <p:txBody>
            <a:bodyPr wrap="none">
              <a:spAutoFit/>
            </a:bodyPr>
            <a:lstStyle/>
            <a:p>
              <a:r>
                <a:rPr lang="pt-BR" sz="1600" dirty="0" smtClean="0">
                  <a:latin typeface="+mj-lt"/>
                </a:rPr>
                <a:t>A</a:t>
              </a:r>
              <a:endParaRPr lang="pt-BR" sz="1600" dirty="0">
                <a:latin typeface="+mj-lt"/>
              </a:endParaRPr>
            </a:p>
          </p:txBody>
        </p:sp>
        <p:sp>
          <p:nvSpPr>
            <p:cNvPr id="6" name="Retângulo 5"/>
            <p:cNvSpPr/>
            <p:nvPr/>
          </p:nvSpPr>
          <p:spPr>
            <a:xfrm>
              <a:off x="6655580" y="4009211"/>
              <a:ext cx="296876" cy="338554"/>
            </a:xfrm>
            <a:prstGeom prst="rect">
              <a:avLst/>
            </a:prstGeom>
          </p:spPr>
          <p:txBody>
            <a:bodyPr wrap="none">
              <a:spAutoFit/>
            </a:bodyPr>
            <a:lstStyle/>
            <a:p>
              <a:r>
                <a:rPr lang="pt-BR" sz="1600" dirty="0" smtClean="0">
                  <a:latin typeface="+mj-lt"/>
                </a:rPr>
                <a:t>B</a:t>
              </a:r>
              <a:endParaRPr lang="pt-BR" sz="1600" dirty="0">
                <a:latin typeface="+mj-lt"/>
              </a:endParaRPr>
            </a:p>
          </p:txBody>
        </p:sp>
      </p:grpSp>
      <p:sp>
        <p:nvSpPr>
          <p:cNvPr id="7" name="CaixaDeTexto 6"/>
          <p:cNvSpPr txBox="1"/>
          <p:nvPr/>
        </p:nvSpPr>
        <p:spPr>
          <a:xfrm>
            <a:off x="842503" y="2981833"/>
            <a:ext cx="2173857" cy="830997"/>
          </a:xfrm>
          <a:prstGeom prst="rect">
            <a:avLst/>
          </a:prstGeom>
          <a:noFill/>
          <a:ln>
            <a:solidFill>
              <a:schemeClr val="tx1"/>
            </a:solidFill>
          </a:ln>
        </p:spPr>
        <p:txBody>
          <a:bodyPr wrap="square" rtlCol="0">
            <a:spAutoFit/>
          </a:bodyPr>
          <a:lstStyle/>
          <a:p>
            <a:pPr algn="ctr"/>
            <a:r>
              <a:rPr lang="pt-BR" sz="1200" b="1" dirty="0" smtClean="0">
                <a:solidFill>
                  <a:srgbClr val="00B050"/>
                </a:solidFill>
                <a:latin typeface="+mj-lt"/>
              </a:rPr>
              <a:t>Erro TIPO I</a:t>
            </a:r>
          </a:p>
          <a:p>
            <a:pPr algn="ctr"/>
            <a:r>
              <a:rPr lang="pt-BR" sz="1200" dirty="0" smtClean="0">
                <a:solidFill>
                  <a:srgbClr val="00B050"/>
                </a:solidFill>
                <a:latin typeface="Symbol" pitchFamily="18" charset="2"/>
              </a:rPr>
              <a:t>a/</a:t>
            </a:r>
            <a:r>
              <a:rPr lang="pt-BR" sz="1200" dirty="0" smtClean="0">
                <a:solidFill>
                  <a:srgbClr val="00B050"/>
                </a:solidFill>
                <a:latin typeface="+mj-lt"/>
              </a:rPr>
              <a:t>2 = 0,025 – Probabilidade de rejeitar H</a:t>
            </a:r>
            <a:r>
              <a:rPr lang="pt-BR" sz="1200" baseline="-25000" dirty="0" smtClean="0">
                <a:solidFill>
                  <a:srgbClr val="00B050"/>
                </a:solidFill>
                <a:latin typeface="+mj-lt"/>
              </a:rPr>
              <a:t>0</a:t>
            </a:r>
            <a:r>
              <a:rPr lang="pt-BR" sz="1200" dirty="0" smtClean="0">
                <a:solidFill>
                  <a:srgbClr val="00B050"/>
                </a:solidFill>
                <a:latin typeface="+mj-lt"/>
              </a:rPr>
              <a:t>  quando ela é verdadeira </a:t>
            </a:r>
            <a:r>
              <a:rPr lang="pt-BR" sz="1200" dirty="0" smtClean="0">
                <a:solidFill>
                  <a:srgbClr val="00B050"/>
                </a:solidFill>
                <a:latin typeface="Symbol" pitchFamily="18" charset="2"/>
              </a:rPr>
              <a:t>m</a:t>
            </a:r>
            <a:r>
              <a:rPr lang="pt-BR" sz="1200" dirty="0" smtClean="0">
                <a:solidFill>
                  <a:srgbClr val="00B050"/>
                </a:solidFill>
                <a:latin typeface="+mj-lt"/>
                <a:sym typeface="Symbol"/>
              </a:rPr>
              <a:t></a:t>
            </a:r>
            <a:r>
              <a:rPr lang="pt-BR" sz="1200" dirty="0" smtClean="0">
                <a:solidFill>
                  <a:srgbClr val="00B050"/>
                </a:solidFill>
                <a:latin typeface="Symbol" pitchFamily="18" charset="2"/>
                <a:sym typeface="Symbol"/>
              </a:rPr>
              <a:t>m</a:t>
            </a:r>
            <a:r>
              <a:rPr lang="pt-BR" sz="1200" baseline="-25000" dirty="0" smtClean="0">
                <a:solidFill>
                  <a:srgbClr val="00B050"/>
                </a:solidFill>
                <a:latin typeface="+mj-lt"/>
                <a:sym typeface="Symbol"/>
              </a:rPr>
              <a:t>0</a:t>
            </a:r>
            <a:r>
              <a:rPr lang="pt-BR" sz="1200" dirty="0" smtClean="0">
                <a:solidFill>
                  <a:srgbClr val="00B050"/>
                </a:solidFill>
                <a:latin typeface="+mj-lt"/>
              </a:rPr>
              <a:t> </a:t>
            </a:r>
            <a:endParaRPr lang="pt-BR" sz="1200" baseline="-25000" dirty="0">
              <a:solidFill>
                <a:srgbClr val="00B050"/>
              </a:solidFill>
              <a:latin typeface="+mj-lt"/>
            </a:endParaRPr>
          </a:p>
        </p:txBody>
      </p:sp>
      <p:sp>
        <p:nvSpPr>
          <p:cNvPr id="8" name="Elipse 7"/>
          <p:cNvSpPr/>
          <p:nvPr/>
        </p:nvSpPr>
        <p:spPr>
          <a:xfrm>
            <a:off x="3321170" y="3830098"/>
            <a:ext cx="1371600" cy="552091"/>
          </a:xfrm>
          <a:prstGeom prst="ellipse">
            <a:avLst/>
          </a:prstGeom>
          <a:noFill/>
          <a:ln w="3810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10" name="Elipse 9"/>
          <p:cNvSpPr/>
          <p:nvPr/>
        </p:nvSpPr>
        <p:spPr>
          <a:xfrm>
            <a:off x="4733027" y="4080263"/>
            <a:ext cx="787879" cy="362311"/>
          </a:xfrm>
          <a:prstGeom prst="ellipse">
            <a:avLst/>
          </a:prstGeom>
          <a:noFill/>
          <a:ln w="38100">
            <a:solidFill>
              <a:srgbClr val="66CC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11" name="Rectangle 1"/>
          <p:cNvSpPr>
            <a:spLocks noChangeArrowheads="1"/>
          </p:cNvSpPr>
          <p:nvPr/>
        </p:nvSpPr>
        <p:spPr bwMode="auto">
          <a:xfrm>
            <a:off x="3611614" y="264584"/>
            <a:ext cx="1980927" cy="7017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0" algn="ctr" defTabSz="914400" fontAlgn="base">
              <a:lnSpc>
                <a:spcPct val="90000"/>
              </a:lnSpc>
              <a:spcBef>
                <a:spcPct val="0"/>
              </a:spcBef>
              <a:spcAft>
                <a:spcPct val="0"/>
              </a:spcAft>
              <a:buClrTx/>
              <a:buSzTx/>
              <a:buFontTx/>
              <a:buNone/>
              <a:tabLst/>
            </a:pPr>
            <a:r>
              <a:rPr lang="pt-BR" altLang="pt-BR" sz="2200" b="1" dirty="0" smtClean="0">
                <a:solidFill>
                  <a:schemeClr val="accent1"/>
                </a:solidFill>
                <a:latin typeface="+mj-lt"/>
                <a:ea typeface="+mj-ea"/>
                <a:cs typeface="+mj-cs"/>
              </a:rPr>
              <a:t>Erro Tipo I ou </a:t>
            </a:r>
            <a:r>
              <a:rPr lang="pt-BR" altLang="pt-BR" sz="2200" b="1" dirty="0" smtClean="0">
                <a:solidFill>
                  <a:schemeClr val="accent1"/>
                </a:solidFill>
                <a:latin typeface="Symbol" pitchFamily="18" charset="2"/>
                <a:ea typeface="+mj-ea"/>
                <a:cs typeface="+mj-cs"/>
              </a:rPr>
              <a:t>a</a:t>
            </a:r>
            <a:r>
              <a:rPr lang="pt-BR" altLang="pt-BR" sz="2200" b="1" dirty="0" smtClean="0">
                <a:solidFill>
                  <a:schemeClr val="accent1"/>
                </a:solidFill>
                <a:latin typeface="+mj-lt"/>
                <a:ea typeface="+mj-ea"/>
                <a:cs typeface="+mj-cs"/>
              </a:rPr>
              <a:t> </a:t>
            </a:r>
          </a:p>
          <a:p>
            <a:pPr marR="0" lvl="0" indent="0" algn="ctr" defTabSz="914400" fontAlgn="base">
              <a:lnSpc>
                <a:spcPct val="90000"/>
              </a:lnSpc>
              <a:spcBef>
                <a:spcPct val="0"/>
              </a:spcBef>
              <a:spcAft>
                <a:spcPct val="0"/>
              </a:spcAft>
              <a:buClrTx/>
              <a:buSzTx/>
              <a:buFontTx/>
              <a:buNone/>
              <a:tabLst/>
            </a:pPr>
            <a:r>
              <a:rPr lang="pt-BR" altLang="pt-BR" sz="2200" b="1" dirty="0" smtClean="0">
                <a:solidFill>
                  <a:schemeClr val="accent1"/>
                </a:solidFill>
                <a:latin typeface="+mj-lt"/>
                <a:ea typeface="+mj-ea"/>
                <a:cs typeface="+mj-cs"/>
              </a:rPr>
              <a:t>Erro Tipo II ou </a:t>
            </a:r>
            <a:r>
              <a:rPr lang="pt-BR" altLang="pt-BR" sz="2200" b="1" dirty="0" smtClean="0">
                <a:solidFill>
                  <a:schemeClr val="accent1"/>
                </a:solidFill>
                <a:latin typeface="Symbol" pitchFamily="18" charset="2"/>
                <a:ea typeface="+mj-ea"/>
                <a:cs typeface="+mj-cs"/>
              </a:rPr>
              <a:t>b</a:t>
            </a:r>
          </a:p>
        </p:txBody>
      </p:sp>
      <p:sp>
        <p:nvSpPr>
          <p:cNvPr id="12" name="CaixaDeTexto 11"/>
          <p:cNvSpPr txBox="1"/>
          <p:nvPr/>
        </p:nvSpPr>
        <p:spPr>
          <a:xfrm>
            <a:off x="4572000" y="2484519"/>
            <a:ext cx="2139352" cy="369332"/>
          </a:xfrm>
          <a:prstGeom prst="rect">
            <a:avLst/>
          </a:prstGeom>
          <a:noFill/>
          <a:ln>
            <a:noFill/>
          </a:ln>
        </p:spPr>
        <p:txBody>
          <a:bodyPr wrap="square" rtlCol="0">
            <a:spAutoFit/>
          </a:bodyPr>
          <a:lstStyle/>
          <a:p>
            <a:r>
              <a:rPr lang="pt-BR" b="1" dirty="0" smtClean="0">
                <a:latin typeface="+mj-lt"/>
              </a:rPr>
              <a:t>B (não tendenciosa)</a:t>
            </a:r>
            <a:endParaRPr lang="pt-BR" b="1" dirty="0">
              <a:latin typeface="+mj-lt"/>
            </a:endParaRPr>
          </a:p>
        </p:txBody>
      </p:sp>
      <p:sp>
        <p:nvSpPr>
          <p:cNvPr id="13" name="CaixaDeTexto 12"/>
          <p:cNvSpPr txBox="1"/>
          <p:nvPr/>
        </p:nvSpPr>
        <p:spPr>
          <a:xfrm>
            <a:off x="2639682" y="2481643"/>
            <a:ext cx="1846054" cy="369332"/>
          </a:xfrm>
          <a:prstGeom prst="rect">
            <a:avLst/>
          </a:prstGeom>
          <a:noFill/>
          <a:ln>
            <a:noFill/>
          </a:ln>
        </p:spPr>
        <p:txBody>
          <a:bodyPr wrap="square" rtlCol="0">
            <a:spAutoFit/>
          </a:bodyPr>
          <a:lstStyle/>
          <a:p>
            <a:r>
              <a:rPr lang="pt-BR" b="1" dirty="0" smtClean="0">
                <a:latin typeface="+mj-lt"/>
              </a:rPr>
              <a:t>A (tendenciosa)</a:t>
            </a:r>
            <a:endParaRPr lang="pt-BR" b="1" dirty="0">
              <a:latin typeface="+mj-lt"/>
            </a:endParaRPr>
          </a:p>
        </p:txBody>
      </p:sp>
      <p:sp>
        <p:nvSpPr>
          <p:cNvPr id="14" name="CaixaDeTexto 13"/>
          <p:cNvSpPr txBox="1"/>
          <p:nvPr/>
        </p:nvSpPr>
        <p:spPr>
          <a:xfrm>
            <a:off x="6072983" y="2786326"/>
            <a:ext cx="2087606" cy="830997"/>
          </a:xfrm>
          <a:prstGeom prst="rect">
            <a:avLst/>
          </a:prstGeom>
          <a:noFill/>
          <a:ln>
            <a:solidFill>
              <a:schemeClr val="tx1"/>
            </a:solidFill>
          </a:ln>
        </p:spPr>
        <p:txBody>
          <a:bodyPr wrap="square" rtlCol="0">
            <a:spAutoFit/>
          </a:bodyPr>
          <a:lstStyle/>
          <a:p>
            <a:pPr algn="ctr"/>
            <a:r>
              <a:rPr lang="pt-BR" sz="1200" b="1" dirty="0" smtClean="0">
                <a:solidFill>
                  <a:srgbClr val="00B0F0"/>
                </a:solidFill>
                <a:latin typeface="+mj-lt"/>
              </a:rPr>
              <a:t>Erro TIPO II</a:t>
            </a:r>
          </a:p>
          <a:p>
            <a:r>
              <a:rPr lang="pt-BR" sz="1200" dirty="0" smtClean="0">
                <a:solidFill>
                  <a:srgbClr val="00B0F0"/>
                </a:solidFill>
                <a:latin typeface="Symbol" pitchFamily="18" charset="2"/>
              </a:rPr>
              <a:t>b </a:t>
            </a:r>
            <a:r>
              <a:rPr lang="pt-BR" sz="1200" dirty="0" smtClean="0">
                <a:solidFill>
                  <a:srgbClr val="00B0F0"/>
                </a:solidFill>
                <a:latin typeface="+mj-lt"/>
              </a:rPr>
              <a:t>Probabilidade de aceitar  H</a:t>
            </a:r>
            <a:r>
              <a:rPr lang="pt-BR" sz="1200" baseline="-25000" dirty="0" smtClean="0">
                <a:solidFill>
                  <a:srgbClr val="00B0F0"/>
                </a:solidFill>
                <a:latin typeface="+mj-lt"/>
              </a:rPr>
              <a:t>0</a:t>
            </a:r>
            <a:r>
              <a:rPr lang="pt-BR" sz="1200" dirty="0" smtClean="0">
                <a:solidFill>
                  <a:srgbClr val="00B0F0"/>
                </a:solidFill>
                <a:latin typeface="+mj-lt"/>
              </a:rPr>
              <a:t> (</a:t>
            </a:r>
            <a:r>
              <a:rPr lang="pt-BR" sz="1200" dirty="0" smtClean="0">
                <a:solidFill>
                  <a:srgbClr val="00B0F0"/>
                </a:solidFill>
                <a:latin typeface="Symbol" pitchFamily="18" charset="2"/>
              </a:rPr>
              <a:t>m</a:t>
            </a:r>
            <a:r>
              <a:rPr lang="pt-BR" sz="1200" dirty="0" smtClean="0">
                <a:solidFill>
                  <a:srgbClr val="00B0F0"/>
                </a:solidFill>
                <a:latin typeface="+mj-lt"/>
                <a:sym typeface="Symbol"/>
              </a:rPr>
              <a:t>=</a:t>
            </a:r>
            <a:r>
              <a:rPr lang="pt-BR" sz="1200" dirty="0" smtClean="0">
                <a:solidFill>
                  <a:srgbClr val="00B0F0"/>
                </a:solidFill>
                <a:latin typeface="Symbol" pitchFamily="18" charset="2"/>
                <a:sym typeface="Symbol"/>
              </a:rPr>
              <a:t>m</a:t>
            </a:r>
            <a:r>
              <a:rPr lang="pt-BR" sz="1200" baseline="-25000" dirty="0" smtClean="0">
                <a:solidFill>
                  <a:srgbClr val="00B0F0"/>
                </a:solidFill>
                <a:latin typeface="+mj-lt"/>
                <a:sym typeface="Symbol"/>
              </a:rPr>
              <a:t>0</a:t>
            </a:r>
            <a:r>
              <a:rPr lang="pt-BR" sz="1200" dirty="0" smtClean="0">
                <a:solidFill>
                  <a:srgbClr val="00B0F0"/>
                </a:solidFill>
                <a:latin typeface="+mj-lt"/>
                <a:sym typeface="Symbol"/>
              </a:rPr>
              <a:t>)</a:t>
            </a:r>
            <a:r>
              <a:rPr lang="pt-BR" sz="1200" dirty="0" smtClean="0">
                <a:solidFill>
                  <a:srgbClr val="00B0F0"/>
                </a:solidFill>
                <a:latin typeface="+mj-lt"/>
              </a:rPr>
              <a:t> e ela é falsa porque existe a tendência de -1,8</a:t>
            </a:r>
            <a:endParaRPr lang="pt-BR" sz="1200" baseline="-25000" dirty="0">
              <a:solidFill>
                <a:srgbClr val="00B0F0"/>
              </a:solidFill>
              <a:latin typeface="+mj-lt"/>
            </a:endParaRPr>
          </a:p>
        </p:txBody>
      </p:sp>
      <p:sp>
        <p:nvSpPr>
          <p:cNvPr id="15" name="CaixaDeTexto 14"/>
          <p:cNvSpPr txBox="1"/>
          <p:nvPr/>
        </p:nvSpPr>
        <p:spPr>
          <a:xfrm>
            <a:off x="5149970" y="4433982"/>
            <a:ext cx="414069" cy="276999"/>
          </a:xfrm>
          <a:prstGeom prst="rect">
            <a:avLst/>
          </a:prstGeom>
          <a:noFill/>
        </p:spPr>
        <p:txBody>
          <a:bodyPr wrap="square" rtlCol="0">
            <a:spAutoFit/>
          </a:bodyPr>
          <a:lstStyle/>
          <a:p>
            <a:r>
              <a:rPr lang="pt-BR" sz="1200" dirty="0" smtClean="0">
                <a:latin typeface="Symbol" pitchFamily="18" charset="2"/>
              </a:rPr>
              <a:t>m</a:t>
            </a:r>
            <a:r>
              <a:rPr lang="pt-BR" baseline="-25000" dirty="0" smtClean="0">
                <a:latin typeface="+mj-lt"/>
              </a:rPr>
              <a:t>o</a:t>
            </a:r>
            <a:endParaRPr lang="pt-BR" baseline="-25000" dirty="0">
              <a:latin typeface="+mj-lt"/>
            </a:endParaRPr>
          </a:p>
        </p:txBody>
      </p:sp>
      <p:sp>
        <p:nvSpPr>
          <p:cNvPr id="16" name="CaixaDeTexto 15"/>
          <p:cNvSpPr txBox="1"/>
          <p:nvPr/>
        </p:nvSpPr>
        <p:spPr>
          <a:xfrm>
            <a:off x="3499450" y="4379343"/>
            <a:ext cx="414069" cy="276999"/>
          </a:xfrm>
          <a:prstGeom prst="rect">
            <a:avLst/>
          </a:prstGeom>
          <a:noFill/>
        </p:spPr>
        <p:txBody>
          <a:bodyPr wrap="square" rtlCol="0">
            <a:spAutoFit/>
          </a:bodyPr>
          <a:lstStyle/>
          <a:p>
            <a:r>
              <a:rPr lang="pt-BR" sz="1200" dirty="0" smtClean="0">
                <a:latin typeface="Symbol" pitchFamily="18" charset="2"/>
              </a:rPr>
              <a:t>m</a:t>
            </a:r>
            <a:endParaRPr lang="pt-BR" sz="1200"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additive="base">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additive="base">
                                        <p:cTn id="4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additive="base">
                                        <p:cTn id="5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bg/>
                                          </p:spTgt>
                                        </p:tgtEl>
                                        <p:attrNameLst>
                                          <p:attrName>style.visibility</p:attrName>
                                        </p:attrNameLst>
                                      </p:cBhvr>
                                      <p:to>
                                        <p:strVal val="visible"/>
                                      </p:to>
                                    </p:set>
                                    <p:anim calcmode="lin" valueType="num">
                                      <p:cBhvr additive="base">
                                        <p:cTn id="6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7">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 calcmode="lin" valueType="num">
                                      <p:cBhvr additive="base">
                                        <p:cTn id="7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bg/>
                                          </p:spTgt>
                                        </p:tgtEl>
                                        <p:attrNameLst>
                                          <p:attrName>style.visibility</p:attrName>
                                        </p:attrNameLst>
                                      </p:cBhvr>
                                      <p:to>
                                        <p:strVal val="visible"/>
                                      </p:to>
                                    </p:set>
                                    <p:anim calcmode="lin" valueType="num">
                                      <p:cBhvr additive="base">
                                        <p:cTn id="8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
                                            <p:txEl>
                                              <p:pRg st="0" end="0"/>
                                            </p:txEl>
                                          </p:spTgt>
                                        </p:tgtEl>
                                        <p:attrNameLst>
                                          <p:attrName>style.visibility</p:attrName>
                                        </p:attrNameLst>
                                      </p:cBhvr>
                                      <p:to>
                                        <p:strVal val="visible"/>
                                      </p:to>
                                    </p:set>
                                    <p:anim calcmode="lin" valueType="num">
                                      <p:cBhvr additive="base">
                                        <p:cTn id="8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xEl>
                                              <p:pRg st="1" end="1"/>
                                            </p:txEl>
                                          </p:spTgt>
                                        </p:tgtEl>
                                        <p:attrNameLst>
                                          <p:attrName>style.visibility</p:attrName>
                                        </p:attrNameLst>
                                      </p:cBhvr>
                                      <p:to>
                                        <p:strVal val="visible"/>
                                      </p:to>
                                    </p:set>
                                    <p:anim calcmode="lin" valueType="num">
                                      <p:cBhvr additive="base">
                                        <p:cTn id="9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7" grpId="0" build="allAtOnce" animBg="1"/>
      <p:bldP spid="8" grpId="0" animBg="1"/>
      <p:bldP spid="10" grpId="0" animBg="1"/>
      <p:bldP spid="11" grpId="0" build="allAtOnce"/>
      <p:bldP spid="12" grpId="0" build="p"/>
      <p:bldP spid="13" grpId="0" build="allAtOnce"/>
      <p:bldP spid="14" grpId="0" build="p" animBg="1"/>
      <p:bldP spid="15" grpId="0" build="allAtOnce"/>
      <p:bldP spid="16"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9"/>
          <p:cNvPicPr>
            <a:picLocks noChangeAspect="1" noChangeArrowheads="1"/>
          </p:cNvPicPr>
          <p:nvPr/>
        </p:nvPicPr>
        <p:blipFill>
          <a:blip r:embed="rId3"/>
          <a:srcRect/>
          <a:stretch>
            <a:fillRect/>
          </a:stretch>
        </p:blipFill>
        <p:spPr bwMode="auto">
          <a:xfrm>
            <a:off x="3439348" y="1725321"/>
            <a:ext cx="3384252" cy="4131694"/>
          </a:xfrm>
          <a:prstGeom prst="rect">
            <a:avLst/>
          </a:prstGeom>
          <a:noFill/>
          <a:ln w="9525">
            <a:noFill/>
            <a:miter lim="800000"/>
            <a:headEnd/>
            <a:tailEnd/>
          </a:ln>
          <a:effectLst/>
        </p:spPr>
      </p:pic>
      <p:sp>
        <p:nvSpPr>
          <p:cNvPr id="3" name="Retângulo 2"/>
          <p:cNvSpPr/>
          <p:nvPr/>
        </p:nvSpPr>
        <p:spPr>
          <a:xfrm>
            <a:off x="3230717" y="496173"/>
            <a:ext cx="2931251"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TAMANHO DE AMOSTRA</a:t>
            </a:r>
          </a:p>
        </p:txBody>
      </p:sp>
      <p:graphicFrame>
        <p:nvGraphicFramePr>
          <p:cNvPr id="849926" name="Object 3"/>
          <p:cNvGraphicFramePr>
            <a:graphicFrameLocks noChangeAspect="1"/>
          </p:cNvGraphicFramePr>
          <p:nvPr/>
        </p:nvGraphicFramePr>
        <p:xfrm>
          <a:off x="33337" y="2865376"/>
          <a:ext cx="1206500" cy="469900"/>
        </p:xfrm>
        <a:graphic>
          <a:graphicData uri="http://schemas.openxmlformats.org/presentationml/2006/ole">
            <p:oleObj spid="_x0000_s87112" name="Equação" r:id="rId4" imgW="1206500" imgH="469900" progId="Equation.3">
              <p:embed/>
            </p:oleObj>
          </a:graphicData>
        </a:graphic>
      </p:graphicFrame>
      <p:graphicFrame>
        <p:nvGraphicFramePr>
          <p:cNvPr id="849927" name="Object 7"/>
          <p:cNvGraphicFramePr>
            <a:graphicFrameLocks noChangeAspect="1"/>
          </p:cNvGraphicFramePr>
          <p:nvPr/>
        </p:nvGraphicFramePr>
        <p:xfrm>
          <a:off x="1825397" y="2892364"/>
          <a:ext cx="1079500" cy="508000"/>
        </p:xfrm>
        <a:graphic>
          <a:graphicData uri="http://schemas.openxmlformats.org/presentationml/2006/ole">
            <p:oleObj spid="_x0000_s87113" name="Equação" r:id="rId5" imgW="1079500" imgH="508000" progId="Equation.3">
              <p:embed/>
            </p:oleObj>
          </a:graphicData>
        </a:graphic>
      </p:graphicFrame>
      <p:graphicFrame>
        <p:nvGraphicFramePr>
          <p:cNvPr id="849928" name="Object 8"/>
          <p:cNvGraphicFramePr>
            <a:graphicFrameLocks noChangeAspect="1"/>
          </p:cNvGraphicFramePr>
          <p:nvPr/>
        </p:nvGraphicFramePr>
        <p:xfrm>
          <a:off x="1022350" y="3379880"/>
          <a:ext cx="419100" cy="393700"/>
        </p:xfrm>
        <a:graphic>
          <a:graphicData uri="http://schemas.openxmlformats.org/presentationml/2006/ole">
            <p:oleObj spid="_x0000_s87114" name="Equação" r:id="rId6" imgW="418918" imgH="393529" progId="Equation.3">
              <p:embed/>
            </p:oleObj>
          </a:graphicData>
        </a:graphic>
      </p:graphicFrame>
      <p:graphicFrame>
        <p:nvGraphicFramePr>
          <p:cNvPr id="849929" name="Object 9"/>
          <p:cNvGraphicFramePr>
            <a:graphicFrameLocks noChangeAspect="1"/>
          </p:cNvGraphicFramePr>
          <p:nvPr/>
        </p:nvGraphicFramePr>
        <p:xfrm>
          <a:off x="34504" y="5355316"/>
          <a:ext cx="1725612" cy="482600"/>
        </p:xfrm>
        <a:graphic>
          <a:graphicData uri="http://schemas.openxmlformats.org/presentationml/2006/ole">
            <p:oleObj spid="_x0000_s87115" name="Equação" r:id="rId7" imgW="1726451" imgH="482391" progId="Equation.3">
              <p:embed/>
            </p:oleObj>
          </a:graphicData>
        </a:graphic>
      </p:graphicFrame>
      <p:graphicFrame>
        <p:nvGraphicFramePr>
          <p:cNvPr id="849930" name="Object 10"/>
          <p:cNvGraphicFramePr>
            <a:graphicFrameLocks noChangeAspect="1"/>
          </p:cNvGraphicFramePr>
          <p:nvPr/>
        </p:nvGraphicFramePr>
        <p:xfrm>
          <a:off x="1500517" y="5812437"/>
          <a:ext cx="1447800" cy="482600"/>
        </p:xfrm>
        <a:graphic>
          <a:graphicData uri="http://schemas.openxmlformats.org/presentationml/2006/ole">
            <p:oleObj spid="_x0000_s87116" name="Equação" r:id="rId8" imgW="1447172" imgH="482391" progId="Equation.3">
              <p:embed/>
            </p:oleObj>
          </a:graphicData>
        </a:graphic>
      </p:graphicFrame>
      <p:graphicFrame>
        <p:nvGraphicFramePr>
          <p:cNvPr id="849931" name="Object 11"/>
          <p:cNvGraphicFramePr>
            <a:graphicFrameLocks noChangeAspect="1"/>
          </p:cNvGraphicFramePr>
          <p:nvPr/>
        </p:nvGraphicFramePr>
        <p:xfrm>
          <a:off x="60382" y="5863596"/>
          <a:ext cx="914400" cy="419100"/>
        </p:xfrm>
        <a:graphic>
          <a:graphicData uri="http://schemas.openxmlformats.org/presentationml/2006/ole">
            <p:oleObj spid="_x0000_s87117" name="Equação" r:id="rId9" imgW="914400" imgH="419100" progId="Equation.3">
              <p:embed/>
            </p:oleObj>
          </a:graphicData>
        </a:graphic>
      </p:graphicFrame>
      <p:sp>
        <p:nvSpPr>
          <p:cNvPr id="68" name="Retângulo 67"/>
          <p:cNvSpPr/>
          <p:nvPr/>
        </p:nvSpPr>
        <p:spPr>
          <a:xfrm>
            <a:off x="1322258" y="2985564"/>
            <a:ext cx="401072" cy="338554"/>
          </a:xfrm>
          <a:prstGeom prst="rect">
            <a:avLst/>
          </a:prstGeom>
        </p:spPr>
        <p:txBody>
          <a:bodyPr wrap="none">
            <a:spAutoFit/>
          </a:bodyPr>
          <a:lstStyle/>
          <a:p>
            <a:r>
              <a:rPr lang="pt-BR" sz="1600" dirty="0" smtClean="0">
                <a:latin typeface="+mj-lt"/>
              </a:rPr>
              <a:t>ou</a:t>
            </a:r>
            <a:endParaRPr lang="pt-BR" sz="1600" dirty="0">
              <a:latin typeface="+mj-lt"/>
            </a:endParaRPr>
          </a:p>
        </p:txBody>
      </p:sp>
      <p:sp>
        <p:nvSpPr>
          <p:cNvPr id="69" name="Retângulo 68"/>
          <p:cNvSpPr/>
          <p:nvPr/>
        </p:nvSpPr>
        <p:spPr>
          <a:xfrm>
            <a:off x="258209" y="3422632"/>
            <a:ext cx="611065" cy="338554"/>
          </a:xfrm>
          <a:prstGeom prst="rect">
            <a:avLst/>
          </a:prstGeom>
        </p:spPr>
        <p:txBody>
          <a:bodyPr wrap="none">
            <a:spAutoFit/>
          </a:bodyPr>
          <a:lstStyle/>
          <a:p>
            <a:r>
              <a:rPr lang="pt-BR" sz="1600" dirty="0" smtClean="0">
                <a:latin typeface="+mj-lt"/>
              </a:rPr>
              <a:t>onde</a:t>
            </a:r>
            <a:endParaRPr lang="pt-BR" sz="1600" dirty="0">
              <a:latin typeface="+mj-lt"/>
            </a:endParaRPr>
          </a:p>
        </p:txBody>
      </p:sp>
      <p:pic>
        <p:nvPicPr>
          <p:cNvPr id="849935" name="Picture 15"/>
          <p:cNvPicPr>
            <a:picLocks noChangeAspect="1" noChangeArrowheads="1"/>
          </p:cNvPicPr>
          <p:nvPr/>
        </p:nvPicPr>
        <p:blipFill>
          <a:blip r:embed="rId10"/>
          <a:srcRect/>
          <a:stretch>
            <a:fillRect/>
          </a:stretch>
        </p:blipFill>
        <p:spPr bwMode="auto">
          <a:xfrm>
            <a:off x="8636" y="3840791"/>
            <a:ext cx="2046797" cy="1434252"/>
          </a:xfrm>
          <a:prstGeom prst="rect">
            <a:avLst/>
          </a:prstGeom>
          <a:noFill/>
          <a:ln w="9525">
            <a:noFill/>
            <a:miter lim="800000"/>
            <a:headEnd/>
            <a:tailEnd/>
          </a:ln>
          <a:effectLst/>
        </p:spPr>
      </p:pic>
      <p:sp>
        <p:nvSpPr>
          <p:cNvPr id="13" name="Retângulo 12"/>
          <p:cNvSpPr/>
          <p:nvPr/>
        </p:nvSpPr>
        <p:spPr>
          <a:xfrm>
            <a:off x="1201219" y="992843"/>
            <a:ext cx="1250535" cy="307777"/>
          </a:xfrm>
          <a:prstGeom prst="rect">
            <a:avLst/>
          </a:prstGeom>
        </p:spPr>
        <p:txBody>
          <a:bodyPr wrap="none">
            <a:spAutoFit/>
          </a:bodyPr>
          <a:lstStyle/>
          <a:p>
            <a:r>
              <a:rPr lang="pt-BR" altLang="pt-BR" sz="1400" b="1" dirty="0" smtClean="0">
                <a:latin typeface="+mj-lt"/>
              </a:rPr>
              <a:t> (</a:t>
            </a:r>
            <a:r>
              <a:rPr lang="pt-BR" altLang="pt-BR" sz="1400" b="1" dirty="0" smtClean="0">
                <a:latin typeface="Symbol" pitchFamily="18" charset="2"/>
              </a:rPr>
              <a:t>s</a:t>
            </a:r>
            <a:r>
              <a:rPr lang="pt-BR" altLang="pt-BR" sz="1400" b="1" dirty="0" smtClean="0">
                <a:latin typeface="+mj-lt"/>
              </a:rPr>
              <a:t> conhecido) </a:t>
            </a:r>
            <a:endParaRPr lang="pt-BR" sz="1400" dirty="0">
              <a:latin typeface="+mj-lt"/>
            </a:endParaRPr>
          </a:p>
        </p:txBody>
      </p:sp>
      <p:sp>
        <p:nvSpPr>
          <p:cNvPr id="14" name="Retângulo 13"/>
          <p:cNvSpPr/>
          <p:nvPr/>
        </p:nvSpPr>
        <p:spPr>
          <a:xfrm>
            <a:off x="6115428" y="1035973"/>
            <a:ext cx="1457322" cy="307777"/>
          </a:xfrm>
          <a:prstGeom prst="rect">
            <a:avLst/>
          </a:prstGeom>
        </p:spPr>
        <p:txBody>
          <a:bodyPr wrap="none">
            <a:spAutoFit/>
          </a:bodyPr>
          <a:lstStyle/>
          <a:p>
            <a:r>
              <a:rPr lang="pt-BR" altLang="pt-BR" sz="1400" b="1" dirty="0" smtClean="0">
                <a:latin typeface="+mj-lt"/>
              </a:rPr>
              <a:t>(</a:t>
            </a:r>
            <a:r>
              <a:rPr lang="pt-BR" altLang="pt-BR" sz="1400" b="1" dirty="0" smtClean="0">
                <a:latin typeface="Symbol" pitchFamily="18" charset="2"/>
              </a:rPr>
              <a:t>s</a:t>
            </a:r>
            <a:r>
              <a:rPr lang="pt-BR" altLang="pt-BR" sz="1400" b="1" dirty="0" smtClean="0">
                <a:latin typeface="+mj-lt"/>
              </a:rPr>
              <a:t> desconhecido) </a:t>
            </a:r>
            <a:endParaRPr lang="pt-BR" sz="1400" dirty="0">
              <a:latin typeface="+mj-lt"/>
            </a:endParaRPr>
          </a:p>
        </p:txBody>
      </p:sp>
      <p:graphicFrame>
        <p:nvGraphicFramePr>
          <p:cNvPr id="15" name="Object 3"/>
          <p:cNvGraphicFramePr>
            <a:graphicFrameLocks noChangeAspect="1"/>
          </p:cNvGraphicFramePr>
          <p:nvPr/>
        </p:nvGraphicFramePr>
        <p:xfrm>
          <a:off x="5849937" y="1396312"/>
          <a:ext cx="1155700" cy="469900"/>
        </p:xfrm>
        <a:graphic>
          <a:graphicData uri="http://schemas.openxmlformats.org/presentationml/2006/ole">
            <p:oleObj spid="_x0000_s87118" name="Equação" r:id="rId11" imgW="1155700" imgH="469900" progId="Equation.3">
              <p:embed/>
            </p:oleObj>
          </a:graphicData>
        </a:graphic>
      </p:graphicFrame>
      <p:graphicFrame>
        <p:nvGraphicFramePr>
          <p:cNvPr id="16" name="Object 7"/>
          <p:cNvGraphicFramePr>
            <a:graphicFrameLocks noChangeAspect="1"/>
          </p:cNvGraphicFramePr>
          <p:nvPr/>
        </p:nvGraphicFramePr>
        <p:xfrm>
          <a:off x="7854950" y="1399487"/>
          <a:ext cx="1054100" cy="508000"/>
        </p:xfrm>
        <a:graphic>
          <a:graphicData uri="http://schemas.openxmlformats.org/presentationml/2006/ole">
            <p:oleObj spid="_x0000_s87119" name="Equação" r:id="rId12" imgW="1054100" imgH="508000" progId="Equation.3">
              <p:embed/>
            </p:oleObj>
          </a:graphicData>
        </a:graphic>
      </p:graphicFrame>
      <p:graphicFrame>
        <p:nvGraphicFramePr>
          <p:cNvPr id="17" name="Object 8"/>
          <p:cNvGraphicFramePr>
            <a:graphicFrameLocks noChangeAspect="1"/>
          </p:cNvGraphicFramePr>
          <p:nvPr/>
        </p:nvGraphicFramePr>
        <p:xfrm>
          <a:off x="7899400" y="1963624"/>
          <a:ext cx="406400" cy="393700"/>
        </p:xfrm>
        <a:graphic>
          <a:graphicData uri="http://schemas.openxmlformats.org/presentationml/2006/ole">
            <p:oleObj spid="_x0000_s87120" name="Equação" r:id="rId13" imgW="406048" imgH="393359" progId="Equation.3">
              <p:embed/>
            </p:oleObj>
          </a:graphicData>
        </a:graphic>
      </p:graphicFrame>
      <p:sp>
        <p:nvSpPr>
          <p:cNvPr id="18" name="Retângulo 17"/>
          <p:cNvSpPr/>
          <p:nvPr/>
        </p:nvSpPr>
        <p:spPr>
          <a:xfrm>
            <a:off x="7375062" y="1544935"/>
            <a:ext cx="401072" cy="338554"/>
          </a:xfrm>
          <a:prstGeom prst="rect">
            <a:avLst/>
          </a:prstGeom>
        </p:spPr>
        <p:txBody>
          <a:bodyPr wrap="none">
            <a:spAutoFit/>
          </a:bodyPr>
          <a:lstStyle/>
          <a:p>
            <a:r>
              <a:rPr lang="pt-BR" sz="1600" dirty="0" smtClean="0">
                <a:latin typeface="+mj-lt"/>
              </a:rPr>
              <a:t>ou</a:t>
            </a:r>
            <a:endParaRPr lang="pt-BR" sz="1600" dirty="0">
              <a:latin typeface="+mj-lt"/>
            </a:endParaRPr>
          </a:p>
        </p:txBody>
      </p:sp>
      <p:sp>
        <p:nvSpPr>
          <p:cNvPr id="19" name="Retângulo 18"/>
          <p:cNvSpPr/>
          <p:nvPr/>
        </p:nvSpPr>
        <p:spPr>
          <a:xfrm>
            <a:off x="7142752" y="2016544"/>
            <a:ext cx="611065" cy="338554"/>
          </a:xfrm>
          <a:prstGeom prst="rect">
            <a:avLst/>
          </a:prstGeom>
        </p:spPr>
        <p:txBody>
          <a:bodyPr wrap="none">
            <a:spAutoFit/>
          </a:bodyPr>
          <a:lstStyle/>
          <a:p>
            <a:r>
              <a:rPr lang="pt-BR" sz="1600" dirty="0" smtClean="0">
                <a:latin typeface="+mj-lt"/>
              </a:rPr>
              <a:t>onde</a:t>
            </a:r>
            <a:endParaRPr lang="pt-BR" sz="1600" dirty="0">
              <a:latin typeface="+mj-lt"/>
            </a:endParaRPr>
          </a:p>
        </p:txBody>
      </p:sp>
      <p:cxnSp>
        <p:nvCxnSpPr>
          <p:cNvPr id="20" name="Conector de seta reta 19"/>
          <p:cNvCxnSpPr/>
          <p:nvPr/>
        </p:nvCxnSpPr>
        <p:spPr>
          <a:xfrm rot="5400000" flipH="1" flipV="1">
            <a:off x="1328470" y="2907107"/>
            <a:ext cx="2406767" cy="2027202"/>
          </a:xfrm>
          <a:prstGeom prst="straightConnector1">
            <a:avLst/>
          </a:prstGeom>
          <a:ln w="25400">
            <a:solidFill>
              <a:schemeClr val="bg2">
                <a:lumMod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 name="Grupo 18"/>
          <p:cNvGrpSpPr/>
          <p:nvPr/>
        </p:nvGrpSpPr>
        <p:grpSpPr>
          <a:xfrm>
            <a:off x="3519672" y="2396677"/>
            <a:ext cx="2484417" cy="329304"/>
            <a:chOff x="5535490" y="2871220"/>
            <a:chExt cx="1815986" cy="2252742"/>
          </a:xfrm>
        </p:grpSpPr>
        <p:sp>
          <p:nvSpPr>
            <p:cNvPr id="24" name="Elipse 23"/>
            <p:cNvSpPr/>
            <p:nvPr/>
          </p:nvSpPr>
          <p:spPr>
            <a:xfrm>
              <a:off x="5535490" y="4286934"/>
              <a:ext cx="319175" cy="777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25" name="Elipse 24"/>
            <p:cNvSpPr/>
            <p:nvPr/>
          </p:nvSpPr>
          <p:spPr>
            <a:xfrm>
              <a:off x="7032301" y="4266821"/>
              <a:ext cx="319175" cy="8571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cxnSp>
          <p:nvCxnSpPr>
            <p:cNvPr id="26" name="Conector reto 25"/>
            <p:cNvCxnSpPr/>
            <p:nvPr/>
          </p:nvCxnSpPr>
          <p:spPr>
            <a:xfrm flipV="1">
              <a:off x="5952226" y="4701396"/>
              <a:ext cx="1078302" cy="17134"/>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rot="5400000" flipH="1" flipV="1">
              <a:off x="6389382" y="3694593"/>
              <a:ext cx="1662464" cy="15718"/>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graphicFrame>
        <p:nvGraphicFramePr>
          <p:cNvPr id="484363" name="Object 11"/>
          <p:cNvGraphicFramePr>
            <a:graphicFrameLocks noChangeAspect="1"/>
          </p:cNvGraphicFramePr>
          <p:nvPr/>
        </p:nvGraphicFramePr>
        <p:xfrm>
          <a:off x="6958012" y="4415066"/>
          <a:ext cx="1803400" cy="482600"/>
        </p:xfrm>
        <a:graphic>
          <a:graphicData uri="http://schemas.openxmlformats.org/presentationml/2006/ole">
            <p:oleObj spid="_x0000_s87121" name="Equação" r:id="rId14" imgW="1803400" imgH="482600" progId="Equation.3">
              <p:embed/>
            </p:oleObj>
          </a:graphicData>
        </a:graphic>
      </p:graphicFrame>
      <p:graphicFrame>
        <p:nvGraphicFramePr>
          <p:cNvPr id="484364" name="Object 12"/>
          <p:cNvGraphicFramePr>
            <a:graphicFrameLocks noChangeAspect="1"/>
          </p:cNvGraphicFramePr>
          <p:nvPr/>
        </p:nvGraphicFramePr>
        <p:xfrm>
          <a:off x="7280275" y="5613400"/>
          <a:ext cx="1308100" cy="431800"/>
        </p:xfrm>
        <a:graphic>
          <a:graphicData uri="http://schemas.openxmlformats.org/presentationml/2006/ole">
            <p:oleObj spid="_x0000_s87122" name="Equação" r:id="rId15" imgW="1307532" imgH="431613" progId="Equation.3">
              <p:embed/>
            </p:oleObj>
          </a:graphicData>
        </a:graphic>
      </p:graphicFrame>
      <p:graphicFrame>
        <p:nvGraphicFramePr>
          <p:cNvPr id="484365" name="Object 13"/>
          <p:cNvGraphicFramePr>
            <a:graphicFrameLocks noChangeAspect="1"/>
          </p:cNvGraphicFramePr>
          <p:nvPr/>
        </p:nvGraphicFramePr>
        <p:xfrm>
          <a:off x="7375525" y="4975453"/>
          <a:ext cx="1193800" cy="419100"/>
        </p:xfrm>
        <a:graphic>
          <a:graphicData uri="http://schemas.openxmlformats.org/presentationml/2006/ole">
            <p:oleObj spid="_x0000_s87123" name="Equação" r:id="rId16" imgW="1193800" imgH="419100" progId="Equation.3">
              <p:embed/>
            </p:oleObj>
          </a:graphicData>
        </a:graphic>
      </p:graphicFrame>
      <p:pic>
        <p:nvPicPr>
          <p:cNvPr id="45" name="Picture 10"/>
          <p:cNvPicPr>
            <a:picLocks noChangeAspect="1" noChangeArrowheads="1"/>
          </p:cNvPicPr>
          <p:nvPr/>
        </p:nvPicPr>
        <p:blipFill>
          <a:blip r:embed="rId17"/>
          <a:srcRect/>
          <a:stretch>
            <a:fillRect/>
          </a:stretch>
        </p:blipFill>
        <p:spPr bwMode="auto">
          <a:xfrm>
            <a:off x="7297947" y="2857799"/>
            <a:ext cx="1309688" cy="1434072"/>
          </a:xfrm>
          <a:prstGeom prst="rect">
            <a:avLst/>
          </a:prstGeom>
          <a:noFill/>
          <a:ln w="9525">
            <a:noFill/>
            <a:miter lim="800000"/>
            <a:headEnd/>
            <a:tailEnd/>
          </a:ln>
          <a:effectLst/>
        </p:spPr>
      </p:pic>
      <p:graphicFrame>
        <p:nvGraphicFramePr>
          <p:cNvPr id="31" name="Object 3"/>
          <p:cNvGraphicFramePr>
            <a:graphicFrameLocks noChangeAspect="1"/>
          </p:cNvGraphicFramePr>
          <p:nvPr/>
        </p:nvGraphicFramePr>
        <p:xfrm>
          <a:off x="156588" y="2306901"/>
          <a:ext cx="2500312" cy="520700"/>
        </p:xfrm>
        <a:graphic>
          <a:graphicData uri="http://schemas.openxmlformats.org/presentationml/2006/ole">
            <p:oleObj spid="_x0000_s87124" name="Equação" r:id="rId18" imgW="2501900" imgH="520700" progId="Equation.3">
              <p:embed/>
            </p:oleObj>
          </a:graphicData>
        </a:graphic>
      </p:graphicFrame>
      <p:pic>
        <p:nvPicPr>
          <p:cNvPr id="619535" name="Picture 15"/>
          <p:cNvPicPr>
            <a:picLocks noChangeAspect="1" noChangeArrowheads="1"/>
          </p:cNvPicPr>
          <p:nvPr/>
        </p:nvPicPr>
        <p:blipFill>
          <a:blip r:embed="rId19" cstate="print"/>
          <a:srcRect/>
          <a:stretch>
            <a:fillRect/>
          </a:stretch>
        </p:blipFill>
        <p:spPr bwMode="auto">
          <a:xfrm>
            <a:off x="7" y="1215875"/>
            <a:ext cx="3336873" cy="1113255"/>
          </a:xfrm>
          <a:prstGeom prst="rect">
            <a:avLst/>
          </a:prstGeom>
          <a:noFill/>
          <a:ln w="9525">
            <a:noFill/>
            <a:miter lim="800000"/>
            <a:headEnd/>
            <a:tailEnd/>
          </a:ln>
          <a:effectLst/>
        </p:spPr>
      </p:pic>
      <p:graphicFrame>
        <p:nvGraphicFramePr>
          <p:cNvPr id="619536" name="Object 10"/>
          <p:cNvGraphicFramePr>
            <a:graphicFrameLocks noChangeAspect="1"/>
          </p:cNvGraphicFramePr>
          <p:nvPr/>
        </p:nvGraphicFramePr>
        <p:xfrm>
          <a:off x="7608415" y="2493034"/>
          <a:ext cx="558800" cy="227313"/>
        </p:xfrm>
        <a:graphic>
          <a:graphicData uri="http://schemas.openxmlformats.org/presentationml/2006/ole">
            <p:oleObj spid="_x0000_s87125" name="Equação" r:id="rId20" imgW="558558" imgH="203112"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9535"/>
                                        </p:tgtEl>
                                        <p:attrNameLst>
                                          <p:attrName>style.visibility</p:attrName>
                                        </p:attrNameLst>
                                      </p:cBhvr>
                                      <p:to>
                                        <p:strVal val="visible"/>
                                      </p:to>
                                    </p:set>
                                    <p:anim calcmode="lin" valueType="num">
                                      <p:cBhvr additive="base">
                                        <p:cTn id="13" dur="500" fill="hold"/>
                                        <p:tgtEl>
                                          <p:spTgt spid="619535"/>
                                        </p:tgtEl>
                                        <p:attrNameLst>
                                          <p:attrName>ppt_x</p:attrName>
                                        </p:attrNameLst>
                                      </p:cBhvr>
                                      <p:tavLst>
                                        <p:tav tm="0">
                                          <p:val>
                                            <p:strVal val="#ppt_x"/>
                                          </p:val>
                                        </p:tav>
                                        <p:tav tm="100000">
                                          <p:val>
                                            <p:strVal val="#ppt_x"/>
                                          </p:val>
                                        </p:tav>
                                      </p:tavLst>
                                    </p:anim>
                                    <p:anim calcmode="lin" valueType="num">
                                      <p:cBhvr additive="base">
                                        <p:cTn id="14" dur="500" fill="hold"/>
                                        <p:tgtEl>
                                          <p:spTgt spid="6195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9926"/>
                                        </p:tgtEl>
                                        <p:attrNameLst>
                                          <p:attrName>style.visibility</p:attrName>
                                        </p:attrNameLst>
                                      </p:cBhvr>
                                      <p:to>
                                        <p:strVal val="visible"/>
                                      </p:to>
                                    </p:set>
                                    <p:anim calcmode="lin" valueType="num">
                                      <p:cBhvr additive="base">
                                        <p:cTn id="25" dur="500" fill="hold"/>
                                        <p:tgtEl>
                                          <p:spTgt spid="849926"/>
                                        </p:tgtEl>
                                        <p:attrNameLst>
                                          <p:attrName>ppt_x</p:attrName>
                                        </p:attrNameLst>
                                      </p:cBhvr>
                                      <p:tavLst>
                                        <p:tav tm="0">
                                          <p:val>
                                            <p:strVal val="#ppt_x"/>
                                          </p:val>
                                        </p:tav>
                                        <p:tav tm="100000">
                                          <p:val>
                                            <p:strVal val="#ppt_x"/>
                                          </p:val>
                                        </p:tav>
                                      </p:tavLst>
                                    </p:anim>
                                    <p:anim calcmode="lin" valueType="num">
                                      <p:cBhvr additive="base">
                                        <p:cTn id="26" dur="500" fill="hold"/>
                                        <p:tgtEl>
                                          <p:spTgt spid="8499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8">
                                            <p:txEl>
                                              <p:pRg st="0" end="0"/>
                                            </p:txEl>
                                          </p:spTgt>
                                        </p:tgtEl>
                                        <p:attrNameLst>
                                          <p:attrName>style.visibility</p:attrName>
                                        </p:attrNameLst>
                                      </p:cBhvr>
                                      <p:to>
                                        <p:strVal val="visible"/>
                                      </p:to>
                                    </p:set>
                                    <p:anim calcmode="lin" valueType="num">
                                      <p:cBhvr additive="base">
                                        <p:cTn id="31"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49927"/>
                                        </p:tgtEl>
                                        <p:attrNameLst>
                                          <p:attrName>style.visibility</p:attrName>
                                        </p:attrNameLst>
                                      </p:cBhvr>
                                      <p:to>
                                        <p:strVal val="visible"/>
                                      </p:to>
                                    </p:set>
                                    <p:anim calcmode="lin" valueType="num">
                                      <p:cBhvr additive="base">
                                        <p:cTn id="37" dur="500" fill="hold"/>
                                        <p:tgtEl>
                                          <p:spTgt spid="849927"/>
                                        </p:tgtEl>
                                        <p:attrNameLst>
                                          <p:attrName>ppt_x</p:attrName>
                                        </p:attrNameLst>
                                      </p:cBhvr>
                                      <p:tavLst>
                                        <p:tav tm="0">
                                          <p:val>
                                            <p:strVal val="#ppt_x"/>
                                          </p:val>
                                        </p:tav>
                                        <p:tav tm="100000">
                                          <p:val>
                                            <p:strVal val="#ppt_x"/>
                                          </p:val>
                                        </p:tav>
                                      </p:tavLst>
                                    </p:anim>
                                    <p:anim calcmode="lin" valueType="num">
                                      <p:cBhvr additive="base">
                                        <p:cTn id="38" dur="500" fill="hold"/>
                                        <p:tgtEl>
                                          <p:spTgt spid="8499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9">
                                            <p:txEl>
                                              <p:pRg st="0" end="0"/>
                                            </p:txEl>
                                          </p:spTgt>
                                        </p:tgtEl>
                                        <p:attrNameLst>
                                          <p:attrName>style.visibility</p:attrName>
                                        </p:attrNameLst>
                                      </p:cBhvr>
                                      <p:to>
                                        <p:strVal val="visible"/>
                                      </p:to>
                                    </p:set>
                                    <p:anim calcmode="lin" valueType="num">
                                      <p:cBhvr additive="base">
                                        <p:cTn id="4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49928"/>
                                        </p:tgtEl>
                                        <p:attrNameLst>
                                          <p:attrName>style.visibility</p:attrName>
                                        </p:attrNameLst>
                                      </p:cBhvr>
                                      <p:to>
                                        <p:strVal val="visible"/>
                                      </p:to>
                                    </p:set>
                                    <p:anim calcmode="lin" valueType="num">
                                      <p:cBhvr additive="base">
                                        <p:cTn id="49" dur="500" fill="hold"/>
                                        <p:tgtEl>
                                          <p:spTgt spid="849928"/>
                                        </p:tgtEl>
                                        <p:attrNameLst>
                                          <p:attrName>ppt_x</p:attrName>
                                        </p:attrNameLst>
                                      </p:cBhvr>
                                      <p:tavLst>
                                        <p:tav tm="0">
                                          <p:val>
                                            <p:strVal val="#ppt_x"/>
                                          </p:val>
                                        </p:tav>
                                        <p:tav tm="100000">
                                          <p:val>
                                            <p:strVal val="#ppt_x"/>
                                          </p:val>
                                        </p:tav>
                                      </p:tavLst>
                                    </p:anim>
                                    <p:anim calcmode="lin" valueType="num">
                                      <p:cBhvr additive="base">
                                        <p:cTn id="50" dur="500" fill="hold"/>
                                        <p:tgtEl>
                                          <p:spTgt spid="8499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49935"/>
                                        </p:tgtEl>
                                        <p:attrNameLst>
                                          <p:attrName>style.visibility</p:attrName>
                                        </p:attrNameLst>
                                      </p:cBhvr>
                                      <p:to>
                                        <p:strVal val="visible"/>
                                      </p:to>
                                    </p:set>
                                    <p:anim calcmode="lin" valueType="num">
                                      <p:cBhvr additive="base">
                                        <p:cTn id="55" dur="500" fill="hold"/>
                                        <p:tgtEl>
                                          <p:spTgt spid="849935"/>
                                        </p:tgtEl>
                                        <p:attrNameLst>
                                          <p:attrName>ppt_x</p:attrName>
                                        </p:attrNameLst>
                                      </p:cBhvr>
                                      <p:tavLst>
                                        <p:tav tm="0">
                                          <p:val>
                                            <p:strVal val="#ppt_x"/>
                                          </p:val>
                                        </p:tav>
                                        <p:tav tm="100000">
                                          <p:val>
                                            <p:strVal val="#ppt_x"/>
                                          </p:val>
                                        </p:tav>
                                      </p:tavLst>
                                    </p:anim>
                                    <p:anim calcmode="lin" valueType="num">
                                      <p:cBhvr additive="base">
                                        <p:cTn id="56" dur="500" fill="hold"/>
                                        <p:tgtEl>
                                          <p:spTgt spid="8499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49929"/>
                                        </p:tgtEl>
                                        <p:attrNameLst>
                                          <p:attrName>style.visibility</p:attrName>
                                        </p:attrNameLst>
                                      </p:cBhvr>
                                      <p:to>
                                        <p:strVal val="visible"/>
                                      </p:to>
                                    </p:set>
                                    <p:anim calcmode="lin" valueType="num">
                                      <p:cBhvr additive="base">
                                        <p:cTn id="61" dur="500" fill="hold"/>
                                        <p:tgtEl>
                                          <p:spTgt spid="849929"/>
                                        </p:tgtEl>
                                        <p:attrNameLst>
                                          <p:attrName>ppt_x</p:attrName>
                                        </p:attrNameLst>
                                      </p:cBhvr>
                                      <p:tavLst>
                                        <p:tav tm="0">
                                          <p:val>
                                            <p:strVal val="#ppt_x"/>
                                          </p:val>
                                        </p:tav>
                                        <p:tav tm="100000">
                                          <p:val>
                                            <p:strVal val="#ppt_x"/>
                                          </p:val>
                                        </p:tav>
                                      </p:tavLst>
                                    </p:anim>
                                    <p:anim calcmode="lin" valueType="num">
                                      <p:cBhvr additive="base">
                                        <p:cTn id="62" dur="500" fill="hold"/>
                                        <p:tgtEl>
                                          <p:spTgt spid="8499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49931"/>
                                        </p:tgtEl>
                                        <p:attrNameLst>
                                          <p:attrName>style.visibility</p:attrName>
                                        </p:attrNameLst>
                                      </p:cBhvr>
                                      <p:to>
                                        <p:strVal val="visible"/>
                                      </p:to>
                                    </p:set>
                                    <p:anim calcmode="lin" valueType="num">
                                      <p:cBhvr additive="base">
                                        <p:cTn id="67" dur="500" fill="hold"/>
                                        <p:tgtEl>
                                          <p:spTgt spid="849931"/>
                                        </p:tgtEl>
                                        <p:attrNameLst>
                                          <p:attrName>ppt_x</p:attrName>
                                        </p:attrNameLst>
                                      </p:cBhvr>
                                      <p:tavLst>
                                        <p:tav tm="0">
                                          <p:val>
                                            <p:strVal val="#ppt_x"/>
                                          </p:val>
                                        </p:tav>
                                        <p:tav tm="100000">
                                          <p:val>
                                            <p:strVal val="#ppt_x"/>
                                          </p:val>
                                        </p:tav>
                                      </p:tavLst>
                                    </p:anim>
                                    <p:anim calcmode="lin" valueType="num">
                                      <p:cBhvr additive="base">
                                        <p:cTn id="68" dur="500" fill="hold"/>
                                        <p:tgtEl>
                                          <p:spTgt spid="8499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49930"/>
                                        </p:tgtEl>
                                        <p:attrNameLst>
                                          <p:attrName>style.visibility</p:attrName>
                                        </p:attrNameLst>
                                      </p:cBhvr>
                                      <p:to>
                                        <p:strVal val="visible"/>
                                      </p:to>
                                    </p:set>
                                    <p:anim calcmode="lin" valueType="num">
                                      <p:cBhvr additive="base">
                                        <p:cTn id="73" dur="500" fill="hold"/>
                                        <p:tgtEl>
                                          <p:spTgt spid="849930"/>
                                        </p:tgtEl>
                                        <p:attrNameLst>
                                          <p:attrName>ppt_x</p:attrName>
                                        </p:attrNameLst>
                                      </p:cBhvr>
                                      <p:tavLst>
                                        <p:tav tm="0">
                                          <p:val>
                                            <p:strVal val="#ppt_x"/>
                                          </p:val>
                                        </p:tav>
                                        <p:tav tm="100000">
                                          <p:val>
                                            <p:strVal val="#ppt_x"/>
                                          </p:val>
                                        </p:tav>
                                      </p:tavLst>
                                    </p:anim>
                                    <p:anim calcmode="lin" valueType="num">
                                      <p:cBhvr additive="base">
                                        <p:cTn id="74" dur="500" fill="hold"/>
                                        <p:tgtEl>
                                          <p:spTgt spid="8499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xEl>
                                              <p:pRg st="0" end="0"/>
                                            </p:txEl>
                                          </p:spTgt>
                                        </p:tgtEl>
                                        <p:attrNameLst>
                                          <p:attrName>style.visibility</p:attrName>
                                        </p:attrNameLst>
                                      </p:cBhvr>
                                      <p:to>
                                        <p:strVal val="visible"/>
                                      </p:to>
                                    </p:set>
                                    <p:anim calcmode="lin" valueType="num">
                                      <p:cBhvr additive="base">
                                        <p:cTn id="7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 calcmode="lin" valueType="num">
                                      <p:cBhvr additive="base">
                                        <p:cTn id="10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wipe(down)">
                                      <p:cBhvr>
                                        <p:cTn id="127" dur="500"/>
                                        <p:tgtEl>
                                          <p:spTgt spid="2"/>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619536"/>
                                        </p:tgtEl>
                                        <p:attrNameLst>
                                          <p:attrName>style.visibility</p:attrName>
                                        </p:attrNameLst>
                                      </p:cBhvr>
                                      <p:to>
                                        <p:strVal val="visible"/>
                                      </p:to>
                                    </p:set>
                                    <p:anim calcmode="lin" valueType="num">
                                      <p:cBhvr additive="base">
                                        <p:cTn id="132" dur="500" fill="hold"/>
                                        <p:tgtEl>
                                          <p:spTgt spid="619536"/>
                                        </p:tgtEl>
                                        <p:attrNameLst>
                                          <p:attrName>ppt_x</p:attrName>
                                        </p:attrNameLst>
                                      </p:cBhvr>
                                      <p:tavLst>
                                        <p:tav tm="0">
                                          <p:val>
                                            <p:strVal val="#ppt_x"/>
                                          </p:val>
                                        </p:tav>
                                        <p:tav tm="100000">
                                          <p:val>
                                            <p:strVal val="#ppt_x"/>
                                          </p:val>
                                        </p:tav>
                                      </p:tavLst>
                                    </p:anim>
                                    <p:anim calcmode="lin" valueType="num">
                                      <p:cBhvr additive="base">
                                        <p:cTn id="133" dur="500" fill="hold"/>
                                        <p:tgtEl>
                                          <p:spTgt spid="619536"/>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45"/>
                                        </p:tgtEl>
                                        <p:attrNameLst>
                                          <p:attrName>style.visibility</p:attrName>
                                        </p:attrNameLst>
                                      </p:cBhvr>
                                      <p:to>
                                        <p:strVal val="visible"/>
                                      </p:to>
                                    </p:set>
                                    <p:anim calcmode="lin" valueType="num">
                                      <p:cBhvr additive="base">
                                        <p:cTn id="138" dur="500" fill="hold"/>
                                        <p:tgtEl>
                                          <p:spTgt spid="45"/>
                                        </p:tgtEl>
                                        <p:attrNameLst>
                                          <p:attrName>ppt_x</p:attrName>
                                        </p:attrNameLst>
                                      </p:cBhvr>
                                      <p:tavLst>
                                        <p:tav tm="0">
                                          <p:val>
                                            <p:strVal val="#ppt_x"/>
                                          </p:val>
                                        </p:tav>
                                        <p:tav tm="100000">
                                          <p:val>
                                            <p:strVal val="#ppt_x"/>
                                          </p:val>
                                        </p:tav>
                                      </p:tavLst>
                                    </p:anim>
                                    <p:anim calcmode="lin" valueType="num">
                                      <p:cBhvr additive="base">
                                        <p:cTn id="13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484363"/>
                                        </p:tgtEl>
                                        <p:attrNameLst>
                                          <p:attrName>style.visibility</p:attrName>
                                        </p:attrNameLst>
                                      </p:cBhvr>
                                      <p:to>
                                        <p:strVal val="visible"/>
                                      </p:to>
                                    </p:set>
                                    <p:anim calcmode="lin" valueType="num">
                                      <p:cBhvr additive="base">
                                        <p:cTn id="144" dur="500" fill="hold"/>
                                        <p:tgtEl>
                                          <p:spTgt spid="484363"/>
                                        </p:tgtEl>
                                        <p:attrNameLst>
                                          <p:attrName>ppt_x</p:attrName>
                                        </p:attrNameLst>
                                      </p:cBhvr>
                                      <p:tavLst>
                                        <p:tav tm="0">
                                          <p:val>
                                            <p:strVal val="#ppt_x"/>
                                          </p:val>
                                        </p:tav>
                                        <p:tav tm="100000">
                                          <p:val>
                                            <p:strVal val="#ppt_x"/>
                                          </p:val>
                                        </p:tav>
                                      </p:tavLst>
                                    </p:anim>
                                    <p:anim calcmode="lin" valueType="num">
                                      <p:cBhvr additive="base">
                                        <p:cTn id="145" dur="500" fill="hold"/>
                                        <p:tgtEl>
                                          <p:spTgt spid="484363"/>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nodeType="clickEffect">
                                  <p:stCondLst>
                                    <p:cond delay="0"/>
                                  </p:stCondLst>
                                  <p:childTnLst>
                                    <p:set>
                                      <p:cBhvr>
                                        <p:cTn id="149" dur="1" fill="hold">
                                          <p:stCondLst>
                                            <p:cond delay="0"/>
                                          </p:stCondLst>
                                        </p:cTn>
                                        <p:tgtEl>
                                          <p:spTgt spid="484365"/>
                                        </p:tgtEl>
                                        <p:attrNameLst>
                                          <p:attrName>style.visibility</p:attrName>
                                        </p:attrNameLst>
                                      </p:cBhvr>
                                      <p:to>
                                        <p:strVal val="visible"/>
                                      </p:to>
                                    </p:set>
                                    <p:anim calcmode="lin" valueType="num">
                                      <p:cBhvr additive="base">
                                        <p:cTn id="150" dur="500" fill="hold"/>
                                        <p:tgtEl>
                                          <p:spTgt spid="484365"/>
                                        </p:tgtEl>
                                        <p:attrNameLst>
                                          <p:attrName>ppt_x</p:attrName>
                                        </p:attrNameLst>
                                      </p:cBhvr>
                                      <p:tavLst>
                                        <p:tav tm="0">
                                          <p:val>
                                            <p:strVal val="#ppt_x"/>
                                          </p:val>
                                        </p:tav>
                                        <p:tav tm="100000">
                                          <p:val>
                                            <p:strVal val="#ppt_x"/>
                                          </p:val>
                                        </p:tav>
                                      </p:tavLst>
                                    </p:anim>
                                    <p:anim calcmode="lin" valueType="num">
                                      <p:cBhvr additive="base">
                                        <p:cTn id="151" dur="500" fill="hold"/>
                                        <p:tgtEl>
                                          <p:spTgt spid="484365"/>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484364"/>
                                        </p:tgtEl>
                                        <p:attrNameLst>
                                          <p:attrName>style.visibility</p:attrName>
                                        </p:attrNameLst>
                                      </p:cBhvr>
                                      <p:to>
                                        <p:strVal val="visible"/>
                                      </p:to>
                                    </p:set>
                                    <p:anim calcmode="lin" valueType="num">
                                      <p:cBhvr additive="base">
                                        <p:cTn id="156" dur="500" fill="hold"/>
                                        <p:tgtEl>
                                          <p:spTgt spid="484364"/>
                                        </p:tgtEl>
                                        <p:attrNameLst>
                                          <p:attrName>ppt_x</p:attrName>
                                        </p:attrNameLst>
                                      </p:cBhvr>
                                      <p:tavLst>
                                        <p:tav tm="0">
                                          <p:val>
                                            <p:strVal val="#ppt_x"/>
                                          </p:val>
                                        </p:tav>
                                        <p:tav tm="100000">
                                          <p:val>
                                            <p:strVal val="#ppt_x"/>
                                          </p:val>
                                        </p:tav>
                                      </p:tavLst>
                                    </p:anim>
                                    <p:anim calcmode="lin" valueType="num">
                                      <p:cBhvr additive="base">
                                        <p:cTn id="157" dur="500" fill="hold"/>
                                        <p:tgtEl>
                                          <p:spTgt spid="484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allAtOnce"/>
      <p:bldP spid="69" grpId="0" build="allAtOnce"/>
      <p:bldP spid="13" grpId="0" build="allAtOnce"/>
      <p:bldP spid="14" grpId="0" build="allAtOnce"/>
      <p:bldP spid="18" grpId="0" build="allAtOnce"/>
      <p:bldP spid="19" grpId="0" build="allAtOnce"/>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81" name="Picture 9"/>
          <p:cNvPicPr>
            <a:picLocks noChangeAspect="1" noChangeArrowheads="1"/>
          </p:cNvPicPr>
          <p:nvPr/>
        </p:nvPicPr>
        <p:blipFill>
          <a:blip r:embed="rId3"/>
          <a:srcRect/>
          <a:stretch>
            <a:fillRect/>
          </a:stretch>
        </p:blipFill>
        <p:spPr bwMode="auto">
          <a:xfrm>
            <a:off x="3485072" y="4927300"/>
            <a:ext cx="2424113" cy="1307645"/>
          </a:xfrm>
          <a:prstGeom prst="rect">
            <a:avLst/>
          </a:prstGeom>
          <a:noFill/>
          <a:ln w="9525">
            <a:noFill/>
            <a:miter lim="800000"/>
            <a:headEnd/>
            <a:tailEnd/>
          </a:ln>
          <a:effectLst/>
        </p:spPr>
      </p:pic>
      <p:sp>
        <p:nvSpPr>
          <p:cNvPr id="5" name="Retângulo 4"/>
          <p:cNvSpPr/>
          <p:nvPr/>
        </p:nvSpPr>
        <p:spPr>
          <a:xfrm>
            <a:off x="3624016" y="570866"/>
            <a:ext cx="1692386"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CORRELAÇÃO</a:t>
            </a:r>
            <a:endParaRPr lang="pt-BR" altLang="pt-BR" b="1" dirty="0">
              <a:solidFill>
                <a:schemeClr val="accent1"/>
              </a:solidFill>
              <a:latin typeface="+mj-lt"/>
            </a:endParaRPr>
          </a:p>
        </p:txBody>
      </p:sp>
      <p:sp>
        <p:nvSpPr>
          <p:cNvPr id="15" name="Text Box 4"/>
          <p:cNvSpPr txBox="1">
            <a:spLocks noChangeArrowheads="1"/>
          </p:cNvSpPr>
          <p:nvPr/>
        </p:nvSpPr>
        <p:spPr bwMode="auto">
          <a:xfrm>
            <a:off x="0" y="1058360"/>
            <a:ext cx="9144001" cy="338554"/>
          </a:xfrm>
          <a:prstGeom prst="rect">
            <a:avLst/>
          </a:prstGeom>
          <a:noFill/>
          <a:ln w="12700">
            <a:noFill/>
            <a:miter lim="800000"/>
            <a:headEnd type="none" w="sm" len="sm"/>
            <a:tailEnd type="none" w="sm" len="sm"/>
          </a:ln>
        </p:spPr>
        <p:txBody>
          <a:bodyPr wrap="square" anchor="ctr">
            <a:spAutoFit/>
          </a:bodyPr>
          <a:lstStyle/>
          <a:p>
            <a:pPr algn="ctr" defTabSz="762000" eaLnBrk="0" hangingPunct="0"/>
            <a:r>
              <a:rPr lang="pt-BR" sz="1600" b="0" u="none" dirty="0" smtClean="0">
                <a:latin typeface="+mj-lt"/>
              </a:rPr>
              <a:t> A análise de correlação é aplicada para estudar quão forte é a associação entre variáveis aleatórias. </a:t>
            </a:r>
            <a:endParaRPr lang="pt-BR" sz="1600" dirty="0">
              <a:latin typeface="+mj-lt"/>
            </a:endParaRPr>
          </a:p>
        </p:txBody>
      </p:sp>
      <p:pic>
        <p:nvPicPr>
          <p:cNvPr id="1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422299"/>
            <a:ext cx="3391581" cy="1368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61478" name="Object 6"/>
          <p:cNvGraphicFramePr>
            <a:graphicFrameLocks noChangeAspect="1"/>
          </p:cNvGraphicFramePr>
          <p:nvPr/>
        </p:nvGraphicFramePr>
        <p:xfrm flipV="1">
          <a:off x="3421660" y="1510147"/>
          <a:ext cx="2098675" cy="388937"/>
        </p:xfrm>
        <a:graphic>
          <a:graphicData uri="http://schemas.openxmlformats.org/presentationml/2006/ole">
            <p:oleObj spid="_x0000_s88076" name="Equação" r:id="rId5" imgW="2120900" imgH="393700" progId="Equation.3">
              <p:embed/>
            </p:oleObj>
          </a:graphicData>
        </a:graphic>
      </p:graphicFrame>
      <p:graphicFrame>
        <p:nvGraphicFramePr>
          <p:cNvPr id="361479" name="Object 7"/>
          <p:cNvGraphicFramePr>
            <a:graphicFrameLocks noChangeAspect="1"/>
          </p:cNvGraphicFramePr>
          <p:nvPr/>
        </p:nvGraphicFramePr>
        <p:xfrm flipV="1">
          <a:off x="5361167" y="1416824"/>
          <a:ext cx="3506787" cy="552450"/>
        </p:xfrm>
        <a:graphic>
          <a:graphicData uri="http://schemas.openxmlformats.org/presentationml/2006/ole">
            <p:oleObj spid="_x0000_s88077" name="Equation" r:id="rId6" imgW="3543300" imgH="558800" progId="Equation.3">
              <p:embed/>
            </p:oleObj>
          </a:graphicData>
        </a:graphic>
      </p:graphicFrame>
      <p:pic>
        <p:nvPicPr>
          <p:cNvPr id="361480" name="Picture 8"/>
          <p:cNvPicPr>
            <a:picLocks noChangeAspect="1" noChangeArrowheads="1"/>
          </p:cNvPicPr>
          <p:nvPr/>
        </p:nvPicPr>
        <p:blipFill>
          <a:blip r:embed="rId7" cstate="print"/>
          <a:srcRect/>
          <a:stretch>
            <a:fillRect/>
          </a:stretch>
        </p:blipFill>
        <p:spPr bwMode="auto">
          <a:xfrm>
            <a:off x="4563362" y="2095339"/>
            <a:ext cx="3433277" cy="889431"/>
          </a:xfrm>
          <a:prstGeom prst="rect">
            <a:avLst/>
          </a:prstGeom>
          <a:noFill/>
          <a:ln w="9525">
            <a:noFill/>
            <a:miter lim="800000"/>
            <a:headEnd/>
            <a:tailEnd/>
          </a:ln>
          <a:effec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29395" y="3060368"/>
            <a:ext cx="1975129" cy="1687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8"/>
          <p:cNvPicPr>
            <a:picLocks noChangeAspect="1" noChangeArrowheads="1"/>
          </p:cNvPicPr>
          <p:nvPr/>
        </p:nvPicPr>
        <p:blipFill>
          <a:blip r:embed="rId9"/>
          <a:srcRect/>
          <a:stretch>
            <a:fillRect/>
          </a:stretch>
        </p:blipFill>
        <p:spPr bwMode="auto">
          <a:xfrm>
            <a:off x="2296785" y="2995163"/>
            <a:ext cx="6804085" cy="1901478"/>
          </a:xfrm>
          <a:prstGeom prst="rect">
            <a:avLst/>
          </a:prstGeom>
          <a:noFill/>
          <a:ln w="9525">
            <a:noFill/>
            <a:miter lim="800000"/>
            <a:headEnd/>
            <a:tailEnd/>
          </a:ln>
          <a:effectLst/>
        </p:spPr>
      </p:pic>
      <p:sp>
        <p:nvSpPr>
          <p:cNvPr id="18" name="Retângulo 17"/>
          <p:cNvSpPr/>
          <p:nvPr/>
        </p:nvSpPr>
        <p:spPr>
          <a:xfrm>
            <a:off x="4209691" y="5555410"/>
            <a:ext cx="1647646" cy="3191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
        <p:nvSpPr>
          <p:cNvPr id="19" name="Retângulo 18"/>
          <p:cNvSpPr/>
          <p:nvPr/>
        </p:nvSpPr>
        <p:spPr>
          <a:xfrm>
            <a:off x="4198189" y="5863085"/>
            <a:ext cx="1647646" cy="319179"/>
          </a:xfrm>
          <a:prstGeom prst="rect">
            <a:avLst/>
          </a:prstGeom>
          <a:noFill/>
          <a:ln w="254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1478"/>
                                        </p:tgtEl>
                                        <p:attrNameLst>
                                          <p:attrName>style.visibility</p:attrName>
                                        </p:attrNameLst>
                                      </p:cBhvr>
                                      <p:to>
                                        <p:strVal val="visible"/>
                                      </p:to>
                                    </p:set>
                                    <p:anim calcmode="lin" valueType="num">
                                      <p:cBhvr additive="base">
                                        <p:cTn id="19" dur="500" fill="hold"/>
                                        <p:tgtEl>
                                          <p:spTgt spid="361478"/>
                                        </p:tgtEl>
                                        <p:attrNameLst>
                                          <p:attrName>ppt_x</p:attrName>
                                        </p:attrNameLst>
                                      </p:cBhvr>
                                      <p:tavLst>
                                        <p:tav tm="0">
                                          <p:val>
                                            <p:strVal val="0-#ppt_w/2"/>
                                          </p:val>
                                        </p:tav>
                                        <p:tav tm="100000">
                                          <p:val>
                                            <p:strVal val="#ppt_x"/>
                                          </p:val>
                                        </p:tav>
                                      </p:tavLst>
                                    </p:anim>
                                    <p:anim calcmode="lin" valueType="num">
                                      <p:cBhvr additive="base">
                                        <p:cTn id="20" dur="500" fill="hold"/>
                                        <p:tgtEl>
                                          <p:spTgt spid="3614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61479"/>
                                        </p:tgtEl>
                                        <p:attrNameLst>
                                          <p:attrName>style.visibility</p:attrName>
                                        </p:attrNameLst>
                                      </p:cBhvr>
                                      <p:to>
                                        <p:strVal val="visible"/>
                                      </p:to>
                                    </p:set>
                                    <p:anim calcmode="lin" valueType="num">
                                      <p:cBhvr additive="base">
                                        <p:cTn id="25" dur="500" fill="hold"/>
                                        <p:tgtEl>
                                          <p:spTgt spid="361479"/>
                                        </p:tgtEl>
                                        <p:attrNameLst>
                                          <p:attrName>ppt_x</p:attrName>
                                        </p:attrNameLst>
                                      </p:cBhvr>
                                      <p:tavLst>
                                        <p:tav tm="0">
                                          <p:val>
                                            <p:strVal val="0-#ppt_w/2"/>
                                          </p:val>
                                        </p:tav>
                                        <p:tav tm="100000">
                                          <p:val>
                                            <p:strVal val="#ppt_x"/>
                                          </p:val>
                                        </p:tav>
                                      </p:tavLst>
                                    </p:anim>
                                    <p:anim calcmode="lin" valueType="num">
                                      <p:cBhvr additive="base">
                                        <p:cTn id="26" dur="500" fill="hold"/>
                                        <p:tgtEl>
                                          <p:spTgt spid="36147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1480"/>
                                        </p:tgtEl>
                                        <p:attrNameLst>
                                          <p:attrName>style.visibility</p:attrName>
                                        </p:attrNameLst>
                                      </p:cBhvr>
                                      <p:to>
                                        <p:strVal val="visible"/>
                                      </p:to>
                                    </p:set>
                                    <p:anim calcmode="lin" valueType="num">
                                      <p:cBhvr additive="base">
                                        <p:cTn id="31" dur="500" fill="hold"/>
                                        <p:tgtEl>
                                          <p:spTgt spid="361480"/>
                                        </p:tgtEl>
                                        <p:attrNameLst>
                                          <p:attrName>ppt_x</p:attrName>
                                        </p:attrNameLst>
                                      </p:cBhvr>
                                      <p:tavLst>
                                        <p:tav tm="0">
                                          <p:val>
                                            <p:strVal val="#ppt_x"/>
                                          </p:val>
                                        </p:tav>
                                        <p:tav tm="100000">
                                          <p:val>
                                            <p:strVal val="#ppt_x"/>
                                          </p:val>
                                        </p:tav>
                                      </p:tavLst>
                                    </p:anim>
                                    <p:anim calcmode="lin" valueType="num">
                                      <p:cBhvr additive="base">
                                        <p:cTn id="32" dur="500" fill="hold"/>
                                        <p:tgtEl>
                                          <p:spTgt spid="3614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1481"/>
                                        </p:tgtEl>
                                        <p:attrNameLst>
                                          <p:attrName>style.visibility</p:attrName>
                                        </p:attrNameLst>
                                      </p:cBhvr>
                                      <p:to>
                                        <p:strVal val="visible"/>
                                      </p:to>
                                    </p:set>
                                    <p:anim calcmode="lin" valueType="num">
                                      <p:cBhvr additive="base">
                                        <p:cTn id="49" dur="500" fill="hold"/>
                                        <p:tgtEl>
                                          <p:spTgt spid="361481"/>
                                        </p:tgtEl>
                                        <p:attrNameLst>
                                          <p:attrName>ppt_x</p:attrName>
                                        </p:attrNameLst>
                                      </p:cBhvr>
                                      <p:tavLst>
                                        <p:tav tm="0">
                                          <p:val>
                                            <p:strVal val="#ppt_x"/>
                                          </p:val>
                                        </p:tav>
                                        <p:tav tm="100000">
                                          <p:val>
                                            <p:strVal val="#ppt_x"/>
                                          </p:val>
                                        </p:tav>
                                      </p:tavLst>
                                    </p:anim>
                                    <p:anim calcmode="lin" valueType="num">
                                      <p:cBhvr additive="base">
                                        <p:cTn id="50" dur="500" fill="hold"/>
                                        <p:tgtEl>
                                          <p:spTgt spid="36148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8" grpId="0" animBg="1"/>
      <p:bldP spid="1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3101194" y="561778"/>
            <a:ext cx="2794355"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CURVA DE CALIBRAÇÃO</a:t>
            </a:r>
            <a:endParaRPr lang="pt-BR" altLang="pt-BR" b="1" dirty="0">
              <a:solidFill>
                <a:schemeClr val="accent1"/>
              </a:solidFill>
              <a:latin typeface="+mj-lt"/>
            </a:endParaRPr>
          </a:p>
        </p:txBody>
      </p:sp>
      <p:sp>
        <p:nvSpPr>
          <p:cNvPr id="25" name="Retângulo 24"/>
          <p:cNvSpPr/>
          <p:nvPr/>
        </p:nvSpPr>
        <p:spPr>
          <a:xfrm>
            <a:off x="0" y="1076720"/>
            <a:ext cx="9144000" cy="923330"/>
          </a:xfrm>
          <a:prstGeom prst="rect">
            <a:avLst/>
          </a:prstGeom>
        </p:spPr>
        <p:txBody>
          <a:bodyPr wrap="square">
            <a:spAutoFit/>
          </a:bodyPr>
          <a:lstStyle/>
          <a:p>
            <a:pPr algn="just"/>
            <a:r>
              <a:rPr lang="pt-BR" dirty="0" smtClean="0">
                <a:latin typeface="+mj-lt"/>
              </a:rPr>
              <a:t>Em muitas situações, informações sobre duas ou mais variáveis associadas são obtidas para estudar sua relação. </a:t>
            </a:r>
            <a:r>
              <a:rPr lang="pt-BR" u="sng" dirty="0" smtClean="0">
                <a:solidFill>
                  <a:srgbClr val="FF0000"/>
                </a:solidFill>
                <a:latin typeface="+mj-lt"/>
              </a:rPr>
              <a:t>Dependendo da natureza das variáveis, a investigação é realizada por análise de regressão ou por análise de correlação</a:t>
            </a:r>
            <a:r>
              <a:rPr lang="pt-BR" dirty="0" smtClean="0">
                <a:solidFill>
                  <a:srgbClr val="FF0000"/>
                </a:solidFill>
                <a:latin typeface="+mj-lt"/>
              </a:rPr>
              <a:t>.</a:t>
            </a:r>
            <a:endParaRPr lang="pt-BR" dirty="0">
              <a:solidFill>
                <a:srgbClr val="FF0000"/>
              </a:solidFill>
              <a:latin typeface="+mj-lt"/>
            </a:endParaRPr>
          </a:p>
        </p:txBody>
      </p:sp>
      <p:sp>
        <p:nvSpPr>
          <p:cNvPr id="26" name="Retângulo 25"/>
          <p:cNvSpPr/>
          <p:nvPr/>
        </p:nvSpPr>
        <p:spPr>
          <a:xfrm>
            <a:off x="0" y="2180904"/>
            <a:ext cx="9144000" cy="923330"/>
          </a:xfrm>
          <a:prstGeom prst="rect">
            <a:avLst/>
          </a:prstGeom>
        </p:spPr>
        <p:txBody>
          <a:bodyPr wrap="square">
            <a:spAutoFit/>
          </a:bodyPr>
          <a:lstStyle/>
          <a:p>
            <a:r>
              <a:rPr lang="pt-BR" dirty="0" smtClean="0">
                <a:latin typeface="+mj-lt"/>
              </a:rPr>
              <a:t>A análise de regressão é usada para estudar a relação entre duas ou mais variáveis. Essa relação é expressa como uma função matemática que também pode ser usada para prever uma variável dependente  a partir do conhecimento da (s) outra (s) que são denominadas independentes. </a:t>
            </a:r>
            <a:endParaRPr lang="pt-BR" dirty="0">
              <a:latin typeface="+mj-lt"/>
            </a:endParaRPr>
          </a:p>
        </p:txBody>
      </p:sp>
      <p:sp>
        <p:nvSpPr>
          <p:cNvPr id="27" name="Retângulo 26"/>
          <p:cNvSpPr/>
          <p:nvPr/>
        </p:nvSpPr>
        <p:spPr>
          <a:xfrm>
            <a:off x="0" y="3200259"/>
            <a:ext cx="9144000" cy="646331"/>
          </a:xfrm>
          <a:prstGeom prst="rect">
            <a:avLst/>
          </a:prstGeom>
        </p:spPr>
        <p:txBody>
          <a:bodyPr wrap="square">
            <a:spAutoFit/>
          </a:bodyPr>
          <a:lstStyle/>
          <a:p>
            <a:pPr algn="just"/>
            <a:r>
              <a:rPr lang="pt-BR" u="sng" dirty="0" smtClean="0">
                <a:solidFill>
                  <a:srgbClr val="FF0000"/>
                </a:solidFill>
                <a:latin typeface="+mj-lt"/>
              </a:rPr>
              <a:t>As técnicas de regressão do modelo I</a:t>
            </a:r>
            <a:r>
              <a:rPr lang="pt-BR" dirty="0" smtClean="0">
                <a:latin typeface="+mj-lt"/>
              </a:rPr>
              <a:t>  assumem que a variável independente não está sujeita a erro. </a:t>
            </a:r>
            <a:endParaRPr lang="pt-BR" dirty="0">
              <a:latin typeface="+mj-lt"/>
            </a:endParaRPr>
          </a:p>
        </p:txBody>
      </p:sp>
      <p:sp>
        <p:nvSpPr>
          <p:cNvPr id="28" name="Retângulo 27"/>
          <p:cNvSpPr/>
          <p:nvPr/>
        </p:nvSpPr>
        <p:spPr>
          <a:xfrm>
            <a:off x="0" y="3975675"/>
            <a:ext cx="9143999" cy="923330"/>
          </a:xfrm>
          <a:prstGeom prst="rect">
            <a:avLst/>
          </a:prstGeom>
        </p:spPr>
        <p:txBody>
          <a:bodyPr wrap="square">
            <a:spAutoFit/>
          </a:bodyPr>
          <a:lstStyle/>
          <a:p>
            <a:pPr algn="just"/>
            <a:r>
              <a:rPr lang="pt-BR" u="sng" dirty="0" smtClean="0">
                <a:solidFill>
                  <a:srgbClr val="FF0000"/>
                </a:solidFill>
                <a:latin typeface="+mj-lt"/>
              </a:rPr>
              <a:t>Uma aplicação importante da análise de regressão do Modelo I é a curva de calibração</a:t>
            </a:r>
            <a:r>
              <a:rPr lang="pt-BR" dirty="0" smtClean="0">
                <a:latin typeface="+mj-lt"/>
              </a:rPr>
              <a:t>, onde uma resposta instrumental está relacionada à concentração conhecida do </a:t>
            </a:r>
            <a:r>
              <a:rPr lang="pt-BR" dirty="0" err="1" smtClean="0">
                <a:latin typeface="+mj-lt"/>
              </a:rPr>
              <a:t>analito</a:t>
            </a:r>
            <a:r>
              <a:rPr lang="pt-BR" dirty="0" smtClean="0">
                <a:latin typeface="+mj-lt"/>
              </a:rPr>
              <a:t> dos padrões de calibração.</a:t>
            </a:r>
            <a:endParaRPr lang="pt-BR" dirty="0">
              <a:latin typeface="+mj-lt"/>
            </a:endParaRPr>
          </a:p>
        </p:txBody>
      </p:sp>
      <p:sp>
        <p:nvSpPr>
          <p:cNvPr id="30" name="Retângulo 29"/>
          <p:cNvSpPr/>
          <p:nvPr/>
        </p:nvSpPr>
        <p:spPr>
          <a:xfrm>
            <a:off x="1" y="5001264"/>
            <a:ext cx="9144000" cy="1200329"/>
          </a:xfrm>
          <a:prstGeom prst="rect">
            <a:avLst/>
          </a:prstGeom>
        </p:spPr>
        <p:txBody>
          <a:bodyPr wrap="square">
            <a:spAutoFit/>
          </a:bodyPr>
          <a:lstStyle/>
          <a:p>
            <a:pPr algn="just"/>
            <a:r>
              <a:rPr lang="pt-BR" u="sng" dirty="0" smtClean="0">
                <a:solidFill>
                  <a:srgbClr val="FF0000"/>
                </a:solidFill>
                <a:latin typeface="+mj-lt"/>
              </a:rPr>
              <a:t>Se ambas as variáveis ​​estiverem sujeitas a erro, as técnicas de regressão do Modelo II</a:t>
            </a:r>
            <a:r>
              <a:rPr lang="pt-BR" dirty="0" smtClean="0">
                <a:latin typeface="+mj-lt"/>
              </a:rPr>
              <a:t>, que levam em consideração o erro associado a ambas as variáveis, devem ser aplicadas. É o caso, por exemplo, de estudos de comparação de métodos em que existem erros de medição nos dois métodos.</a:t>
            </a:r>
            <a:endParaRPr lang="pt-BR"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additive="base">
                                        <p:cTn id="1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 calcmode="lin" valueType="num">
                                      <p:cBhvr additive="base">
                                        <p:cTn id="2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P spid="27" grpId="0" build="p"/>
      <p:bldP spid="28" grpId="0" build="p"/>
      <p:bldP spid="30"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3199165" y="537284"/>
            <a:ext cx="2794355"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CURVA DE CALIBRAÇÃO</a:t>
            </a:r>
            <a:endParaRPr lang="pt-BR" altLang="pt-BR" b="1" dirty="0">
              <a:solidFill>
                <a:schemeClr val="accent1"/>
              </a:solidFill>
              <a:latin typeface="+mj-lt"/>
            </a:endParaRPr>
          </a:p>
        </p:txBody>
      </p:sp>
      <p:sp>
        <p:nvSpPr>
          <p:cNvPr id="8" name="Retângulo 7"/>
          <p:cNvSpPr/>
          <p:nvPr/>
        </p:nvSpPr>
        <p:spPr>
          <a:xfrm>
            <a:off x="0" y="1000554"/>
            <a:ext cx="9144000" cy="553998"/>
          </a:xfrm>
          <a:prstGeom prst="rect">
            <a:avLst/>
          </a:prstGeom>
        </p:spPr>
        <p:txBody>
          <a:bodyPr wrap="square">
            <a:spAutoFit/>
          </a:bodyPr>
          <a:lstStyle/>
          <a:p>
            <a:pPr algn="just"/>
            <a:r>
              <a:rPr lang="pt-BR" sz="1500" u="sng" dirty="0" smtClean="0">
                <a:solidFill>
                  <a:srgbClr val="FF0000"/>
                </a:solidFill>
                <a:latin typeface="+mj-lt"/>
              </a:rPr>
              <a:t>O objetivo principal da análise de regressão é estimar os coeficientes de regressão que têm um significado bem definido.</a:t>
            </a:r>
            <a:endParaRPr lang="pt-BR" sz="1500" u="sng" dirty="0">
              <a:solidFill>
                <a:srgbClr val="FF0000"/>
              </a:solidFill>
              <a:latin typeface="+mj-lt"/>
            </a:endParaRPr>
          </a:p>
        </p:txBody>
      </p:sp>
      <p:sp>
        <p:nvSpPr>
          <p:cNvPr id="10" name="Retângulo 9"/>
          <p:cNvSpPr/>
          <p:nvPr/>
        </p:nvSpPr>
        <p:spPr>
          <a:xfrm>
            <a:off x="0" y="1558425"/>
            <a:ext cx="9144000" cy="1015663"/>
          </a:xfrm>
          <a:prstGeom prst="rect">
            <a:avLst/>
          </a:prstGeom>
        </p:spPr>
        <p:txBody>
          <a:bodyPr wrap="square">
            <a:spAutoFit/>
          </a:bodyPr>
          <a:lstStyle/>
          <a:p>
            <a:pPr algn="just"/>
            <a:r>
              <a:rPr lang="pt-BR" sz="1500" dirty="0" smtClean="0">
                <a:latin typeface="+mj-lt"/>
              </a:rPr>
              <a:t>O uso de uma curva de calibração para determinar a concentração de um </a:t>
            </a:r>
            <a:r>
              <a:rPr lang="pt-BR" sz="1500" dirty="0" err="1" smtClean="0">
                <a:latin typeface="+mj-lt"/>
              </a:rPr>
              <a:t>analito</a:t>
            </a:r>
            <a:r>
              <a:rPr lang="pt-BR" sz="1500" dirty="0" smtClean="0">
                <a:latin typeface="+mj-lt"/>
              </a:rPr>
              <a:t> em uma amostra é uma aplicação importante da regressão linear. A variável y representa as medidas de resposta e a variável x a concentração das soluções padrão. </a:t>
            </a:r>
            <a:r>
              <a:rPr lang="pt-BR" sz="1500" u="sng" dirty="0" smtClean="0">
                <a:solidFill>
                  <a:srgbClr val="FF0000"/>
                </a:solidFill>
                <a:latin typeface="+mj-lt"/>
              </a:rPr>
              <a:t>Os erros cometidos na preparação dos padrões costumam ser insignificantes em comparação com os erros de medição.</a:t>
            </a:r>
            <a:endParaRPr lang="pt-BR" sz="1500" dirty="0">
              <a:solidFill>
                <a:srgbClr val="FF0000"/>
              </a:solidFill>
              <a:latin typeface="+mj-lt"/>
            </a:endParaRPr>
          </a:p>
        </p:txBody>
      </p:sp>
      <p:sp>
        <p:nvSpPr>
          <p:cNvPr id="11" name="Retângulo 10"/>
          <p:cNvSpPr/>
          <p:nvPr/>
        </p:nvSpPr>
        <p:spPr>
          <a:xfrm>
            <a:off x="0" y="2579219"/>
            <a:ext cx="9144000" cy="553998"/>
          </a:xfrm>
          <a:prstGeom prst="rect">
            <a:avLst/>
          </a:prstGeom>
        </p:spPr>
        <p:txBody>
          <a:bodyPr wrap="square">
            <a:spAutoFit/>
          </a:bodyPr>
          <a:lstStyle/>
          <a:p>
            <a:pPr algn="just"/>
            <a:r>
              <a:rPr lang="pt-BR" sz="1500" dirty="0" smtClean="0">
                <a:latin typeface="+mj-lt"/>
              </a:rPr>
              <a:t>Se assumirmos que a verdadeira relação entre a resposta e a concentração é uma linha reta, o modelo que descreve essa relação é:</a:t>
            </a:r>
            <a:endParaRPr lang="pt-BR" sz="1500" dirty="0">
              <a:latin typeface="+mj-lt"/>
            </a:endParaRPr>
          </a:p>
        </p:txBody>
      </p:sp>
      <p:graphicFrame>
        <p:nvGraphicFramePr>
          <p:cNvPr id="630786" name="Object 9"/>
          <p:cNvGraphicFramePr>
            <a:graphicFrameLocks noChangeAspect="1"/>
          </p:cNvGraphicFramePr>
          <p:nvPr/>
        </p:nvGraphicFramePr>
        <p:xfrm>
          <a:off x="3902132" y="2965608"/>
          <a:ext cx="787400" cy="228600"/>
        </p:xfrm>
        <a:graphic>
          <a:graphicData uri="http://schemas.openxmlformats.org/presentationml/2006/ole">
            <p:oleObj spid="_x0000_s89110" name="Equação" r:id="rId3" imgW="787400" imgH="228600" progId="Equation.3">
              <p:embed/>
            </p:oleObj>
          </a:graphicData>
        </a:graphic>
      </p:graphicFrame>
      <p:sp>
        <p:nvSpPr>
          <p:cNvPr id="14" name="Retângulo 13"/>
          <p:cNvSpPr/>
          <p:nvPr/>
        </p:nvSpPr>
        <p:spPr>
          <a:xfrm>
            <a:off x="0" y="3172505"/>
            <a:ext cx="9143999" cy="553998"/>
          </a:xfrm>
          <a:prstGeom prst="rect">
            <a:avLst/>
          </a:prstGeom>
        </p:spPr>
        <p:txBody>
          <a:bodyPr wrap="square">
            <a:spAutoFit/>
          </a:bodyPr>
          <a:lstStyle/>
          <a:p>
            <a:r>
              <a:rPr lang="pt-BR" sz="1500" dirty="0" smtClean="0">
                <a:latin typeface="+mj-lt"/>
              </a:rPr>
              <a:t>Os parâmetros do modelo, </a:t>
            </a:r>
            <a:r>
              <a:rPr lang="pt-BR" sz="1500" dirty="0" smtClean="0">
                <a:latin typeface="+mj-lt"/>
                <a:sym typeface="Symbol"/>
              </a:rPr>
              <a:t></a:t>
            </a:r>
            <a:r>
              <a:rPr lang="pt-BR" sz="1500" baseline="-25000" dirty="0" smtClean="0">
                <a:latin typeface="+mj-lt"/>
              </a:rPr>
              <a:t>o</a:t>
            </a:r>
            <a:r>
              <a:rPr lang="pt-BR" sz="1500" dirty="0" smtClean="0">
                <a:latin typeface="+mj-lt"/>
              </a:rPr>
              <a:t> (</a:t>
            </a:r>
            <a:r>
              <a:rPr lang="pt-BR" sz="1500" u="sng" dirty="0" smtClean="0">
                <a:latin typeface="+mj-lt"/>
              </a:rPr>
              <a:t>intercepção</a:t>
            </a:r>
            <a:r>
              <a:rPr lang="pt-BR" sz="1500" dirty="0" smtClean="0">
                <a:latin typeface="+mj-lt"/>
              </a:rPr>
              <a:t>) e </a:t>
            </a:r>
            <a:r>
              <a:rPr lang="pt-BR" sz="1500" dirty="0" smtClean="0">
                <a:latin typeface="+mj-lt"/>
                <a:sym typeface="Symbol"/>
              </a:rPr>
              <a:t></a:t>
            </a:r>
            <a:r>
              <a:rPr lang="pt-BR" sz="1500" baseline="-25000" dirty="0" smtClean="0">
                <a:latin typeface="+mj-lt"/>
              </a:rPr>
              <a:t>1</a:t>
            </a:r>
            <a:r>
              <a:rPr lang="pt-BR" sz="1500" dirty="0" smtClean="0">
                <a:latin typeface="+mj-lt"/>
              </a:rPr>
              <a:t>(</a:t>
            </a:r>
            <a:r>
              <a:rPr lang="pt-BR" sz="1500" u="sng" dirty="0" smtClean="0">
                <a:latin typeface="+mj-lt"/>
              </a:rPr>
              <a:t>inclinação</a:t>
            </a:r>
            <a:r>
              <a:rPr lang="pt-BR" sz="1500" dirty="0" smtClean="0">
                <a:latin typeface="+mj-lt"/>
              </a:rPr>
              <a:t>), são desconhecidos. No entanto, pode-se usar as informações fornecidas pelas medidas para obter estimativas, </a:t>
            </a:r>
            <a:r>
              <a:rPr lang="pt-BR" sz="1500" dirty="0" err="1" smtClean="0">
                <a:latin typeface="+mj-lt"/>
              </a:rPr>
              <a:t>b</a:t>
            </a:r>
            <a:r>
              <a:rPr lang="pt-BR" sz="1500" baseline="-25000" dirty="0" err="1" smtClean="0">
                <a:latin typeface="+mj-lt"/>
              </a:rPr>
              <a:t>o</a:t>
            </a:r>
            <a:r>
              <a:rPr lang="pt-BR" sz="1500" dirty="0" smtClean="0">
                <a:latin typeface="+mj-lt"/>
              </a:rPr>
              <a:t> e b</a:t>
            </a:r>
            <a:r>
              <a:rPr lang="pt-BR" sz="1500" baseline="-25000" dirty="0" smtClean="0">
                <a:latin typeface="+mj-lt"/>
              </a:rPr>
              <a:t>1</a:t>
            </a:r>
            <a:r>
              <a:rPr lang="pt-BR" sz="1500" dirty="0" smtClean="0">
                <a:latin typeface="+mj-lt"/>
              </a:rPr>
              <a:t>, de </a:t>
            </a:r>
            <a:r>
              <a:rPr lang="pt-BR" sz="1500" dirty="0" smtClean="0">
                <a:latin typeface="+mj-lt"/>
                <a:sym typeface="Symbol"/>
              </a:rPr>
              <a:t></a:t>
            </a:r>
            <a:r>
              <a:rPr lang="pt-BR" sz="1500" baseline="-25000" dirty="0" smtClean="0">
                <a:latin typeface="+mj-lt"/>
              </a:rPr>
              <a:t>o</a:t>
            </a:r>
            <a:r>
              <a:rPr lang="pt-BR" sz="1500" dirty="0" smtClean="0">
                <a:latin typeface="+mj-lt"/>
              </a:rPr>
              <a:t> e </a:t>
            </a:r>
            <a:r>
              <a:rPr lang="pt-BR" sz="1500" dirty="0" smtClean="0">
                <a:latin typeface="+mj-lt"/>
                <a:sym typeface="Symbol"/>
              </a:rPr>
              <a:t></a:t>
            </a:r>
            <a:r>
              <a:rPr lang="pt-BR" sz="1500" baseline="-25000" dirty="0" smtClean="0">
                <a:latin typeface="+mj-lt"/>
              </a:rPr>
              <a:t>1</a:t>
            </a:r>
            <a:r>
              <a:rPr lang="pt-BR" sz="1500" dirty="0" smtClean="0">
                <a:latin typeface="+mj-lt"/>
              </a:rPr>
              <a:t>, respectivamente. </a:t>
            </a:r>
            <a:endParaRPr lang="pt-BR" sz="1500" dirty="0">
              <a:latin typeface="+mj-lt"/>
            </a:endParaRPr>
          </a:p>
        </p:txBody>
      </p:sp>
      <p:graphicFrame>
        <p:nvGraphicFramePr>
          <p:cNvPr id="630788" name="Object 18"/>
          <p:cNvGraphicFramePr>
            <a:graphicFrameLocks noChangeAspect="1"/>
          </p:cNvGraphicFramePr>
          <p:nvPr/>
        </p:nvGraphicFramePr>
        <p:xfrm>
          <a:off x="5862342" y="4761003"/>
          <a:ext cx="736600" cy="254000"/>
        </p:xfrm>
        <a:graphic>
          <a:graphicData uri="http://schemas.openxmlformats.org/presentationml/2006/ole">
            <p:oleObj spid="_x0000_s89111" name="Equação" r:id="rId4" imgW="736280" imgH="253890" progId="Equation.3">
              <p:embed/>
            </p:oleObj>
          </a:graphicData>
        </a:graphic>
      </p:graphicFrame>
      <p:sp>
        <p:nvSpPr>
          <p:cNvPr id="17" name="Retângulo 16"/>
          <p:cNvSpPr/>
          <p:nvPr/>
        </p:nvSpPr>
        <p:spPr>
          <a:xfrm>
            <a:off x="0" y="5702371"/>
            <a:ext cx="9144000" cy="323165"/>
          </a:xfrm>
          <a:prstGeom prst="rect">
            <a:avLst/>
          </a:prstGeom>
        </p:spPr>
        <p:txBody>
          <a:bodyPr wrap="square">
            <a:spAutoFit/>
          </a:bodyPr>
          <a:lstStyle/>
          <a:p>
            <a:r>
              <a:rPr lang="pt-BR" sz="1500" dirty="0" smtClean="0">
                <a:latin typeface="+mj-lt"/>
              </a:rPr>
              <a:t>Essas estimativas, </a:t>
            </a:r>
            <a:r>
              <a:rPr lang="pt-BR" sz="1500" dirty="0" err="1" smtClean="0">
                <a:latin typeface="+mj-lt"/>
              </a:rPr>
              <a:t>b</a:t>
            </a:r>
            <a:r>
              <a:rPr lang="pt-BR" sz="1500" baseline="-25000" dirty="0" err="1" smtClean="0">
                <a:latin typeface="+mj-lt"/>
              </a:rPr>
              <a:t>o</a:t>
            </a:r>
            <a:r>
              <a:rPr lang="pt-BR" sz="1500" dirty="0" smtClean="0">
                <a:latin typeface="+mj-lt"/>
              </a:rPr>
              <a:t> e b</a:t>
            </a:r>
            <a:r>
              <a:rPr lang="pt-BR" sz="1500" baseline="-25000" dirty="0" smtClean="0">
                <a:latin typeface="+mj-lt"/>
              </a:rPr>
              <a:t>1</a:t>
            </a:r>
            <a:r>
              <a:rPr lang="pt-BR" sz="1500" dirty="0" smtClean="0">
                <a:latin typeface="+mj-lt"/>
              </a:rPr>
              <a:t>, são calculadas de maneira que acurva de calibração estimada é: </a:t>
            </a:r>
            <a:endParaRPr lang="pt-BR" sz="1500" dirty="0">
              <a:latin typeface="+mj-lt"/>
            </a:endParaRPr>
          </a:p>
        </p:txBody>
      </p:sp>
      <p:graphicFrame>
        <p:nvGraphicFramePr>
          <p:cNvPr id="630789" name="Object 2"/>
          <p:cNvGraphicFramePr>
            <a:graphicFrameLocks noChangeAspect="1"/>
          </p:cNvGraphicFramePr>
          <p:nvPr/>
        </p:nvGraphicFramePr>
        <p:xfrm>
          <a:off x="3924489" y="6018441"/>
          <a:ext cx="723900" cy="228600"/>
        </p:xfrm>
        <a:graphic>
          <a:graphicData uri="http://schemas.openxmlformats.org/presentationml/2006/ole">
            <p:oleObj spid="_x0000_s89112" name="Equação" r:id="rId5" imgW="723586" imgH="228501" progId="Equation.3">
              <p:embed/>
            </p:oleObj>
          </a:graphicData>
        </a:graphic>
      </p:graphicFrame>
      <p:pic>
        <p:nvPicPr>
          <p:cNvPr id="13" name="Picture 1"/>
          <p:cNvPicPr>
            <a:picLocks noChangeAspect="1" noChangeArrowheads="1"/>
          </p:cNvPicPr>
          <p:nvPr/>
        </p:nvPicPr>
        <p:blipFill>
          <a:blip r:embed="rId6" cstate="print"/>
          <a:srcRect/>
          <a:stretch>
            <a:fillRect/>
          </a:stretch>
        </p:blipFill>
        <p:spPr bwMode="auto">
          <a:xfrm>
            <a:off x="-8568" y="4555720"/>
            <a:ext cx="2186448" cy="777973"/>
          </a:xfrm>
          <a:prstGeom prst="rect">
            <a:avLst/>
          </a:prstGeom>
          <a:noFill/>
          <a:ln w="9525">
            <a:noFill/>
            <a:miter lim="800000"/>
            <a:headEnd/>
            <a:tailEnd/>
          </a:ln>
          <a:effectLst/>
        </p:spPr>
      </p:pic>
      <p:pic>
        <p:nvPicPr>
          <p:cNvPr id="15" name="Picture 25"/>
          <p:cNvPicPr>
            <a:picLocks noChangeAspect="1" noChangeArrowheads="1"/>
          </p:cNvPicPr>
          <p:nvPr/>
        </p:nvPicPr>
        <p:blipFill>
          <a:blip r:embed="rId7"/>
          <a:srcRect/>
          <a:stretch>
            <a:fillRect/>
          </a:stretch>
        </p:blipFill>
        <p:spPr bwMode="auto">
          <a:xfrm>
            <a:off x="3589935" y="3864634"/>
            <a:ext cx="2121986" cy="1830337"/>
          </a:xfrm>
          <a:prstGeom prst="rect">
            <a:avLst/>
          </a:prstGeom>
          <a:noFill/>
          <a:ln w="9525">
            <a:noFill/>
            <a:miter lim="800000"/>
            <a:headEnd/>
            <a:tailEnd/>
          </a:ln>
          <a:effectLst/>
        </p:spPr>
      </p:pic>
      <p:pic>
        <p:nvPicPr>
          <p:cNvPr id="16" name="Picture 24"/>
          <p:cNvPicPr>
            <a:picLocks noChangeAspect="1" noChangeArrowheads="1"/>
          </p:cNvPicPr>
          <p:nvPr/>
        </p:nvPicPr>
        <p:blipFill>
          <a:blip r:embed="rId8"/>
          <a:srcRect/>
          <a:stretch>
            <a:fillRect/>
          </a:stretch>
        </p:blipFill>
        <p:spPr bwMode="auto">
          <a:xfrm>
            <a:off x="6661270" y="3834358"/>
            <a:ext cx="2162074" cy="1859075"/>
          </a:xfrm>
          <a:prstGeom prst="rect">
            <a:avLst/>
          </a:prstGeom>
          <a:noFill/>
          <a:ln w="9525">
            <a:noFill/>
            <a:miter lim="800000"/>
            <a:headEnd/>
            <a:tailEnd/>
          </a:ln>
          <a:effectLst/>
        </p:spPr>
      </p:pic>
      <p:graphicFrame>
        <p:nvGraphicFramePr>
          <p:cNvPr id="630787" name="Object 2"/>
          <p:cNvGraphicFramePr>
            <a:graphicFrameLocks noChangeAspect="1"/>
          </p:cNvGraphicFramePr>
          <p:nvPr/>
        </p:nvGraphicFramePr>
        <p:xfrm>
          <a:off x="2105448" y="4728474"/>
          <a:ext cx="1346200" cy="533400"/>
        </p:xfrm>
        <a:graphic>
          <a:graphicData uri="http://schemas.openxmlformats.org/presentationml/2006/ole">
            <p:oleObj spid="_x0000_s89113" name="Equação" r:id="rId9" imgW="1346200" imgH="5334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0786"/>
                                        </p:tgtEl>
                                        <p:attrNameLst>
                                          <p:attrName>style.visibility</p:attrName>
                                        </p:attrNameLst>
                                      </p:cBhvr>
                                      <p:to>
                                        <p:strVal val="visible"/>
                                      </p:to>
                                    </p:set>
                                    <p:anim calcmode="lin" valueType="num">
                                      <p:cBhvr additive="base">
                                        <p:cTn id="25" dur="500" fill="hold"/>
                                        <p:tgtEl>
                                          <p:spTgt spid="630786"/>
                                        </p:tgtEl>
                                        <p:attrNameLst>
                                          <p:attrName>ppt_x</p:attrName>
                                        </p:attrNameLst>
                                      </p:cBhvr>
                                      <p:tavLst>
                                        <p:tav tm="0">
                                          <p:val>
                                            <p:strVal val="#ppt_x"/>
                                          </p:val>
                                        </p:tav>
                                        <p:tav tm="100000">
                                          <p:val>
                                            <p:strVal val="#ppt_x"/>
                                          </p:val>
                                        </p:tav>
                                      </p:tavLst>
                                    </p:anim>
                                    <p:anim calcmode="lin" valueType="num">
                                      <p:cBhvr additive="base">
                                        <p:cTn id="26" dur="500" fill="hold"/>
                                        <p:tgtEl>
                                          <p:spTgt spid="63078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30787"/>
                                        </p:tgtEl>
                                        <p:attrNameLst>
                                          <p:attrName>style.visibility</p:attrName>
                                        </p:attrNameLst>
                                      </p:cBhvr>
                                      <p:to>
                                        <p:strVal val="visible"/>
                                      </p:to>
                                    </p:set>
                                    <p:anim calcmode="lin" valueType="num">
                                      <p:cBhvr additive="base">
                                        <p:cTn id="43" dur="500" fill="hold"/>
                                        <p:tgtEl>
                                          <p:spTgt spid="630787"/>
                                        </p:tgtEl>
                                        <p:attrNameLst>
                                          <p:attrName>ppt_x</p:attrName>
                                        </p:attrNameLst>
                                      </p:cBhvr>
                                      <p:tavLst>
                                        <p:tav tm="0">
                                          <p:val>
                                            <p:strVal val="#ppt_x"/>
                                          </p:val>
                                        </p:tav>
                                        <p:tav tm="100000">
                                          <p:val>
                                            <p:strVal val="#ppt_x"/>
                                          </p:val>
                                        </p:tav>
                                      </p:tavLst>
                                    </p:anim>
                                    <p:anim calcmode="lin" valueType="num">
                                      <p:cBhvr additive="base">
                                        <p:cTn id="44" dur="500" fill="hold"/>
                                        <p:tgtEl>
                                          <p:spTgt spid="63078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30788"/>
                                        </p:tgtEl>
                                        <p:attrNameLst>
                                          <p:attrName>style.visibility</p:attrName>
                                        </p:attrNameLst>
                                      </p:cBhvr>
                                      <p:to>
                                        <p:strVal val="visible"/>
                                      </p:to>
                                    </p:set>
                                    <p:anim calcmode="lin" valueType="num">
                                      <p:cBhvr additive="base">
                                        <p:cTn id="55" dur="500" fill="hold"/>
                                        <p:tgtEl>
                                          <p:spTgt spid="630788"/>
                                        </p:tgtEl>
                                        <p:attrNameLst>
                                          <p:attrName>ppt_x</p:attrName>
                                        </p:attrNameLst>
                                      </p:cBhvr>
                                      <p:tavLst>
                                        <p:tav tm="0">
                                          <p:val>
                                            <p:strVal val="#ppt_x"/>
                                          </p:val>
                                        </p:tav>
                                        <p:tav tm="100000">
                                          <p:val>
                                            <p:strVal val="#ppt_x"/>
                                          </p:val>
                                        </p:tav>
                                      </p:tavLst>
                                    </p:anim>
                                    <p:anim calcmode="lin" valueType="num">
                                      <p:cBhvr additive="base">
                                        <p:cTn id="56" dur="500" fill="hold"/>
                                        <p:tgtEl>
                                          <p:spTgt spid="63078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 calcmode="lin" valueType="num">
                                      <p:cBhvr additive="base">
                                        <p:cTn id="6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30789"/>
                                        </p:tgtEl>
                                        <p:attrNameLst>
                                          <p:attrName>style.visibility</p:attrName>
                                        </p:attrNameLst>
                                      </p:cBhvr>
                                      <p:to>
                                        <p:strVal val="visible"/>
                                      </p:to>
                                    </p:set>
                                    <p:anim calcmode="lin" valueType="num">
                                      <p:cBhvr additive="base">
                                        <p:cTn id="73" dur="500" fill="hold"/>
                                        <p:tgtEl>
                                          <p:spTgt spid="630789"/>
                                        </p:tgtEl>
                                        <p:attrNameLst>
                                          <p:attrName>ppt_x</p:attrName>
                                        </p:attrNameLst>
                                      </p:cBhvr>
                                      <p:tavLst>
                                        <p:tav tm="0">
                                          <p:val>
                                            <p:strVal val="#ppt_x"/>
                                          </p:val>
                                        </p:tav>
                                        <p:tav tm="100000">
                                          <p:val>
                                            <p:strVal val="#ppt_x"/>
                                          </p:val>
                                        </p:tav>
                                      </p:tavLst>
                                    </p:anim>
                                    <p:anim calcmode="lin" valueType="num">
                                      <p:cBhvr additive="base">
                                        <p:cTn id="74" dur="500" fill="hold"/>
                                        <p:tgtEl>
                                          <p:spTgt spid="630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11" grpId="0" build="p"/>
      <p:bldP spid="14" grpId="0" build="p"/>
      <p:bldP spid="1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3239987" y="569942"/>
            <a:ext cx="2794355" cy="397032"/>
          </a:xfrm>
          <a:prstGeom prst="rect">
            <a:avLst/>
          </a:prstGeom>
        </p:spPr>
        <p:txBody>
          <a:bodyPr wrap="none">
            <a:spAutoFit/>
          </a:bodyPr>
          <a:lstStyle/>
          <a:p>
            <a:pPr algn="ctr" defTabSz="914400">
              <a:lnSpc>
                <a:spcPct val="90000"/>
              </a:lnSpc>
              <a:spcBef>
                <a:spcPct val="0"/>
              </a:spcBef>
            </a:pPr>
            <a:r>
              <a:rPr lang="pt-BR" altLang="pt-BR" sz="2200" b="1" dirty="0" smtClean="0">
                <a:solidFill>
                  <a:schemeClr val="accent1"/>
                </a:solidFill>
                <a:latin typeface="+mj-lt"/>
                <a:ea typeface="+mj-ea"/>
                <a:cs typeface="+mj-cs"/>
              </a:rPr>
              <a:t>CURVA DE CALIBRAÇÃO</a:t>
            </a:r>
            <a:endParaRPr lang="pt-BR" altLang="pt-BR" b="1" dirty="0">
              <a:solidFill>
                <a:schemeClr val="accent1"/>
              </a:solidFill>
              <a:latin typeface="+mj-lt"/>
            </a:endParaRPr>
          </a:p>
        </p:txBody>
      </p:sp>
      <p:sp>
        <p:nvSpPr>
          <p:cNvPr id="12" name="Retângulo 11"/>
          <p:cNvSpPr/>
          <p:nvPr/>
        </p:nvSpPr>
        <p:spPr>
          <a:xfrm>
            <a:off x="3487857" y="1027353"/>
            <a:ext cx="2084097" cy="369332"/>
          </a:xfrm>
          <a:prstGeom prst="rect">
            <a:avLst/>
          </a:prstGeom>
        </p:spPr>
        <p:txBody>
          <a:bodyPr wrap="none">
            <a:spAutoFit/>
          </a:bodyPr>
          <a:lstStyle/>
          <a:p>
            <a:r>
              <a:rPr lang="pt-BR" b="1" dirty="0" smtClean="0">
                <a:latin typeface="+mj-lt"/>
              </a:rPr>
              <a:t>Validação do modelo</a:t>
            </a:r>
            <a:endParaRPr lang="pt-BR" dirty="0">
              <a:latin typeface="+mj-lt"/>
            </a:endParaRPr>
          </a:p>
        </p:txBody>
      </p:sp>
      <p:sp>
        <p:nvSpPr>
          <p:cNvPr id="13" name="CaixaDeTexto 12"/>
          <p:cNvSpPr txBox="1"/>
          <p:nvPr/>
        </p:nvSpPr>
        <p:spPr>
          <a:xfrm>
            <a:off x="0" y="1431994"/>
            <a:ext cx="9144000" cy="738664"/>
          </a:xfrm>
          <a:prstGeom prst="rect">
            <a:avLst/>
          </a:prstGeom>
          <a:noFill/>
        </p:spPr>
        <p:txBody>
          <a:bodyPr wrap="square" rtlCol="0">
            <a:spAutoFit/>
          </a:bodyPr>
          <a:lstStyle/>
          <a:p>
            <a:pPr lvl="0" algn="just"/>
            <a:r>
              <a:rPr lang="pt-BR" sz="1400" dirty="0" smtClean="0">
                <a:latin typeface="+mj-lt"/>
              </a:rPr>
              <a:t>A validação do modelo é importante para verificar se o modelo selecionado é o correto (por exemplo, o modelo é realmente uma linha reta ou os dados são melhor descritos por uma linha curva). </a:t>
            </a:r>
            <a:r>
              <a:rPr lang="pt-BR" sz="1400" u="sng" dirty="0" smtClean="0">
                <a:solidFill>
                  <a:srgbClr val="FF0000"/>
                </a:solidFill>
                <a:latin typeface="+mj-lt"/>
              </a:rPr>
              <a:t>A análise dos resíduos (</a:t>
            </a:r>
            <a:r>
              <a:rPr lang="pt-BR" sz="1400" u="sng" dirty="0" smtClean="0">
                <a:solidFill>
                  <a:srgbClr val="FF0000"/>
                </a:solidFill>
                <a:latin typeface="+mj-lt"/>
                <a:sym typeface="Symbol"/>
              </a:rPr>
              <a:t>)</a:t>
            </a:r>
            <a:r>
              <a:rPr lang="pt-BR" sz="1400" u="sng" dirty="0" smtClean="0">
                <a:solidFill>
                  <a:srgbClr val="FF0000"/>
                </a:solidFill>
                <a:latin typeface="+mj-lt"/>
              </a:rPr>
              <a:t> e a análise de variância (ANOVA) são úteis para fins de validação do modelo</a:t>
            </a:r>
            <a:r>
              <a:rPr lang="pt-BR" sz="1400" dirty="0" smtClean="0">
                <a:solidFill>
                  <a:srgbClr val="FF0000"/>
                </a:solidFill>
                <a:latin typeface="+mj-lt"/>
              </a:rPr>
              <a:t>.</a:t>
            </a:r>
            <a:endParaRPr lang="pt-BR" sz="1400" dirty="0">
              <a:solidFill>
                <a:srgbClr val="FF0000"/>
              </a:solidFill>
              <a:latin typeface="+mj-lt"/>
            </a:endParaRPr>
          </a:p>
        </p:txBody>
      </p:sp>
      <p:grpSp>
        <p:nvGrpSpPr>
          <p:cNvPr id="2" name="Grupo 27"/>
          <p:cNvGrpSpPr/>
          <p:nvPr/>
        </p:nvGrpSpPr>
        <p:grpSpPr>
          <a:xfrm>
            <a:off x="340749" y="2764735"/>
            <a:ext cx="2738887" cy="1897121"/>
            <a:chOff x="340749" y="2781987"/>
            <a:chExt cx="2738887" cy="1897121"/>
          </a:xfrm>
        </p:grpSpPr>
        <p:sp>
          <p:nvSpPr>
            <p:cNvPr id="19" name="Retângulo 18"/>
            <p:cNvSpPr/>
            <p:nvPr/>
          </p:nvSpPr>
          <p:spPr>
            <a:xfrm>
              <a:off x="1166783" y="4417498"/>
              <a:ext cx="1069524" cy="261610"/>
            </a:xfrm>
            <a:prstGeom prst="rect">
              <a:avLst/>
            </a:prstGeom>
          </p:spPr>
          <p:txBody>
            <a:bodyPr wrap="none">
              <a:spAutoFit/>
            </a:bodyPr>
            <a:lstStyle/>
            <a:p>
              <a:r>
                <a:rPr lang="pt-BR" sz="1100" dirty="0" err="1" smtClean="0">
                  <a:latin typeface="+mj-lt"/>
                </a:rPr>
                <a:t>Homocedástico</a:t>
              </a:r>
              <a:endParaRPr lang="pt-BR" sz="1100" dirty="0">
                <a:latin typeface="+mj-lt"/>
              </a:endParaRPr>
            </a:p>
          </p:txBody>
        </p:sp>
        <p:pic>
          <p:nvPicPr>
            <p:cNvPr id="631816" name="Picture 8"/>
            <p:cNvPicPr>
              <a:picLocks noChangeAspect="1" noChangeArrowheads="1"/>
            </p:cNvPicPr>
            <p:nvPr/>
          </p:nvPicPr>
          <p:blipFill>
            <a:blip r:embed="rId3"/>
            <a:srcRect/>
            <a:stretch>
              <a:fillRect/>
            </a:stretch>
          </p:blipFill>
          <p:spPr bwMode="auto">
            <a:xfrm>
              <a:off x="340749" y="2781987"/>
              <a:ext cx="2738887" cy="1643332"/>
            </a:xfrm>
            <a:prstGeom prst="rect">
              <a:avLst/>
            </a:prstGeom>
            <a:noFill/>
            <a:ln w="9525">
              <a:noFill/>
              <a:miter lim="800000"/>
              <a:headEnd/>
              <a:tailEnd/>
            </a:ln>
            <a:effectLst/>
          </p:spPr>
        </p:pic>
      </p:grpSp>
      <p:graphicFrame>
        <p:nvGraphicFramePr>
          <p:cNvPr id="631817" name="Object 9"/>
          <p:cNvGraphicFramePr>
            <a:graphicFrameLocks noChangeAspect="1"/>
          </p:cNvGraphicFramePr>
          <p:nvPr/>
        </p:nvGraphicFramePr>
        <p:xfrm>
          <a:off x="3268663" y="2232025"/>
          <a:ext cx="2393950" cy="338138"/>
        </p:xfrm>
        <a:graphic>
          <a:graphicData uri="http://schemas.openxmlformats.org/presentationml/2006/ole">
            <p:oleObj spid="_x0000_s90124" name="Equação" r:id="rId4" imgW="1600200" imgH="228600" progId="Equation.3">
              <p:embed/>
            </p:oleObj>
          </a:graphicData>
        </a:graphic>
      </p:graphicFrame>
      <p:grpSp>
        <p:nvGrpSpPr>
          <p:cNvPr id="3" name="Grupo 28"/>
          <p:cNvGrpSpPr/>
          <p:nvPr/>
        </p:nvGrpSpPr>
        <p:grpSpPr>
          <a:xfrm>
            <a:off x="3571335" y="2746974"/>
            <a:ext cx="2312149" cy="1920636"/>
            <a:chOff x="3571335" y="2764226"/>
            <a:chExt cx="2312149" cy="1920636"/>
          </a:xfrm>
        </p:grpSpPr>
        <p:pic>
          <p:nvPicPr>
            <p:cNvPr id="631819" name="Picture 11"/>
            <p:cNvPicPr>
              <a:picLocks noChangeAspect="1" noChangeArrowheads="1"/>
            </p:cNvPicPr>
            <p:nvPr/>
          </p:nvPicPr>
          <p:blipFill>
            <a:blip r:embed="rId5"/>
            <a:srcRect/>
            <a:stretch>
              <a:fillRect/>
            </a:stretch>
          </p:blipFill>
          <p:spPr bwMode="auto">
            <a:xfrm>
              <a:off x="3571335" y="2764226"/>
              <a:ext cx="2312149" cy="1664747"/>
            </a:xfrm>
            <a:prstGeom prst="rect">
              <a:avLst/>
            </a:prstGeom>
            <a:noFill/>
            <a:ln w="9525">
              <a:noFill/>
              <a:miter lim="800000"/>
              <a:headEnd/>
              <a:tailEnd/>
            </a:ln>
            <a:effectLst/>
          </p:spPr>
        </p:pic>
        <p:sp>
          <p:nvSpPr>
            <p:cNvPr id="26" name="Retângulo 25"/>
            <p:cNvSpPr/>
            <p:nvPr/>
          </p:nvSpPr>
          <p:spPr>
            <a:xfrm>
              <a:off x="4079637" y="4423252"/>
              <a:ext cx="1120820" cy="261610"/>
            </a:xfrm>
            <a:prstGeom prst="rect">
              <a:avLst/>
            </a:prstGeom>
          </p:spPr>
          <p:txBody>
            <a:bodyPr wrap="none">
              <a:spAutoFit/>
            </a:bodyPr>
            <a:lstStyle/>
            <a:p>
              <a:r>
                <a:rPr lang="pt-BR" sz="1100" dirty="0" err="1" smtClean="0">
                  <a:latin typeface="+mj-lt"/>
                </a:rPr>
                <a:t>Heterocedástico</a:t>
              </a:r>
              <a:endParaRPr lang="pt-BR" sz="1100" dirty="0">
                <a:latin typeface="+mj-lt"/>
              </a:endParaRPr>
            </a:p>
          </p:txBody>
        </p:sp>
      </p:grpSp>
      <p:grpSp>
        <p:nvGrpSpPr>
          <p:cNvPr id="4" name="Grupo 29"/>
          <p:cNvGrpSpPr/>
          <p:nvPr/>
        </p:nvGrpSpPr>
        <p:grpSpPr>
          <a:xfrm>
            <a:off x="6207695" y="2709530"/>
            <a:ext cx="2297950" cy="2260824"/>
            <a:chOff x="6207695" y="2726782"/>
            <a:chExt cx="2297950" cy="2260824"/>
          </a:xfrm>
        </p:grpSpPr>
        <p:pic>
          <p:nvPicPr>
            <p:cNvPr id="631820" name="Picture 12"/>
            <p:cNvPicPr>
              <a:picLocks noChangeAspect="1" noChangeArrowheads="1"/>
            </p:cNvPicPr>
            <p:nvPr/>
          </p:nvPicPr>
          <p:blipFill>
            <a:blip r:embed="rId6"/>
            <a:srcRect/>
            <a:stretch>
              <a:fillRect/>
            </a:stretch>
          </p:blipFill>
          <p:spPr bwMode="auto">
            <a:xfrm>
              <a:off x="6207695" y="2726782"/>
              <a:ext cx="2297950" cy="1627401"/>
            </a:xfrm>
            <a:prstGeom prst="rect">
              <a:avLst/>
            </a:prstGeom>
            <a:noFill/>
            <a:ln w="9525">
              <a:noFill/>
              <a:miter lim="800000"/>
              <a:headEnd/>
              <a:tailEnd/>
            </a:ln>
            <a:effectLst/>
          </p:spPr>
        </p:pic>
        <p:sp>
          <p:nvSpPr>
            <p:cNvPr id="27" name="Retângulo 26"/>
            <p:cNvSpPr/>
            <p:nvPr/>
          </p:nvSpPr>
          <p:spPr>
            <a:xfrm>
              <a:off x="6418053" y="4218165"/>
              <a:ext cx="1975448" cy="769441"/>
            </a:xfrm>
            <a:prstGeom prst="rect">
              <a:avLst/>
            </a:prstGeom>
          </p:spPr>
          <p:txBody>
            <a:bodyPr wrap="square">
              <a:spAutoFit/>
            </a:bodyPr>
            <a:lstStyle/>
            <a:p>
              <a:pPr algn="just"/>
              <a:r>
                <a:rPr lang="pt-BR" sz="1100" dirty="0" smtClean="0">
                  <a:latin typeface="+mj-lt"/>
                </a:rPr>
                <a:t>Resíduos do ajuste de uma linha reta aos dados que são melhor representados por uma curva</a:t>
              </a:r>
            </a:p>
          </p:txBody>
        </p:sp>
      </p:grpSp>
      <p:sp>
        <p:nvSpPr>
          <p:cNvPr id="16" name="Retângulo 15"/>
          <p:cNvSpPr/>
          <p:nvPr/>
        </p:nvSpPr>
        <p:spPr>
          <a:xfrm>
            <a:off x="0" y="4934648"/>
            <a:ext cx="9144000" cy="369332"/>
          </a:xfrm>
          <a:prstGeom prst="rect">
            <a:avLst/>
          </a:prstGeom>
        </p:spPr>
        <p:txBody>
          <a:bodyPr wrap="square">
            <a:spAutoFit/>
          </a:bodyPr>
          <a:lstStyle/>
          <a:p>
            <a:r>
              <a:rPr lang="pt-BR" dirty="0" smtClean="0">
                <a:latin typeface="+mj-lt"/>
              </a:rPr>
              <a:t>Uma estatística importante na análise de regressão é a variância residual S</a:t>
            </a:r>
            <a:r>
              <a:rPr lang="pt-BR" baseline="-25000" dirty="0" smtClean="0">
                <a:latin typeface="+mj-lt"/>
              </a:rPr>
              <a:t>e</a:t>
            </a:r>
            <a:r>
              <a:rPr lang="pt-BR" baseline="30000" dirty="0" smtClean="0">
                <a:latin typeface="+mj-lt"/>
              </a:rPr>
              <a:t>2</a:t>
            </a:r>
            <a:r>
              <a:rPr lang="pt-BR" dirty="0" smtClean="0">
                <a:latin typeface="+mj-lt"/>
              </a:rPr>
              <a:t>.    </a:t>
            </a:r>
            <a:r>
              <a:rPr lang="pt-BR" baseline="30000" dirty="0" smtClean="0">
                <a:latin typeface="+mj-lt"/>
              </a:rPr>
              <a:t>  </a:t>
            </a:r>
            <a:endParaRPr lang="pt-BR" dirty="0">
              <a:latin typeface="+mj-lt"/>
            </a:endParaRPr>
          </a:p>
        </p:txBody>
      </p:sp>
      <p:graphicFrame>
        <p:nvGraphicFramePr>
          <p:cNvPr id="631818" name="Object 10"/>
          <p:cNvGraphicFramePr>
            <a:graphicFrameLocks noChangeAspect="1"/>
          </p:cNvGraphicFramePr>
          <p:nvPr/>
        </p:nvGraphicFramePr>
        <p:xfrm>
          <a:off x="2544763" y="5409572"/>
          <a:ext cx="4273550" cy="714375"/>
        </p:xfrm>
        <a:graphic>
          <a:graphicData uri="http://schemas.openxmlformats.org/presentationml/2006/ole">
            <p:oleObj spid="_x0000_s90125" name="Equação" r:id="rId7" imgW="2857500" imgH="4826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1817"/>
                                        </p:tgtEl>
                                        <p:attrNameLst>
                                          <p:attrName>style.visibility</p:attrName>
                                        </p:attrNameLst>
                                      </p:cBhvr>
                                      <p:to>
                                        <p:strVal val="visible"/>
                                      </p:to>
                                    </p:set>
                                    <p:anim calcmode="lin" valueType="num">
                                      <p:cBhvr additive="base">
                                        <p:cTn id="19" dur="500" fill="hold"/>
                                        <p:tgtEl>
                                          <p:spTgt spid="631817"/>
                                        </p:tgtEl>
                                        <p:attrNameLst>
                                          <p:attrName>ppt_x</p:attrName>
                                        </p:attrNameLst>
                                      </p:cBhvr>
                                      <p:tavLst>
                                        <p:tav tm="0">
                                          <p:val>
                                            <p:strVal val="#ppt_x"/>
                                          </p:val>
                                        </p:tav>
                                        <p:tav tm="100000">
                                          <p:val>
                                            <p:strVal val="#ppt_x"/>
                                          </p:val>
                                        </p:tav>
                                      </p:tavLst>
                                    </p:anim>
                                    <p:anim calcmode="lin" valueType="num">
                                      <p:cBhvr additive="base">
                                        <p:cTn id="20" dur="500" fill="hold"/>
                                        <p:tgtEl>
                                          <p:spTgt spid="6318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31818"/>
                                        </p:tgtEl>
                                        <p:attrNameLst>
                                          <p:attrName>style.visibility</p:attrName>
                                        </p:attrNameLst>
                                      </p:cBhvr>
                                      <p:to>
                                        <p:strVal val="visible"/>
                                      </p:to>
                                    </p:set>
                                    <p:anim calcmode="lin" valueType="num">
                                      <p:cBhvr additive="base">
                                        <p:cTn id="49" dur="500" fill="hold"/>
                                        <p:tgtEl>
                                          <p:spTgt spid="631818"/>
                                        </p:tgtEl>
                                        <p:attrNameLst>
                                          <p:attrName>ppt_x</p:attrName>
                                        </p:attrNameLst>
                                      </p:cBhvr>
                                      <p:tavLst>
                                        <p:tav tm="0">
                                          <p:val>
                                            <p:strVal val="#ppt_x"/>
                                          </p:val>
                                        </p:tav>
                                        <p:tav tm="100000">
                                          <p:val>
                                            <p:strVal val="#ppt_x"/>
                                          </p:val>
                                        </p:tav>
                                      </p:tavLst>
                                    </p:anim>
                                    <p:anim calcmode="lin" valueType="num">
                                      <p:cBhvr additive="base">
                                        <p:cTn id="50" dur="500" fill="hold"/>
                                        <p:tgtEl>
                                          <p:spTgt spid="631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6" grpId="0" build="p"/>
    </p:bldLst>
  </p:timing>
</p:sld>
</file>

<file path=ppt/theme/theme1.xml><?xml version="1.0" encoding="utf-8"?>
<a:theme xmlns:a="http://schemas.openxmlformats.org/drawingml/2006/main" name="Tema do Office">
  <a:themeElements>
    <a:clrScheme name="Personalizada 4">
      <a:dk1>
        <a:sysClr val="windowText" lastClr="000000"/>
      </a:dk1>
      <a:lt1>
        <a:sysClr val="window" lastClr="FFFFFF"/>
      </a:lt1>
      <a:dk2>
        <a:srgbClr val="002060"/>
      </a:dk2>
      <a:lt2>
        <a:srgbClr val="E7E6E6"/>
      </a:lt2>
      <a:accent1>
        <a:srgbClr val="0066B2"/>
      </a:accent1>
      <a:accent2>
        <a:srgbClr val="E1B937"/>
      </a:accent2>
      <a:accent3>
        <a:srgbClr val="A5A5A5"/>
      </a:accent3>
      <a:accent4>
        <a:srgbClr val="7F0000"/>
      </a:accent4>
      <a:accent5>
        <a:srgbClr val="9CC3E5"/>
      </a:accent5>
      <a:accent6>
        <a:srgbClr val="008080"/>
      </a:accent6>
      <a:hlink>
        <a:srgbClr val="FF0000"/>
      </a:hlink>
      <a:folHlink>
        <a:srgbClr val="00B050"/>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431</TotalTime>
  <Words>7341</Words>
  <Application>Microsoft Office PowerPoint</Application>
  <PresentationFormat>Apresentação na tela (4:3)</PresentationFormat>
  <Paragraphs>1865</Paragraphs>
  <Slides>109</Slides>
  <Notes>16</Notes>
  <HiddenSlides>0</HiddenSlides>
  <MMClips>0</MMClips>
  <ScaleCrop>false</ScaleCrop>
  <HeadingPairs>
    <vt:vector size="6" baseType="variant">
      <vt:variant>
        <vt:lpstr>Tema</vt:lpstr>
      </vt:variant>
      <vt:variant>
        <vt:i4>1</vt:i4>
      </vt:variant>
      <vt:variant>
        <vt:lpstr>Servidores OLE incorporados</vt:lpstr>
      </vt:variant>
      <vt:variant>
        <vt:i4>5</vt:i4>
      </vt:variant>
      <vt:variant>
        <vt:lpstr>Títulos de slides</vt:lpstr>
      </vt:variant>
      <vt:variant>
        <vt:i4>109</vt:i4>
      </vt:variant>
    </vt:vector>
  </HeadingPairs>
  <TitlesOfParts>
    <vt:vector size="115" baseType="lpstr">
      <vt:lpstr>Tema do Office</vt:lpstr>
      <vt:lpstr>Equação</vt:lpstr>
      <vt:lpstr>Worksheet</vt:lpstr>
      <vt:lpstr>Equation</vt:lpstr>
      <vt:lpstr>Planilha</vt:lpstr>
      <vt:lpstr>Document</vt:lpstr>
      <vt:lpstr>Slide 1</vt:lpstr>
      <vt:lpstr> ESTATÍSTICA APLICADA À METROLOGIA</vt:lpstr>
      <vt:lpstr>Slide 3</vt:lpstr>
      <vt:lpstr> </vt:lpstr>
      <vt:lpstr> </vt:lpstr>
      <vt:lpstr>Slide 6</vt:lpstr>
      <vt:lpstr>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Contato: Paulo Roberto Guimarães Couto – plrcouto@yahoo.com.br Jailton C Damasceno - jcdamasceno@outlook.com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Thais Rodrigues</dc:creator>
  <cp:lastModifiedBy>User</cp:lastModifiedBy>
  <cp:revision>49</cp:revision>
  <dcterms:created xsi:type="dcterms:W3CDTF">2019-05-21T12:12:01Z</dcterms:created>
  <dcterms:modified xsi:type="dcterms:W3CDTF">2020-06-06T15:39:24Z</dcterms:modified>
</cp:coreProperties>
</file>