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8" r:id="rId2"/>
    <p:sldMasterId id="2147483710" r:id="rId3"/>
  </p:sldMasterIdLst>
  <p:sldIdLst>
    <p:sldId id="285" r:id="rId4"/>
    <p:sldId id="262" r:id="rId5"/>
    <p:sldId id="263" r:id="rId6"/>
    <p:sldId id="267" r:id="rId7"/>
    <p:sldId id="283" r:id="rId8"/>
    <p:sldId id="269" r:id="rId9"/>
    <p:sldId id="271" r:id="rId10"/>
    <p:sldId id="272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B937"/>
    <a:srgbClr val="0066B2"/>
    <a:srgbClr val="360C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3631CA0-80B4-4BA0-8B1E-D4D72DF5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044132"/>
            <a:ext cx="5715000" cy="181848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4967090"/>
            <a:ext cx="6115050" cy="11803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C646-50BF-44BB-BD42-0249965C1F34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0B6-8A18-41AD-9C2E-1C183A2AD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349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2352-E2CC-4A72-8C10-829DBFBDA446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08F-7A78-459B-B600-CA8E79C676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326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C646-50BF-44BB-BD42-0249965C1F34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0B6-8A18-41AD-9C2E-1C183A2AD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401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C646-50BF-44BB-BD42-0249965C1F34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0B6-8A18-41AD-9C2E-1C183A2AD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16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683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12F13FC-4A65-43B7-933C-C60035678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00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7710403"/>
      </p:ext>
    </p:extLst>
  </p:cSld>
  <p:clrMapOvr>
    <a:masterClrMapping/>
  </p:clrMapOvr>
  <p:transition spd="med"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2971865"/>
      </p:ext>
    </p:extLst>
  </p:cSld>
  <p:clrMapOvr>
    <a:masterClrMapping/>
  </p:clrMapOvr>
  <p:transition spd="med"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5310432"/>
      </p:ext>
    </p:extLst>
  </p:cSld>
  <p:clrMapOvr>
    <a:masterClrMapping/>
  </p:clrMapOvr>
  <p:transition spd="med">
    <p:pull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0825437"/>
      </p:ext>
    </p:extLst>
  </p:cSld>
  <p:clrMapOvr>
    <a:masterClrMapping/>
  </p:clrMapOvr>
  <p:transition spd="med"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4327383"/>
      </p:ext>
    </p:extLst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1CB8BAE-D270-46BC-847C-0E1ADF8F4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09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8243968"/>
      </p:ext>
    </p:extLst>
  </p:cSld>
  <p:clrMapOvr>
    <a:masterClrMapping/>
  </p:clrMapOvr>
  <p:transition spd="med"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12F13FC-4A65-43B7-933C-C60035678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08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12F13FC-4A65-43B7-933C-C60035678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08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6587016"/>
      </p:ext>
    </p:extLst>
  </p:cSld>
  <p:clrMapOvr>
    <a:masterClrMapping/>
  </p:clrMapOvr>
  <p:transition spd="med">
    <p:pull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12F13FC-4A65-43B7-933C-C60035678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67990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68134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549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4330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3701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130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806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C646-50BF-44BB-BD42-0249965C1F34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0B6-8A18-41AD-9C2E-1C183A2AD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1105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3200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8319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5045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8121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1717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0299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4542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2996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1101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458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2352-E2CC-4A72-8C10-829DBFBDA446}" type="datetimeFigureOut">
              <a:rPr lang="pt-BR" smtClean="0"/>
              <a:pPr/>
              <a:t>06/06/2020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08F-7A78-459B-B600-CA8E79C6762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24887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6347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7214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8781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6612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1136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4373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5503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468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2352-E2CC-4A72-8C10-829DBFBDA446}" type="datetimeFigureOut">
              <a:rPr lang="pt-BR" smtClean="0"/>
              <a:pPr/>
              <a:t>06/06/2020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08F-7A78-459B-B600-CA8E79C6762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1956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2352-E2CC-4A72-8C10-829DBFBDA446}" type="datetimeFigureOut">
              <a:rPr lang="pt-BR" smtClean="0"/>
              <a:pPr/>
              <a:t>06/06/2020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08F-7A78-459B-B600-CA8E79C6762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5430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C646-50BF-44BB-BD42-0249965C1F34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0B6-8A18-41AD-9C2E-1C183A2AD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573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C646-50BF-44BB-BD42-0249965C1F34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A0B6-8A18-41AD-9C2E-1C183A2AD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86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2352-E2CC-4A72-8C10-829DBFBDA446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08F-7A78-459B-B600-CA8E79C676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390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1C646-50BF-44BB-BD42-0249965C1F34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A0B6-8A18-41AD-9C2E-1C183A2AD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535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6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F292-760C-4898-ACCB-2C031636B3A8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A2BC-D2AD-4B45-9DF2-9F1F741A6F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23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6519-F83D-402E-B6CB-6B7714779B6E}" type="datetimeFigureOut">
              <a:rPr lang="pt-BR" smtClean="0"/>
              <a:pPr/>
              <a:t>06/06/2020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41DE-8ACA-492D-B5A2-57E6686A54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081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0022"/>
            <a:ext cx="6920472" cy="106217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920473" y="5380270"/>
            <a:ext cx="22235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</a:rPr>
              <a:t>Professor: Paulo Couto</a:t>
            </a:r>
            <a:endParaRPr lang="pt-BR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9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66188" y="1011916"/>
            <a:ext cx="7330202" cy="1323439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2.13 (3.5)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exatidão de medição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0" i="0" u="none" dirty="0">
                <a:latin typeface="+mj-lt"/>
              </a:rPr>
              <a:t>Grau de concordância entre um valor medido e um valor verdadeiro de um mensurando.</a:t>
            </a:r>
          </a:p>
        </p:txBody>
      </p:sp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>
            <a:off x="4222983" y="4201152"/>
            <a:ext cx="197708" cy="15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triangle" w="med" len="med"/>
          </a:ln>
        </p:spPr>
      </p:cxnSp>
      <p:sp>
        <p:nvSpPr>
          <p:cNvPr id="6" name="Retângulo 5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3072720" y="2624573"/>
            <a:ext cx="2917138" cy="3120502"/>
            <a:chOff x="2491990" y="2384867"/>
            <a:chExt cx="3492705" cy="3566984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491990" y="2384867"/>
              <a:ext cx="3492705" cy="3566984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altLang="pt-BR" i="0" u="none"/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3665118" y="3709922"/>
              <a:ext cx="1922479" cy="1302268"/>
              <a:chOff x="3895777" y="3990010"/>
              <a:chExt cx="1922479" cy="1302268"/>
            </a:xfrm>
          </p:grpSpPr>
          <p:sp>
            <p:nvSpPr>
              <p:cNvPr id="10" name="Oval 3"/>
              <p:cNvSpPr>
                <a:spLocks noChangeArrowheads="1"/>
              </p:cNvSpPr>
              <p:nvPr/>
            </p:nvSpPr>
            <p:spPr bwMode="auto">
              <a:xfrm>
                <a:off x="4987315" y="3990010"/>
                <a:ext cx="830941" cy="891746"/>
              </a:xfrm>
              <a:prstGeom prst="ellipse">
                <a:avLst/>
              </a:prstGeom>
              <a:noFill/>
              <a:ln w="12700">
                <a:solidFill>
                  <a:srgbClr val="00006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pt-BR" altLang="pt-BR" i="0" u="none"/>
              </a:p>
            </p:txBody>
          </p:sp>
          <p:sp>
            <p:nvSpPr>
              <p:cNvPr id="11" name="Line 4"/>
              <p:cNvSpPr>
                <a:spLocks noChangeShapeType="1"/>
              </p:cNvSpPr>
              <p:nvPr/>
            </p:nvSpPr>
            <p:spPr bwMode="auto">
              <a:xfrm>
                <a:off x="4321561" y="4406158"/>
                <a:ext cx="0" cy="65394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5430317" y="4406158"/>
                <a:ext cx="0" cy="653947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rot="21420000" flipH="1" flipV="1">
                <a:off x="4349540" y="5020836"/>
                <a:ext cx="1087395" cy="45719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3903058" y="4281250"/>
                <a:ext cx="81718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pt-BR" altLang="pt-BR" sz="2000" i="0" u="none" dirty="0" smtClean="0"/>
                  <a:t>::. </a:t>
                </a:r>
                <a:r>
                  <a:rPr lang="pt-BR" altLang="pt-BR" sz="2000" i="0" u="none" dirty="0"/>
                  <a:t>::::</a:t>
                </a:r>
                <a:endParaRPr lang="pt-BR" altLang="pt-BR" i="0" u="none" dirty="0"/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4101616" y="4109593"/>
                <a:ext cx="72081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pt-BR" altLang="pt-BR" sz="2000" b="1" i="0" u="none" dirty="0" smtClean="0">
                    <a:solidFill>
                      <a:srgbClr val="FF0000"/>
                    </a:solidFill>
                  </a:rPr>
                  <a:t>V</a:t>
                </a:r>
                <a:r>
                  <a:rPr lang="pt-BR" altLang="pt-BR" sz="2000" b="1" i="0" u="none" baseline="-25000" dirty="0" smtClean="0">
                    <a:solidFill>
                      <a:srgbClr val="FF0000"/>
                    </a:solidFill>
                  </a:rPr>
                  <a:t>V</a:t>
                </a:r>
                <a:endParaRPr lang="pt-BR" altLang="pt-BR" sz="2000" b="1" i="0" u="none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etângulo 18"/>
              <p:cNvSpPr>
                <a:spLocks noChangeArrowheads="1"/>
              </p:cNvSpPr>
              <p:nvPr/>
            </p:nvSpPr>
            <p:spPr bwMode="auto">
              <a:xfrm>
                <a:off x="4761948" y="4922946"/>
                <a:ext cx="2824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altLang="pt-BR" b="0" i="0" u="none" dirty="0" smtClean="0"/>
                  <a:t>c</a:t>
                </a:r>
                <a:endParaRPr lang="pt-BR" i="0" u="none" dirty="0"/>
              </a:p>
            </p:txBody>
          </p:sp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3895777" y="4018840"/>
                <a:ext cx="830941" cy="891746"/>
              </a:xfrm>
              <a:prstGeom prst="ellips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pt-BR" altLang="pt-BR" i="0" u="non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31064" y="1033538"/>
            <a:ext cx="7495504" cy="1323439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2.15 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precisão de medição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precisão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Grau de concordância entre indicações ou valores medidos, obtidos por medições repetidas, no mesmo ou em objeto similares, sob condições especificadas.</a:t>
            </a:r>
          </a:p>
        </p:txBody>
      </p:sp>
      <p:cxnSp>
        <p:nvCxnSpPr>
          <p:cNvPr id="5" name="Conector de seta reta 4"/>
          <p:cNvCxnSpPr>
            <a:cxnSpLocks noChangeShapeType="1"/>
          </p:cNvCxnSpPr>
          <p:nvPr/>
        </p:nvCxnSpPr>
        <p:spPr bwMode="auto">
          <a:xfrm rot="10800000" flipV="1">
            <a:off x="3712420" y="4307822"/>
            <a:ext cx="207262" cy="474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triangle" w="med" len="med"/>
          </a:ln>
        </p:spPr>
      </p:cxnSp>
      <p:sp>
        <p:nvSpPr>
          <p:cNvPr id="6" name="Retângulo 5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504870" y="2640169"/>
            <a:ext cx="3290624" cy="3332122"/>
            <a:chOff x="2491990" y="2384867"/>
            <a:chExt cx="3492705" cy="3566984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491990" y="2384867"/>
              <a:ext cx="3492705" cy="3566984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altLang="pt-BR" i="0" u="none"/>
            </a:p>
          </p:txBody>
        </p:sp>
        <p:grpSp>
          <p:nvGrpSpPr>
            <p:cNvPr id="10" name="Grupo 29"/>
            <p:cNvGrpSpPr/>
            <p:nvPr/>
          </p:nvGrpSpPr>
          <p:grpSpPr>
            <a:xfrm>
              <a:off x="3665118" y="3709922"/>
              <a:ext cx="1922479" cy="1302268"/>
              <a:chOff x="3895777" y="3990010"/>
              <a:chExt cx="1922479" cy="1302268"/>
            </a:xfrm>
          </p:grpSpPr>
          <p:sp>
            <p:nvSpPr>
              <p:cNvPr id="11" name="Oval 3"/>
              <p:cNvSpPr>
                <a:spLocks noChangeArrowheads="1"/>
              </p:cNvSpPr>
              <p:nvPr/>
            </p:nvSpPr>
            <p:spPr bwMode="auto">
              <a:xfrm>
                <a:off x="4987315" y="3990010"/>
                <a:ext cx="830941" cy="891746"/>
              </a:xfrm>
              <a:prstGeom prst="ellipse">
                <a:avLst/>
              </a:prstGeom>
              <a:noFill/>
              <a:ln w="12700">
                <a:solidFill>
                  <a:srgbClr val="00006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pt-BR" altLang="pt-BR" i="0" u="none"/>
              </a:p>
            </p:txBody>
          </p:sp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>
                <a:off x="4321561" y="4406158"/>
                <a:ext cx="0" cy="65394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5430317" y="4406158"/>
                <a:ext cx="0" cy="653947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rot="21420000" flipH="1" flipV="1">
                <a:off x="4349540" y="5020836"/>
                <a:ext cx="1087395" cy="45719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3911447" y="4256083"/>
                <a:ext cx="81718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pt-BR" altLang="pt-BR" sz="2000" i="0" u="none" dirty="0" smtClean="0"/>
                  <a:t>::. </a:t>
                </a:r>
                <a:r>
                  <a:rPr lang="pt-BR" altLang="pt-BR" sz="2000" i="0" u="none" dirty="0"/>
                  <a:t>::::</a:t>
                </a:r>
                <a:endParaRPr lang="pt-BR" altLang="pt-BR" i="0" u="none" dirty="0"/>
              </a:p>
            </p:txBody>
          </p:sp>
          <p:sp>
            <p:nvSpPr>
              <p:cNvPr id="17" name="Retângulo 16"/>
              <p:cNvSpPr>
                <a:spLocks noChangeArrowheads="1"/>
              </p:cNvSpPr>
              <p:nvPr/>
            </p:nvSpPr>
            <p:spPr bwMode="auto">
              <a:xfrm>
                <a:off x="4761948" y="4922946"/>
                <a:ext cx="2824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altLang="pt-BR" b="0" i="0" u="none" dirty="0" smtClean="0"/>
                  <a:t>c</a:t>
                </a:r>
                <a:endParaRPr lang="pt-BR" i="0" u="none" dirty="0"/>
              </a:p>
            </p:txBody>
          </p:sp>
          <p:sp>
            <p:nvSpPr>
              <p:cNvPr id="18" name="Oval 3"/>
              <p:cNvSpPr>
                <a:spLocks noChangeArrowheads="1"/>
              </p:cNvSpPr>
              <p:nvPr/>
            </p:nvSpPr>
            <p:spPr bwMode="auto">
              <a:xfrm>
                <a:off x="3895777" y="4018840"/>
                <a:ext cx="830941" cy="891746"/>
              </a:xfrm>
              <a:prstGeom prst="ellips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pt-BR" altLang="pt-BR" i="0" u="non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437882" y="1276582"/>
            <a:ext cx="7328079" cy="226215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2.20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condições de </a:t>
            </a:r>
            <a:r>
              <a:rPr lang="pt-BR" altLang="pt-BR" sz="1600" b="1" i="0" u="none" dirty="0" err="1">
                <a:latin typeface="+mj-lt"/>
              </a:rPr>
              <a:t>repetibiidade</a:t>
            </a:r>
            <a:r>
              <a:rPr lang="pt-BR" altLang="pt-BR" sz="1600" b="1" i="0" u="none" dirty="0">
                <a:latin typeface="+mj-lt"/>
              </a:rPr>
              <a:t> [</a:t>
            </a:r>
            <a:r>
              <a:rPr lang="pt-BR" altLang="pt-BR" sz="1600" b="1" i="0" u="none" dirty="0" err="1">
                <a:latin typeface="+mj-lt"/>
              </a:rPr>
              <a:t>repeatibility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condition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of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measurement</a:t>
            </a:r>
            <a:r>
              <a:rPr lang="pt-BR" altLang="pt-BR" sz="1600" b="1" i="0" u="none" dirty="0">
                <a:latin typeface="+mj-lt"/>
              </a:rPr>
              <a:t> ) /</a:t>
            </a:r>
            <a:r>
              <a:rPr lang="pt-BR" altLang="pt-BR" sz="1600" b="1" i="0" u="none" dirty="0" err="1">
                <a:latin typeface="+mj-lt"/>
              </a:rPr>
              <a:t>condition</a:t>
            </a:r>
            <a:r>
              <a:rPr lang="pt-BR" altLang="pt-BR" sz="1600" b="1" i="0" u="none" dirty="0">
                <a:latin typeface="+mj-lt"/>
              </a:rPr>
              <a:t> de  </a:t>
            </a:r>
            <a:r>
              <a:rPr lang="pt-BR" altLang="pt-BR" sz="1600" b="1" i="0" u="none" dirty="0" err="1">
                <a:latin typeface="+mj-lt"/>
              </a:rPr>
              <a:t>répétabilité</a:t>
            </a:r>
            <a:r>
              <a:rPr lang="pt-BR" altLang="pt-BR" sz="1600" b="1" i="0" u="none" dirty="0">
                <a:latin typeface="+mj-lt"/>
              </a:rPr>
              <a:t>) ], f </a:t>
            </a:r>
          </a:p>
          <a:p>
            <a:pPr algn="just" defTabSz="762000"/>
            <a:endParaRPr lang="pt-BR" altLang="pt-BR" sz="1600" b="0" i="0" u="none" dirty="0">
              <a:latin typeface="+mj-lt"/>
            </a:endParaRPr>
          </a:p>
          <a:p>
            <a:pPr algn="just" defTabSz="762000">
              <a:spcBef>
                <a:spcPts val="600"/>
              </a:spcBef>
              <a:spcAft>
                <a:spcPts val="600"/>
              </a:spcAft>
            </a:pPr>
            <a:r>
              <a:rPr lang="pt-BR" altLang="pt-BR" sz="1600" b="0" i="0" u="none" dirty="0">
                <a:latin typeface="+mj-lt"/>
              </a:rPr>
              <a:t>Condição de medição, de uma série de condições que incluem o mesmo procedimento de medição, os mesmos operadores, o mesmo sistema de medição, as mesmas condições operacionais e o mesmo local, e repetições  de  medições no mesmo ou objetos semelhantes durante curto período de tempo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7882" y="3962472"/>
            <a:ext cx="7147775" cy="107721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2.21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repetibilidade de medição  [</a:t>
            </a:r>
            <a:r>
              <a:rPr lang="pt-BR" altLang="pt-BR" sz="1600" b="1" i="0" u="none" dirty="0" err="1">
                <a:latin typeface="+mj-lt"/>
              </a:rPr>
              <a:t>repeatibility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measurement</a:t>
            </a:r>
            <a:r>
              <a:rPr lang="pt-BR" altLang="pt-BR" sz="1600" b="1" i="0" u="none" dirty="0">
                <a:latin typeface="+mj-lt"/>
              </a:rPr>
              <a:t> ) / </a:t>
            </a:r>
            <a:r>
              <a:rPr lang="pt-BR" altLang="pt-BR" sz="1600" b="1" i="0" u="none" dirty="0" err="1">
                <a:latin typeface="+mj-lt"/>
              </a:rPr>
              <a:t>répétabilité</a:t>
            </a:r>
            <a:r>
              <a:rPr lang="pt-BR" altLang="pt-BR" sz="1600" b="1" i="0" u="none" dirty="0">
                <a:latin typeface="+mj-lt"/>
              </a:rPr>
              <a:t> de mesure) ], f 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0" i="0" u="none" dirty="0">
                <a:latin typeface="+mj-lt"/>
              </a:rPr>
              <a:t>Precisão de Medição de uma série de condições de </a:t>
            </a:r>
            <a:r>
              <a:rPr lang="pt-BR" altLang="pt-BR" sz="1600" b="0" i="0" u="none" dirty="0" smtClean="0">
                <a:latin typeface="+mj-lt"/>
              </a:rPr>
              <a:t>repetibilidade.</a:t>
            </a:r>
            <a:endParaRPr lang="pt-BR" altLang="pt-BR" sz="1600" b="0" i="0" u="non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60609" y="1271789"/>
            <a:ext cx="8336342" cy="206210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2.22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condição de precisão Intermediária [</a:t>
            </a:r>
            <a:r>
              <a:rPr lang="pt-BR" altLang="pt-BR" sz="1600" b="1" i="0" u="none" dirty="0" err="1">
                <a:latin typeface="+mj-lt"/>
              </a:rPr>
              <a:t>intermediate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precision</a:t>
            </a:r>
            <a:r>
              <a:rPr lang="pt-BR" altLang="pt-BR" sz="1600" b="1" i="0" u="none" dirty="0">
                <a:latin typeface="+mj-lt"/>
              </a:rPr>
              <a:t> condição </a:t>
            </a:r>
            <a:r>
              <a:rPr lang="pt-BR" altLang="pt-BR" sz="1600" b="1" i="0" u="none" dirty="0" err="1">
                <a:latin typeface="+mj-lt"/>
              </a:rPr>
              <a:t>of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measurement</a:t>
            </a:r>
            <a:r>
              <a:rPr lang="pt-BR" altLang="pt-BR" sz="1600" b="1" i="0" u="none" dirty="0">
                <a:latin typeface="+mj-lt"/>
              </a:rPr>
              <a:t> ) /</a:t>
            </a:r>
            <a:r>
              <a:rPr lang="pt-BR" altLang="pt-BR" sz="1600" b="1" i="0" u="none" dirty="0" err="1">
                <a:latin typeface="+mj-lt"/>
              </a:rPr>
              <a:t>condition</a:t>
            </a:r>
            <a:r>
              <a:rPr lang="pt-BR" altLang="pt-BR" sz="1600" b="1" i="0" u="none" dirty="0">
                <a:latin typeface="+mj-lt"/>
              </a:rPr>
              <a:t> de  </a:t>
            </a:r>
            <a:r>
              <a:rPr lang="pt-BR" altLang="pt-BR" sz="1600" b="1" i="0" u="none" dirty="0" err="1">
                <a:latin typeface="+mj-lt"/>
              </a:rPr>
              <a:t>fidélite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intermédiaire</a:t>
            </a:r>
            <a:r>
              <a:rPr lang="pt-BR" altLang="pt-BR" sz="1600" b="1" i="0" u="none" dirty="0">
                <a:latin typeface="+mj-lt"/>
              </a:rPr>
              <a:t>) ], f 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0" i="0" u="none" dirty="0">
                <a:latin typeface="+mj-lt"/>
              </a:rPr>
              <a:t>Condição de medição, de uma série de condições que compreendem, o mesmo </a:t>
            </a:r>
            <a:r>
              <a:rPr lang="pt-BR" altLang="pt-BR" sz="1600" b="0" i="0" u="none" dirty="0" smtClean="0">
                <a:latin typeface="+mj-lt"/>
              </a:rPr>
              <a:t>procedimento de </a:t>
            </a:r>
            <a:r>
              <a:rPr lang="pt-BR" altLang="pt-BR" sz="1600" b="0" i="0" u="none" dirty="0">
                <a:latin typeface="+mj-lt"/>
              </a:rPr>
              <a:t>medição, o mesmo local, e repetições das medições do mesmo objeto ou objetos semelhantes ao longo de um período grande de tempo, mas podem incluir outras condições que impliquem alterações 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609" y="3757568"/>
            <a:ext cx="7907628" cy="1323439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2.23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precisão intermediária medição [</a:t>
            </a:r>
            <a:r>
              <a:rPr lang="pt-BR" altLang="pt-BR" sz="1600" b="1" i="0" u="none" dirty="0" err="1">
                <a:latin typeface="+mj-lt"/>
              </a:rPr>
              <a:t>intermediate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measurement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precision</a:t>
            </a:r>
            <a:r>
              <a:rPr lang="pt-BR" altLang="pt-BR" sz="1600" b="1" i="0" u="none" dirty="0">
                <a:latin typeface="+mj-lt"/>
              </a:rPr>
              <a:t>) / </a:t>
            </a:r>
            <a:r>
              <a:rPr lang="pt-BR" altLang="pt-BR" sz="1600" b="1" i="0" u="none" dirty="0" err="1">
                <a:latin typeface="+mj-lt"/>
              </a:rPr>
              <a:t>fidélite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intermédiaire</a:t>
            </a:r>
            <a:r>
              <a:rPr lang="pt-BR" altLang="pt-BR" sz="1600" b="1" i="0" u="none" dirty="0">
                <a:latin typeface="+mj-lt"/>
              </a:rPr>
              <a:t> de mesure) ], f 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0" i="0" u="none" dirty="0">
                <a:latin typeface="+mj-lt"/>
              </a:rPr>
              <a:t>Precisão de Medição de uma série de condições de precisão intermediária</a:t>
            </a:r>
            <a:r>
              <a:rPr lang="pt-BR" altLang="pt-BR" sz="1600" b="0" i="0" u="none" dirty="0">
                <a:solidFill>
                  <a:srgbClr val="003399"/>
                </a:solidFill>
                <a:latin typeface="+mj-lt"/>
              </a:rPr>
              <a:t>.</a:t>
            </a:r>
            <a:endParaRPr lang="pt-BR" altLang="pt-BR" sz="1600" b="0" i="0" u="none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561372" y="1422490"/>
            <a:ext cx="7719744" cy="176971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2.24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condições de reprodutibilidade  [</a:t>
            </a:r>
            <a:r>
              <a:rPr lang="pt-BR" altLang="pt-BR" sz="1600" b="1" i="0" u="none" dirty="0" err="1">
                <a:latin typeface="+mj-lt"/>
              </a:rPr>
              <a:t>reproducibility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condition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of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measurement</a:t>
            </a:r>
            <a:r>
              <a:rPr lang="pt-BR" altLang="pt-BR" sz="1600" b="1" i="0" u="none" dirty="0">
                <a:latin typeface="+mj-lt"/>
              </a:rPr>
              <a:t> ) /</a:t>
            </a:r>
            <a:r>
              <a:rPr lang="pt-BR" altLang="pt-BR" sz="1600" b="1" i="0" u="none" dirty="0" err="1">
                <a:latin typeface="+mj-lt"/>
              </a:rPr>
              <a:t>condition</a:t>
            </a:r>
            <a:r>
              <a:rPr lang="pt-BR" altLang="pt-BR" sz="1600" b="1" i="0" u="none" dirty="0">
                <a:latin typeface="+mj-lt"/>
              </a:rPr>
              <a:t> de  </a:t>
            </a:r>
            <a:r>
              <a:rPr lang="pt-BR" altLang="pt-BR" sz="1600" b="1" i="0" u="none" dirty="0" err="1">
                <a:latin typeface="+mj-lt"/>
              </a:rPr>
              <a:t>reproductibilité</a:t>
            </a:r>
            <a:r>
              <a:rPr lang="pt-BR" altLang="pt-BR" sz="1600" b="1" i="0" u="none" dirty="0">
                <a:latin typeface="+mj-lt"/>
              </a:rPr>
              <a:t>) ], f </a:t>
            </a:r>
          </a:p>
          <a:p>
            <a:pPr algn="just" defTabSz="762000">
              <a:spcBef>
                <a:spcPts val="600"/>
              </a:spcBef>
              <a:spcAft>
                <a:spcPts val="600"/>
              </a:spcAft>
            </a:pPr>
            <a:r>
              <a:rPr lang="pt-BR" altLang="pt-BR" sz="1600" b="0" i="0" u="none" dirty="0">
                <a:latin typeface="+mj-lt"/>
              </a:rPr>
              <a:t>Condição de medição, de um conjunto de condições que inclui diferentes locais, operadores e sistemas de medição diferentes, e medições repetidas do mesmo objeto ou objetos semelhantes.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1372" y="3665824"/>
            <a:ext cx="7925806" cy="107721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>
              <a:spcBef>
                <a:spcPct val="50000"/>
              </a:spcBef>
            </a:pPr>
            <a:r>
              <a:rPr lang="pt-BR" altLang="pt-BR" sz="1600" b="0" i="0" u="none" dirty="0">
                <a:latin typeface="+mj-lt"/>
              </a:rPr>
              <a:t>2.25 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reprodutibilidade de medição   [</a:t>
            </a:r>
            <a:r>
              <a:rPr lang="pt-BR" altLang="pt-BR" sz="1600" b="1" i="0" u="none" dirty="0" err="1">
                <a:latin typeface="+mj-lt"/>
              </a:rPr>
              <a:t>reproducibility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measurement</a:t>
            </a:r>
            <a:r>
              <a:rPr lang="pt-BR" altLang="pt-BR" sz="1600" b="1" i="0" u="none" dirty="0">
                <a:latin typeface="+mj-lt"/>
              </a:rPr>
              <a:t> ) / </a:t>
            </a:r>
            <a:r>
              <a:rPr lang="pt-BR" altLang="pt-BR" sz="1600" b="1" i="0" u="none" dirty="0" err="1">
                <a:latin typeface="+mj-lt"/>
              </a:rPr>
              <a:t>reproductibilité</a:t>
            </a:r>
            <a:r>
              <a:rPr lang="pt-BR" altLang="pt-BR" sz="1600" b="1" i="0" u="none" dirty="0">
                <a:latin typeface="+mj-lt"/>
              </a:rPr>
              <a:t> de mesure) ], f </a:t>
            </a:r>
          </a:p>
          <a:p>
            <a:pPr algn="just" defTabSz="762000">
              <a:spcBef>
                <a:spcPct val="50000"/>
              </a:spcBef>
            </a:pPr>
            <a:r>
              <a:rPr lang="pt-BR" altLang="pt-BR" sz="1600" b="0" i="0" u="none" dirty="0">
                <a:latin typeface="+mj-lt"/>
              </a:rPr>
              <a:t>Precisão de Medição sob condições de reprodutibilidade.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98506" y="1096590"/>
            <a:ext cx="8098519" cy="132343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0" i="0" u="none" dirty="0">
                <a:latin typeface="+mj-lt"/>
              </a:rPr>
              <a:t>2.50 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grandeza de entrada 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grandeza de entrada num modelo de medição 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Grandeza que deve ser medida, ou grandeza cujo valor pode ser obtido de outro modo, para calcular um valor medido de um mensurando.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8506" y="2765618"/>
            <a:ext cx="8098519" cy="1323439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0" i="0" u="none" dirty="0">
                <a:latin typeface="+mj-lt"/>
              </a:rPr>
              <a:t>2.51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grandeza de saída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grandeza de saída num modelo </a:t>
            </a:r>
            <a:r>
              <a:rPr lang="pt-BR" altLang="pt-BR" sz="1600" b="1" i="0" u="none" dirty="0" smtClean="0">
                <a:latin typeface="+mj-lt"/>
              </a:rPr>
              <a:t>medição</a:t>
            </a:r>
            <a:endParaRPr lang="pt-BR" altLang="pt-BR" sz="1600" b="1" i="0" u="none" dirty="0">
              <a:latin typeface="+mj-lt"/>
            </a:endParaRP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Grandeza, cujo valor medido é calculado utilizando-se os valores das grandezas de entrada em um modelo de medição.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8506" y="4434646"/>
            <a:ext cx="8304581" cy="107721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0" i="0" u="none" dirty="0">
                <a:latin typeface="+mj-lt"/>
              </a:rPr>
              <a:t>2.52 (2.7)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grandeza de </a:t>
            </a:r>
            <a:r>
              <a:rPr lang="pt-BR" altLang="pt-BR" sz="1600" b="1" i="0" u="none" dirty="0" smtClean="0">
                <a:latin typeface="+mj-lt"/>
              </a:rPr>
              <a:t>influência</a:t>
            </a:r>
            <a:endParaRPr lang="pt-BR" altLang="pt-BR" sz="1600" b="0" i="0" u="none" dirty="0">
              <a:latin typeface="+mj-lt"/>
            </a:endParaRP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Grandeza que, numa medição direta, não afeta a grandeza efetivamente medida, mas afeta a relação entre a indicação e o resultado de medição.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4" grpId="0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25003" y="1701716"/>
            <a:ext cx="82939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762000"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altLang="pt-BR" sz="1600" dirty="0" smtClean="0">
                <a:latin typeface="+mj-lt"/>
              </a:rPr>
              <a:t>O biodiesel é susceptível à oxidação quando exposto ao ar e este processo de oxidação, em última análise, afeta a qualidade do combustível. Em função disso, a estabilidade à oxidação tem sido objeto de inúmeras pesquisas. </a:t>
            </a:r>
          </a:p>
          <a:p>
            <a:pPr algn="just" defTabSz="762000"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altLang="pt-BR" sz="1600" dirty="0" smtClean="0">
                <a:latin typeface="+mj-lt"/>
              </a:rPr>
              <a:t>O método utilizado para avaliar a estabilidade à oxidação emprega o equipamento </a:t>
            </a:r>
            <a:r>
              <a:rPr lang="pt-BR" altLang="pt-BR" sz="1600" dirty="0" err="1" smtClean="0">
                <a:latin typeface="+mj-lt"/>
              </a:rPr>
              <a:t>Rancimat</a:t>
            </a:r>
            <a:r>
              <a:rPr lang="pt-BR" altLang="pt-BR" sz="1600" dirty="0" smtClean="0">
                <a:latin typeface="+mj-lt"/>
              </a:rPr>
              <a:t>. Este método é muito similar ao que determina o </a:t>
            </a:r>
            <a:r>
              <a:rPr lang="pt-BR" altLang="pt-BR" sz="1600" b="1" dirty="0" smtClean="0">
                <a:latin typeface="+mj-lt"/>
              </a:rPr>
              <a:t>Índice de Estabilidade de Óleos (Tempo de Oxidação).</a:t>
            </a:r>
            <a:endParaRPr lang="pt-BR" altLang="pt-BR" sz="1600" dirty="0" smtClean="0">
              <a:latin typeface="+mj-lt"/>
            </a:endParaRPr>
          </a:p>
        </p:txBody>
      </p:sp>
      <p:grpSp>
        <p:nvGrpSpPr>
          <p:cNvPr id="3" name="Grupo 4"/>
          <p:cNvGrpSpPr>
            <a:grpSpLocks/>
          </p:cNvGrpSpPr>
          <p:nvPr/>
        </p:nvGrpSpPr>
        <p:grpSpPr bwMode="auto">
          <a:xfrm>
            <a:off x="1978552" y="3651012"/>
            <a:ext cx="5019895" cy="1487939"/>
            <a:chOff x="743701" y="3974957"/>
            <a:chExt cx="8113794" cy="2520649"/>
          </a:xfrm>
        </p:grpSpPr>
        <p:pic>
          <p:nvPicPr>
            <p:cNvPr id="117765" name="Picture 18" descr="http://cfnewsads.thomasnet.com/images/large/544/54491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01" y="4283317"/>
              <a:ext cx="2532155" cy="192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66" name="Picture 22" descr="http://www.abq.org.br/cbq/2012/trabalhos/1/imagens/1666-700a548beb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49" y="3974957"/>
              <a:ext cx="5221646" cy="252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5002" y="1100699"/>
            <a:ext cx="239984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914400">
              <a:lnSpc>
                <a:spcPct val="90000"/>
              </a:lnSpc>
              <a:defRPr/>
            </a:pPr>
            <a:r>
              <a:rPr lang="pt-BR" altLang="pt-BR" b="1" dirty="0" smtClean="0">
                <a:solidFill>
                  <a:srgbClr val="E1B937"/>
                </a:solidFill>
                <a:latin typeface="+mj-lt"/>
                <a:ea typeface="+mj-ea"/>
                <a:cs typeface="+mj-cs"/>
              </a:rPr>
              <a:t>Grandezas de Influência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58857" y="5437478"/>
            <a:ext cx="421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2000">
              <a:spcBef>
                <a:spcPts val="600"/>
              </a:spcBef>
              <a:spcAft>
                <a:spcPts val="600"/>
              </a:spcAft>
            </a:pPr>
            <a:r>
              <a:rPr lang="pt-BR" altLang="pt-BR" dirty="0" smtClean="0"/>
              <a:t>T=</a:t>
            </a:r>
            <a:r>
              <a:rPr lang="pt-BR" altLang="pt-BR" i="1" dirty="0" smtClean="0"/>
              <a:t>f</a:t>
            </a:r>
            <a:r>
              <a:rPr lang="pt-BR" altLang="pt-BR" dirty="0" smtClean="0"/>
              <a:t>(</a:t>
            </a:r>
            <a:r>
              <a:rPr lang="pt-BR" altLang="pt-BR" dirty="0" smtClean="0">
                <a:latin typeface="Symbol" pitchFamily="18" charset="2"/>
              </a:rPr>
              <a:t>q</a:t>
            </a:r>
            <a:r>
              <a:rPr lang="pt-BR" altLang="pt-BR" dirty="0" smtClean="0"/>
              <a:t>,M,Q, </a:t>
            </a:r>
            <a:r>
              <a:rPr lang="pt-BR" altLang="pt-BR" dirty="0" smtClean="0">
                <a:latin typeface="Symbol" pitchFamily="18" charset="2"/>
              </a:rPr>
              <a:t>K</a:t>
            </a:r>
            <a:r>
              <a:rPr lang="pt-BR" altLang="pt-BR" dirty="0" smtClean="0"/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xmlns="" val="4202188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846138" y="2825750"/>
            <a:ext cx="7886700" cy="132556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 smtClean="0"/>
              <a:t>Contato:</a:t>
            </a:r>
          </a:p>
          <a:p>
            <a:r>
              <a:rPr lang="pt-BR" sz="2400" b="1" dirty="0" smtClean="0"/>
              <a:t>Paulo Roberto Guimarães Couto – </a:t>
            </a:r>
            <a:r>
              <a:rPr lang="pt-BR" sz="2400" u="sng" dirty="0" smtClean="0">
                <a:solidFill>
                  <a:schemeClr val="accent1"/>
                </a:solidFill>
              </a:rPr>
              <a:t>plrcouto@yahoo.com.br</a:t>
            </a:r>
          </a:p>
          <a:p>
            <a:r>
              <a:rPr lang="pt-BR" sz="2400" b="1" dirty="0" err="1" smtClean="0"/>
              <a:t>Jailton</a:t>
            </a:r>
            <a:r>
              <a:rPr lang="pt-BR" sz="2400" b="1" dirty="0" smtClean="0"/>
              <a:t> C Damasceno - </a:t>
            </a:r>
            <a:r>
              <a:rPr lang="pt-BR" sz="2400" u="sng" dirty="0" smtClean="0">
                <a:solidFill>
                  <a:schemeClr val="accent1"/>
                </a:solidFill>
              </a:rPr>
              <a:t>jcdamasceno@outlook.com</a:t>
            </a:r>
            <a:endParaRPr lang="pt-BR" sz="2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1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8843" y="2546079"/>
            <a:ext cx="8017328" cy="24622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571500" lvl="1" algn="ctr" defTabSz="762000">
              <a:spcBef>
                <a:spcPct val="50000"/>
              </a:spcBef>
            </a:pPr>
            <a:endParaRPr lang="pt-BR" altLang="pt-BR" sz="2000" b="0" i="0" u="none" dirty="0">
              <a:solidFill>
                <a:srgbClr val="003399"/>
              </a:solidFill>
            </a:endParaRPr>
          </a:p>
          <a:p>
            <a:pPr algn="just" defTabSz="762000">
              <a:spcBef>
                <a:spcPct val="50000"/>
              </a:spcBef>
            </a:pPr>
            <a:r>
              <a:rPr lang="pt-BR" altLang="pt-BR" sz="1600" b="0" i="0" u="none" dirty="0">
                <a:latin typeface="+mj-lt"/>
              </a:rPr>
              <a:t>Este Vocabulário se propõe a ser uma referência comum para cientistas e engenheiros – incluindo físicos, químicos, cientistas médicos – assim como professores e técnicos envolvidos no planejamento e na realização de medições, independentemente do nível de incerteza de medição e do campo de aplicação. Ele também se propõe a ser uma referência para organismos governamentais e intergovernamentais, associações comerciais, organismos de acreditação,  agências reguladoras e associações profissionais.</a:t>
            </a:r>
          </a:p>
          <a:p>
            <a:pPr algn="just" defTabSz="762000">
              <a:spcBef>
                <a:spcPct val="50000"/>
              </a:spcBef>
            </a:pPr>
            <a:endParaRPr lang="pt-BR" altLang="pt-BR" sz="2000" b="0" i="0" u="none" dirty="0"/>
          </a:p>
        </p:txBody>
      </p:sp>
      <p:sp>
        <p:nvSpPr>
          <p:cNvPr id="4" name="Retângulo 3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66133" y="1573437"/>
            <a:ext cx="9144000" cy="1323439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/>
            <a:endParaRPr lang="pt-BR" altLang="pt-BR" sz="2000" dirty="0" smtClean="0"/>
          </a:p>
          <a:p>
            <a:pPr algn="just" defTabSz="762000"/>
            <a:endParaRPr lang="pt-BR" altLang="pt-BR" sz="2000" b="0" i="0" u="none" dirty="0" smtClean="0"/>
          </a:p>
          <a:p>
            <a:pPr algn="just" defTabSz="762000"/>
            <a:endParaRPr lang="pt-BR" altLang="pt-BR" sz="2000" dirty="0" smtClean="0"/>
          </a:p>
          <a:p>
            <a:pPr algn="just" defTabSz="762000"/>
            <a:endParaRPr lang="pt-BR" altLang="pt-BR" sz="2000" b="0" i="0" u="none" dirty="0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2638" y="3100414"/>
            <a:ext cx="8541868" cy="83099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1.6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Sistema Internacional de Grandeza (</a:t>
            </a:r>
            <a:r>
              <a:rPr lang="pt-BR" altLang="pt-BR" sz="1600" b="1" i="0" u="none" dirty="0" err="1">
                <a:latin typeface="+mj-lt"/>
              </a:rPr>
              <a:t>International</a:t>
            </a:r>
            <a:r>
              <a:rPr lang="pt-BR" altLang="pt-BR" sz="1600" b="1" i="0" u="none" dirty="0">
                <a:latin typeface="+mj-lt"/>
              </a:rPr>
              <a:t> System </a:t>
            </a:r>
            <a:r>
              <a:rPr lang="pt-BR" altLang="pt-BR" sz="1600" b="1" i="0" u="none" dirty="0" err="1">
                <a:latin typeface="+mj-lt"/>
              </a:rPr>
              <a:t>of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Quantities</a:t>
            </a:r>
            <a:r>
              <a:rPr lang="pt-BR" altLang="pt-BR" sz="1600" b="1" i="0" u="none" dirty="0">
                <a:latin typeface="+mj-lt"/>
              </a:rPr>
              <a:t>/</a:t>
            </a:r>
            <a:r>
              <a:rPr lang="pt-BR" altLang="pt-BR" sz="1600" b="1" i="0" u="none" dirty="0" err="1">
                <a:latin typeface="+mj-lt"/>
              </a:rPr>
              <a:t>Système</a:t>
            </a:r>
            <a:r>
              <a:rPr lang="pt-BR" altLang="pt-BR" sz="1600" b="1" i="0" u="none" dirty="0">
                <a:latin typeface="+mj-lt"/>
              </a:rPr>
              <a:t> </a:t>
            </a:r>
            <a:r>
              <a:rPr lang="pt-BR" altLang="pt-BR" sz="1600" b="1" i="0" u="none" dirty="0" err="1">
                <a:latin typeface="+mj-lt"/>
              </a:rPr>
              <a:t>International</a:t>
            </a:r>
            <a:r>
              <a:rPr lang="pt-BR" altLang="pt-BR" sz="1600" b="1" i="0" u="none" dirty="0">
                <a:latin typeface="+mj-lt"/>
              </a:rPr>
              <a:t> de </a:t>
            </a:r>
            <a:r>
              <a:rPr lang="pt-BR" altLang="pt-BR" sz="1600" b="1" i="0" u="none" dirty="0" err="1">
                <a:latin typeface="+mj-lt"/>
              </a:rPr>
              <a:t>grandeurs</a:t>
            </a:r>
            <a:r>
              <a:rPr lang="pt-BR" altLang="pt-BR" sz="1600" b="1" i="0" u="none" dirty="0">
                <a:latin typeface="+mj-lt"/>
              </a:rPr>
              <a:t>, ISQ ], m</a:t>
            </a:r>
            <a:r>
              <a:rPr lang="pt-BR" altLang="pt-BR" sz="1600" b="1" i="0" u="none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3267669" y="1196504"/>
            <a:ext cx="1926771" cy="1020537"/>
            <a:chOff x="3092094" y="2294165"/>
            <a:chExt cx="2309271" cy="137769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1873" y="2294165"/>
              <a:ext cx="947765" cy="109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tângulo 7"/>
            <p:cNvSpPr/>
            <p:nvPr/>
          </p:nvSpPr>
          <p:spPr>
            <a:xfrm>
              <a:off x="3092094" y="2746313"/>
              <a:ext cx="728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400" dirty="0" smtClean="0"/>
                <a:t>volume</a:t>
              </a:r>
              <a:endParaRPr lang="pt-BR" sz="140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497585" y="3364078"/>
              <a:ext cx="641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400" dirty="0" smtClean="0"/>
                <a:t>massa</a:t>
              </a:r>
              <a:endParaRPr lang="pt-BR" sz="1400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787543" y="2392528"/>
              <a:ext cx="6138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400" dirty="0" smtClean="0"/>
                <a:t>altura</a:t>
              </a:r>
              <a:endParaRPr lang="pt-BR" sz="1400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4779378" y="2955862"/>
              <a:ext cx="4156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400" dirty="0" smtClean="0"/>
                <a:t>cor</a:t>
              </a:r>
              <a:endParaRPr lang="pt-BR" sz="1400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266133" y="13644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2000"/>
            <a:r>
              <a:rPr lang="pt-BR" altLang="pt-BR" sz="1600" b="1" dirty="0" smtClean="0">
                <a:latin typeface="+mj-lt"/>
              </a:rPr>
              <a:t>1.1 (1.1)</a:t>
            </a:r>
          </a:p>
          <a:p>
            <a:pPr algn="just" defTabSz="762000"/>
            <a:r>
              <a:rPr lang="pt-BR" altLang="pt-BR" sz="1600" b="1" dirty="0" smtClean="0">
                <a:latin typeface="+mj-lt"/>
              </a:rPr>
              <a:t>grandeza</a:t>
            </a:r>
            <a:endParaRPr lang="pt-BR" altLang="pt-BR" sz="1600" dirty="0" smtClean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32638" y="2425326"/>
            <a:ext cx="8435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dirty="0" smtClean="0">
                <a:latin typeface="+mj-lt"/>
              </a:rPr>
              <a:t>Propriedade dum fenômeno dum corpo ou duma substância, que pode ser expressa quantitativamente sob a forma dum número e duma referência.</a:t>
            </a:r>
            <a:endParaRPr lang="pt-BR" altLang="pt-BR" sz="1600" dirty="0"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2638" y="3931411"/>
            <a:ext cx="8234541" cy="83099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0" i="0" u="none" dirty="0">
                <a:latin typeface="+mj-lt"/>
              </a:rPr>
              <a:t>Sistema de grandezas baseado nas sete grandezas de base: </a:t>
            </a:r>
            <a:r>
              <a:rPr lang="pt-BR" altLang="pt-BR" sz="1600" b="1" i="0" u="none" dirty="0" smtClean="0">
                <a:latin typeface="+mj-lt"/>
              </a:rPr>
              <a:t>comprimento (</a:t>
            </a:r>
            <a:r>
              <a:rPr lang="pt-BR" altLang="pt-BR" sz="1600" b="1" i="0" u="none" dirty="0" smtClean="0">
                <a:solidFill>
                  <a:srgbClr val="FF0000"/>
                </a:solidFill>
                <a:latin typeface="+mj-lt"/>
              </a:rPr>
              <a:t>L</a:t>
            </a:r>
            <a:r>
              <a:rPr lang="pt-BR" altLang="pt-BR" sz="1600" b="1" i="0" u="none" dirty="0" smtClean="0">
                <a:latin typeface="+mj-lt"/>
              </a:rPr>
              <a:t>) , massa (</a:t>
            </a:r>
            <a:r>
              <a:rPr lang="pt-BR" altLang="pt-BR" sz="1600" b="1" i="0" u="none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pt-BR" altLang="pt-BR" sz="1600" b="1" i="0" u="none" dirty="0" smtClean="0">
                <a:latin typeface="+mj-lt"/>
              </a:rPr>
              <a:t>), tempo (</a:t>
            </a:r>
            <a:r>
              <a:rPr lang="pt-BR" altLang="pt-BR" sz="1600" b="1" i="0" u="none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pt-BR" altLang="pt-BR" sz="1600" b="1" i="0" u="none" dirty="0" smtClean="0">
                <a:latin typeface="+mj-lt"/>
              </a:rPr>
              <a:t>), </a:t>
            </a:r>
            <a:r>
              <a:rPr lang="pt-BR" altLang="pt-BR" sz="1600" b="1" i="0" u="none" dirty="0">
                <a:latin typeface="+mj-lt"/>
              </a:rPr>
              <a:t>corrente </a:t>
            </a:r>
            <a:r>
              <a:rPr lang="pt-BR" altLang="pt-BR" sz="1600" b="1" i="0" u="none" dirty="0" smtClean="0">
                <a:latin typeface="+mj-lt"/>
              </a:rPr>
              <a:t>elétrica (</a:t>
            </a:r>
            <a:r>
              <a:rPr lang="pt-BR" altLang="pt-BR" sz="1600" b="1" i="0" u="none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pt-BR" altLang="pt-BR" sz="1600" b="1" i="0" u="none" dirty="0" smtClean="0">
                <a:latin typeface="+mj-lt"/>
              </a:rPr>
              <a:t>), </a:t>
            </a:r>
            <a:r>
              <a:rPr lang="pt-BR" altLang="pt-BR" sz="1600" b="1" i="0" u="none" dirty="0">
                <a:latin typeface="+mj-lt"/>
              </a:rPr>
              <a:t>temperatura </a:t>
            </a:r>
            <a:r>
              <a:rPr lang="pt-BR" altLang="pt-BR" sz="1600" b="1" i="0" u="none" dirty="0" smtClean="0">
                <a:latin typeface="+mj-lt"/>
              </a:rPr>
              <a:t>termodinâmica (</a:t>
            </a:r>
            <a:r>
              <a:rPr lang="pt-BR" altLang="pt-BR" sz="1600" b="1" i="0" u="none" dirty="0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pt-BR" altLang="pt-BR" sz="1600" b="1" i="0" u="none" dirty="0" smtClean="0">
                <a:latin typeface="+mj-lt"/>
              </a:rPr>
              <a:t>), </a:t>
            </a:r>
            <a:r>
              <a:rPr lang="pt-BR" altLang="pt-BR" sz="1600" b="1" i="0" u="none" dirty="0">
                <a:latin typeface="+mj-lt"/>
              </a:rPr>
              <a:t>quantidade de </a:t>
            </a:r>
            <a:r>
              <a:rPr lang="pt-BR" altLang="pt-BR" sz="1600" b="1" i="0" u="none" dirty="0" smtClean="0">
                <a:latin typeface="+mj-lt"/>
              </a:rPr>
              <a:t>substância (</a:t>
            </a:r>
            <a:r>
              <a:rPr lang="pt-BR" altLang="pt-BR" sz="1600" b="1" i="0" u="none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pt-BR" altLang="pt-BR" sz="1600" b="1" i="0" u="none" dirty="0" smtClean="0">
                <a:latin typeface="+mj-lt"/>
              </a:rPr>
              <a:t>) </a:t>
            </a:r>
            <a:r>
              <a:rPr lang="pt-BR" altLang="pt-BR" sz="1600" b="1" i="0" u="none" dirty="0">
                <a:latin typeface="+mj-lt"/>
              </a:rPr>
              <a:t>e intensidade </a:t>
            </a:r>
            <a:r>
              <a:rPr lang="pt-BR" altLang="pt-BR" sz="1600" b="1" i="0" u="none" dirty="0" smtClean="0">
                <a:latin typeface="+mj-lt"/>
              </a:rPr>
              <a:t>luminosa (</a:t>
            </a:r>
            <a:r>
              <a:rPr lang="pt-BR" altLang="pt-BR" sz="1600" b="1" i="0" u="none" dirty="0" smtClean="0">
                <a:solidFill>
                  <a:srgbClr val="FF0000"/>
                </a:solidFill>
                <a:latin typeface="+mj-lt"/>
              </a:rPr>
              <a:t>J</a:t>
            </a:r>
            <a:r>
              <a:rPr lang="pt-BR" altLang="pt-BR" sz="1600" b="1" i="0" u="none" dirty="0" smtClean="0">
                <a:latin typeface="+mj-lt"/>
              </a:rPr>
              <a:t>).</a:t>
            </a:r>
            <a:endParaRPr lang="pt-BR" altLang="pt-BR" sz="1600" b="1" i="0" u="none" dirty="0">
              <a:latin typeface="+mj-lt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66133" y="4762408"/>
            <a:ext cx="8255358" cy="107721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1.13 (1.9)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sistema de </a:t>
            </a:r>
            <a:r>
              <a:rPr lang="pt-BR" altLang="pt-BR" sz="1600" b="1" i="0" u="none" dirty="0" smtClean="0">
                <a:latin typeface="+mj-lt"/>
              </a:rPr>
              <a:t>unidades</a:t>
            </a:r>
          </a:p>
          <a:p>
            <a:pPr algn="just" defTabSz="762000"/>
            <a:r>
              <a:rPr lang="pt-BR" altLang="pt-BR" sz="1600" b="0" i="0" u="none" dirty="0" smtClean="0">
                <a:latin typeface="+mj-lt"/>
              </a:rPr>
              <a:t>Conjunto </a:t>
            </a:r>
            <a:r>
              <a:rPr lang="pt-BR" altLang="pt-BR" sz="1600" b="0" i="0" u="none" dirty="0">
                <a:latin typeface="+mj-lt"/>
              </a:rPr>
              <a:t>de unidades de base e de unidades derivadas, juntamente com os seus múltiplos e submúltiplos, definidos de acordo com dadas regras, para um dado sistema de grandezas.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uiExpand="1" build="allAtOnce"/>
      <p:bldP spid="14" grpId="0" build="allAtOnce"/>
      <p:bldP spid="5" grpId="0" build="allAtOnce"/>
      <p:bldP spid="4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730828" y="1004912"/>
            <a:ext cx="6189679" cy="1015040"/>
            <a:chOff x="893989" y="1078366"/>
            <a:chExt cx="7029450" cy="1772108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3989" y="1078366"/>
              <a:ext cx="702945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tângulo 7"/>
            <p:cNvSpPr/>
            <p:nvPr/>
          </p:nvSpPr>
          <p:spPr>
            <a:xfrm>
              <a:off x="906236" y="2044476"/>
              <a:ext cx="6461408" cy="80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dirty="0" smtClean="0"/>
                <a:t>https://www.bbc.com/portuguese/noticias/2014/05/140530_erros_ciencia_engenharia_rb</a:t>
              </a:r>
              <a:endParaRPr lang="pt-BR" sz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39809" y="2019952"/>
            <a:ext cx="4332191" cy="3056090"/>
            <a:chOff x="175415" y="2170992"/>
            <a:chExt cx="4527213" cy="3369935"/>
          </a:xfrm>
        </p:grpSpPr>
        <p:pic>
          <p:nvPicPr>
            <p:cNvPr id="1740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415" y="2170992"/>
              <a:ext cx="4527213" cy="3369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tângulo 8"/>
            <p:cNvSpPr/>
            <p:nvPr/>
          </p:nvSpPr>
          <p:spPr>
            <a:xfrm>
              <a:off x="195943" y="4939393"/>
              <a:ext cx="4327071" cy="5959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608646" y="2115673"/>
            <a:ext cx="4355050" cy="3020587"/>
            <a:chOff x="4608351" y="2308426"/>
            <a:chExt cx="4369491" cy="329227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351" y="2308426"/>
              <a:ext cx="4356034" cy="329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tângulo 9"/>
            <p:cNvSpPr/>
            <p:nvPr/>
          </p:nvSpPr>
          <p:spPr>
            <a:xfrm>
              <a:off x="4650771" y="4879529"/>
              <a:ext cx="4327071" cy="5959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53839" y="5136260"/>
            <a:ext cx="8696444" cy="1165857"/>
            <a:chOff x="259452" y="5136260"/>
            <a:chExt cx="8921195" cy="1165857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59452" y="5136260"/>
              <a:ext cx="8921195" cy="584775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just" defTabSz="762000">
                <a:spcBef>
                  <a:spcPts val="600"/>
                </a:spcBef>
                <a:spcAft>
                  <a:spcPts val="600"/>
                </a:spcAft>
              </a:pPr>
              <a:r>
                <a:rPr lang="pt-BR" altLang="pt-BR" sz="1600" b="1" i="0" u="none" dirty="0">
                  <a:latin typeface="+mj-lt"/>
                </a:rPr>
                <a:t>1.16 Sistema Internacional de Unidades - SI [</a:t>
              </a:r>
              <a:r>
                <a:rPr lang="pt-BR" altLang="pt-BR" sz="1600" b="1" i="0" u="none" dirty="0" err="1">
                  <a:latin typeface="+mj-lt"/>
                </a:rPr>
                <a:t>International</a:t>
              </a:r>
              <a:r>
                <a:rPr lang="pt-BR" altLang="pt-BR" sz="1600" b="1" i="0" u="none" dirty="0">
                  <a:latin typeface="+mj-lt"/>
                </a:rPr>
                <a:t> System </a:t>
              </a:r>
              <a:r>
                <a:rPr lang="pt-BR" altLang="pt-BR" sz="1600" b="1" i="0" u="none" dirty="0" err="1">
                  <a:latin typeface="+mj-lt"/>
                </a:rPr>
                <a:t>of</a:t>
              </a:r>
              <a:r>
                <a:rPr lang="pt-BR" altLang="pt-BR" sz="1600" b="1" i="0" u="none" dirty="0">
                  <a:latin typeface="+mj-lt"/>
                </a:rPr>
                <a:t> </a:t>
              </a:r>
              <a:r>
                <a:rPr lang="pt-BR" altLang="pt-BR" sz="1600" b="1" i="0" u="none" dirty="0" err="1">
                  <a:latin typeface="+mj-lt"/>
                </a:rPr>
                <a:t>Units</a:t>
              </a:r>
              <a:r>
                <a:rPr lang="pt-BR" altLang="pt-BR" sz="1600" b="1" i="0" u="none" dirty="0">
                  <a:latin typeface="+mj-lt"/>
                </a:rPr>
                <a:t>, SI / </a:t>
              </a:r>
              <a:r>
                <a:rPr lang="pt-BR" altLang="pt-BR" sz="1600" b="1" i="0" u="none" dirty="0" err="1">
                  <a:latin typeface="+mj-lt"/>
                </a:rPr>
                <a:t>Système</a:t>
              </a:r>
              <a:r>
                <a:rPr lang="pt-BR" altLang="pt-BR" sz="1600" b="1" i="0" u="none" dirty="0">
                  <a:latin typeface="+mj-lt"/>
                </a:rPr>
                <a:t> </a:t>
              </a:r>
              <a:r>
                <a:rPr lang="pt-BR" altLang="pt-BR" sz="1600" b="1" i="0" u="none" dirty="0" err="1">
                  <a:latin typeface="+mj-lt"/>
                </a:rPr>
                <a:t>International</a:t>
              </a:r>
              <a:r>
                <a:rPr lang="pt-BR" altLang="pt-BR" sz="1600" b="1" i="0" u="none" dirty="0">
                  <a:latin typeface="+mj-lt"/>
                </a:rPr>
                <a:t> d’</a:t>
              </a:r>
              <a:r>
                <a:rPr lang="pt-BR" altLang="pt-BR" sz="1600" b="1" i="0" u="none" dirty="0" err="1">
                  <a:latin typeface="+mj-lt"/>
                </a:rPr>
                <a:t>Unités</a:t>
              </a:r>
              <a:r>
                <a:rPr lang="pt-BR" altLang="pt-BR" sz="1600" b="1" i="0" u="none" dirty="0">
                  <a:latin typeface="+mj-lt"/>
                </a:rPr>
                <a:t>, SI ], m</a:t>
              </a:r>
              <a:r>
                <a:rPr lang="pt-BR" altLang="pt-BR" sz="1600" b="1" i="0" u="none" dirty="0">
                  <a:solidFill>
                    <a:srgbClr val="FFFF00"/>
                  </a:solidFill>
                  <a:latin typeface="+mj-lt"/>
                </a:rPr>
                <a:t> 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59452" y="5717342"/>
              <a:ext cx="8921195" cy="584775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762000">
                <a:spcBef>
                  <a:spcPct val="50000"/>
                </a:spcBef>
              </a:pPr>
              <a:r>
                <a:rPr lang="pt-BR" altLang="pt-BR" sz="1600" b="0" i="0" u="none" dirty="0"/>
                <a:t>“O SI é baseado nas sete grandezas de base do Sistema Internacional de Grandezas  (ISQ), bem como nos nomes e os símbolos correspondentes às unidades de base  contidas na tabela a seguir.)”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0760" y="1052899"/>
            <a:ext cx="7907628" cy="255454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2.11 (1.19)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valor verdadeiro 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valor verdadeiro de uma </a:t>
            </a:r>
            <a:r>
              <a:rPr lang="pt-BR" altLang="pt-BR" sz="1600" b="1" i="0" u="none" dirty="0" smtClean="0">
                <a:latin typeface="+mj-lt"/>
              </a:rPr>
              <a:t>grandeza</a:t>
            </a:r>
            <a:endParaRPr lang="pt-BR" altLang="pt-BR" sz="1600" b="1" i="0" u="none" dirty="0">
              <a:latin typeface="+mj-lt"/>
            </a:endParaRPr>
          </a:p>
          <a:p>
            <a:pPr algn="just" defTabSz="762000"/>
            <a:r>
              <a:rPr lang="pt-BR" altLang="pt-BR" sz="1600" i="0" u="none" dirty="0">
                <a:latin typeface="+mj-lt"/>
              </a:rPr>
              <a:t>Valor de uma grandeza compatível com a definição da </a:t>
            </a:r>
            <a:r>
              <a:rPr lang="pt-BR" altLang="pt-BR" sz="1600" i="0" u="none" dirty="0" smtClean="0">
                <a:latin typeface="+mj-lt"/>
              </a:rPr>
              <a:t>grandeza</a:t>
            </a:r>
          </a:p>
          <a:p>
            <a:pPr algn="just" defTabSz="762000"/>
            <a:endParaRPr lang="pt-BR" altLang="pt-BR" sz="1600" b="1" i="0" u="none" dirty="0">
              <a:latin typeface="+mj-lt"/>
            </a:endParaRP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NOTA 1: Na Abordagem de Erro para descrever as medições, o valor verdadeiro é considerado único e, na prática, desconhecido. A abordagem de “incerteza” consiste no reconhecimento de que, devido à quantidade inerentemente incompleta na definição de uma grandeza, não existe um valor verdadeiro único mas, de preferência, um conjunto de valores verdadeiros consistentes com a definição.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0760" y="3711472"/>
            <a:ext cx="8435663" cy="206210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5.18 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valor de </a:t>
            </a:r>
            <a:r>
              <a:rPr lang="pt-BR" altLang="pt-BR" sz="1600" b="1" i="0" u="none" dirty="0" smtClean="0">
                <a:latin typeface="+mj-lt"/>
              </a:rPr>
              <a:t>referência</a:t>
            </a:r>
            <a:endParaRPr lang="pt-BR" altLang="pt-BR" sz="1600" b="1" i="0" u="none" dirty="0">
              <a:latin typeface="+mj-lt"/>
            </a:endParaRP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Valor de uma grandeza, utilizado como base para a comparação com valores de grandezas do mesmo tipo. </a:t>
            </a:r>
            <a:endParaRPr lang="pt-BR" altLang="pt-BR" sz="1600" b="0" i="0" u="none" dirty="0" smtClean="0">
              <a:latin typeface="+mj-lt"/>
            </a:endParaRPr>
          </a:p>
          <a:p>
            <a:pPr algn="just" defTabSz="762000"/>
            <a:r>
              <a:rPr lang="pt-BR" altLang="pt-BR" sz="1600" b="0" i="0" u="none" dirty="0" smtClean="0">
                <a:latin typeface="+mj-lt"/>
              </a:rPr>
              <a:t>NOTA </a:t>
            </a:r>
            <a:r>
              <a:rPr lang="pt-BR" altLang="pt-BR" sz="1600" b="0" i="0" u="none" dirty="0">
                <a:latin typeface="+mj-lt"/>
              </a:rPr>
              <a:t>2: Um valor de referência com sua incerteza de medição associada é geralmente relacionado a: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 a) um material, por exemplo, um material de referência certificado, b) um dispositivo, por exemplo, um laser estabilizado, c) um procedimento de medição de referência, d) uma comparação de padrões.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0761" y="1277284"/>
            <a:ext cx="7868992" cy="107721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2.1 (2.1)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medição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Processo de obtenção experimental de um ou mais valores que podem ser, razoavelmente, atribuídos a uma grandeza.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0761" y="2422711"/>
            <a:ext cx="7868992" cy="107721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2.5 (</a:t>
            </a:r>
            <a:r>
              <a:rPr lang="pt-BR" altLang="pt-BR" sz="1600" b="1" i="0" u="none" dirty="0" smtClean="0">
                <a:latin typeface="+mj-lt"/>
              </a:rPr>
              <a:t>2.4)</a:t>
            </a:r>
          </a:p>
          <a:p>
            <a:pPr algn="just" defTabSz="762000"/>
            <a:r>
              <a:rPr lang="pt-BR" altLang="pt-BR" sz="1600" b="1" i="0" u="none" dirty="0" smtClean="0">
                <a:latin typeface="+mj-lt"/>
              </a:rPr>
              <a:t>método </a:t>
            </a:r>
            <a:r>
              <a:rPr lang="pt-BR" altLang="pt-BR" sz="1600" b="1" i="0" u="none" dirty="0">
                <a:latin typeface="+mj-lt"/>
              </a:rPr>
              <a:t>de medição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Descrição genérica da organização lógica de operações adotadas na realização de uma medição.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0761" y="3559173"/>
            <a:ext cx="8165206" cy="230832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2.6 (2.5)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procedimento de medição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Descrição detalhada de uma medição de acordo com um ou mais princípios de medição e com um dado método de medição, baseada em um modelo de medição e incluindo qualquer cálculo para se obter um resultado de medição.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NOTA 1: Um procedimento de medição é, em geral, documentado em detalhes suficientes para permitir que um operador realize a medição.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NOTA 2: Um procedimento de medição pode incluir uma declaração referente à incerteza de medição desejada.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3579512" y="1071563"/>
            <a:ext cx="4430713" cy="4572000"/>
          </a:xfrm>
          <a:prstGeom prst="ellips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altLang="pt-BR" i="0" u="none"/>
          </a:p>
        </p:txBody>
      </p:sp>
      <p:sp>
        <p:nvSpPr>
          <p:cNvPr id="123907" name="Oval 3"/>
          <p:cNvSpPr>
            <a:spLocks noChangeArrowheads="1"/>
          </p:cNvSpPr>
          <p:nvPr/>
        </p:nvSpPr>
        <p:spPr bwMode="auto">
          <a:xfrm>
            <a:off x="6744987" y="3128963"/>
            <a:ext cx="1054100" cy="1143000"/>
          </a:xfrm>
          <a:prstGeom prst="ellips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altLang="pt-BR" i="0" u="none"/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900437" y="3662363"/>
            <a:ext cx="0" cy="8382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7799087" y="3662363"/>
            <a:ext cx="0" cy="8382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7306962" y="3662363"/>
            <a:ext cx="0" cy="8382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5900437" y="4424363"/>
            <a:ext cx="1406525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lg" len="lg"/>
            <a:tailEnd type="triangle" w="lg" len="lg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7306962" y="4424363"/>
            <a:ext cx="492125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5900437" y="2900363"/>
            <a:ext cx="18986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849762" y="3286125"/>
            <a:ext cx="1565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pt-BR" altLang="pt-BR" sz="2000" i="0" u="none"/>
              <a:t>.. ....  ..</a:t>
            </a:r>
          </a:p>
          <a:p>
            <a:pPr defTabSz="762000">
              <a:spcBef>
                <a:spcPct val="50000"/>
              </a:spcBef>
            </a:pPr>
            <a:r>
              <a:rPr lang="pt-BR" altLang="pt-BR" sz="2000" i="0" u="none"/>
              <a:t>::. :::: .</a:t>
            </a:r>
            <a:endParaRPr lang="pt-BR" altLang="pt-BR" sz="2000" i="0" u="none">
              <a:solidFill>
                <a:srgbClr val="FFCC00"/>
              </a:solidFill>
            </a:endParaRP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6744987" y="3214688"/>
            <a:ext cx="1319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pt-BR" altLang="pt-BR" sz="2000" i="0" u="none"/>
              <a:t>... .. :: ::  ..::</a:t>
            </a:r>
            <a:r>
              <a:rPr lang="pt-BR" altLang="pt-BR" i="0" u="none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6811662" y="3143250"/>
            <a:ext cx="1752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pt-BR" altLang="pt-BR" sz="2000" i="0" u="none"/>
              <a:t>.. ....  ..</a:t>
            </a:r>
          </a:p>
          <a:p>
            <a:pPr defTabSz="762000">
              <a:spcBef>
                <a:spcPct val="50000"/>
              </a:spcBef>
            </a:pPr>
            <a:r>
              <a:rPr lang="pt-BR" altLang="pt-BR" sz="2000" i="0" u="none"/>
              <a:t>::. ::::</a:t>
            </a:r>
            <a:endParaRPr lang="pt-BR" altLang="pt-BR" i="0" u="none"/>
          </a:p>
        </p:txBody>
      </p:sp>
      <p:sp>
        <p:nvSpPr>
          <p:cNvPr id="19469" name="AutoShape 16"/>
          <p:cNvSpPr>
            <a:spLocks noChangeArrowheads="1"/>
          </p:cNvSpPr>
          <p:nvPr/>
        </p:nvSpPr>
        <p:spPr bwMode="auto">
          <a:xfrm>
            <a:off x="5830587" y="3586163"/>
            <a:ext cx="1397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66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 sz="1800" b="0" i="0" u="none">
              <a:solidFill>
                <a:srgbClr val="FFFFCC"/>
              </a:solidFill>
            </a:endParaRPr>
          </a:p>
        </p:txBody>
      </p:sp>
      <p:sp>
        <p:nvSpPr>
          <p:cNvPr id="123921" name="AutoShape 17"/>
          <p:cNvSpPr>
            <a:spLocks noChangeArrowheads="1"/>
          </p:cNvSpPr>
          <p:nvPr/>
        </p:nvSpPr>
        <p:spPr bwMode="auto">
          <a:xfrm>
            <a:off x="7237112" y="3586163"/>
            <a:ext cx="1397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66"/>
          </a:solidFill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 sz="1800" b="0" i="0" u="none">
              <a:solidFill>
                <a:srgbClr val="FFFFCC"/>
              </a:solidFill>
            </a:endParaRPr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5401962" y="3662363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pt-BR" altLang="pt-BR" sz="2000" b="0" i="0" u="none"/>
              <a:t>V</a:t>
            </a:r>
            <a:r>
              <a:rPr lang="pt-BR" altLang="pt-BR" sz="2000" b="0" i="0" u="none" baseline="-25000"/>
              <a:t>Ref</a:t>
            </a:r>
            <a:endParaRPr lang="pt-BR" altLang="pt-BR" sz="2000" i="0" u="none" baseline="-25000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 flipV="1">
            <a:off x="5900437" y="2824163"/>
            <a:ext cx="0" cy="8382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 flipV="1">
            <a:off x="7799087" y="2747963"/>
            <a:ext cx="0" cy="91440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505822" y="3815348"/>
            <a:ext cx="1823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1600" b="1" i="0" u="none" dirty="0" err="1">
                <a:latin typeface="+mj-lt"/>
              </a:rPr>
              <a:t>e</a:t>
            </a:r>
            <a:r>
              <a:rPr lang="pt-BR" altLang="pt-BR" sz="1600" b="1" i="0" u="none" baseline="-25000" dirty="0" err="1">
                <a:latin typeface="+mj-lt"/>
              </a:rPr>
              <a:t>s</a:t>
            </a:r>
            <a:r>
              <a:rPr lang="pt-BR" altLang="pt-BR" sz="1600" b="1" i="0" u="none" dirty="0">
                <a:latin typeface="+mj-lt"/>
              </a:rPr>
              <a:t> = erro sistemático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488909" y="4347273"/>
            <a:ext cx="16417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1600" b="1" i="0" u="none" dirty="0" err="1">
                <a:latin typeface="+mj-lt"/>
              </a:rPr>
              <a:t>e</a:t>
            </a:r>
            <a:r>
              <a:rPr lang="pt-BR" altLang="pt-BR" sz="1600" b="1" i="0" u="none" baseline="-25000" dirty="0" err="1">
                <a:latin typeface="+mj-lt"/>
              </a:rPr>
              <a:t>a</a:t>
            </a:r>
            <a:r>
              <a:rPr lang="pt-BR" altLang="pt-BR" sz="1600" b="1" i="0" u="none" dirty="0">
                <a:latin typeface="+mj-lt"/>
              </a:rPr>
              <a:t> = erro aleatório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505822" y="4879198"/>
            <a:ext cx="1891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1600" b="1" i="0" u="none" dirty="0">
                <a:latin typeface="+mj-lt"/>
              </a:rPr>
              <a:t>e</a:t>
            </a:r>
            <a:r>
              <a:rPr lang="pt-BR" altLang="pt-BR" sz="1600" b="1" i="0" u="none" baseline="-25000" dirty="0">
                <a:latin typeface="+mj-lt"/>
              </a:rPr>
              <a:t>m </a:t>
            </a:r>
            <a:r>
              <a:rPr lang="pt-BR" altLang="pt-BR" sz="1600" b="1" i="0" u="none" dirty="0">
                <a:latin typeface="+mj-lt"/>
              </a:rPr>
              <a:t>= erro de medição</a:t>
            </a:r>
          </a:p>
        </p:txBody>
      </p:sp>
      <p:sp>
        <p:nvSpPr>
          <p:cNvPr id="216089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58766" y="587150"/>
            <a:ext cx="597535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pt-BR" altLang="pt-BR" sz="2400" b="1" dirty="0" smtClean="0">
                <a:solidFill>
                  <a:srgbClr val="0066B2"/>
                </a:solidFill>
              </a:rPr>
              <a:t>REPRESENTAÇÃO DE UMA MEDIÇÃO</a:t>
            </a: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6281437" y="4271963"/>
            <a:ext cx="458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0" i="0" u="none"/>
              <a:t>e</a:t>
            </a:r>
            <a:r>
              <a:rPr lang="pt-BR" altLang="pt-BR" b="0" i="0" u="none" baseline="-25000"/>
              <a:t>s</a:t>
            </a:r>
            <a:endParaRPr lang="pt-BR" i="0" u="none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7376355" y="4285569"/>
            <a:ext cx="46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0" i="0" u="none" dirty="0" err="1"/>
              <a:t>e</a:t>
            </a:r>
            <a:r>
              <a:rPr lang="pt-BR" altLang="pt-BR" b="0" i="0" u="none" baseline="-25000" dirty="0" err="1"/>
              <a:t>a</a:t>
            </a:r>
            <a:endParaRPr lang="pt-BR" i="0" u="none" dirty="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6576712" y="2366963"/>
            <a:ext cx="52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0" i="0" u="none"/>
              <a:t>e</a:t>
            </a:r>
            <a:r>
              <a:rPr lang="pt-BR" altLang="pt-BR" b="0" i="0" u="none" baseline="-25000"/>
              <a:t>m</a:t>
            </a:r>
            <a:endParaRPr lang="pt-BR" i="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09" grpId="0" animBg="1"/>
      <p:bldP spid="123910" grpId="0" animBg="1"/>
      <p:bldP spid="123911" grpId="0" animBg="1"/>
      <p:bldP spid="123912" grpId="0" animBg="1"/>
      <p:bldP spid="123913" grpId="0" animBg="1"/>
      <p:bldP spid="123917" grpId="0" autoUpdateAnimBg="0"/>
      <p:bldP spid="123918" grpId="0" autoUpdateAnimBg="0"/>
      <p:bldP spid="123919" grpId="0" autoUpdateAnimBg="0"/>
      <p:bldP spid="123921" grpId="0" animBg="1"/>
      <p:bldP spid="123924" grpId="0" animBg="1"/>
      <p:bldP spid="123925" grpId="0" animBg="1"/>
      <p:bldP spid="123926" grpId="0" autoUpdateAnimBg="0"/>
      <p:bldP spid="123927" grpId="0" autoUpdateAnimBg="0"/>
      <p:bldP spid="123928" grpId="0" autoUpdateAnimBg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34850" y="1316614"/>
            <a:ext cx="8159750" cy="156966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2.16 (3.10)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erro de medição</a:t>
            </a:r>
          </a:p>
          <a:p>
            <a:pPr algn="just" defTabSz="762000"/>
            <a:r>
              <a:rPr lang="pt-BR" altLang="pt-BR" sz="1600" b="1" i="0" u="none" dirty="0" smtClean="0">
                <a:latin typeface="+mj-lt"/>
              </a:rPr>
              <a:t>erro</a:t>
            </a:r>
          </a:p>
          <a:p>
            <a:pPr algn="just" defTabSz="762000"/>
            <a:r>
              <a:rPr lang="pt-BR" altLang="pt-BR" sz="1600" b="0" i="0" u="none" dirty="0" smtClean="0">
                <a:latin typeface="+mj-lt"/>
              </a:rPr>
              <a:t>Diferença </a:t>
            </a:r>
            <a:r>
              <a:rPr lang="pt-BR" altLang="pt-BR" sz="1600" b="0" i="0" u="none" dirty="0">
                <a:latin typeface="+mj-lt"/>
              </a:rPr>
              <a:t>entre o valor medido de uma grandeza e um valor de referência.   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NOTA 2: O erro de medição não deve ser confundido com um erro de produção ou um erro humano.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4850" y="3193919"/>
            <a:ext cx="7765961" cy="107721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2.17 (3.14)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erro sistemático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Componente do erro de medição que em medições repetidas permanece constante ou varia de maneira previsível.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 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4850" y="4578782"/>
            <a:ext cx="8159750" cy="83099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2.19 (3.13)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erro aleatório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Componente do erro de medição que, em medições repetidas, varia de maneira imprevisível.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576658" y="2026517"/>
            <a:ext cx="3929449" cy="3566984"/>
            <a:chOff x="3587750" y="1071563"/>
            <a:chExt cx="4984750" cy="4572000"/>
          </a:xfrm>
        </p:grpSpPr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3587750" y="1071563"/>
              <a:ext cx="4430713" cy="4572000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altLang="pt-BR" i="0" u="none"/>
            </a:p>
          </p:txBody>
        </p:sp>
        <p:sp>
          <p:nvSpPr>
            <p:cNvPr id="22" name="Oval 3"/>
            <p:cNvSpPr>
              <a:spLocks noChangeArrowheads="1"/>
            </p:cNvSpPr>
            <p:nvPr/>
          </p:nvSpPr>
          <p:spPr bwMode="auto">
            <a:xfrm>
              <a:off x="6753225" y="3128963"/>
              <a:ext cx="1054100" cy="1143000"/>
            </a:xfrm>
            <a:prstGeom prst="ellips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pt-BR" altLang="pt-BR" i="0" u="none"/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5908675" y="3662363"/>
              <a:ext cx="0" cy="83820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7807325" y="3662363"/>
              <a:ext cx="0" cy="83820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7315200" y="3662363"/>
              <a:ext cx="0" cy="83820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5908675" y="4424363"/>
              <a:ext cx="1406525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lg" len="lg"/>
              <a:tailEnd type="triangle" w="lg" len="lg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7315200" y="4424363"/>
              <a:ext cx="492125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lg" len="med"/>
              <a:tailEnd type="triangle" w="lg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5908675" y="2900363"/>
              <a:ext cx="189865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none" w="lg" len="med"/>
              <a:tailEnd type="triangle" w="lg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858000" y="3286125"/>
              <a:ext cx="1565275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pt-BR" altLang="pt-BR" sz="2000" i="0" u="none"/>
                <a:t>.. ....  ..</a:t>
              </a:r>
            </a:p>
            <a:p>
              <a:pPr defTabSz="762000">
                <a:spcBef>
                  <a:spcPct val="50000"/>
                </a:spcBef>
              </a:pPr>
              <a:r>
                <a:rPr lang="pt-BR" altLang="pt-BR" sz="2000" i="0" u="none"/>
                <a:t>::. :::: .</a:t>
              </a:r>
              <a:endParaRPr lang="pt-BR" altLang="pt-BR" sz="2000" i="0" u="none">
                <a:solidFill>
                  <a:srgbClr val="FFCC00"/>
                </a:solidFill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6753225" y="3214688"/>
              <a:ext cx="1319213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pt-BR" altLang="pt-BR" sz="2000" i="0" u="none"/>
                <a:t>... .. :: ::  ..::</a:t>
              </a:r>
              <a:r>
                <a:rPr lang="pt-BR" altLang="pt-BR" i="0" u="none">
                  <a:solidFill>
                    <a:srgbClr val="FFCC00"/>
                  </a:solidFill>
                </a:rPr>
                <a:t> </a:t>
              </a: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6819900" y="3143250"/>
              <a:ext cx="17526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pt-BR" altLang="pt-BR" sz="2000" i="0" u="none"/>
                <a:t>.. ....  ..</a:t>
              </a:r>
            </a:p>
            <a:p>
              <a:pPr defTabSz="762000">
                <a:spcBef>
                  <a:spcPct val="50000"/>
                </a:spcBef>
              </a:pPr>
              <a:r>
                <a:rPr lang="pt-BR" altLang="pt-BR" sz="2000" i="0" u="none"/>
                <a:t>::. ::::</a:t>
              </a:r>
              <a:endParaRPr lang="pt-BR" altLang="pt-BR" i="0" u="none"/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auto">
            <a:xfrm>
              <a:off x="5838825" y="3586163"/>
              <a:ext cx="139700" cy="152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66"/>
            </a:solidFill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sz="1800" b="0" i="0" u="none">
                <a:solidFill>
                  <a:srgbClr val="FFFFCC"/>
                </a:solidFill>
              </a:endParaRPr>
            </a:p>
          </p:txBody>
        </p:sp>
        <p:sp>
          <p:nvSpPr>
            <p:cNvPr id="33" name="AutoShape 17"/>
            <p:cNvSpPr>
              <a:spLocks noChangeArrowheads="1"/>
            </p:cNvSpPr>
            <p:nvPr/>
          </p:nvSpPr>
          <p:spPr bwMode="auto">
            <a:xfrm>
              <a:off x="7245350" y="3586163"/>
              <a:ext cx="139700" cy="152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66"/>
            </a:solidFill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 sz="1800" b="0" i="0" u="none">
                <a:solidFill>
                  <a:srgbClr val="FFFFCC"/>
                </a:solidFill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5410201" y="3662363"/>
              <a:ext cx="914400" cy="512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pt-BR" altLang="pt-BR" sz="2000" b="1" i="0" u="none" dirty="0" err="1">
                  <a:solidFill>
                    <a:srgbClr val="FF0000"/>
                  </a:solidFill>
                </a:rPr>
                <a:t>V</a:t>
              </a:r>
              <a:r>
                <a:rPr lang="pt-BR" altLang="pt-BR" sz="2000" b="1" i="0" u="none" baseline="-25000" dirty="0" err="1">
                  <a:solidFill>
                    <a:srgbClr val="FF0000"/>
                  </a:solidFill>
                </a:rPr>
                <a:t>Ref</a:t>
              </a:r>
              <a:endParaRPr lang="pt-BR" altLang="pt-BR" sz="2000" b="1" i="0" u="none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V="1">
              <a:off x="5908675" y="2824163"/>
              <a:ext cx="0" cy="83820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7807325" y="2747963"/>
              <a:ext cx="0" cy="91440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Retângulo 36"/>
            <p:cNvSpPr>
              <a:spLocks noChangeArrowheads="1"/>
            </p:cNvSpPr>
            <p:nvPr/>
          </p:nvSpPr>
          <p:spPr bwMode="auto">
            <a:xfrm>
              <a:off x="6289675" y="4271963"/>
              <a:ext cx="4587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b="0" i="0" u="none"/>
                <a:t>e</a:t>
              </a:r>
              <a:r>
                <a:rPr lang="pt-BR" altLang="pt-BR" b="0" i="0" u="none" baseline="-25000"/>
                <a:t>s</a:t>
              </a:r>
              <a:endParaRPr lang="pt-BR" i="0" u="none"/>
            </a:p>
          </p:txBody>
        </p:sp>
        <p:sp>
          <p:nvSpPr>
            <p:cNvPr id="38" name="Retângulo 37"/>
            <p:cNvSpPr>
              <a:spLocks noChangeArrowheads="1"/>
            </p:cNvSpPr>
            <p:nvPr/>
          </p:nvSpPr>
          <p:spPr bwMode="auto">
            <a:xfrm>
              <a:off x="7286625" y="4252913"/>
              <a:ext cx="4699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b="0" i="0" u="none"/>
                <a:t>e</a:t>
              </a:r>
              <a:r>
                <a:rPr lang="pt-BR" altLang="pt-BR" b="0" i="0" u="none" baseline="-25000"/>
                <a:t>a</a:t>
              </a:r>
              <a:endParaRPr lang="pt-BR" i="0" u="none"/>
            </a:p>
          </p:txBody>
        </p:sp>
        <p:sp>
          <p:nvSpPr>
            <p:cNvPr id="39" name="Retângulo 38"/>
            <p:cNvSpPr>
              <a:spLocks noChangeArrowheads="1"/>
            </p:cNvSpPr>
            <p:nvPr/>
          </p:nvSpPr>
          <p:spPr bwMode="auto">
            <a:xfrm>
              <a:off x="6584950" y="2366963"/>
              <a:ext cx="5286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b="0" i="0" u="none"/>
                <a:t>e</a:t>
              </a:r>
              <a:r>
                <a:rPr lang="pt-BR" altLang="pt-BR" b="0" i="0" u="none" baseline="-25000"/>
                <a:t>m</a:t>
              </a:r>
              <a:endParaRPr lang="pt-BR" i="0" u="none"/>
            </a:p>
          </p:txBody>
        </p:sp>
      </p:grpSp>
      <p:sp>
        <p:nvSpPr>
          <p:cNvPr id="41" name="Oval 2"/>
          <p:cNvSpPr>
            <a:spLocks noChangeArrowheads="1"/>
          </p:cNvSpPr>
          <p:nvPr/>
        </p:nvSpPr>
        <p:spPr bwMode="auto">
          <a:xfrm>
            <a:off x="4798630" y="2030633"/>
            <a:ext cx="3492705" cy="3566984"/>
          </a:xfrm>
          <a:prstGeom prst="ellips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altLang="pt-BR" i="0" u="none"/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7293955" y="3635776"/>
            <a:ext cx="830941" cy="891746"/>
          </a:xfrm>
          <a:prstGeom prst="ellips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pt-BR" altLang="pt-BR" i="0" u="none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736957" y="4051924"/>
            <a:ext cx="0" cy="653947"/>
          </a:xfrm>
          <a:prstGeom prst="line">
            <a:avLst/>
          </a:prstGeom>
          <a:noFill/>
          <a:ln w="12700">
            <a:solidFill>
              <a:srgbClr val="000066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9" name="Grupo 48"/>
          <p:cNvGrpSpPr/>
          <p:nvPr/>
        </p:nvGrpSpPr>
        <p:grpSpPr>
          <a:xfrm>
            <a:off x="6185829" y="3529677"/>
            <a:ext cx="1557746" cy="1408367"/>
            <a:chOff x="6185829" y="3529677"/>
            <a:chExt cx="1557746" cy="1408367"/>
          </a:xfrm>
        </p:grpSpPr>
        <p:grpSp>
          <p:nvGrpSpPr>
            <p:cNvPr id="48" name="Grupo 47"/>
            <p:cNvGrpSpPr/>
            <p:nvPr/>
          </p:nvGrpSpPr>
          <p:grpSpPr>
            <a:xfrm>
              <a:off x="6628201" y="4051924"/>
              <a:ext cx="1115374" cy="886120"/>
              <a:chOff x="6628201" y="4051924"/>
              <a:chExt cx="1115374" cy="886120"/>
            </a:xfrm>
          </p:grpSpPr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6628201" y="4051924"/>
                <a:ext cx="0" cy="653947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47" name="Grupo 46"/>
              <p:cNvGrpSpPr/>
              <p:nvPr/>
            </p:nvGrpSpPr>
            <p:grpSpPr>
              <a:xfrm>
                <a:off x="6656180" y="4568712"/>
                <a:ext cx="1087395" cy="369332"/>
                <a:chOff x="6656180" y="4568712"/>
                <a:chExt cx="1087395" cy="369332"/>
              </a:xfrm>
            </p:grpSpPr>
            <p:sp>
              <p:nvSpPr>
                <p:cNvPr id="46" name="Line 7"/>
                <p:cNvSpPr>
                  <a:spLocks noChangeShapeType="1"/>
                </p:cNvSpPr>
                <p:nvPr/>
              </p:nvSpPr>
              <p:spPr bwMode="auto">
                <a:xfrm rot="21420000" flipH="1" flipV="1">
                  <a:off x="6656180" y="4666602"/>
                  <a:ext cx="1087395" cy="45719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 type="none" w="lg" len="lg"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Retângulo 56"/>
                <p:cNvSpPr>
                  <a:spLocks noChangeArrowheads="1"/>
                </p:cNvSpPr>
                <p:nvPr/>
              </p:nvSpPr>
              <p:spPr bwMode="auto">
                <a:xfrm>
                  <a:off x="7068588" y="4568712"/>
                  <a:ext cx="28245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altLang="pt-BR" b="0" i="0" u="none" dirty="0" smtClean="0"/>
                    <a:t>c</a:t>
                  </a:r>
                  <a:endParaRPr lang="pt-BR" i="0" u="none" dirty="0"/>
                </a:p>
              </p:txBody>
            </p:sp>
          </p:grpSp>
        </p:grpSp>
        <p:grpSp>
          <p:nvGrpSpPr>
            <p:cNvPr id="44" name="Grupo 43"/>
            <p:cNvGrpSpPr/>
            <p:nvPr/>
          </p:nvGrpSpPr>
          <p:grpSpPr>
            <a:xfrm>
              <a:off x="6185829" y="3529677"/>
              <a:ext cx="890477" cy="1026675"/>
              <a:chOff x="6185829" y="3529677"/>
              <a:chExt cx="890477" cy="1026675"/>
            </a:xfrm>
          </p:grpSpPr>
          <p:grpSp>
            <p:nvGrpSpPr>
              <p:cNvPr id="40" name="Grupo 39"/>
              <p:cNvGrpSpPr/>
              <p:nvPr/>
            </p:nvGrpSpPr>
            <p:grpSpPr>
              <a:xfrm>
                <a:off x="6185829" y="3529677"/>
                <a:ext cx="890477" cy="1015663"/>
                <a:chOff x="6185829" y="3529677"/>
                <a:chExt cx="890477" cy="1015663"/>
              </a:xfrm>
            </p:grpSpPr>
            <p:grpSp>
              <p:nvGrpSpPr>
                <p:cNvPr id="65" name="Grupo 64"/>
                <p:cNvGrpSpPr/>
                <p:nvPr/>
              </p:nvGrpSpPr>
              <p:grpSpPr>
                <a:xfrm>
                  <a:off x="6259125" y="3529677"/>
                  <a:ext cx="817181" cy="1015663"/>
                  <a:chOff x="6234410" y="3150713"/>
                  <a:chExt cx="817181" cy="1015663"/>
                </a:xfrm>
              </p:grpSpPr>
              <p:sp>
                <p:nvSpPr>
                  <p:cNvPr id="5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72465" y="3150713"/>
                    <a:ext cx="729698" cy="10156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762000">
                      <a:spcBef>
                        <a:spcPct val="50000"/>
                      </a:spcBef>
                    </a:pPr>
                    <a:r>
                      <a:rPr lang="pt-BR" altLang="pt-BR" sz="2000" i="0" u="none" dirty="0"/>
                      <a:t>... .. :: ::  ..::</a:t>
                    </a:r>
                    <a:r>
                      <a:rPr lang="pt-BR" altLang="pt-BR" i="0" u="none" dirty="0">
                        <a:solidFill>
                          <a:srgbClr val="FFCC00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5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4410" y="3440961"/>
                    <a:ext cx="817181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762000">
                      <a:spcBef>
                        <a:spcPct val="50000"/>
                      </a:spcBef>
                    </a:pPr>
                    <a:r>
                      <a:rPr lang="pt-BR" altLang="pt-BR" sz="2000" i="0" u="none" dirty="0" smtClean="0"/>
                      <a:t>::. </a:t>
                    </a:r>
                    <a:r>
                      <a:rPr lang="pt-BR" altLang="pt-BR" sz="2000" i="0" u="none" dirty="0"/>
                      <a:t>::::</a:t>
                    </a:r>
                    <a:endParaRPr lang="pt-BR" altLang="pt-BR" i="0" u="none" dirty="0"/>
                  </a:p>
                </p:txBody>
              </p:sp>
            </p:grpSp>
            <p:sp>
              <p:nvSpPr>
                <p:cNvPr id="52" name="AutoShape 16"/>
                <p:cNvSpPr>
                  <a:spLocks noChangeArrowheads="1"/>
                </p:cNvSpPr>
                <p:nvPr/>
              </p:nvSpPr>
              <p:spPr bwMode="auto">
                <a:xfrm>
                  <a:off x="6581377" y="3992474"/>
                  <a:ext cx="110125" cy="118899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2147483647 w 21600"/>
                    <a:gd name="T11" fmla="*/ 2147483647 h 21600"/>
                    <a:gd name="T12" fmla="*/ 2147483647 w 21600"/>
                    <a:gd name="T13" fmla="*/ 2147483647 h 21600"/>
                    <a:gd name="T14" fmla="*/ 2147483647 w 21600"/>
                    <a:gd name="T15" fmla="*/ 214748364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000066"/>
                </a:solidFill>
                <a:ln w="12700">
                  <a:solidFill>
                    <a:srgbClr val="0000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pt-BR" sz="1800" b="0" i="0" u="none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185829" y="4035448"/>
                  <a:ext cx="72081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762000">
                    <a:spcBef>
                      <a:spcPct val="50000"/>
                    </a:spcBef>
                  </a:pPr>
                  <a:r>
                    <a:rPr lang="pt-BR" altLang="pt-BR" sz="2000" b="1" i="0" u="none" dirty="0" err="1">
                      <a:solidFill>
                        <a:srgbClr val="FF0000"/>
                      </a:solidFill>
                    </a:rPr>
                    <a:t>V</a:t>
                  </a:r>
                  <a:r>
                    <a:rPr lang="pt-BR" altLang="pt-BR" sz="2000" b="1" i="0" u="none" baseline="-25000" dirty="0" err="1">
                      <a:solidFill>
                        <a:srgbClr val="FF0000"/>
                      </a:solidFill>
                    </a:rPr>
                    <a:t>Ref</a:t>
                  </a:r>
                  <a:endParaRPr lang="pt-BR" altLang="pt-BR" sz="2000" b="1" i="0" u="none" baseline="-250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0" name="Oval 3"/>
              <p:cNvSpPr>
                <a:spLocks noChangeArrowheads="1"/>
              </p:cNvSpPr>
              <p:nvPr/>
            </p:nvSpPr>
            <p:spPr bwMode="auto">
              <a:xfrm>
                <a:off x="6202417" y="3664606"/>
                <a:ext cx="830941" cy="891746"/>
              </a:xfrm>
              <a:prstGeom prst="ellipse">
                <a:avLst/>
              </a:prstGeom>
              <a:noFill/>
              <a:ln w="12700">
                <a:solidFill>
                  <a:srgbClr val="0000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pt-BR" altLang="pt-BR" i="0" u="none"/>
              </a:p>
            </p:txBody>
          </p:sp>
        </p:grpSp>
      </p:grp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6128779" y="5752335"/>
            <a:ext cx="1459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000" b="1" i="0" u="none" dirty="0" smtClean="0"/>
              <a:t>c </a:t>
            </a:r>
            <a:r>
              <a:rPr lang="pt-BR" altLang="pt-BR" sz="2000" b="1" i="0" u="none" dirty="0"/>
              <a:t>= </a:t>
            </a:r>
            <a:r>
              <a:rPr lang="pt-BR" altLang="pt-BR" sz="2000" b="1" i="0" u="none" dirty="0" smtClean="0"/>
              <a:t>correção</a:t>
            </a:r>
            <a:endParaRPr lang="pt-BR" altLang="pt-BR" sz="2000" b="1" i="0" u="none" dirty="0"/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387867" y="1079685"/>
            <a:ext cx="5533417" cy="861774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762000"/>
            <a:r>
              <a:rPr lang="pt-BR" altLang="pt-BR" sz="1600" b="1" i="0" u="none" dirty="0">
                <a:latin typeface="+mj-lt"/>
              </a:rPr>
              <a:t>2.53 (3.15) (3.16)</a:t>
            </a:r>
          </a:p>
          <a:p>
            <a:pPr algn="just" defTabSz="762000"/>
            <a:r>
              <a:rPr lang="pt-BR" altLang="pt-BR" sz="1600" b="1" i="0" u="none" dirty="0">
                <a:latin typeface="+mj-lt"/>
              </a:rPr>
              <a:t>correção</a:t>
            </a:r>
          </a:p>
          <a:p>
            <a:pPr algn="just" defTabSz="762000"/>
            <a:r>
              <a:rPr lang="pt-BR" altLang="pt-BR" sz="1600" b="0" i="0" u="none" dirty="0">
                <a:latin typeface="+mj-lt"/>
              </a:rPr>
              <a:t>Compensação de um efeito sistemático estimado</a:t>
            </a:r>
            <a:r>
              <a:rPr lang="pt-BR" altLang="pt-BR" sz="1800" b="0" i="0" u="none" dirty="0"/>
              <a:t>.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0" y="24714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VOCABULÁRIO INTERNACIONAL DE METROLOGIA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( </a:t>
            </a:r>
            <a:r>
              <a:rPr lang="pt-BR" altLang="pt-BR" sz="2400" b="1" dirty="0" smtClean="0">
                <a:solidFill>
                  <a:srgbClr val="0066B2"/>
                </a:solidFill>
                <a:latin typeface="+mj-lt"/>
                <a:ea typeface="+mj-ea"/>
                <a:cs typeface="+mj-cs"/>
              </a:rPr>
              <a:t>VIM-2012</a:t>
            </a:r>
            <a:r>
              <a:rPr lang="pt-BR" altLang="pt-BR" sz="2400" b="1" dirty="0" smtClean="0">
                <a:solidFill>
                  <a:srgbClr val="0066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pt-BR" sz="2400" dirty="0">
              <a:solidFill>
                <a:srgbClr val="0066B2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63" grpId="0" autoUpdateAnimBg="0"/>
      <p:bldP spid="67" grpId="0"/>
    </p:bldLst>
  </p:timing>
</p:sld>
</file>

<file path=ppt/theme/theme1.xml><?xml version="1.0" encoding="utf-8"?>
<a:theme xmlns:a="http://schemas.openxmlformats.org/drawingml/2006/main" name="SBM_Entib_régua">
  <a:themeElements>
    <a:clrScheme name="Personalizada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0066B2"/>
      </a:accent1>
      <a:accent2>
        <a:srgbClr val="E1B937"/>
      </a:accent2>
      <a:accent3>
        <a:srgbClr val="A5A5A5"/>
      </a:accent3>
      <a:accent4>
        <a:srgbClr val="7F0000"/>
      </a:accent4>
      <a:accent5>
        <a:srgbClr val="9CC3E5"/>
      </a:accent5>
      <a:accent6>
        <a:srgbClr val="008080"/>
      </a:accent6>
      <a:hlink>
        <a:srgbClr val="FF0000"/>
      </a:hlink>
      <a:folHlink>
        <a:srgbClr val="00B050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BM_Entib_régua" id="{1966582A-0196-43D1-9C4A-3311324E7B70}" vid="{4B547517-CC33-45FD-BFB7-958B001FB7E8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SBM_Entib_régua</Template>
  <TotalTime>595</TotalTime>
  <Words>1371</Words>
  <Application>Microsoft Office PowerPoint</Application>
  <PresentationFormat>Apresentação na tela (4:3)</PresentationFormat>
  <Paragraphs>161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SBM_Entib_régua</vt:lpstr>
      <vt:lpstr>1_Personalizar design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REPRESENTAÇÃO DE UMA MEDIÇÃO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 Rodrigues</dc:creator>
  <cp:lastModifiedBy>User</cp:lastModifiedBy>
  <cp:revision>57</cp:revision>
  <dcterms:created xsi:type="dcterms:W3CDTF">2019-10-08T13:47:33Z</dcterms:created>
  <dcterms:modified xsi:type="dcterms:W3CDTF">2020-06-06T12:03:17Z</dcterms:modified>
</cp:coreProperties>
</file>