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89" r:id="rId2"/>
    <p:sldId id="290" r:id="rId3"/>
    <p:sldId id="291" r:id="rId4"/>
    <p:sldId id="292" r:id="rId5"/>
    <p:sldId id="293" r:id="rId6"/>
    <p:sldId id="294" r:id="rId7"/>
    <p:sldId id="295" r:id="rId8"/>
    <p:sldId id="296" r:id="rId9"/>
    <p:sldId id="297" r:id="rId10"/>
    <p:sldId id="298" r:id="rId11"/>
    <p:sldId id="299" r:id="rId12"/>
    <p:sldId id="300" r:id="rId13"/>
    <p:sldId id="301" r:id="rId14"/>
    <p:sldId id="302" r:id="rId15"/>
    <p:sldId id="303" r:id="rId16"/>
    <p:sldId id="304" r:id="rId17"/>
    <p:sldId id="305" r:id="rId18"/>
    <p:sldId id="306" r:id="rId19"/>
    <p:sldId id="307" r:id="rId20"/>
    <p:sldId id="308" r:id="rId21"/>
    <p:sldId id="309" r:id="rId22"/>
    <p:sldId id="310" r:id="rId23"/>
    <p:sldId id="311" r:id="rId24"/>
    <p:sldId id="312" r:id="rId25"/>
    <p:sldId id="313" r:id="rId26"/>
    <p:sldId id="314" r:id="rId27"/>
    <p:sldId id="315" r:id="rId28"/>
    <p:sldId id="316" r:id="rId29"/>
    <p:sldId id="317" r:id="rId30"/>
    <p:sldId id="319" r:id="rId31"/>
    <p:sldId id="320" r:id="rId32"/>
    <p:sldId id="321" r:id="rId33"/>
    <p:sldId id="322" r:id="rId34"/>
    <p:sldId id="323" r:id="rId35"/>
    <p:sldId id="324" r:id="rId36"/>
    <p:sldId id="325" r:id="rId37"/>
    <p:sldId id="326" r:id="rId38"/>
    <p:sldId id="327" r:id="rId39"/>
    <p:sldId id="328" r:id="rId40"/>
    <p:sldId id="329" r:id="rId41"/>
    <p:sldId id="330" r:id="rId42"/>
    <p:sldId id="331" r:id="rId43"/>
    <p:sldId id="332" r:id="rId44"/>
    <p:sldId id="333" r:id="rId45"/>
    <p:sldId id="334" r:id="rId46"/>
    <p:sldId id="335" r:id="rId47"/>
    <p:sldId id="336" r:id="rId48"/>
    <p:sldId id="338" r:id="rId49"/>
    <p:sldId id="339" r:id="rId50"/>
    <p:sldId id="340" r:id="rId51"/>
    <p:sldId id="341" r:id="rId52"/>
    <p:sldId id="342" r:id="rId53"/>
    <p:sldId id="343" r:id="rId54"/>
    <p:sldId id="344" r:id="rId55"/>
    <p:sldId id="345" r:id="rId56"/>
    <p:sldId id="346" r:id="rId57"/>
    <p:sldId id="347" r:id="rId58"/>
    <p:sldId id="348" r:id="rId59"/>
    <p:sldId id="349" r:id="rId60"/>
    <p:sldId id="350" r:id="rId61"/>
    <p:sldId id="351" r:id="rId62"/>
    <p:sldId id="352" r:id="rId63"/>
    <p:sldId id="353" r:id="rId64"/>
    <p:sldId id="354" r:id="rId65"/>
    <p:sldId id="355" r:id="rId66"/>
    <p:sldId id="356" r:id="rId67"/>
    <p:sldId id="357" r:id="rId68"/>
    <p:sldId id="358" r:id="rId69"/>
    <p:sldId id="359" r:id="rId70"/>
    <p:sldId id="435" r:id="rId71"/>
    <p:sldId id="436" r:id="rId72"/>
    <p:sldId id="437" r:id="rId73"/>
    <p:sldId id="438" r:id="rId74"/>
    <p:sldId id="439" r:id="rId75"/>
    <p:sldId id="440" r:id="rId76"/>
    <p:sldId id="441" r:id="rId77"/>
    <p:sldId id="360" r:id="rId7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1234" initials="1" lastIdx="1" clrIdx="0">
    <p:extLst>
      <p:ext uri="{19B8F6BF-5375-455C-9EA6-DF929625EA0E}">
        <p15:presenceInfo xmlns:p15="http://schemas.microsoft.com/office/powerpoint/2012/main" userId="1234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commentAuthors" Target="commentAuthor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9155" y="1483452"/>
            <a:ext cx="9144000" cy="2387600"/>
          </a:xfrm>
        </p:spPr>
        <p:txBody>
          <a:bodyPr anchor="ctr"/>
          <a:lstStyle>
            <a:lvl1pPr algn="ctr">
              <a:defRPr sz="4000" b="1">
                <a:solidFill>
                  <a:schemeClr val="accent1"/>
                </a:solidFill>
              </a:defRPr>
            </a:lvl1pPr>
          </a:lstStyle>
          <a:p>
            <a:r>
              <a:rPr lang="pt-BR" dirty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9155" y="4294324"/>
            <a:ext cx="9144000" cy="1655762"/>
          </a:xfrm>
        </p:spPr>
        <p:txBody>
          <a:bodyPr anchor="ctr"/>
          <a:lstStyle>
            <a:lvl1pPr marL="0" indent="0" algn="ctr"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Clique para editar o estilo do subtítulo Mestre</a:t>
            </a:r>
            <a:endParaRPr lang="en-US" dirty="0"/>
          </a:p>
        </p:txBody>
      </p:sp>
      <p:sp>
        <p:nvSpPr>
          <p:cNvPr id="7" name="Espaço Reservado para Texto 6"/>
          <p:cNvSpPr>
            <a:spLocks noGrp="1"/>
          </p:cNvSpPr>
          <p:nvPr>
            <p:ph type="body" sz="quarter" idx="10"/>
          </p:nvPr>
        </p:nvSpPr>
        <p:spPr>
          <a:xfrm>
            <a:off x="2855913" y="440895"/>
            <a:ext cx="9144000" cy="6016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rgbClr val="0066B2"/>
                </a:solidFill>
                <a:latin typeface="Montserrat SemiBold" panose="00000700000000000000" pitchFamily="2" charset="0"/>
              </a:defRPr>
            </a:lvl1pPr>
          </a:lstStyle>
          <a:p>
            <a:pPr lvl="0"/>
            <a:r>
              <a:rPr lang="pt-BR" dirty="0"/>
              <a:t>Clique para editar o texto</a:t>
            </a:r>
          </a:p>
        </p:txBody>
      </p:sp>
    </p:spTree>
    <p:extLst>
      <p:ext uri="{BB962C8B-B14F-4D97-AF65-F5344CB8AC3E}">
        <p14:creationId xmlns:p14="http://schemas.microsoft.com/office/powerpoint/2010/main" val="24419547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E2A7A-B6EF-4B28-8D7E-E5F9DB1551B6}" type="datetimeFigureOut">
              <a:rPr lang="pt-BR" smtClean="0"/>
              <a:t>24/12/2021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99FB3-58F7-4B82-9D27-1510B22FDF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22569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E2A7A-B6EF-4B28-8D7E-E5F9DB1551B6}" type="datetimeFigureOut">
              <a:rPr lang="pt-BR" smtClean="0"/>
              <a:t>24/12/2021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99FB3-58F7-4B82-9D27-1510B22FDF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16270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52933"/>
            <a:ext cx="10515600" cy="1060813"/>
          </a:xfrm>
        </p:spPr>
        <p:txBody>
          <a:bodyPr/>
          <a:lstStyle>
            <a:lvl1pPr>
              <a:defRPr sz="4000" b="1">
                <a:solidFill>
                  <a:schemeClr val="accent1"/>
                </a:solidFill>
              </a:defRPr>
            </a:lvl1pPr>
          </a:lstStyle>
          <a:p>
            <a:r>
              <a:rPr lang="pt-BR" dirty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64377"/>
            <a:ext cx="10515600" cy="3812586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  <a:endParaRPr lang="en-US" dirty="0"/>
          </a:p>
        </p:txBody>
      </p:sp>
      <p:sp>
        <p:nvSpPr>
          <p:cNvPr id="7" name="Espaço Reservado para Texto 6">
            <a:extLst>
              <a:ext uri="{FF2B5EF4-FFF2-40B4-BE49-F238E27FC236}">
                <a16:creationId xmlns:a16="http://schemas.microsoft.com/office/drawing/2014/main" id="{B3D86A77-94AD-44E1-BED6-0D03904B769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58433" y="171065"/>
            <a:ext cx="7903902" cy="6016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rgbClr val="0066B2"/>
                </a:solidFill>
                <a:latin typeface="Montserrat SemiBold" panose="00000700000000000000" pitchFamily="2" charset="0"/>
              </a:defRPr>
            </a:lvl1pPr>
          </a:lstStyle>
          <a:p>
            <a:pPr lvl="0"/>
            <a:r>
              <a:rPr lang="pt-BR" dirty="0"/>
              <a:t>Inserir o título da disciplina</a:t>
            </a:r>
          </a:p>
        </p:txBody>
      </p:sp>
    </p:spTree>
    <p:extLst>
      <p:ext uri="{BB962C8B-B14F-4D97-AF65-F5344CB8AC3E}">
        <p14:creationId xmlns:p14="http://schemas.microsoft.com/office/powerpoint/2010/main" val="1119510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E2A7A-B6EF-4B28-8D7E-E5F9DB1551B6}" type="datetimeFigureOut">
              <a:rPr lang="pt-BR" smtClean="0"/>
              <a:t>24/12/2021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99FB3-58F7-4B82-9D27-1510B22FDF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04848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E2A7A-B6EF-4B28-8D7E-E5F9DB1551B6}" type="datetimeFigureOut">
              <a:rPr lang="pt-BR" smtClean="0"/>
              <a:t>24/12/2021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99FB3-58F7-4B82-9D27-1510B22FDF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94466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E2A7A-B6EF-4B28-8D7E-E5F9DB1551B6}" type="datetimeFigureOut">
              <a:rPr lang="pt-BR" smtClean="0"/>
              <a:t>24/12/2021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99FB3-58F7-4B82-9D27-1510B22FDF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116235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E2A7A-B6EF-4B28-8D7E-E5F9DB1551B6}" type="datetimeFigureOut">
              <a:rPr lang="pt-BR" smtClean="0"/>
              <a:t>24/12/2021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99FB3-58F7-4B82-9D27-1510B22FDF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648614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E2A7A-B6EF-4B28-8D7E-E5F9DB1551B6}" type="datetimeFigureOut">
              <a:rPr lang="pt-BR" smtClean="0"/>
              <a:t>24/12/2021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99FB3-58F7-4B82-9D27-1510B22FDF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38913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E2A7A-B6EF-4B28-8D7E-E5F9DB1551B6}" type="datetimeFigureOut">
              <a:rPr lang="pt-BR" smtClean="0"/>
              <a:t>24/12/2021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99FB3-58F7-4B82-9D27-1510B22FDF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967126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E2A7A-B6EF-4B28-8D7E-E5F9DB1551B6}" type="datetimeFigureOut">
              <a:rPr lang="pt-BR" smtClean="0"/>
              <a:t>24/12/2021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99FB3-58F7-4B82-9D27-1510B22FDF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67956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E2A7A-B6EF-4B28-8D7E-E5F9DB1551B6}" type="datetimeFigureOut">
              <a:rPr lang="pt-BR" smtClean="0"/>
              <a:t>24/12/2021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699FB3-58F7-4B82-9D27-1510B22FDF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23274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1.png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>
            <a:extLst>
              <a:ext uri="{FF2B5EF4-FFF2-40B4-BE49-F238E27FC236}">
                <a16:creationId xmlns:a16="http://schemas.microsoft.com/office/drawing/2014/main" id="{091897A8-6482-4BEF-A012-EFAD9F50FB42}"/>
              </a:ext>
            </a:extLst>
          </p:cNvPr>
          <p:cNvSpPr txBox="1"/>
          <p:nvPr/>
        </p:nvSpPr>
        <p:spPr>
          <a:xfrm>
            <a:off x="11620496" y="26503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u="none" dirty="0">
                <a:solidFill>
                  <a:srgbClr val="FF0000"/>
                </a:solidFill>
              </a:rPr>
              <a:t>33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8F8C388A-04A0-43D2-B07C-D4187FB970E9}"/>
              </a:ext>
            </a:extLst>
          </p:cNvPr>
          <p:cNvSpPr txBox="1"/>
          <p:nvPr/>
        </p:nvSpPr>
        <p:spPr>
          <a:xfrm>
            <a:off x="5967" y="1246196"/>
            <a:ext cx="12186033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3100" u="none" dirty="0">
                <a:latin typeface="Arial" panose="020B0604020202020204" pitchFamily="34" charset="0"/>
                <a:cs typeface="Arial" panose="020B0604020202020204" pitchFamily="34" charset="0"/>
              </a:rPr>
              <a:t>NBR ISO / IEC 17025 : 2017</a:t>
            </a:r>
            <a:r>
              <a:rPr lang="pt-BR" sz="3100" b="0" u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l"/>
            <a:r>
              <a:rPr lang="pt-BR" sz="3100" i="1" u="none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“Requisitos gerais para a competência de laboratórios de ensaio e calibração”</a:t>
            </a:r>
          </a:p>
          <a:p>
            <a:pPr algn="l"/>
            <a:endParaRPr lang="en-US" sz="3100" u="none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3100" u="none" dirty="0">
                <a:latin typeface="Arial" panose="020B0604020202020204" pitchFamily="34" charset="0"/>
                <a:cs typeface="Arial" panose="020B0604020202020204" pitchFamily="34" charset="0"/>
              </a:rPr>
              <a:t>ISO 9001:2015</a:t>
            </a:r>
          </a:p>
          <a:p>
            <a:pPr algn="l"/>
            <a:r>
              <a:rPr lang="pt-BR" sz="3100" i="1" u="none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“Sistemas de gestão da qualidade –Requisitos”</a:t>
            </a:r>
            <a:endParaRPr lang="en-US" sz="3100" i="1" u="none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pt-BR" sz="3100" i="1" u="none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pt-BR" sz="3100" u="none" dirty="0">
                <a:latin typeface="Arial" panose="020B0604020202020204" pitchFamily="34" charset="0"/>
                <a:cs typeface="Arial" panose="020B0604020202020204" pitchFamily="34" charset="0"/>
              </a:rPr>
              <a:t>ILAC-G24:2007 / OIML D 10:2007 (E) </a:t>
            </a:r>
          </a:p>
          <a:p>
            <a:pPr algn="l"/>
            <a:r>
              <a:rPr lang="pt-BR" sz="3100" i="1" u="none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3100" i="1" u="none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Guidelines for the determination of calibration intervals of measuring instruments”</a:t>
            </a:r>
          </a:p>
        </p:txBody>
      </p:sp>
    </p:spTree>
    <p:extLst>
      <p:ext uri="{BB962C8B-B14F-4D97-AF65-F5344CB8AC3E}">
        <p14:creationId xmlns:p14="http://schemas.microsoft.com/office/powerpoint/2010/main" val="14369427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>
            <a:extLst>
              <a:ext uri="{FF2B5EF4-FFF2-40B4-BE49-F238E27FC236}">
                <a16:creationId xmlns:a16="http://schemas.microsoft.com/office/drawing/2014/main" id="{61A95676-403D-4542-B70A-1F5C6D367532}"/>
              </a:ext>
            </a:extLst>
          </p:cNvPr>
          <p:cNvSpPr txBox="1"/>
          <p:nvPr/>
        </p:nvSpPr>
        <p:spPr>
          <a:xfrm>
            <a:off x="11620496" y="2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u="none" dirty="0">
                <a:solidFill>
                  <a:srgbClr val="FF0000"/>
                </a:solidFill>
              </a:rPr>
              <a:t>42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BD6D99C8-20F1-4033-8804-1D3ACF20C6CC}"/>
              </a:ext>
            </a:extLst>
          </p:cNvPr>
          <p:cNvSpPr txBox="1"/>
          <p:nvPr/>
        </p:nvSpPr>
        <p:spPr>
          <a:xfrm>
            <a:off x="67748" y="2564904"/>
            <a:ext cx="12084496" cy="64633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sz="3600" b="1" u="none" dirty="0">
                <a:solidFill>
                  <a:srgbClr val="FF0000"/>
                </a:solidFill>
              </a:rPr>
              <a:t>Relato de resultados segundo a ABNT NBR ISO/IEC 17025:2017</a:t>
            </a:r>
          </a:p>
        </p:txBody>
      </p:sp>
    </p:spTree>
    <p:extLst>
      <p:ext uri="{BB962C8B-B14F-4D97-AF65-F5344CB8AC3E}">
        <p14:creationId xmlns:p14="http://schemas.microsoft.com/office/powerpoint/2010/main" val="2022572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aixaDeTexto 14">
            <a:extLst>
              <a:ext uri="{FF2B5EF4-FFF2-40B4-BE49-F238E27FC236}">
                <a16:creationId xmlns:a16="http://schemas.microsoft.com/office/drawing/2014/main" id="{A982BF3B-1FB4-46E9-8988-5EBC7D471ED4}"/>
              </a:ext>
            </a:extLst>
          </p:cNvPr>
          <p:cNvSpPr txBox="1"/>
          <p:nvPr/>
        </p:nvSpPr>
        <p:spPr>
          <a:xfrm>
            <a:off x="11620496" y="-66265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u="none" dirty="0">
                <a:solidFill>
                  <a:srgbClr val="FF0000"/>
                </a:solidFill>
              </a:rPr>
              <a:t>43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E186865E-46A9-47B2-8399-F54B896AAD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142" y="93598"/>
            <a:ext cx="9244131" cy="6313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0807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>
            <a:extLst>
              <a:ext uri="{FF2B5EF4-FFF2-40B4-BE49-F238E27FC236}">
                <a16:creationId xmlns:a16="http://schemas.microsoft.com/office/drawing/2014/main" id="{9BE303AA-489A-44F8-9B36-19317D61E4D6}"/>
              </a:ext>
            </a:extLst>
          </p:cNvPr>
          <p:cNvSpPr txBox="1"/>
          <p:nvPr/>
        </p:nvSpPr>
        <p:spPr>
          <a:xfrm>
            <a:off x="11620496" y="9800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u="none" dirty="0">
                <a:solidFill>
                  <a:srgbClr val="FF0000"/>
                </a:solidFill>
              </a:rPr>
              <a:t>44</a:t>
            </a:r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AAE9BCF7-6DB2-47EE-8AE7-6120CEF78D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72" y="1180462"/>
            <a:ext cx="9600212" cy="5094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3467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ixaDeTexto 9">
            <a:extLst>
              <a:ext uri="{FF2B5EF4-FFF2-40B4-BE49-F238E27FC236}">
                <a16:creationId xmlns:a16="http://schemas.microsoft.com/office/drawing/2014/main" id="{F96215FA-00E3-49D5-BFD8-270A0DCE78EB}"/>
              </a:ext>
            </a:extLst>
          </p:cNvPr>
          <p:cNvSpPr txBox="1"/>
          <p:nvPr/>
        </p:nvSpPr>
        <p:spPr>
          <a:xfrm>
            <a:off x="11620496" y="26499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u="none" dirty="0">
                <a:solidFill>
                  <a:srgbClr val="FF0000"/>
                </a:solidFill>
              </a:rPr>
              <a:t>45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06C4E960-0217-452A-B3B3-FB55BC5BD8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14" y="89228"/>
            <a:ext cx="9474558" cy="6079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5923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aixaDeTexto 13">
            <a:extLst>
              <a:ext uri="{FF2B5EF4-FFF2-40B4-BE49-F238E27FC236}">
                <a16:creationId xmlns:a16="http://schemas.microsoft.com/office/drawing/2014/main" id="{21BB101E-97A3-4393-9598-092AE0EEBC82}"/>
              </a:ext>
            </a:extLst>
          </p:cNvPr>
          <p:cNvSpPr txBox="1"/>
          <p:nvPr/>
        </p:nvSpPr>
        <p:spPr>
          <a:xfrm>
            <a:off x="11620496" y="0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u="none" dirty="0">
                <a:solidFill>
                  <a:srgbClr val="FF0000"/>
                </a:solidFill>
              </a:rPr>
              <a:t>46</a:t>
            </a:r>
          </a:p>
        </p:txBody>
      </p:sp>
      <p:pic>
        <p:nvPicPr>
          <p:cNvPr id="17" name="Imagem 16">
            <a:extLst>
              <a:ext uri="{FF2B5EF4-FFF2-40B4-BE49-F238E27FC236}">
                <a16:creationId xmlns:a16="http://schemas.microsoft.com/office/drawing/2014/main" id="{AEF51CAF-B50F-4B77-AC20-8311CB60B7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15" y="78254"/>
            <a:ext cx="9275317" cy="6099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4604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aixaDeTexto 13">
            <a:extLst>
              <a:ext uri="{FF2B5EF4-FFF2-40B4-BE49-F238E27FC236}">
                <a16:creationId xmlns:a16="http://schemas.microsoft.com/office/drawing/2014/main" id="{68B95F74-1982-4780-B74C-843CECA68027}"/>
              </a:ext>
            </a:extLst>
          </p:cNvPr>
          <p:cNvSpPr txBox="1"/>
          <p:nvPr/>
        </p:nvSpPr>
        <p:spPr>
          <a:xfrm>
            <a:off x="11620496" y="0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u="none" dirty="0">
                <a:solidFill>
                  <a:srgbClr val="FF0000"/>
                </a:solidFill>
              </a:rPr>
              <a:t>47</a:t>
            </a:r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FE8CA359-02A3-4565-A1A4-2D5A2561B4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67" y="57538"/>
            <a:ext cx="9123241" cy="6312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3911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>
            <a:extLst>
              <a:ext uri="{FF2B5EF4-FFF2-40B4-BE49-F238E27FC236}">
                <a16:creationId xmlns:a16="http://schemas.microsoft.com/office/drawing/2014/main" id="{10C332CA-38C2-4F1A-BA2F-D9BCAA733954}"/>
              </a:ext>
            </a:extLst>
          </p:cNvPr>
          <p:cNvSpPr txBox="1"/>
          <p:nvPr/>
        </p:nvSpPr>
        <p:spPr>
          <a:xfrm>
            <a:off x="11620496" y="0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u="none" dirty="0">
                <a:solidFill>
                  <a:srgbClr val="FF0000"/>
                </a:solidFill>
              </a:rPr>
              <a:t>48</a:t>
            </a: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300C5F6E-E665-43E5-B95E-AD6DC8B9D2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83" y="89226"/>
            <a:ext cx="9285071" cy="6241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8141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>
            <a:extLst>
              <a:ext uri="{FF2B5EF4-FFF2-40B4-BE49-F238E27FC236}">
                <a16:creationId xmlns:a16="http://schemas.microsoft.com/office/drawing/2014/main" id="{6DA8A6AC-1CFE-4E1D-860E-3E51A1D310FE}"/>
              </a:ext>
            </a:extLst>
          </p:cNvPr>
          <p:cNvSpPr txBox="1"/>
          <p:nvPr/>
        </p:nvSpPr>
        <p:spPr>
          <a:xfrm>
            <a:off x="11620496" y="0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u="none" dirty="0">
                <a:solidFill>
                  <a:srgbClr val="FF0000"/>
                </a:solidFill>
              </a:rPr>
              <a:t>49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830B4ADB-B0A4-454C-AE1A-927AF30577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62" y="89500"/>
            <a:ext cx="9511091" cy="6140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4094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>
            <a:extLst>
              <a:ext uri="{FF2B5EF4-FFF2-40B4-BE49-F238E27FC236}">
                <a16:creationId xmlns:a16="http://schemas.microsoft.com/office/drawing/2014/main" id="{283C0508-B9EF-4B40-BC69-290695F75DFD}"/>
              </a:ext>
            </a:extLst>
          </p:cNvPr>
          <p:cNvSpPr txBox="1"/>
          <p:nvPr/>
        </p:nvSpPr>
        <p:spPr>
          <a:xfrm>
            <a:off x="11620496" y="0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u="none" dirty="0">
                <a:solidFill>
                  <a:srgbClr val="FF0000"/>
                </a:solidFill>
              </a:rPr>
              <a:t>50</a:t>
            </a:r>
          </a:p>
        </p:txBody>
      </p:sp>
      <p:pic>
        <p:nvPicPr>
          <p:cNvPr id="11" name="Picture 1">
            <a:extLst>
              <a:ext uri="{FF2B5EF4-FFF2-40B4-BE49-F238E27FC236}">
                <a16:creationId xmlns:a16="http://schemas.microsoft.com/office/drawing/2014/main" id="{0E2271CC-9304-4D99-AB30-2AFAE1730C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38924" y="-22602"/>
            <a:ext cx="3152777" cy="337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1A43F941-6C8F-403B-A5D8-CCC4B67072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82880" y="3334984"/>
            <a:ext cx="3773219" cy="351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3" name="Conector reto 12">
            <a:extLst>
              <a:ext uri="{FF2B5EF4-FFF2-40B4-BE49-F238E27FC236}">
                <a16:creationId xmlns:a16="http://schemas.microsoft.com/office/drawing/2014/main" id="{5B17B296-18D9-4178-B34F-632F778AD55F}"/>
              </a:ext>
            </a:extLst>
          </p:cNvPr>
          <p:cNvCxnSpPr/>
          <p:nvPr/>
        </p:nvCxnSpPr>
        <p:spPr bwMode="auto">
          <a:xfrm rot="5400000">
            <a:off x="914764" y="3429000"/>
            <a:ext cx="6858000" cy="158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C477C66B-3977-41FD-B92A-537404F5C456}"/>
              </a:ext>
            </a:extLst>
          </p:cNvPr>
          <p:cNvCxnSpPr/>
          <p:nvPr/>
        </p:nvCxnSpPr>
        <p:spPr bwMode="auto">
          <a:xfrm rot="5400000">
            <a:off x="5559823" y="3428182"/>
            <a:ext cx="6858000" cy="158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</p:spTree>
    <p:extLst>
      <p:ext uri="{BB962C8B-B14F-4D97-AF65-F5344CB8AC3E}">
        <p14:creationId xmlns:p14="http://schemas.microsoft.com/office/powerpoint/2010/main" val="2148111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>
            <a:extLst>
              <a:ext uri="{FF2B5EF4-FFF2-40B4-BE49-F238E27FC236}">
                <a16:creationId xmlns:a16="http://schemas.microsoft.com/office/drawing/2014/main" id="{59A6504C-5A37-450F-A6FC-378A9698DEA3}"/>
              </a:ext>
            </a:extLst>
          </p:cNvPr>
          <p:cNvSpPr txBox="1"/>
          <p:nvPr/>
        </p:nvSpPr>
        <p:spPr>
          <a:xfrm>
            <a:off x="11620496" y="13254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u="none" dirty="0">
                <a:solidFill>
                  <a:srgbClr val="FF0000"/>
                </a:solidFill>
              </a:rPr>
              <a:t>51</a:t>
            </a:r>
          </a:p>
        </p:txBody>
      </p:sp>
      <p:pic>
        <p:nvPicPr>
          <p:cNvPr id="11" name="Picture 1">
            <a:extLst>
              <a:ext uri="{FF2B5EF4-FFF2-40B4-BE49-F238E27FC236}">
                <a16:creationId xmlns:a16="http://schemas.microsoft.com/office/drawing/2014/main" id="{129FF0C2-4953-41F5-856D-6B6D301EE4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62405" y="254155"/>
            <a:ext cx="6918739" cy="5991227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0097079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A72C7B6F-C2B5-4111-A887-BAC6A1037D16}"/>
              </a:ext>
            </a:extLst>
          </p:cNvPr>
          <p:cNvSpPr txBox="1"/>
          <p:nvPr/>
        </p:nvSpPr>
        <p:spPr>
          <a:xfrm>
            <a:off x="11620496" y="0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u="none" dirty="0">
                <a:solidFill>
                  <a:srgbClr val="FF0000"/>
                </a:solidFill>
              </a:rPr>
              <a:t>34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795AD9AC-2D82-4AD8-9844-A2113F316132}"/>
              </a:ext>
            </a:extLst>
          </p:cNvPr>
          <p:cNvSpPr/>
          <p:nvPr/>
        </p:nvSpPr>
        <p:spPr>
          <a:xfrm>
            <a:off x="71470" y="1151446"/>
            <a:ext cx="1212053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3200" b="1" u="none" dirty="0">
                <a:latin typeface="Arial" panose="020B0604020202020204" pitchFamily="34" charset="0"/>
                <a:cs typeface="Arial" panose="020B0604020202020204" pitchFamily="34" charset="0"/>
              </a:rPr>
              <a:t>Equipamentos de medição e padrões devem:</a:t>
            </a:r>
          </a:p>
          <a:p>
            <a:pPr algn="just"/>
            <a:endParaRPr lang="pt-BR" sz="3200" u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Tx/>
              <a:buChar char="-"/>
            </a:pPr>
            <a:r>
              <a:rPr lang="pt-BR" sz="3200" b="0" u="none" dirty="0">
                <a:latin typeface="Arial" panose="020B0604020202020204" pitchFamily="34" charset="0"/>
                <a:cs typeface="Arial" panose="020B0604020202020204" pitchFamily="34" charset="0"/>
              </a:rPr>
              <a:t>alcançar a exatidão requerida e atender às especificações</a:t>
            </a:r>
          </a:p>
          <a:p>
            <a:pPr algn="just"/>
            <a:r>
              <a:rPr lang="pt-BR" sz="3200" b="0" u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indent="-342900" algn="just">
              <a:buFontTx/>
              <a:buChar char="-"/>
            </a:pPr>
            <a:r>
              <a:rPr lang="pt-BR" sz="3200" b="0" u="none" dirty="0">
                <a:latin typeface="Arial" panose="020B0604020202020204" pitchFamily="34" charset="0"/>
                <a:cs typeface="Arial" panose="020B0604020202020204" pitchFamily="34" charset="0"/>
              </a:rPr>
              <a:t>ser verificados ou calibrados, antes do uso e periodicamente</a:t>
            </a:r>
          </a:p>
          <a:p>
            <a:pPr marL="342900" indent="-342900" algn="just">
              <a:buFontTx/>
              <a:buChar char="-"/>
            </a:pPr>
            <a:endParaRPr lang="pt-BR" sz="3200" b="0" u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Tx/>
              <a:buChar char="-"/>
            </a:pPr>
            <a:r>
              <a:rPr lang="pt-BR" sz="3200" b="0" u="none" dirty="0">
                <a:latin typeface="Arial" panose="020B0604020202020204" pitchFamily="34" charset="0"/>
                <a:cs typeface="Arial" panose="020B0604020202020204" pitchFamily="34" charset="0"/>
              </a:rPr>
              <a:t>constar de um programa de calibração</a:t>
            </a:r>
          </a:p>
          <a:p>
            <a:pPr marL="342900" indent="-342900" algn="just">
              <a:buFontTx/>
              <a:buChar char="-"/>
            </a:pPr>
            <a:endParaRPr lang="pt-BR" sz="3200" b="0" u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Tx/>
              <a:buChar char="-"/>
            </a:pPr>
            <a:r>
              <a:rPr lang="pt-BR" sz="3200" b="0" u="none" dirty="0">
                <a:latin typeface="Arial" panose="020B0604020202020204" pitchFamily="34" charset="0"/>
                <a:cs typeface="Arial" panose="020B0604020202020204" pitchFamily="34" charset="0"/>
              </a:rPr>
              <a:t>na calibração por terceiros, assegurar a rastreabilidade de medição</a:t>
            </a:r>
          </a:p>
        </p:txBody>
      </p:sp>
    </p:spTree>
    <p:extLst>
      <p:ext uri="{BB962C8B-B14F-4D97-AF65-F5344CB8AC3E}">
        <p14:creationId xmlns:p14="http://schemas.microsoft.com/office/powerpoint/2010/main" val="38637628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>
            <a:extLst>
              <a:ext uri="{FF2B5EF4-FFF2-40B4-BE49-F238E27FC236}">
                <a16:creationId xmlns:a16="http://schemas.microsoft.com/office/drawing/2014/main" id="{35A557DA-786A-481D-B653-0159055724EF}"/>
              </a:ext>
            </a:extLst>
          </p:cNvPr>
          <p:cNvSpPr txBox="1"/>
          <p:nvPr/>
        </p:nvSpPr>
        <p:spPr>
          <a:xfrm>
            <a:off x="11620496" y="0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u="none" dirty="0">
                <a:solidFill>
                  <a:srgbClr val="FF0000"/>
                </a:solidFill>
              </a:rPr>
              <a:t>52</a:t>
            </a: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60CF5530-4B16-4956-B5B2-267C89A113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83027" y="1059419"/>
            <a:ext cx="7234238" cy="528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65184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>
            <a:extLst>
              <a:ext uri="{FF2B5EF4-FFF2-40B4-BE49-F238E27FC236}">
                <a16:creationId xmlns:a16="http://schemas.microsoft.com/office/drawing/2014/main" id="{3576A535-B9B8-464F-A289-B9F98D271F78}"/>
              </a:ext>
            </a:extLst>
          </p:cNvPr>
          <p:cNvSpPr txBox="1"/>
          <p:nvPr/>
        </p:nvSpPr>
        <p:spPr>
          <a:xfrm>
            <a:off x="11620496" y="0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u="none" dirty="0">
                <a:solidFill>
                  <a:srgbClr val="FF0000"/>
                </a:solidFill>
              </a:rPr>
              <a:t>53</a:t>
            </a:r>
          </a:p>
        </p:txBody>
      </p:sp>
      <p:pic>
        <p:nvPicPr>
          <p:cNvPr id="11" name="Picture 1">
            <a:extLst>
              <a:ext uri="{FF2B5EF4-FFF2-40B4-BE49-F238E27FC236}">
                <a16:creationId xmlns:a16="http://schemas.microsoft.com/office/drawing/2014/main" id="{008B828B-B9FC-4891-82E5-4B088B8C4E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9324" y="1543448"/>
            <a:ext cx="8621925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962446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ixaDeTexto 9">
            <a:extLst>
              <a:ext uri="{FF2B5EF4-FFF2-40B4-BE49-F238E27FC236}">
                <a16:creationId xmlns:a16="http://schemas.microsoft.com/office/drawing/2014/main" id="{401DCCDE-0ADF-45DD-96FB-6DD6BE940384}"/>
              </a:ext>
            </a:extLst>
          </p:cNvPr>
          <p:cNvSpPr txBox="1"/>
          <p:nvPr/>
        </p:nvSpPr>
        <p:spPr>
          <a:xfrm>
            <a:off x="11620496" y="0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u="none" dirty="0">
                <a:solidFill>
                  <a:srgbClr val="FF0000"/>
                </a:solidFill>
              </a:rPr>
              <a:t>54</a:t>
            </a:r>
          </a:p>
        </p:txBody>
      </p:sp>
      <p:pic>
        <p:nvPicPr>
          <p:cNvPr id="12" name="Picture 1">
            <a:extLst>
              <a:ext uri="{FF2B5EF4-FFF2-40B4-BE49-F238E27FC236}">
                <a16:creationId xmlns:a16="http://schemas.microsoft.com/office/drawing/2014/main" id="{241932C7-FE37-4675-93B4-8BA0B85618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84058" y="10921"/>
            <a:ext cx="4850014" cy="684707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1034075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>
            <a:extLst>
              <a:ext uri="{FF2B5EF4-FFF2-40B4-BE49-F238E27FC236}">
                <a16:creationId xmlns:a16="http://schemas.microsoft.com/office/drawing/2014/main" id="{48F5578D-B233-4F80-B8AE-F8174C808F1B}"/>
              </a:ext>
            </a:extLst>
          </p:cNvPr>
          <p:cNvSpPr txBox="1"/>
          <p:nvPr/>
        </p:nvSpPr>
        <p:spPr>
          <a:xfrm>
            <a:off x="11620496" y="0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u="none" dirty="0">
                <a:solidFill>
                  <a:srgbClr val="FF0000"/>
                </a:solidFill>
              </a:rPr>
              <a:t>55</a:t>
            </a:r>
          </a:p>
        </p:txBody>
      </p:sp>
      <p:pic>
        <p:nvPicPr>
          <p:cNvPr id="17" name="Picture 1">
            <a:extLst>
              <a:ext uri="{FF2B5EF4-FFF2-40B4-BE49-F238E27FC236}">
                <a16:creationId xmlns:a16="http://schemas.microsoft.com/office/drawing/2014/main" id="{340EC57D-C2EC-49F5-8F0F-D8B7C72718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16595" y="1059531"/>
            <a:ext cx="8951971" cy="571809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7447095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aixaDeTexto 16">
            <a:extLst>
              <a:ext uri="{FF2B5EF4-FFF2-40B4-BE49-F238E27FC236}">
                <a16:creationId xmlns:a16="http://schemas.microsoft.com/office/drawing/2014/main" id="{2B26CB0E-282C-4013-89A2-B952F559728E}"/>
              </a:ext>
            </a:extLst>
          </p:cNvPr>
          <p:cNvSpPr txBox="1"/>
          <p:nvPr/>
        </p:nvSpPr>
        <p:spPr>
          <a:xfrm>
            <a:off x="11620496" y="0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u="none" dirty="0">
                <a:solidFill>
                  <a:srgbClr val="FF0000"/>
                </a:solidFill>
              </a:rPr>
              <a:t>56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CB027DEE-6D62-446D-A15E-E42BB8222AA8}"/>
              </a:ext>
            </a:extLst>
          </p:cNvPr>
          <p:cNvSpPr txBox="1"/>
          <p:nvPr/>
        </p:nvSpPr>
        <p:spPr>
          <a:xfrm>
            <a:off x="6283066" y="5731280"/>
            <a:ext cx="22860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bg1"/>
                </a:solidFill>
              </a:rPr>
              <a:t>77,25 mm</a:t>
            </a:r>
          </a:p>
          <a:p>
            <a:endParaRPr lang="pt-BR" sz="3600" dirty="0"/>
          </a:p>
        </p:txBody>
      </p:sp>
      <p:pic>
        <p:nvPicPr>
          <p:cNvPr id="20" name="Picture 1">
            <a:extLst>
              <a:ext uri="{FF2B5EF4-FFF2-40B4-BE49-F238E27FC236}">
                <a16:creationId xmlns:a16="http://schemas.microsoft.com/office/drawing/2014/main" id="{02B02751-6CC4-471D-90D4-54B980F8FE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7225" y="81770"/>
            <a:ext cx="8102207" cy="6335982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165317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>
            <a:extLst>
              <a:ext uri="{FF2B5EF4-FFF2-40B4-BE49-F238E27FC236}">
                <a16:creationId xmlns:a16="http://schemas.microsoft.com/office/drawing/2014/main" id="{50D227B7-349F-425F-B4E3-99D6CD7CC85D}"/>
              </a:ext>
            </a:extLst>
          </p:cNvPr>
          <p:cNvSpPr txBox="1"/>
          <p:nvPr/>
        </p:nvSpPr>
        <p:spPr>
          <a:xfrm>
            <a:off x="11620496" y="0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u="none" dirty="0">
                <a:solidFill>
                  <a:srgbClr val="FF0000"/>
                </a:solidFill>
              </a:rPr>
              <a:t>57</a:t>
            </a:r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704FD515-FA8F-465B-BC79-DB2D02553C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7218" y="0"/>
            <a:ext cx="54184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4684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ixaDeTexto 9">
            <a:extLst>
              <a:ext uri="{FF2B5EF4-FFF2-40B4-BE49-F238E27FC236}">
                <a16:creationId xmlns:a16="http://schemas.microsoft.com/office/drawing/2014/main" id="{6A871AF8-D1D2-46F7-BA6D-D6D2007F9FE6}"/>
              </a:ext>
            </a:extLst>
          </p:cNvPr>
          <p:cNvSpPr txBox="1"/>
          <p:nvPr/>
        </p:nvSpPr>
        <p:spPr>
          <a:xfrm>
            <a:off x="3635570" y="5488060"/>
            <a:ext cx="2286016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pt-BR" sz="3200" b="1" u="none" dirty="0">
              <a:solidFill>
                <a:srgbClr val="C00000"/>
              </a:solidFill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DBBA1599-D1C9-46A6-8F75-EF14A49CB982}"/>
              </a:ext>
            </a:extLst>
          </p:cNvPr>
          <p:cNvSpPr txBox="1"/>
          <p:nvPr/>
        </p:nvSpPr>
        <p:spPr>
          <a:xfrm>
            <a:off x="11620496" y="0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u="none" dirty="0">
                <a:solidFill>
                  <a:srgbClr val="FF0000"/>
                </a:solidFill>
              </a:rPr>
              <a:t>58</a:t>
            </a:r>
          </a:p>
        </p:txBody>
      </p:sp>
      <p:pic>
        <p:nvPicPr>
          <p:cNvPr id="18" name="Picture 1">
            <a:extLst>
              <a:ext uri="{FF2B5EF4-FFF2-40B4-BE49-F238E27FC236}">
                <a16:creationId xmlns:a16="http://schemas.microsoft.com/office/drawing/2014/main" id="{1625BBAE-FB05-4062-AF9C-24DE553A21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78538" y="1317967"/>
            <a:ext cx="5000660" cy="2512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Picture 2">
            <a:extLst>
              <a:ext uri="{FF2B5EF4-FFF2-40B4-BE49-F238E27FC236}">
                <a16:creationId xmlns:a16="http://schemas.microsoft.com/office/drawing/2014/main" id="{46261D41-3500-44C2-9E86-1585E3ADC8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78539" y="5000716"/>
            <a:ext cx="4929222" cy="688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0" name="Conector reto 19">
            <a:extLst>
              <a:ext uri="{FF2B5EF4-FFF2-40B4-BE49-F238E27FC236}">
                <a16:creationId xmlns:a16="http://schemas.microsoft.com/office/drawing/2014/main" id="{57313CBF-82EF-4E94-82E3-CB383EA8622A}"/>
              </a:ext>
            </a:extLst>
          </p:cNvPr>
          <p:cNvCxnSpPr/>
          <p:nvPr/>
        </p:nvCxnSpPr>
        <p:spPr bwMode="auto">
          <a:xfrm rot="5400000">
            <a:off x="-1750660" y="3579651"/>
            <a:ext cx="4929222" cy="79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21" name="Conector reto 20">
            <a:extLst>
              <a:ext uri="{FF2B5EF4-FFF2-40B4-BE49-F238E27FC236}">
                <a16:creationId xmlns:a16="http://schemas.microsoft.com/office/drawing/2014/main" id="{92F45FD0-EAFE-41BD-BF9A-4BA27331E5DC}"/>
              </a:ext>
            </a:extLst>
          </p:cNvPr>
          <p:cNvCxnSpPr/>
          <p:nvPr/>
        </p:nvCxnSpPr>
        <p:spPr bwMode="auto">
          <a:xfrm>
            <a:off x="714348" y="6044659"/>
            <a:ext cx="6143668" cy="158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22" name="Conector reto 21">
            <a:extLst>
              <a:ext uri="{FF2B5EF4-FFF2-40B4-BE49-F238E27FC236}">
                <a16:creationId xmlns:a16="http://schemas.microsoft.com/office/drawing/2014/main" id="{703E81F8-F630-4B55-B435-63200EE2633A}"/>
              </a:ext>
            </a:extLst>
          </p:cNvPr>
          <p:cNvCxnSpPr/>
          <p:nvPr/>
        </p:nvCxnSpPr>
        <p:spPr bwMode="auto">
          <a:xfrm>
            <a:off x="714348" y="1115437"/>
            <a:ext cx="6143668" cy="158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23" name="Conector reto 22">
            <a:extLst>
              <a:ext uri="{FF2B5EF4-FFF2-40B4-BE49-F238E27FC236}">
                <a16:creationId xmlns:a16="http://schemas.microsoft.com/office/drawing/2014/main" id="{DBEBDF2C-403D-45F1-8746-BD662F9BC332}"/>
              </a:ext>
            </a:extLst>
          </p:cNvPr>
          <p:cNvCxnSpPr/>
          <p:nvPr/>
        </p:nvCxnSpPr>
        <p:spPr bwMode="auto">
          <a:xfrm rot="5400000">
            <a:off x="4393802" y="3579651"/>
            <a:ext cx="4929222" cy="79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</p:spTree>
    <p:extLst>
      <p:ext uri="{BB962C8B-B14F-4D97-AF65-F5344CB8AC3E}">
        <p14:creationId xmlns:p14="http://schemas.microsoft.com/office/powerpoint/2010/main" val="17495706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>
            <a:extLst>
              <a:ext uri="{FF2B5EF4-FFF2-40B4-BE49-F238E27FC236}">
                <a16:creationId xmlns:a16="http://schemas.microsoft.com/office/drawing/2014/main" id="{259F55DE-E391-4B66-9F8A-EDA1F8C2724E}"/>
              </a:ext>
            </a:extLst>
          </p:cNvPr>
          <p:cNvSpPr txBox="1"/>
          <p:nvPr/>
        </p:nvSpPr>
        <p:spPr>
          <a:xfrm>
            <a:off x="2786050" y="5643578"/>
            <a:ext cx="2286016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pt-BR" sz="3200" b="1" u="none" dirty="0">
              <a:solidFill>
                <a:srgbClr val="C00000"/>
              </a:solidFill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5331444C-A1D5-4FDA-BEC8-4211E722DEB1}"/>
              </a:ext>
            </a:extLst>
          </p:cNvPr>
          <p:cNvSpPr txBox="1"/>
          <p:nvPr/>
        </p:nvSpPr>
        <p:spPr>
          <a:xfrm>
            <a:off x="11620496" y="0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u="none" dirty="0">
                <a:solidFill>
                  <a:srgbClr val="FF0000"/>
                </a:solidFill>
              </a:rPr>
              <a:t>59</a:t>
            </a:r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91897662-61EA-443D-82FF-9A77EF3913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06" y="-27384"/>
            <a:ext cx="10803284" cy="6469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1203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aixaDeTexto 12">
            <a:extLst>
              <a:ext uri="{FF2B5EF4-FFF2-40B4-BE49-F238E27FC236}">
                <a16:creationId xmlns:a16="http://schemas.microsoft.com/office/drawing/2014/main" id="{7284E30C-E67C-4E7E-9162-1EC538BFC66E}"/>
              </a:ext>
            </a:extLst>
          </p:cNvPr>
          <p:cNvSpPr txBox="1"/>
          <p:nvPr/>
        </p:nvSpPr>
        <p:spPr>
          <a:xfrm>
            <a:off x="11620496" y="0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u="none" dirty="0">
                <a:solidFill>
                  <a:srgbClr val="FF0000"/>
                </a:solidFill>
              </a:rPr>
              <a:t>60</a:t>
            </a:r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956C548A-041E-4412-9CC1-3B4682AF58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03" y="6673"/>
            <a:ext cx="10214982" cy="6742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4374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ixaDeTexto 10">
            <a:extLst>
              <a:ext uri="{FF2B5EF4-FFF2-40B4-BE49-F238E27FC236}">
                <a16:creationId xmlns:a16="http://schemas.microsoft.com/office/drawing/2014/main" id="{96588D36-A3FA-43F0-BB64-1F77B65B7809}"/>
              </a:ext>
            </a:extLst>
          </p:cNvPr>
          <p:cNvSpPr txBox="1"/>
          <p:nvPr/>
        </p:nvSpPr>
        <p:spPr>
          <a:xfrm>
            <a:off x="5214942" y="5286388"/>
            <a:ext cx="2071702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pt-BR" sz="3200" b="1" u="none" dirty="0">
              <a:solidFill>
                <a:srgbClr val="C00000"/>
              </a:solidFill>
            </a:endParaRP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17FA3D8B-0CCE-46F1-87C9-DC0B62E07035}"/>
              </a:ext>
            </a:extLst>
          </p:cNvPr>
          <p:cNvSpPr txBox="1"/>
          <p:nvPr/>
        </p:nvSpPr>
        <p:spPr>
          <a:xfrm>
            <a:off x="11620496" y="0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u="none" dirty="0">
                <a:solidFill>
                  <a:srgbClr val="FF0000"/>
                </a:solidFill>
              </a:rPr>
              <a:t>61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30DB82E2-D4C1-4997-B902-3E02ACC717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2558" y="93410"/>
            <a:ext cx="7487469" cy="6179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8141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>
            <a:extLst>
              <a:ext uri="{FF2B5EF4-FFF2-40B4-BE49-F238E27FC236}">
                <a16:creationId xmlns:a16="http://schemas.microsoft.com/office/drawing/2014/main" id="{55C86EF6-4B33-4001-B623-3DFBDEE4522A}"/>
              </a:ext>
            </a:extLst>
          </p:cNvPr>
          <p:cNvSpPr txBox="1"/>
          <p:nvPr/>
        </p:nvSpPr>
        <p:spPr>
          <a:xfrm>
            <a:off x="11620496" y="0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u="none" dirty="0">
                <a:solidFill>
                  <a:srgbClr val="FF0000"/>
                </a:solidFill>
              </a:rPr>
              <a:t>35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2E205846-E589-43DD-B4A1-D9298B101CF5}"/>
              </a:ext>
            </a:extLst>
          </p:cNvPr>
          <p:cNvSpPr/>
          <p:nvPr/>
        </p:nvSpPr>
        <p:spPr>
          <a:xfrm>
            <a:off x="0" y="1352957"/>
            <a:ext cx="121920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3200" b="0" u="none" dirty="0">
                <a:latin typeface="Arial" panose="020B0604020202020204" pitchFamily="34" charset="0"/>
                <a:cs typeface="Arial" panose="020B0604020202020204" pitchFamily="34" charset="0"/>
              </a:rPr>
              <a:t>Resultados de ensaio e calibração devem ser monitorados e analisados criticamente.</a:t>
            </a:r>
          </a:p>
          <a:p>
            <a:pPr algn="just"/>
            <a:endParaRPr lang="pt-BR" sz="3200" b="0" u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3200" b="0" u="none" dirty="0">
                <a:latin typeface="Arial" panose="020B0604020202020204" pitchFamily="34" charset="0"/>
                <a:cs typeface="Arial" panose="020B0604020202020204" pitchFamily="34" charset="0"/>
              </a:rPr>
              <a:t>O laboratório deve, por exemplo:</a:t>
            </a:r>
          </a:p>
          <a:p>
            <a:pPr algn="just"/>
            <a:endParaRPr lang="pt-BR" sz="3200" b="0" u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Tx/>
              <a:buChar char="-"/>
            </a:pPr>
            <a:r>
              <a:rPr lang="pt-BR" sz="3200" b="0" u="none" dirty="0">
                <a:latin typeface="Arial" panose="020B0604020202020204" pitchFamily="34" charset="0"/>
                <a:cs typeface="Arial" panose="020B0604020202020204" pitchFamily="34" charset="0"/>
              </a:rPr>
              <a:t> participar de comparações laboratoriais;</a:t>
            </a:r>
          </a:p>
          <a:p>
            <a:pPr algn="just">
              <a:buFontTx/>
              <a:buChar char="-"/>
            </a:pPr>
            <a:endParaRPr lang="pt-BR" sz="3200" b="0" u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pt-BR" sz="3200" b="0" u="none" dirty="0">
                <a:latin typeface="Arial" panose="020B0604020202020204" pitchFamily="34" charset="0"/>
                <a:cs typeface="Arial" panose="020B0604020202020204" pitchFamily="34" charset="0"/>
              </a:rPr>
              <a:t>- reensaiar e/ou recalibrar itens retidos de clientes.</a:t>
            </a:r>
          </a:p>
        </p:txBody>
      </p:sp>
    </p:spTree>
    <p:extLst>
      <p:ext uri="{BB962C8B-B14F-4D97-AF65-F5344CB8AC3E}">
        <p14:creationId xmlns:p14="http://schemas.microsoft.com/office/powerpoint/2010/main" val="354252593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aixaDeTexto 12">
            <a:extLst>
              <a:ext uri="{FF2B5EF4-FFF2-40B4-BE49-F238E27FC236}">
                <a16:creationId xmlns:a16="http://schemas.microsoft.com/office/drawing/2014/main" id="{EDED94C7-4AC0-4A50-9753-6C756FDB7462}"/>
              </a:ext>
            </a:extLst>
          </p:cNvPr>
          <p:cNvSpPr txBox="1"/>
          <p:nvPr/>
        </p:nvSpPr>
        <p:spPr>
          <a:xfrm>
            <a:off x="11620496" y="0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u="none" dirty="0">
                <a:solidFill>
                  <a:srgbClr val="FF0000"/>
                </a:solidFill>
              </a:rPr>
              <a:t>62</a:t>
            </a:r>
          </a:p>
        </p:txBody>
      </p:sp>
      <p:pic>
        <p:nvPicPr>
          <p:cNvPr id="18" name="Imagem 17">
            <a:extLst>
              <a:ext uri="{FF2B5EF4-FFF2-40B4-BE49-F238E27FC236}">
                <a16:creationId xmlns:a16="http://schemas.microsoft.com/office/drawing/2014/main" id="{24C8413F-CD40-4156-B412-DE149A1476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6674" y="0"/>
            <a:ext cx="53082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3637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aixaDeTexto 14">
            <a:extLst>
              <a:ext uri="{FF2B5EF4-FFF2-40B4-BE49-F238E27FC236}">
                <a16:creationId xmlns:a16="http://schemas.microsoft.com/office/drawing/2014/main" id="{738D5ED9-8D3A-4D65-89F6-80E6F872502C}"/>
              </a:ext>
            </a:extLst>
          </p:cNvPr>
          <p:cNvSpPr txBox="1"/>
          <p:nvPr/>
        </p:nvSpPr>
        <p:spPr>
          <a:xfrm>
            <a:off x="11620496" y="0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u="none" dirty="0">
                <a:solidFill>
                  <a:srgbClr val="FF0000"/>
                </a:solidFill>
              </a:rPr>
              <a:t>63</a:t>
            </a:r>
          </a:p>
        </p:txBody>
      </p:sp>
      <p:pic>
        <p:nvPicPr>
          <p:cNvPr id="16" name="Picture 1">
            <a:extLst>
              <a:ext uri="{FF2B5EF4-FFF2-40B4-BE49-F238E27FC236}">
                <a16:creationId xmlns:a16="http://schemas.microsoft.com/office/drawing/2014/main" id="{58DBADE9-BE8C-40C4-B816-BA52781ADC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7441" y="96376"/>
            <a:ext cx="6102417" cy="623507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33560508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>
            <a:extLst>
              <a:ext uri="{FF2B5EF4-FFF2-40B4-BE49-F238E27FC236}">
                <a16:creationId xmlns:a16="http://schemas.microsoft.com/office/drawing/2014/main" id="{C22736B3-13C8-4DCD-A429-D4E26E561A17}"/>
              </a:ext>
            </a:extLst>
          </p:cNvPr>
          <p:cNvSpPr txBox="1"/>
          <p:nvPr/>
        </p:nvSpPr>
        <p:spPr>
          <a:xfrm>
            <a:off x="11620496" y="0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u="none" dirty="0">
                <a:solidFill>
                  <a:srgbClr val="FF0000"/>
                </a:solidFill>
              </a:rPr>
              <a:t>64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52015BDE-88CA-4CDF-A925-7D08905E7A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081" y="84051"/>
            <a:ext cx="10105303" cy="6456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19212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>
            <a:extLst>
              <a:ext uri="{FF2B5EF4-FFF2-40B4-BE49-F238E27FC236}">
                <a16:creationId xmlns:a16="http://schemas.microsoft.com/office/drawing/2014/main" id="{7C2E11AE-E1C6-4530-95CC-A9BA32C441E9}"/>
              </a:ext>
            </a:extLst>
          </p:cNvPr>
          <p:cNvSpPr txBox="1"/>
          <p:nvPr/>
        </p:nvSpPr>
        <p:spPr>
          <a:xfrm>
            <a:off x="11620496" y="-3452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u="none" dirty="0">
                <a:solidFill>
                  <a:srgbClr val="FF0000"/>
                </a:solidFill>
              </a:rPr>
              <a:t>65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C4575F8D-0E56-4234-9431-48BB628495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081" y="84051"/>
            <a:ext cx="10105303" cy="6456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03605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>
            <a:extLst>
              <a:ext uri="{FF2B5EF4-FFF2-40B4-BE49-F238E27FC236}">
                <a16:creationId xmlns:a16="http://schemas.microsoft.com/office/drawing/2014/main" id="{AFE45602-6F74-49B0-A358-A9CE2886F739}"/>
              </a:ext>
            </a:extLst>
          </p:cNvPr>
          <p:cNvSpPr txBox="1"/>
          <p:nvPr/>
        </p:nvSpPr>
        <p:spPr>
          <a:xfrm>
            <a:off x="11620496" y="12041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u="none" dirty="0">
                <a:solidFill>
                  <a:srgbClr val="FF0000"/>
                </a:solidFill>
              </a:rPr>
              <a:t>66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CF87233B-3080-4F69-A11A-605A750078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9780" y="58392"/>
            <a:ext cx="5297557" cy="6277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60756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>
            <a:extLst>
              <a:ext uri="{FF2B5EF4-FFF2-40B4-BE49-F238E27FC236}">
                <a16:creationId xmlns:a16="http://schemas.microsoft.com/office/drawing/2014/main" id="{2518B3C8-DD87-4E79-88DB-D116AAB97562}"/>
              </a:ext>
            </a:extLst>
          </p:cNvPr>
          <p:cNvSpPr txBox="1"/>
          <p:nvPr/>
        </p:nvSpPr>
        <p:spPr>
          <a:xfrm>
            <a:off x="11620496" y="12041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u="none" dirty="0">
                <a:solidFill>
                  <a:srgbClr val="FF0000"/>
                </a:solidFill>
              </a:rPr>
              <a:t>67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D04CD6BE-2345-46E7-A8D8-296E09FE95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3768" y="1125397"/>
            <a:ext cx="9753320" cy="4891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89049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aixaDeTexto 12">
            <a:extLst>
              <a:ext uri="{FF2B5EF4-FFF2-40B4-BE49-F238E27FC236}">
                <a16:creationId xmlns:a16="http://schemas.microsoft.com/office/drawing/2014/main" id="{AAA17E94-2A96-4B56-969A-0DCDB34AB302}"/>
              </a:ext>
            </a:extLst>
          </p:cNvPr>
          <p:cNvSpPr txBox="1"/>
          <p:nvPr/>
        </p:nvSpPr>
        <p:spPr>
          <a:xfrm>
            <a:off x="11620496" y="13249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u="none" dirty="0">
                <a:solidFill>
                  <a:srgbClr val="FF0000"/>
                </a:solidFill>
              </a:rPr>
              <a:t>68</a:t>
            </a:r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0E8D53E9-1413-4FA8-8804-D5B9ED8E72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579" y="100200"/>
            <a:ext cx="10232621" cy="6532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87982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>
            <a:extLst>
              <a:ext uri="{FF2B5EF4-FFF2-40B4-BE49-F238E27FC236}">
                <a16:creationId xmlns:a16="http://schemas.microsoft.com/office/drawing/2014/main" id="{4167C7BD-8AF2-4007-AA9A-9A6E85C489F8}"/>
              </a:ext>
            </a:extLst>
          </p:cNvPr>
          <p:cNvSpPr txBox="1"/>
          <p:nvPr/>
        </p:nvSpPr>
        <p:spPr>
          <a:xfrm>
            <a:off x="11620496" y="-2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u="none" dirty="0">
                <a:solidFill>
                  <a:srgbClr val="FF0000"/>
                </a:solidFill>
              </a:rPr>
              <a:t>69</a:t>
            </a:r>
          </a:p>
        </p:txBody>
      </p:sp>
      <p:pic>
        <p:nvPicPr>
          <p:cNvPr id="10" name="Picture 1">
            <a:extLst>
              <a:ext uri="{FF2B5EF4-FFF2-40B4-BE49-F238E27FC236}">
                <a16:creationId xmlns:a16="http://schemas.microsoft.com/office/drawing/2014/main" id="{38079B6D-B169-4B6A-AC9B-3F0CC0D0CF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57330" y="68153"/>
            <a:ext cx="6500858" cy="664218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19116179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ixaDeTexto 9">
            <a:extLst>
              <a:ext uri="{FF2B5EF4-FFF2-40B4-BE49-F238E27FC236}">
                <a16:creationId xmlns:a16="http://schemas.microsoft.com/office/drawing/2014/main" id="{A804E546-EC25-4EC1-A17C-D348DBA59C70}"/>
              </a:ext>
            </a:extLst>
          </p:cNvPr>
          <p:cNvSpPr txBox="1"/>
          <p:nvPr/>
        </p:nvSpPr>
        <p:spPr>
          <a:xfrm>
            <a:off x="11620496" y="13249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u="none" dirty="0">
                <a:solidFill>
                  <a:srgbClr val="FF0000"/>
                </a:solidFill>
              </a:rPr>
              <a:t>70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C61B474C-17B9-4EB0-BB12-B8BE33CB5A48}"/>
              </a:ext>
            </a:extLst>
          </p:cNvPr>
          <p:cNvSpPr txBox="1"/>
          <p:nvPr/>
        </p:nvSpPr>
        <p:spPr>
          <a:xfrm>
            <a:off x="4858924" y="166095"/>
            <a:ext cx="10287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u="none" dirty="0">
                <a:latin typeface="Arial" panose="020B0604020202020204" pitchFamily="34" charset="0"/>
                <a:cs typeface="Arial" panose="020B0604020202020204" pitchFamily="34" charset="0"/>
              </a:rPr>
              <a:t>Avaliação da Conformidade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F1F70CFC-CBDE-4726-81DD-59B2C3ED33F5}"/>
              </a:ext>
            </a:extLst>
          </p:cNvPr>
          <p:cNvSpPr txBox="1"/>
          <p:nvPr/>
        </p:nvSpPr>
        <p:spPr>
          <a:xfrm>
            <a:off x="0" y="1432788"/>
            <a:ext cx="12192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b="0" u="none" dirty="0">
                <a:latin typeface="Arial" panose="020B0604020202020204" pitchFamily="34" charset="0"/>
                <a:cs typeface="Arial" panose="020B0604020202020204" pitchFamily="34" charset="0"/>
              </a:rPr>
              <a:t>-Atividade comum realizada em ensaios, inspeção e calibração</a:t>
            </a:r>
          </a:p>
          <a:p>
            <a:pPr algn="just"/>
            <a:endParaRPr lang="pt-BR" sz="2800" b="0" u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800" b="0" u="none" dirty="0">
                <a:latin typeface="Arial" panose="020B0604020202020204" pitchFamily="34" charset="0"/>
                <a:cs typeface="Arial" panose="020B0604020202020204" pitchFamily="34" charset="0"/>
              </a:rPr>
              <a:t>-Necessária para assegurar a conformidade de produtos, materiais, serviços e sistemas a requisitos definidos</a:t>
            </a:r>
          </a:p>
          <a:p>
            <a:pPr algn="just"/>
            <a:r>
              <a:rPr lang="pt-BR" sz="2800" b="0" u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/>
            <a:r>
              <a:rPr lang="pt-BR" sz="2800" b="0" u="none" dirty="0">
                <a:latin typeface="Arial" panose="020B0604020202020204" pitchFamily="34" charset="0"/>
                <a:cs typeface="Arial" panose="020B0604020202020204" pitchFamily="34" charset="0"/>
              </a:rPr>
              <a:t>* Tem grande impacto na economia global, pois visa facilitar as relações comerciais</a:t>
            </a:r>
          </a:p>
          <a:p>
            <a:pPr algn="just"/>
            <a:endParaRPr lang="pt-BR" sz="2800" b="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765440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ixaDeTexto 10">
            <a:extLst>
              <a:ext uri="{FF2B5EF4-FFF2-40B4-BE49-F238E27FC236}">
                <a16:creationId xmlns:a16="http://schemas.microsoft.com/office/drawing/2014/main" id="{C4B8274A-EEAC-4491-9F1B-D8377B71566D}"/>
              </a:ext>
            </a:extLst>
          </p:cNvPr>
          <p:cNvSpPr txBox="1"/>
          <p:nvPr/>
        </p:nvSpPr>
        <p:spPr>
          <a:xfrm>
            <a:off x="11620496" y="13251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u="none" dirty="0">
                <a:solidFill>
                  <a:srgbClr val="FF0000"/>
                </a:solidFill>
              </a:rPr>
              <a:t>71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00941398-C62D-41E9-9A31-223770AF1F12}"/>
              </a:ext>
            </a:extLst>
          </p:cNvPr>
          <p:cNvSpPr txBox="1"/>
          <p:nvPr/>
        </p:nvSpPr>
        <p:spPr>
          <a:xfrm>
            <a:off x="0" y="357166"/>
            <a:ext cx="121920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2800" b="1" u="none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A NBR ISO/IEC 17025:2017 e Regra de Decisão</a:t>
            </a:r>
          </a:p>
          <a:p>
            <a:pPr algn="l"/>
            <a:r>
              <a:rPr lang="pt-BR" sz="2800" b="0" u="none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algn="just"/>
            <a:r>
              <a:rPr lang="pt-BR" sz="2800" b="0" u="none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versão da NBR ISO/IEC 17025:2005 possuía os seguintes itens:</a:t>
            </a:r>
          </a:p>
          <a:p>
            <a:pPr algn="just"/>
            <a:endParaRPr lang="pt-BR" sz="2800" b="0" u="none" dirty="0">
              <a:solidFill>
                <a:srgbClr val="0033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800" b="0" u="none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- Item 5.10.3.1b </a:t>
            </a:r>
            <a:r>
              <a:rPr lang="pt-BR" sz="2800" u="none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→ </a:t>
            </a:r>
            <a:r>
              <a:rPr lang="pt-BR" sz="2800" b="0" u="none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laboratórios de ensaio: “o relatório de ensaio deve, onde necessário para a interpretação de resultados, incluir ..., onde relevante, uma declaração de conformidade ou não conformidade e/ou especificação”.</a:t>
            </a:r>
          </a:p>
          <a:p>
            <a:pPr algn="just"/>
            <a:r>
              <a:rPr lang="pt-BR" sz="2800" b="0" u="none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indent="-342900" algn="just">
              <a:buFontTx/>
              <a:buChar char="-"/>
            </a:pPr>
            <a:r>
              <a:rPr lang="pt-BR" sz="2800" b="0" u="none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Item 5.10.4.2 </a:t>
            </a:r>
            <a:r>
              <a:rPr lang="pt-BR" sz="2800" u="none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→  </a:t>
            </a:r>
            <a:r>
              <a:rPr lang="pt-BR" sz="2800" b="0" u="none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“Quando são feitas declarações de conformidade, a incerteza de medição deve ser levada em conta.”</a:t>
            </a:r>
          </a:p>
        </p:txBody>
      </p:sp>
    </p:spTree>
    <p:extLst>
      <p:ext uri="{BB962C8B-B14F-4D97-AF65-F5344CB8AC3E}">
        <p14:creationId xmlns:p14="http://schemas.microsoft.com/office/powerpoint/2010/main" val="28653950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0599A858-2707-40F6-9EC1-E78599D337FA}"/>
              </a:ext>
            </a:extLst>
          </p:cNvPr>
          <p:cNvSpPr txBox="1"/>
          <p:nvPr/>
        </p:nvSpPr>
        <p:spPr>
          <a:xfrm>
            <a:off x="11620496" y="0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u="none" dirty="0">
                <a:solidFill>
                  <a:srgbClr val="FF0000"/>
                </a:solidFill>
              </a:rPr>
              <a:t>36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4C5B582E-4D66-48D2-8E8D-F70E68DFCB40}"/>
              </a:ext>
            </a:extLst>
          </p:cNvPr>
          <p:cNvSpPr txBox="1"/>
          <p:nvPr/>
        </p:nvSpPr>
        <p:spPr>
          <a:xfrm>
            <a:off x="22253" y="860511"/>
            <a:ext cx="12169747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pt-BR" sz="3200" b="0" u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3200" b="1" u="none" dirty="0">
                <a:latin typeface="Arial" panose="020B0604020202020204" pitchFamily="34" charset="0"/>
                <a:cs typeface="Arial" panose="020B0604020202020204" pitchFamily="34" charset="0"/>
              </a:rPr>
              <a:t>Análise de certificados de calibração </a:t>
            </a:r>
          </a:p>
          <a:p>
            <a:pPr algn="just"/>
            <a:endParaRPr lang="pt-BR" sz="3200" u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3200" u="none" dirty="0">
                <a:latin typeface="Arial" panose="020B0604020202020204" pitchFamily="34" charset="0"/>
                <a:cs typeface="Arial" panose="020B0604020202020204" pitchFamily="34" charset="0"/>
              </a:rPr>
              <a:t>Clientes conscientes preocupam-se em saber se: </a:t>
            </a:r>
          </a:p>
          <a:p>
            <a:pPr algn="just"/>
            <a:r>
              <a:rPr lang="pt-BR" sz="3200" b="0" u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/>
            <a:r>
              <a:rPr lang="pt-BR" sz="3200" b="0" u="none" dirty="0">
                <a:latin typeface="Arial" panose="020B0604020202020204" pitchFamily="34" charset="0"/>
                <a:cs typeface="Arial" panose="020B0604020202020204" pitchFamily="34" charset="0"/>
              </a:rPr>
              <a:t>- o laboratório emissor atende aos requisitos de competência, capacidade de medição e rastreabilidade.</a:t>
            </a:r>
          </a:p>
          <a:p>
            <a:pPr algn="just"/>
            <a:endParaRPr lang="pt-BR" sz="3200" b="0" u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3200" b="0" u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3200" b="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3797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>
            <a:extLst>
              <a:ext uri="{FF2B5EF4-FFF2-40B4-BE49-F238E27FC236}">
                <a16:creationId xmlns:a16="http://schemas.microsoft.com/office/drawing/2014/main" id="{8175155A-657C-46D9-A3F9-AEE582A9E19A}"/>
              </a:ext>
            </a:extLst>
          </p:cNvPr>
          <p:cNvSpPr txBox="1"/>
          <p:nvPr/>
        </p:nvSpPr>
        <p:spPr>
          <a:xfrm>
            <a:off x="11620496" y="26505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u="none" dirty="0">
                <a:solidFill>
                  <a:srgbClr val="FF0000"/>
                </a:solidFill>
              </a:rPr>
              <a:t>72</a:t>
            </a: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E0B7BCC4-1D02-4678-B802-3F9AAF10A6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60839" y="254258"/>
            <a:ext cx="3127170" cy="395011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/>
        </p:spPr>
      </p:pic>
      <p:pic>
        <p:nvPicPr>
          <p:cNvPr id="11" name="Picture 3">
            <a:extLst>
              <a:ext uri="{FF2B5EF4-FFF2-40B4-BE49-F238E27FC236}">
                <a16:creationId xmlns:a16="http://schemas.microsoft.com/office/drawing/2014/main" id="{16E52EEA-DA44-41E1-A492-A1566B2F86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838" y="986964"/>
            <a:ext cx="3495762" cy="3139571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/>
        </p:spPr>
      </p:pic>
      <p:pic>
        <p:nvPicPr>
          <p:cNvPr id="12" name="Picture 4">
            <a:extLst>
              <a:ext uri="{FF2B5EF4-FFF2-40B4-BE49-F238E27FC236}">
                <a16:creationId xmlns:a16="http://schemas.microsoft.com/office/drawing/2014/main" id="{C10DCD0E-79F2-4B96-A406-168BC4AC4F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59400" y="2814462"/>
            <a:ext cx="2967041" cy="390068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6E3A53C6-31D4-4B27-AB2C-C5E1EF39C5B5}"/>
              </a:ext>
            </a:extLst>
          </p:cNvPr>
          <p:cNvSpPr txBox="1"/>
          <p:nvPr/>
        </p:nvSpPr>
        <p:spPr>
          <a:xfrm>
            <a:off x="1024886" y="4117586"/>
            <a:ext cx="3000364" cy="224676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pt-BR" sz="2000" b="0" u="none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pt-BR" sz="2000" b="0" u="none" dirty="0" err="1">
                <a:latin typeface="Arial" panose="020B0604020202020204" pitchFamily="34" charset="0"/>
                <a:cs typeface="Arial" panose="020B0604020202020204" pitchFamily="34" charset="0"/>
              </a:rPr>
              <a:t>Eurachem</a:t>
            </a:r>
            <a:r>
              <a:rPr lang="pt-BR" sz="2000" b="0" u="none" dirty="0">
                <a:latin typeface="Arial" panose="020B0604020202020204" pitchFamily="34" charset="0"/>
                <a:cs typeface="Arial" panose="020B0604020202020204" pitchFamily="34" charset="0"/>
              </a:rPr>
              <a:t>/CITAC publicou o Guia “Uso da incerteza na avaliação da conformidade” em 2007 sobre o tema “Regra de Decisão e Conformidade”.</a:t>
            </a: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5C9449A2-A5A5-43A3-B26F-B28DAA85DE09}"/>
              </a:ext>
            </a:extLst>
          </p:cNvPr>
          <p:cNvSpPr/>
          <p:nvPr/>
        </p:nvSpPr>
        <p:spPr>
          <a:xfrm>
            <a:off x="4804925" y="1049569"/>
            <a:ext cx="2223672" cy="1715021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O ILAC G-8:03/2009 “Guia para relatar conformidade a especificações”. </a:t>
            </a: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5DBE2A7C-1BF9-4D0C-939C-E0C4FC63C359}"/>
              </a:ext>
            </a:extLst>
          </p:cNvPr>
          <p:cNvSpPr/>
          <p:nvPr/>
        </p:nvSpPr>
        <p:spPr>
          <a:xfrm>
            <a:off x="7897659" y="4363715"/>
            <a:ext cx="3389042" cy="1715021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l">
              <a:lnSpc>
                <a:spcPct val="107000"/>
              </a:lnSpc>
              <a:spcAft>
                <a:spcPts val="0"/>
              </a:spcAft>
            </a:pPr>
            <a:r>
              <a:rPr lang="pt-BR" sz="1800" b="0" u="none" dirty="0">
                <a:latin typeface="+mj-lt"/>
                <a:ea typeface="Calibri" panose="020F0502020204030204" pitchFamily="34" charset="0"/>
                <a:cs typeface="CIDFont+F2"/>
              </a:rPr>
              <a:t> 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O JCGM 106:2012 “Avaliação de Dados de Medição – o Papel da incerteza de medição na avaliação da conformidade”. </a:t>
            </a: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A5B200AD-9FF2-421F-B036-50E443500605}"/>
              </a:ext>
            </a:extLst>
          </p:cNvPr>
          <p:cNvSpPr/>
          <p:nvPr/>
        </p:nvSpPr>
        <p:spPr bwMode="auto">
          <a:xfrm>
            <a:off x="85088" y="40920"/>
            <a:ext cx="7311995" cy="785818"/>
          </a:xfrm>
          <a:prstGeom prst="rect">
            <a:avLst/>
          </a:prstGeom>
          <a:solidFill>
            <a:srgbClr val="66CC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pt-BR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u="sng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u="sng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u="sng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u="sng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u="sng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u="sng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u="sng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u="sng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u="sng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just"/>
            <a:r>
              <a:rPr lang="pt-BR" u="none" dirty="0"/>
              <a:t>Algumas organizações tentaram resolver esta questão</a:t>
            </a:r>
            <a:endParaRPr kumimoji="0" lang="pt-BR" i="0" u="sng" strike="noStrike" cap="none" normalizeH="0" baseline="0" dirty="0">
              <a:ln>
                <a:noFill/>
              </a:ln>
              <a:effectLst/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33766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ixaDeTexto 10">
            <a:extLst>
              <a:ext uri="{FF2B5EF4-FFF2-40B4-BE49-F238E27FC236}">
                <a16:creationId xmlns:a16="http://schemas.microsoft.com/office/drawing/2014/main" id="{39568597-FD3B-4FEF-B022-43485B414A4C}"/>
              </a:ext>
            </a:extLst>
          </p:cNvPr>
          <p:cNvSpPr txBox="1"/>
          <p:nvPr/>
        </p:nvSpPr>
        <p:spPr>
          <a:xfrm>
            <a:off x="11620496" y="13255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u="none" dirty="0">
                <a:solidFill>
                  <a:srgbClr val="FF0000"/>
                </a:solidFill>
              </a:rPr>
              <a:t>73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C833CC0C-D7DE-4A0F-8AE9-D879F39EFA41}"/>
              </a:ext>
            </a:extLst>
          </p:cNvPr>
          <p:cNvSpPr/>
          <p:nvPr/>
        </p:nvSpPr>
        <p:spPr bwMode="auto">
          <a:xfrm>
            <a:off x="3856418" y="2524"/>
            <a:ext cx="9144000" cy="1124744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pt-BR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u="sng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u="sng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u="sng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u="sng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u="sng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u="sng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u="sng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u="sng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u="sng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indent="449580" algn="l">
              <a:lnSpc>
                <a:spcPct val="107000"/>
              </a:lnSpc>
              <a:spcAft>
                <a:spcPts val="0"/>
              </a:spcAft>
            </a:pPr>
            <a:r>
              <a:rPr lang="pt-BR" sz="3200" b="0" u="none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 dia-a-dia temos de tomar decisões</a:t>
            </a:r>
          </a:p>
        </p:txBody>
      </p:sp>
      <p:pic>
        <p:nvPicPr>
          <p:cNvPr id="13" name="Picture 1">
            <a:extLst>
              <a:ext uri="{FF2B5EF4-FFF2-40B4-BE49-F238E27FC236}">
                <a16:creationId xmlns:a16="http://schemas.microsoft.com/office/drawing/2014/main" id="{DD363E94-83F0-4BA9-B884-A31BEB1AEC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0737" y="1081504"/>
            <a:ext cx="5760057" cy="3600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D61E2B3D-5B3C-4002-958E-8B8E6940E6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61068" y="1749284"/>
            <a:ext cx="6055244" cy="378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3">
            <a:extLst>
              <a:ext uri="{FF2B5EF4-FFF2-40B4-BE49-F238E27FC236}">
                <a16:creationId xmlns:a16="http://schemas.microsoft.com/office/drawing/2014/main" id="{8E0B0ADA-31AD-4440-914D-22B82C1B72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71327" y="2724578"/>
            <a:ext cx="5898366" cy="3600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2">
            <a:extLst>
              <a:ext uri="{FF2B5EF4-FFF2-40B4-BE49-F238E27FC236}">
                <a16:creationId xmlns:a16="http://schemas.microsoft.com/office/drawing/2014/main" id="{8290B1AD-545B-453F-A7FA-0EBA4886F1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77590" y="2240993"/>
            <a:ext cx="3032996" cy="3600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70308536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ixaDeTexto 10">
            <a:extLst>
              <a:ext uri="{FF2B5EF4-FFF2-40B4-BE49-F238E27FC236}">
                <a16:creationId xmlns:a16="http://schemas.microsoft.com/office/drawing/2014/main" id="{3117943E-D6B1-420C-8F5B-86E64F0562D3}"/>
              </a:ext>
            </a:extLst>
          </p:cNvPr>
          <p:cNvSpPr txBox="1"/>
          <p:nvPr/>
        </p:nvSpPr>
        <p:spPr>
          <a:xfrm>
            <a:off x="11620496" y="26501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u="none" dirty="0">
                <a:solidFill>
                  <a:srgbClr val="FF0000"/>
                </a:solidFill>
              </a:rPr>
              <a:t>74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EE974103-68DB-442E-8630-C8239DDC88F5}"/>
              </a:ext>
            </a:extLst>
          </p:cNvPr>
          <p:cNvSpPr txBox="1"/>
          <p:nvPr/>
        </p:nvSpPr>
        <p:spPr>
          <a:xfrm>
            <a:off x="0" y="172948"/>
            <a:ext cx="12192000" cy="9448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3200" u="none" dirty="0"/>
              <a:t>                                                  </a:t>
            </a:r>
            <a:r>
              <a:rPr lang="pt-BR" sz="3200" b="1" u="none" dirty="0"/>
              <a:t>Tomada de decisão envolve risco.</a:t>
            </a:r>
          </a:p>
          <a:p>
            <a:pPr algn="l"/>
            <a:endParaRPr lang="pt-BR" sz="3200" b="0" u="none" dirty="0"/>
          </a:p>
          <a:p>
            <a:pPr algn="l"/>
            <a:r>
              <a:rPr lang="pt-BR" sz="3200" b="0" u="none" dirty="0"/>
              <a:t>Risco – “circunstância indesejável com probabilidade de ocorrer e se ter  consequência potencialmente negativa” </a:t>
            </a:r>
          </a:p>
          <a:p>
            <a:pPr algn="l"/>
            <a:endParaRPr lang="pt-BR" sz="3200" b="0" u="none" dirty="0"/>
          </a:p>
          <a:p>
            <a:pPr algn="l"/>
            <a:endParaRPr lang="pt-BR" sz="3200" b="0" u="none" dirty="0"/>
          </a:p>
          <a:p>
            <a:pPr algn="l"/>
            <a:endParaRPr lang="pt-BR" sz="3200" b="0" u="none" dirty="0"/>
          </a:p>
          <a:p>
            <a:pPr algn="l"/>
            <a:endParaRPr lang="pt-BR" sz="3200" b="0" u="none" dirty="0"/>
          </a:p>
          <a:p>
            <a:pPr algn="l"/>
            <a:endParaRPr lang="pt-BR" sz="3200" b="0" u="none" dirty="0"/>
          </a:p>
          <a:p>
            <a:pPr algn="l"/>
            <a:endParaRPr lang="pt-BR" sz="3200" b="0" u="none" dirty="0"/>
          </a:p>
          <a:p>
            <a:pPr algn="l"/>
            <a:r>
              <a:rPr lang="pt-BR" sz="3200" b="0" u="none" dirty="0"/>
              <a:t>Risco (em metrologia) – “probabilidade de que uma decisão incorreta seja tomada com base em medições”</a:t>
            </a:r>
          </a:p>
          <a:p>
            <a:pPr algn="l"/>
            <a:endParaRPr lang="pt-BR" sz="3200" b="0" u="none" dirty="0"/>
          </a:p>
          <a:p>
            <a:pPr algn="l"/>
            <a:endParaRPr lang="pt-BR" sz="3200" b="0" u="none" dirty="0"/>
          </a:p>
          <a:p>
            <a:pPr algn="l"/>
            <a:endParaRPr lang="pt-BR" sz="3200" b="0" u="none" dirty="0"/>
          </a:p>
          <a:p>
            <a:pPr algn="l"/>
            <a:endParaRPr lang="pt-BR" sz="3200" b="0" u="none" dirty="0"/>
          </a:p>
          <a:p>
            <a:pPr algn="l"/>
            <a:endParaRPr lang="pt-BR" sz="3200" b="0" u="none" dirty="0"/>
          </a:p>
          <a:p>
            <a:pPr algn="l"/>
            <a:endParaRPr lang="pt-BR" sz="3200" b="0" u="none" dirty="0"/>
          </a:p>
          <a:p>
            <a:pPr algn="l"/>
            <a:endParaRPr lang="pt-BR" sz="3200" b="0" u="none" dirty="0"/>
          </a:p>
        </p:txBody>
      </p:sp>
      <p:pic>
        <p:nvPicPr>
          <p:cNvPr id="15" name="Picture 1">
            <a:extLst>
              <a:ext uri="{FF2B5EF4-FFF2-40B4-BE49-F238E27FC236}">
                <a16:creationId xmlns:a16="http://schemas.microsoft.com/office/drawing/2014/main" id="{A4B45F10-640D-481F-8D8D-6BBC5845CA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97497" y="2643181"/>
            <a:ext cx="3360256" cy="2210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2">
            <a:extLst>
              <a:ext uri="{FF2B5EF4-FFF2-40B4-BE49-F238E27FC236}">
                <a16:creationId xmlns:a16="http://schemas.microsoft.com/office/drawing/2014/main" id="{65633E8B-FDCD-49A7-BFFD-4A3B9DFF18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2571744"/>
            <a:ext cx="2808272" cy="2282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250020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ixaDeTexto 10">
            <a:extLst>
              <a:ext uri="{FF2B5EF4-FFF2-40B4-BE49-F238E27FC236}">
                <a16:creationId xmlns:a16="http://schemas.microsoft.com/office/drawing/2014/main" id="{22EB5542-10F8-4A22-B8FC-34248BF32E0C}"/>
              </a:ext>
            </a:extLst>
          </p:cNvPr>
          <p:cNvSpPr txBox="1"/>
          <p:nvPr/>
        </p:nvSpPr>
        <p:spPr>
          <a:xfrm>
            <a:off x="11620496" y="26503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u="none" dirty="0">
                <a:solidFill>
                  <a:srgbClr val="FF0000"/>
                </a:solidFill>
              </a:rPr>
              <a:t>75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2A4DA58E-9951-43A8-B463-1F886133B2C4}"/>
              </a:ext>
            </a:extLst>
          </p:cNvPr>
          <p:cNvSpPr/>
          <p:nvPr/>
        </p:nvSpPr>
        <p:spPr>
          <a:xfrm>
            <a:off x="0" y="1273640"/>
            <a:ext cx="12192000" cy="42695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pt-BR" sz="3200" b="0" u="none" dirty="0">
                <a:solidFill>
                  <a:srgbClr val="00336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NBR ISO/IEC 17025:2017 define no item 3.7 um novo termo chamado “</a:t>
            </a:r>
            <a:r>
              <a:rPr lang="pt-BR" sz="3200" u="none" dirty="0">
                <a:solidFill>
                  <a:srgbClr val="00336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Regra de decisão</a:t>
            </a:r>
            <a:r>
              <a:rPr lang="pt-BR" sz="3200" b="0" u="none" dirty="0">
                <a:solidFill>
                  <a:srgbClr val="00336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 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pt-BR" sz="3200" b="0" u="none" dirty="0">
              <a:solidFill>
                <a:srgbClr val="003366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sz="3200" b="0" i="1" u="none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descreve como a incerteza é considerada ao se declarar a conformidade com um requisito especificado.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pt-BR" sz="3200" b="0" i="1" u="none" dirty="0">
              <a:solidFill>
                <a:srgbClr val="FF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pt-BR" sz="3200" b="0" i="1" u="none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* Isto está relacionado ao subitem 7.8.6. 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pt-BR" sz="3200" b="0" u="none" dirty="0">
                <a:solidFill>
                  <a:srgbClr val="00336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76663187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ixaDeTexto 9">
            <a:extLst>
              <a:ext uri="{FF2B5EF4-FFF2-40B4-BE49-F238E27FC236}">
                <a16:creationId xmlns:a16="http://schemas.microsoft.com/office/drawing/2014/main" id="{A391783F-A2EA-4BAE-A78A-4C49B3F3E33C}"/>
              </a:ext>
            </a:extLst>
          </p:cNvPr>
          <p:cNvSpPr txBox="1"/>
          <p:nvPr/>
        </p:nvSpPr>
        <p:spPr>
          <a:xfrm>
            <a:off x="11620496" y="26501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u="none" dirty="0">
                <a:solidFill>
                  <a:srgbClr val="FF0000"/>
                </a:solidFill>
              </a:rPr>
              <a:t>76</a:t>
            </a: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ADE0F5F3-5339-40B7-B039-16727A329953}"/>
              </a:ext>
            </a:extLst>
          </p:cNvPr>
          <p:cNvSpPr/>
          <p:nvPr/>
        </p:nvSpPr>
        <p:spPr>
          <a:xfrm>
            <a:off x="0" y="1196752"/>
            <a:ext cx="12059478" cy="4506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pt-BR" sz="2700" b="0" u="none" dirty="0">
                <a:solidFill>
                  <a:srgbClr val="00336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7.8.6 Relato de declarações de conformidade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pt-BR" sz="2700" b="0" u="none" dirty="0">
              <a:solidFill>
                <a:srgbClr val="003366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pt-BR" sz="2700" b="0" u="none" dirty="0">
                <a:solidFill>
                  <a:srgbClr val="00336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7.8.6.1 Quando for fornecida uma declaração de conformidade a uma especificação ou norma, o laboratório deve documentar a regra de decisão empregada, considerando o nível de risco (como “falsa aceitação” e “falsa rejeição” e pressupostos estatísticos) a ela associado e aplicar tal regra.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pt-BR" sz="2700" b="0" u="none" dirty="0">
                <a:solidFill>
                  <a:srgbClr val="00336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pt-BR" sz="2700" b="0" i="1" u="none" dirty="0">
              <a:solidFill>
                <a:srgbClr val="FF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pt-BR" sz="2700" b="0" i="1" u="none" dirty="0">
              <a:solidFill>
                <a:srgbClr val="FF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pt-BR" sz="2700" b="0" i="1" u="none" dirty="0">
              <a:solidFill>
                <a:srgbClr val="FF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638241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ixaDeTexto 10">
            <a:extLst>
              <a:ext uri="{FF2B5EF4-FFF2-40B4-BE49-F238E27FC236}">
                <a16:creationId xmlns:a16="http://schemas.microsoft.com/office/drawing/2014/main" id="{E2B8E444-95D1-4E31-A5EC-201E5F1E9EAD}"/>
              </a:ext>
            </a:extLst>
          </p:cNvPr>
          <p:cNvSpPr txBox="1"/>
          <p:nvPr/>
        </p:nvSpPr>
        <p:spPr>
          <a:xfrm>
            <a:off x="11620496" y="145772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u="none" dirty="0">
                <a:solidFill>
                  <a:srgbClr val="FF0000"/>
                </a:solidFill>
              </a:rPr>
              <a:t>77</a:t>
            </a: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549FDA40-9973-4DB1-8107-7FCBB9D02DD8}"/>
              </a:ext>
            </a:extLst>
          </p:cNvPr>
          <p:cNvSpPr/>
          <p:nvPr/>
        </p:nvSpPr>
        <p:spPr>
          <a:xfrm>
            <a:off x="-66261" y="1021260"/>
            <a:ext cx="12298017" cy="49507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pt-BR" sz="2700" b="0" u="none" dirty="0">
                <a:solidFill>
                  <a:srgbClr val="00336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7.8.6.2 – O laboratório deve relatar a declaração de conformidade, de modo que a declaração identifique claramente: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pt-BR" sz="2700" b="0" u="none" dirty="0">
                <a:solidFill>
                  <a:srgbClr val="00336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lphaLcParenR"/>
            </a:pPr>
            <a:r>
              <a:rPr lang="pt-BR" sz="2700" b="0" u="none" dirty="0">
                <a:solidFill>
                  <a:srgbClr val="00336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quais resultados a declaração de conformidade se aplica;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lphaLcParenR"/>
            </a:pPr>
            <a:r>
              <a:rPr lang="pt-BR" sz="2700" b="0" u="none" dirty="0">
                <a:solidFill>
                  <a:srgbClr val="00336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quais especificações, normas ou partes destas são atendidas ou não atendidas;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lphaLcParenR"/>
            </a:pPr>
            <a:r>
              <a:rPr lang="pt-BR" sz="2700" b="0" u="none" dirty="0">
                <a:solidFill>
                  <a:srgbClr val="00336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regra de decisão aplicada (</a:t>
            </a:r>
            <a:r>
              <a:rPr lang="pt-BR" sz="2700" b="0" u="none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ao menos que esta seja inerente à especificação ou norma solicitada pelo cliente</a:t>
            </a:r>
            <a:r>
              <a:rPr lang="pt-BR" sz="2700" b="0" u="none" dirty="0">
                <a:solidFill>
                  <a:srgbClr val="00336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).</a:t>
            </a:r>
          </a:p>
          <a:p>
            <a:pPr marL="228600" algn="just">
              <a:lnSpc>
                <a:spcPct val="107000"/>
              </a:lnSpc>
              <a:spcAft>
                <a:spcPts val="0"/>
              </a:spcAft>
            </a:pPr>
            <a:r>
              <a:rPr lang="pt-BR" sz="2700" b="0" u="none" dirty="0">
                <a:solidFill>
                  <a:srgbClr val="00336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 marL="228600" algn="just">
              <a:lnSpc>
                <a:spcPct val="107000"/>
              </a:lnSpc>
              <a:spcAft>
                <a:spcPts val="0"/>
              </a:spcAft>
            </a:pPr>
            <a:r>
              <a:rPr lang="pt-BR" sz="2700" b="0" u="none" dirty="0">
                <a:solidFill>
                  <a:srgbClr val="00336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Nota: Para mais informações, ver o ISO/IEC </a:t>
            </a:r>
            <a:r>
              <a:rPr lang="pt-BR" sz="2700" b="0" u="none" dirty="0" err="1">
                <a:solidFill>
                  <a:srgbClr val="00336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Guide</a:t>
            </a:r>
            <a:r>
              <a:rPr lang="pt-BR" sz="2700" b="0" u="none" dirty="0">
                <a:solidFill>
                  <a:srgbClr val="00336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98-4.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pt-BR" sz="2700" b="0" u="none" dirty="0">
                <a:solidFill>
                  <a:srgbClr val="00336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41593945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ixaDeTexto 10">
            <a:extLst>
              <a:ext uri="{FF2B5EF4-FFF2-40B4-BE49-F238E27FC236}">
                <a16:creationId xmlns:a16="http://schemas.microsoft.com/office/drawing/2014/main" id="{FC2913A4-29FA-42DA-9409-5822DD4F8CF8}"/>
              </a:ext>
            </a:extLst>
          </p:cNvPr>
          <p:cNvSpPr txBox="1"/>
          <p:nvPr/>
        </p:nvSpPr>
        <p:spPr>
          <a:xfrm>
            <a:off x="11620496" y="13249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u="none" dirty="0">
                <a:solidFill>
                  <a:srgbClr val="FF0000"/>
                </a:solidFill>
              </a:rPr>
              <a:t>78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D9E08BF3-D9F3-4D6A-BABC-EF7590756D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4743" y="1060173"/>
            <a:ext cx="9204211" cy="5282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73451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aixaDeTexto 14">
            <a:extLst>
              <a:ext uri="{FF2B5EF4-FFF2-40B4-BE49-F238E27FC236}">
                <a16:creationId xmlns:a16="http://schemas.microsoft.com/office/drawing/2014/main" id="{B3E642BA-7E50-4674-9F45-D422A953F6C0}"/>
              </a:ext>
            </a:extLst>
          </p:cNvPr>
          <p:cNvSpPr txBox="1"/>
          <p:nvPr/>
        </p:nvSpPr>
        <p:spPr>
          <a:xfrm>
            <a:off x="11620496" y="185526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u="none" dirty="0">
                <a:solidFill>
                  <a:srgbClr val="FF0000"/>
                </a:solidFill>
              </a:rPr>
              <a:t>79</a:t>
            </a: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4DAB5729-8694-4B54-96CE-854103ABA757}"/>
              </a:ext>
            </a:extLst>
          </p:cNvPr>
          <p:cNvSpPr/>
          <p:nvPr/>
        </p:nvSpPr>
        <p:spPr>
          <a:xfrm>
            <a:off x="0" y="1196752"/>
            <a:ext cx="12192000" cy="28250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pt-BR" sz="2800" b="0" i="1" u="none" dirty="0">
              <a:solidFill>
                <a:srgbClr val="FF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pt-BR" sz="2800" b="0" i="1" u="none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Regra de decisão          “teste de hipótese” ou “teste de significância”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pt-BR" sz="2800" b="0" i="1" u="none" dirty="0">
              <a:solidFill>
                <a:srgbClr val="FF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pt-BR" sz="2800" b="0" i="1" u="none" dirty="0">
              <a:solidFill>
                <a:srgbClr val="FF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pt-BR" sz="2800" b="0" i="1" u="none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Laboratório acreditado (NBR ISO / IEC 17025) deve ser formalmente capacitado para elaborar regras de decisão</a:t>
            </a:r>
          </a:p>
        </p:txBody>
      </p:sp>
      <p:pic>
        <p:nvPicPr>
          <p:cNvPr id="17" name="Imagem 16">
            <a:extLst>
              <a:ext uri="{FF2B5EF4-FFF2-40B4-BE49-F238E27FC236}">
                <a16:creationId xmlns:a16="http://schemas.microsoft.com/office/drawing/2014/main" id="{7D1A0A98-4522-4772-B1AF-D23E479AFB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338" y="1719803"/>
            <a:ext cx="720080" cy="452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85520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ixaDeTexto 10">
            <a:extLst>
              <a:ext uri="{FF2B5EF4-FFF2-40B4-BE49-F238E27FC236}">
                <a16:creationId xmlns:a16="http://schemas.microsoft.com/office/drawing/2014/main" id="{701A6F64-1B33-45C3-858A-AA0C3000417A}"/>
              </a:ext>
            </a:extLst>
          </p:cNvPr>
          <p:cNvSpPr txBox="1"/>
          <p:nvPr/>
        </p:nvSpPr>
        <p:spPr>
          <a:xfrm>
            <a:off x="11620496" y="0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u="none" dirty="0">
                <a:solidFill>
                  <a:srgbClr val="FF0000"/>
                </a:solidFill>
              </a:rPr>
              <a:t>80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01047291-91A8-4F2F-A81A-83894C6F08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5931" y="1071731"/>
            <a:ext cx="8917264" cy="5516502"/>
          </a:xfrm>
          <a:prstGeom prst="rect">
            <a:avLst/>
          </a:prstGeom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FB47C686-AA35-49DD-9244-4E5040C89629}"/>
              </a:ext>
            </a:extLst>
          </p:cNvPr>
          <p:cNvSpPr txBox="1"/>
          <p:nvPr/>
        </p:nvSpPr>
        <p:spPr>
          <a:xfrm>
            <a:off x="4064368" y="259082"/>
            <a:ext cx="78360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u="none" dirty="0">
                <a:latin typeface="Arial" panose="020B0604020202020204" pitchFamily="34" charset="0"/>
                <a:cs typeface="Arial" panose="020B0604020202020204" pitchFamily="34" charset="0"/>
              </a:rPr>
              <a:t>Tolerância e Erro Máximo Admissível </a:t>
            </a:r>
            <a:endParaRPr lang="pt-BR" sz="3600" b="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735430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aixaDeTexto 14">
            <a:extLst>
              <a:ext uri="{FF2B5EF4-FFF2-40B4-BE49-F238E27FC236}">
                <a16:creationId xmlns:a16="http://schemas.microsoft.com/office/drawing/2014/main" id="{56743C9F-C9B7-4478-87BE-1586B46EECC3}"/>
              </a:ext>
            </a:extLst>
          </p:cNvPr>
          <p:cNvSpPr txBox="1"/>
          <p:nvPr/>
        </p:nvSpPr>
        <p:spPr>
          <a:xfrm>
            <a:off x="11620496" y="0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u="none" dirty="0">
                <a:solidFill>
                  <a:srgbClr val="FF0000"/>
                </a:solidFill>
              </a:rPr>
              <a:t>81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4995D069-F092-45D1-9BDD-7A426977DB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9591" y="1546572"/>
            <a:ext cx="8739184" cy="4829208"/>
          </a:xfrm>
          <a:prstGeom prst="rect">
            <a:avLst/>
          </a:prstGeom>
        </p:spPr>
      </p:pic>
      <p:sp>
        <p:nvSpPr>
          <p:cNvPr id="16" name="CaixaDeTexto 15">
            <a:extLst>
              <a:ext uri="{FF2B5EF4-FFF2-40B4-BE49-F238E27FC236}">
                <a16:creationId xmlns:a16="http://schemas.microsoft.com/office/drawing/2014/main" id="{95A4A547-BCC7-4B40-A7AF-EAECAC11DE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634278" y="969044"/>
            <a:ext cx="11970974" cy="446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eaLnBrk="0" hangingPunct="0"/>
            <a:r>
              <a:rPr lang="pt-BR" sz="2300" b="1" u="none" dirty="0">
                <a:latin typeface="Arial" pitchFamily="34" charset="0"/>
              </a:rPr>
              <a:t>Incerteza de Medição  x  Erro Máximo Admissível ou Tolerância</a:t>
            </a:r>
            <a:endParaRPr lang="pt-BR" sz="2300" b="0" u="none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68085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ixaDeTexto 9">
            <a:extLst>
              <a:ext uri="{FF2B5EF4-FFF2-40B4-BE49-F238E27FC236}">
                <a16:creationId xmlns:a16="http://schemas.microsoft.com/office/drawing/2014/main" id="{82254CCF-34A8-4E2E-B811-E563537F0ECD}"/>
              </a:ext>
            </a:extLst>
          </p:cNvPr>
          <p:cNvSpPr txBox="1"/>
          <p:nvPr/>
        </p:nvSpPr>
        <p:spPr>
          <a:xfrm>
            <a:off x="11620496" y="13256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u="none" dirty="0">
                <a:solidFill>
                  <a:srgbClr val="FF0000"/>
                </a:solidFill>
              </a:rPr>
              <a:t>37</a:t>
            </a: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48900DCA-5A01-4DCC-9DE0-8C29B592D2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0177" y="1049190"/>
            <a:ext cx="9144000" cy="5702905"/>
          </a:xfrm>
          <a:prstGeom prst="rect">
            <a:avLst/>
          </a:prstGeom>
        </p:spPr>
      </p:pic>
      <p:sp>
        <p:nvSpPr>
          <p:cNvPr id="13" name="Elipse 12">
            <a:extLst>
              <a:ext uri="{FF2B5EF4-FFF2-40B4-BE49-F238E27FC236}">
                <a16:creationId xmlns:a16="http://schemas.microsoft.com/office/drawing/2014/main" id="{47B9F4EF-23E1-47DA-BD3C-4BC4F66125AB}"/>
              </a:ext>
            </a:extLst>
          </p:cNvPr>
          <p:cNvSpPr/>
          <p:nvPr/>
        </p:nvSpPr>
        <p:spPr bwMode="auto">
          <a:xfrm>
            <a:off x="1789249" y="2680660"/>
            <a:ext cx="2952328" cy="936104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400" b="1" i="0" u="sng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/>
            </a:endParaRP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4AA57475-58DD-4DD8-91E0-7621EFDB03E0}"/>
              </a:ext>
            </a:extLst>
          </p:cNvPr>
          <p:cNvSpPr/>
          <p:nvPr/>
        </p:nvSpPr>
        <p:spPr bwMode="auto">
          <a:xfrm>
            <a:off x="6208241" y="2752668"/>
            <a:ext cx="1872208" cy="720080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400" b="1" i="0" u="sng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7704946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aixaDeTexto 15">
            <a:extLst>
              <a:ext uri="{FF2B5EF4-FFF2-40B4-BE49-F238E27FC236}">
                <a16:creationId xmlns:a16="http://schemas.microsoft.com/office/drawing/2014/main" id="{2C05D28E-B176-4CF4-B895-B92D94ECB0BB}"/>
              </a:ext>
            </a:extLst>
          </p:cNvPr>
          <p:cNvSpPr txBox="1"/>
          <p:nvPr/>
        </p:nvSpPr>
        <p:spPr>
          <a:xfrm>
            <a:off x="11620496" y="0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u="none" dirty="0">
                <a:solidFill>
                  <a:srgbClr val="FF0000"/>
                </a:solidFill>
              </a:rPr>
              <a:t>82</a:t>
            </a:r>
          </a:p>
        </p:txBody>
      </p:sp>
      <p:pic>
        <p:nvPicPr>
          <p:cNvPr id="17" name="Imagem 16">
            <a:extLst>
              <a:ext uri="{FF2B5EF4-FFF2-40B4-BE49-F238E27FC236}">
                <a16:creationId xmlns:a16="http://schemas.microsoft.com/office/drawing/2014/main" id="{0EBE0618-F11E-4047-A654-6D31DA8171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576" y="1249732"/>
            <a:ext cx="9144001" cy="2649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20397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ixaDeTexto 9">
            <a:extLst>
              <a:ext uri="{FF2B5EF4-FFF2-40B4-BE49-F238E27FC236}">
                <a16:creationId xmlns:a16="http://schemas.microsoft.com/office/drawing/2014/main" id="{1EB2DA88-5916-4EF6-931F-1A96DF8899BD}"/>
              </a:ext>
            </a:extLst>
          </p:cNvPr>
          <p:cNvSpPr txBox="1"/>
          <p:nvPr/>
        </p:nvSpPr>
        <p:spPr>
          <a:xfrm>
            <a:off x="11620496" y="13254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u="none" dirty="0">
                <a:solidFill>
                  <a:srgbClr val="FF0000"/>
                </a:solidFill>
              </a:rPr>
              <a:t>83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8DFC393D-A962-4854-BEB9-0FDD1CC266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8215" y="2978628"/>
            <a:ext cx="7994167" cy="3795917"/>
          </a:xfrm>
          <a:prstGeom prst="rect">
            <a:avLst/>
          </a:prstGeom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EC69D2D6-F21B-48C0-9F9A-7CBA85EEE1F2}"/>
              </a:ext>
            </a:extLst>
          </p:cNvPr>
          <p:cNvSpPr txBox="1"/>
          <p:nvPr/>
        </p:nvSpPr>
        <p:spPr>
          <a:xfrm>
            <a:off x="35496" y="1050220"/>
            <a:ext cx="121565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2400" b="0" u="none" dirty="0">
                <a:latin typeface="Arial" panose="020B0604020202020204" pitchFamily="34" charset="0"/>
                <a:cs typeface="Arial" panose="020B0604020202020204" pitchFamily="34" charset="0"/>
              </a:rPr>
              <a:t>Exemplo:</a:t>
            </a:r>
          </a:p>
          <a:p>
            <a:pPr algn="l"/>
            <a:r>
              <a:rPr lang="pt-BR" sz="2400" b="0" i="1" u="none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pt-BR" sz="2400" b="0" u="none" baseline="-2500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pt-BR" sz="2400" b="0" u="none" dirty="0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pt-BR" sz="2400" b="0" u="non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pt-BR" sz="2400" b="0" u="none" dirty="0">
                <a:latin typeface="Arial" panose="020B0604020202020204" pitchFamily="34" charset="0"/>
                <a:cs typeface="Arial" panose="020B0604020202020204" pitchFamily="34" charset="0"/>
              </a:rPr>
              <a:t> mK / (2 x </a:t>
            </a:r>
            <a:r>
              <a:rPr lang="pt-BR" sz="2400" b="0" u="non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2,5</a:t>
            </a:r>
            <a:r>
              <a:rPr lang="pt-BR" sz="2400" b="0" u="none" dirty="0">
                <a:latin typeface="Arial" panose="020B0604020202020204" pitchFamily="34" charset="0"/>
                <a:cs typeface="Arial" panose="020B0604020202020204" pitchFamily="34" charset="0"/>
              </a:rPr>
              <a:t> mK) = 2</a:t>
            </a:r>
          </a:p>
          <a:p>
            <a:pPr algn="l"/>
            <a:endParaRPr lang="pt-BR" sz="2400" b="0" u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pt-BR" sz="2400" b="0" u="none" dirty="0">
                <a:latin typeface="Arial" panose="020B0604020202020204" pitchFamily="34" charset="0"/>
                <a:cs typeface="Arial" panose="020B0604020202020204" pitchFamily="34" charset="0"/>
              </a:rPr>
              <a:t>A incerteza é 4 vezes melhor do que a tolerância e o intervalo de aceitação é a metade da tolerância. </a:t>
            </a:r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C7B7A6DE-F73D-4D61-9A42-141DA92AE5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8819" y="1268760"/>
            <a:ext cx="3077888" cy="533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43081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ixaDeTexto 10">
            <a:extLst>
              <a:ext uri="{FF2B5EF4-FFF2-40B4-BE49-F238E27FC236}">
                <a16:creationId xmlns:a16="http://schemas.microsoft.com/office/drawing/2014/main" id="{6542BACA-213E-446A-8012-8E861BC5C28E}"/>
              </a:ext>
            </a:extLst>
          </p:cNvPr>
          <p:cNvSpPr txBox="1"/>
          <p:nvPr/>
        </p:nvSpPr>
        <p:spPr>
          <a:xfrm>
            <a:off x="11620496" y="0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u="none" dirty="0">
                <a:solidFill>
                  <a:srgbClr val="FF0000"/>
                </a:solidFill>
              </a:rPr>
              <a:t>84</a:t>
            </a: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9D75116F-A76A-45BF-8FCA-FF961F4C70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3590" y="63477"/>
            <a:ext cx="5184576" cy="6794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28214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>
            <a:extLst>
              <a:ext uri="{FF2B5EF4-FFF2-40B4-BE49-F238E27FC236}">
                <a16:creationId xmlns:a16="http://schemas.microsoft.com/office/drawing/2014/main" id="{718CCC9C-3CFD-4E63-8E9D-F0115CD198AA}"/>
              </a:ext>
            </a:extLst>
          </p:cNvPr>
          <p:cNvSpPr txBox="1"/>
          <p:nvPr/>
        </p:nvSpPr>
        <p:spPr>
          <a:xfrm>
            <a:off x="11620496" y="0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u="none" dirty="0">
                <a:solidFill>
                  <a:srgbClr val="FF0000"/>
                </a:solidFill>
              </a:rPr>
              <a:t>85</a:t>
            </a:r>
          </a:p>
        </p:txBody>
      </p:sp>
      <p:pic>
        <p:nvPicPr>
          <p:cNvPr id="13" name="Picture 1">
            <a:extLst>
              <a:ext uri="{FF2B5EF4-FFF2-40B4-BE49-F238E27FC236}">
                <a16:creationId xmlns:a16="http://schemas.microsoft.com/office/drawing/2014/main" id="{5C79AF32-772C-406D-9133-AF9429F174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24" y="1106027"/>
            <a:ext cx="6329377" cy="3892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91FFFE38-4419-41F1-BEA4-1015A02F26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25524" y="1339405"/>
            <a:ext cx="5846591" cy="3312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60689416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>
            <a:extLst>
              <a:ext uri="{FF2B5EF4-FFF2-40B4-BE49-F238E27FC236}">
                <a16:creationId xmlns:a16="http://schemas.microsoft.com/office/drawing/2014/main" id="{AD47ECA9-9E54-4CD6-B488-18016B3C8284}"/>
              </a:ext>
            </a:extLst>
          </p:cNvPr>
          <p:cNvSpPr txBox="1"/>
          <p:nvPr/>
        </p:nvSpPr>
        <p:spPr>
          <a:xfrm>
            <a:off x="11620496" y="0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u="none" dirty="0">
                <a:solidFill>
                  <a:srgbClr val="FF0000"/>
                </a:solidFill>
              </a:rPr>
              <a:t>86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D7E90697-98D7-41D5-BD69-5E5FF2D88227}"/>
              </a:ext>
            </a:extLst>
          </p:cNvPr>
          <p:cNvSpPr txBox="1"/>
          <p:nvPr/>
        </p:nvSpPr>
        <p:spPr>
          <a:xfrm>
            <a:off x="107504" y="1209351"/>
            <a:ext cx="40005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2400" u="none" dirty="0">
                <a:latin typeface="Arial" panose="020B0604020202020204" pitchFamily="34" charset="0"/>
                <a:cs typeface="Arial" panose="020B0604020202020204" pitchFamily="34" charset="0"/>
              </a:rPr>
              <a:t>Diâmetro nominal: 20 mm</a:t>
            </a:r>
          </a:p>
          <a:p>
            <a:pPr algn="l"/>
            <a:r>
              <a:rPr lang="pt-BR" sz="2400" u="none" dirty="0">
                <a:latin typeface="Arial" panose="020B0604020202020204" pitchFamily="34" charset="0"/>
                <a:cs typeface="Arial" panose="020B0604020202020204" pitchFamily="34" charset="0"/>
              </a:rPr>
              <a:t>Tolerância: ± 0,1 mm 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4E609B0B-2B7D-409D-AF49-7369D9E4D983}"/>
              </a:ext>
            </a:extLst>
          </p:cNvPr>
          <p:cNvSpPr txBox="1"/>
          <p:nvPr/>
        </p:nvSpPr>
        <p:spPr>
          <a:xfrm>
            <a:off x="6435379" y="1001643"/>
            <a:ext cx="55445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u="none" dirty="0">
                <a:latin typeface="Arial" panose="020B0604020202020204" pitchFamily="34" charset="0"/>
                <a:cs typeface="Arial" panose="020B0604020202020204" pitchFamily="34" charset="0"/>
              </a:rPr>
              <a:t>Erro máximo admissível: ± 0,05 mm 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A8E94553-3F7D-46C8-9900-B839E2A1D626}"/>
              </a:ext>
            </a:extLst>
          </p:cNvPr>
          <p:cNvSpPr txBox="1"/>
          <p:nvPr/>
        </p:nvSpPr>
        <p:spPr>
          <a:xfrm>
            <a:off x="107504" y="5017639"/>
            <a:ext cx="381642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b="0" u="none" dirty="0"/>
              <a:t>https://www.aegplus.com/cilindro-aeg-airsoft/65-cilindro-aeg-tipo-0-aco-inox-marca-rocket.html</a:t>
            </a:r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D3C782DE-ED12-4A87-BC7E-BFF444D939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277" y="2199860"/>
            <a:ext cx="3538710" cy="2845076"/>
          </a:xfrm>
          <a:prstGeom prst="rect">
            <a:avLst/>
          </a:prstGeom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id="{43F27769-FCE4-416F-B3CF-821BD6043E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6635" y="1496653"/>
            <a:ext cx="5435313" cy="3608220"/>
          </a:xfrm>
          <a:prstGeom prst="rect">
            <a:avLst/>
          </a:prstGeom>
        </p:spPr>
      </p:pic>
      <p:sp>
        <p:nvSpPr>
          <p:cNvPr id="18" name="CaixaDeTexto 17">
            <a:extLst>
              <a:ext uri="{FF2B5EF4-FFF2-40B4-BE49-F238E27FC236}">
                <a16:creationId xmlns:a16="http://schemas.microsoft.com/office/drawing/2014/main" id="{05E42628-FB40-4CBB-9368-E03DDEF5C609}"/>
              </a:ext>
            </a:extLst>
          </p:cNvPr>
          <p:cNvSpPr txBox="1"/>
          <p:nvPr/>
        </p:nvSpPr>
        <p:spPr>
          <a:xfrm>
            <a:off x="6771862" y="5162599"/>
            <a:ext cx="44279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b="0" u="none" dirty="0"/>
              <a:t>https://www.tecnoferramentas.com.br/paquimetro-universal-capacidade-150mm-5-centesimos-mitutoyo-530-104br/p?idsku=2008163&amp;pht=37861572021899714&amp;gclid=EAIaIQobChMIidHis8eP7QIVDIiRCh3iOAD2EAQYAiABEgJe_fD_BwE</a:t>
            </a:r>
          </a:p>
        </p:txBody>
      </p:sp>
    </p:spTree>
    <p:extLst>
      <p:ext uri="{BB962C8B-B14F-4D97-AF65-F5344CB8AC3E}">
        <p14:creationId xmlns:p14="http://schemas.microsoft.com/office/powerpoint/2010/main" val="221446540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>
            <a:extLst>
              <a:ext uri="{FF2B5EF4-FFF2-40B4-BE49-F238E27FC236}">
                <a16:creationId xmlns:a16="http://schemas.microsoft.com/office/drawing/2014/main" id="{F35F19CA-3FC6-4F06-B05E-0B65E3D9CEA9}"/>
              </a:ext>
            </a:extLst>
          </p:cNvPr>
          <p:cNvSpPr txBox="1"/>
          <p:nvPr/>
        </p:nvSpPr>
        <p:spPr>
          <a:xfrm>
            <a:off x="11620496" y="0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u="none" dirty="0">
                <a:solidFill>
                  <a:srgbClr val="FF0000"/>
                </a:solidFill>
              </a:rPr>
              <a:t>87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7DB8E70E-4CE4-4223-AA6E-EDFB42A2E3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6477" y="1073429"/>
            <a:ext cx="6988100" cy="5284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56335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ixaDeTexto 9">
            <a:extLst>
              <a:ext uri="{FF2B5EF4-FFF2-40B4-BE49-F238E27FC236}">
                <a16:creationId xmlns:a16="http://schemas.microsoft.com/office/drawing/2014/main" id="{DA717EEF-73BC-46E3-B2BB-C714538F8201}"/>
              </a:ext>
            </a:extLst>
          </p:cNvPr>
          <p:cNvSpPr txBox="1"/>
          <p:nvPr/>
        </p:nvSpPr>
        <p:spPr>
          <a:xfrm>
            <a:off x="11620496" y="0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u="none" dirty="0">
                <a:solidFill>
                  <a:srgbClr val="FF0000"/>
                </a:solidFill>
              </a:rPr>
              <a:t>88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6D5FCF74-C43F-4D7D-A0FD-94EFC26E70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30" y="2120350"/>
            <a:ext cx="8507969" cy="2359362"/>
          </a:xfrm>
          <a:prstGeom prst="rect">
            <a:avLst/>
          </a:prstGeom>
        </p:spPr>
      </p:pic>
      <p:pic>
        <p:nvPicPr>
          <p:cNvPr id="12" name="Picture 1">
            <a:extLst>
              <a:ext uri="{FF2B5EF4-FFF2-40B4-BE49-F238E27FC236}">
                <a16:creationId xmlns:a16="http://schemas.microsoft.com/office/drawing/2014/main" id="{A2808C82-0192-4CE3-B4A0-77A9CD92C6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83856" y="1527720"/>
            <a:ext cx="3549739" cy="428628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53803600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ixaDeTexto 10">
            <a:extLst>
              <a:ext uri="{FF2B5EF4-FFF2-40B4-BE49-F238E27FC236}">
                <a16:creationId xmlns:a16="http://schemas.microsoft.com/office/drawing/2014/main" id="{89191E36-F124-4476-9D35-99E55FCEE3F5}"/>
              </a:ext>
            </a:extLst>
          </p:cNvPr>
          <p:cNvSpPr txBox="1"/>
          <p:nvPr/>
        </p:nvSpPr>
        <p:spPr>
          <a:xfrm>
            <a:off x="11620496" y="0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u="none" dirty="0">
                <a:solidFill>
                  <a:srgbClr val="FF0000"/>
                </a:solidFill>
              </a:rPr>
              <a:t>89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17156E9E-5714-4238-95FD-20E35BD44E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6583" y="997637"/>
            <a:ext cx="9045645" cy="5387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81233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>
            <a:extLst>
              <a:ext uri="{FF2B5EF4-FFF2-40B4-BE49-F238E27FC236}">
                <a16:creationId xmlns:a16="http://schemas.microsoft.com/office/drawing/2014/main" id="{42F72DE2-DD12-48DE-BDC2-A438D719E5E2}"/>
              </a:ext>
            </a:extLst>
          </p:cNvPr>
          <p:cNvSpPr txBox="1"/>
          <p:nvPr/>
        </p:nvSpPr>
        <p:spPr>
          <a:xfrm>
            <a:off x="11620496" y="251788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u="none" dirty="0">
                <a:solidFill>
                  <a:srgbClr val="FF0000"/>
                </a:solidFill>
              </a:rPr>
              <a:t>90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42C79B54-3616-4ED6-8003-824C21C17C81}"/>
              </a:ext>
            </a:extLst>
          </p:cNvPr>
          <p:cNvSpPr txBox="1"/>
          <p:nvPr/>
        </p:nvSpPr>
        <p:spPr>
          <a:xfrm>
            <a:off x="26503" y="1101708"/>
            <a:ext cx="1209923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b="0" u="none" dirty="0">
                <a:latin typeface="Arial" panose="020B0604020202020204" pitchFamily="34" charset="0"/>
                <a:cs typeface="Arial" panose="020B0604020202020204" pitchFamily="34" charset="0"/>
              </a:rPr>
              <a:t>Para definição de uma </a:t>
            </a:r>
            <a:r>
              <a:rPr lang="pt-BR" sz="2800" u="none" dirty="0">
                <a:latin typeface="Arial" panose="020B0604020202020204" pitchFamily="34" charset="0"/>
                <a:cs typeface="Arial" panose="020B0604020202020204" pitchFamily="34" charset="0"/>
              </a:rPr>
              <a:t>regra de decisão </a:t>
            </a:r>
            <a:r>
              <a:rPr lang="pt-BR" sz="2800" b="0" u="none" dirty="0">
                <a:latin typeface="Arial" panose="020B0604020202020204" pitchFamily="34" charset="0"/>
                <a:cs typeface="Arial" panose="020B0604020202020204" pitchFamily="34" charset="0"/>
              </a:rPr>
              <a:t>saber: conformidade ou a não conformidade com uma especificação?</a:t>
            </a:r>
          </a:p>
          <a:p>
            <a:pPr algn="just"/>
            <a:r>
              <a:rPr lang="pt-BR" sz="2800" b="0" u="none" dirty="0">
                <a:latin typeface="Arial" panose="020B0604020202020204" pitchFamily="34" charset="0"/>
                <a:cs typeface="Arial" panose="020B0604020202020204" pitchFamily="34" charset="0"/>
              </a:rPr>
              <a:t>Com isso, especificar o risco do fornecedor (</a:t>
            </a:r>
            <a:r>
              <a:rPr lang="el-GR" sz="2800" b="0" i="1" u="none" dirty="0"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r>
              <a:rPr lang="pt-BR" sz="2800" b="0" u="none" dirty="0">
                <a:latin typeface="Arial" panose="020B0604020202020204" pitchFamily="34" charset="0"/>
                <a:cs typeface="Arial" panose="020B0604020202020204" pitchFamily="34" charset="0"/>
              </a:rPr>
              <a:t>) ou do consumidor (</a:t>
            </a:r>
            <a:r>
              <a:rPr lang="el-GR" sz="2800" b="0" i="1" u="none" dirty="0">
                <a:latin typeface="Arial" panose="020B0604020202020204" pitchFamily="34" charset="0"/>
                <a:cs typeface="Arial" panose="020B0604020202020204" pitchFamily="34" charset="0"/>
              </a:rPr>
              <a:t>β</a:t>
            </a:r>
            <a:r>
              <a:rPr lang="pt-BR" sz="2800" b="0" u="none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algn="just"/>
            <a:endParaRPr lang="pt-BR" sz="2800" b="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974AED6D-2554-4BBE-A0E6-0EC79B733F0C}"/>
              </a:ext>
            </a:extLst>
          </p:cNvPr>
          <p:cNvSpPr txBox="1"/>
          <p:nvPr/>
        </p:nvSpPr>
        <p:spPr>
          <a:xfrm>
            <a:off x="61999" y="3256724"/>
            <a:ext cx="1195698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b="0" u="none" dirty="0">
                <a:latin typeface="Arial" panose="020B0604020202020204" pitchFamily="34" charset="0"/>
                <a:cs typeface="Arial" panose="020B0604020202020204" pitchFamily="34" charset="0"/>
              </a:rPr>
              <a:t>Há probabilidades relacionadas a dois tipos de decisões incorretas: uma contra o fornecedor (</a:t>
            </a:r>
            <a:r>
              <a:rPr lang="el-GR" sz="2800" b="0" i="1" u="none" dirty="0"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r>
              <a:rPr lang="pt-BR" sz="2800" b="0" u="none" dirty="0">
                <a:latin typeface="Arial" panose="020B0604020202020204" pitchFamily="34" charset="0"/>
                <a:cs typeface="Arial" panose="020B0604020202020204" pitchFamily="34" charset="0"/>
              </a:rPr>
              <a:t>) e a outra contra o cliente (</a:t>
            </a:r>
            <a:r>
              <a:rPr lang="el-GR" sz="2800" b="0" i="1" u="none" dirty="0">
                <a:latin typeface="Arial" panose="020B0604020202020204" pitchFamily="34" charset="0"/>
                <a:cs typeface="Arial" panose="020B0604020202020204" pitchFamily="34" charset="0"/>
              </a:rPr>
              <a:t>β</a:t>
            </a:r>
            <a:r>
              <a:rPr lang="pt-BR" sz="2800" b="0" u="none" dirty="0">
                <a:latin typeface="Arial" panose="020B0604020202020204" pitchFamily="34" charset="0"/>
                <a:cs typeface="Arial" panose="020B0604020202020204" pitchFamily="34" charset="0"/>
              </a:rPr>
              <a:t>). São as porcentagem de risco. </a:t>
            </a:r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53989DF3-C0CC-431D-A6C2-07853E863A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7486" y="4623230"/>
            <a:ext cx="5110155" cy="1384995"/>
          </a:xfrm>
          <a:prstGeom prst="rect">
            <a:avLst/>
          </a:prstGeom>
          <a:ln>
            <a:solidFill>
              <a:srgbClr val="006600"/>
            </a:solidFill>
          </a:ln>
        </p:spPr>
      </p:pic>
    </p:spTree>
    <p:extLst>
      <p:ext uri="{BB962C8B-B14F-4D97-AF65-F5344CB8AC3E}">
        <p14:creationId xmlns:p14="http://schemas.microsoft.com/office/powerpoint/2010/main" val="278487369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>
            <a:extLst>
              <a:ext uri="{FF2B5EF4-FFF2-40B4-BE49-F238E27FC236}">
                <a16:creationId xmlns:a16="http://schemas.microsoft.com/office/drawing/2014/main" id="{C01D7797-3CE5-4D10-AD43-04BB16555E46}"/>
              </a:ext>
            </a:extLst>
          </p:cNvPr>
          <p:cNvSpPr txBox="1"/>
          <p:nvPr/>
        </p:nvSpPr>
        <p:spPr>
          <a:xfrm>
            <a:off x="11620496" y="0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u="none" dirty="0">
                <a:solidFill>
                  <a:srgbClr val="FF0000"/>
                </a:solidFill>
              </a:rPr>
              <a:t>91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8863A8E6-AD58-48B1-8391-76E1210AFE10}"/>
              </a:ext>
            </a:extLst>
          </p:cNvPr>
          <p:cNvSpPr txBox="1"/>
          <p:nvPr/>
        </p:nvSpPr>
        <p:spPr>
          <a:xfrm>
            <a:off x="72008" y="2661167"/>
            <a:ext cx="90364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0" u="none" dirty="0">
                <a:latin typeface="Arial" panose="020B0604020202020204" pitchFamily="34" charset="0"/>
                <a:cs typeface="Arial" panose="020B0604020202020204" pitchFamily="34" charset="0"/>
              </a:rPr>
              <a:t>Decisões corretas: (1 – </a:t>
            </a:r>
            <a:r>
              <a:rPr lang="el-GR" sz="2400" b="0" i="1" u="none" dirty="0"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r>
              <a:rPr lang="pt-BR" sz="2400" b="0" u="none" dirty="0">
                <a:latin typeface="Arial" panose="020B0604020202020204" pitchFamily="34" charset="0"/>
                <a:cs typeface="Arial" panose="020B0604020202020204" pitchFamily="34" charset="0"/>
              </a:rPr>
              <a:t>) e (1 – </a:t>
            </a:r>
            <a:r>
              <a:rPr lang="el-GR" sz="2400" b="0" i="1" u="none" dirty="0">
                <a:latin typeface="Arial" panose="020B0604020202020204" pitchFamily="34" charset="0"/>
                <a:cs typeface="Arial" panose="020B0604020202020204" pitchFamily="34" charset="0"/>
              </a:rPr>
              <a:t>β</a:t>
            </a:r>
            <a:r>
              <a:rPr lang="pt-BR" sz="2400" b="0" u="none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  <a:p>
            <a:pPr algn="just"/>
            <a:endParaRPr lang="pt-BR" sz="2400" b="0" u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400" b="0" u="none" dirty="0">
                <a:latin typeface="Arial" panose="020B0604020202020204" pitchFamily="34" charset="0"/>
                <a:cs typeface="Arial" panose="020B0604020202020204" pitchFamily="34" charset="0"/>
              </a:rPr>
              <a:t>Risco de decisões incorretas: </a:t>
            </a:r>
            <a:r>
              <a:rPr lang="el-GR" sz="2400" b="0" i="1" u="none" dirty="0"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r>
              <a:rPr lang="pt-BR" sz="2400" b="0" u="none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l-GR" sz="2400" b="0" i="1" u="none" dirty="0">
                <a:latin typeface="Arial" panose="020B0604020202020204" pitchFamily="34" charset="0"/>
                <a:cs typeface="Arial" panose="020B0604020202020204" pitchFamily="34" charset="0"/>
              </a:rPr>
              <a:t>β</a:t>
            </a:r>
            <a:r>
              <a:rPr lang="pt-BR" sz="2400" b="0" i="1" u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/>
            <a:r>
              <a:rPr lang="pt-BR" sz="2400" b="0" u="none" dirty="0">
                <a:latin typeface="Arial" panose="020B0604020202020204" pitchFamily="34" charset="0"/>
                <a:cs typeface="Arial" panose="020B0604020202020204" pitchFamily="34" charset="0"/>
              </a:rPr>
              <a:t>Erros que podem levar à rejeição falsa e aceitação falsa.</a:t>
            </a:r>
          </a:p>
        </p:txBody>
      </p:sp>
      <p:pic>
        <p:nvPicPr>
          <p:cNvPr id="9" name="Picture 1">
            <a:extLst>
              <a:ext uri="{FF2B5EF4-FFF2-40B4-BE49-F238E27FC236}">
                <a16:creationId xmlns:a16="http://schemas.microsoft.com/office/drawing/2014/main" id="{8CF391EC-18E6-452D-96C0-23FAD27B7E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599" y="4227446"/>
            <a:ext cx="9720553" cy="2115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524788F5-1BF4-49AA-B627-D2D521625F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6036" y="1407402"/>
            <a:ext cx="3907305" cy="1058989"/>
          </a:xfrm>
          <a:prstGeom prst="rect">
            <a:avLst/>
          </a:prstGeom>
          <a:ln>
            <a:solidFill>
              <a:srgbClr val="006600"/>
            </a:solidFill>
          </a:ln>
        </p:spPr>
      </p:pic>
    </p:spTree>
    <p:extLst>
      <p:ext uri="{BB962C8B-B14F-4D97-AF65-F5344CB8AC3E}">
        <p14:creationId xmlns:p14="http://schemas.microsoft.com/office/powerpoint/2010/main" val="7262200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ixaDeTexto 9">
            <a:extLst>
              <a:ext uri="{FF2B5EF4-FFF2-40B4-BE49-F238E27FC236}">
                <a16:creationId xmlns:a16="http://schemas.microsoft.com/office/drawing/2014/main" id="{C23033E6-357E-4FBA-B8D9-A22C3CE73843}"/>
              </a:ext>
            </a:extLst>
          </p:cNvPr>
          <p:cNvSpPr txBox="1"/>
          <p:nvPr/>
        </p:nvSpPr>
        <p:spPr>
          <a:xfrm>
            <a:off x="11620496" y="0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u="none" dirty="0">
                <a:solidFill>
                  <a:srgbClr val="FF0000"/>
                </a:solidFill>
              </a:rPr>
              <a:t>38</a:t>
            </a:r>
          </a:p>
        </p:txBody>
      </p:sp>
      <p:pic>
        <p:nvPicPr>
          <p:cNvPr id="12" name="Picture 1">
            <a:extLst>
              <a:ext uri="{FF2B5EF4-FFF2-40B4-BE49-F238E27FC236}">
                <a16:creationId xmlns:a16="http://schemas.microsoft.com/office/drawing/2014/main" id="{EE2FABF1-86E3-411A-8C9A-9A9CCEABC6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97447" y="1506603"/>
            <a:ext cx="6086493" cy="2892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4CF35F6D-F931-4367-9AC3-23F51A08FC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63165" y="1246374"/>
            <a:ext cx="3306923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43659022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>
            <a:extLst>
              <a:ext uri="{FF2B5EF4-FFF2-40B4-BE49-F238E27FC236}">
                <a16:creationId xmlns:a16="http://schemas.microsoft.com/office/drawing/2014/main" id="{0B97788D-35C8-46F5-BD09-FD92DECEE1FB}"/>
              </a:ext>
            </a:extLst>
          </p:cNvPr>
          <p:cNvSpPr txBox="1"/>
          <p:nvPr/>
        </p:nvSpPr>
        <p:spPr>
          <a:xfrm>
            <a:off x="11620496" y="13249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u="none" dirty="0">
                <a:solidFill>
                  <a:srgbClr val="FF0000"/>
                </a:solidFill>
              </a:rPr>
              <a:t>92</a:t>
            </a:r>
          </a:p>
        </p:txBody>
      </p:sp>
      <p:pic>
        <p:nvPicPr>
          <p:cNvPr id="13" name="Picture 5">
            <a:extLst>
              <a:ext uri="{FF2B5EF4-FFF2-40B4-BE49-F238E27FC236}">
                <a16:creationId xmlns:a16="http://schemas.microsoft.com/office/drawing/2014/main" id="{B7DAB315-2068-436A-A5EF-4EB2239EFD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504" y="1114817"/>
            <a:ext cx="10349948" cy="5518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38092716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>
            <a:extLst>
              <a:ext uri="{FF2B5EF4-FFF2-40B4-BE49-F238E27FC236}">
                <a16:creationId xmlns:a16="http://schemas.microsoft.com/office/drawing/2014/main" id="{66E8E639-A7F1-409C-A1CB-37629A82CD0C}"/>
              </a:ext>
            </a:extLst>
          </p:cNvPr>
          <p:cNvSpPr txBox="1"/>
          <p:nvPr/>
        </p:nvSpPr>
        <p:spPr>
          <a:xfrm>
            <a:off x="11620496" y="0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u="none" dirty="0">
                <a:solidFill>
                  <a:srgbClr val="FF0000"/>
                </a:solidFill>
              </a:rPr>
              <a:t>93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6B1D3B4A-3590-45BB-8A54-FAC835C9A4C1}"/>
              </a:ext>
            </a:extLst>
          </p:cNvPr>
          <p:cNvSpPr txBox="1"/>
          <p:nvPr/>
        </p:nvSpPr>
        <p:spPr>
          <a:xfrm>
            <a:off x="0" y="859025"/>
            <a:ext cx="1207273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pt-BR" sz="2400" b="0" u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400" b="1" u="none" dirty="0">
                <a:latin typeface="Arial" panose="020B0604020202020204" pitchFamily="34" charset="0"/>
                <a:cs typeface="Arial" panose="020B0604020202020204" pitchFamily="34" charset="0"/>
              </a:rPr>
              <a:t>O procedimento para concretizar a Avaliação da Conformidade pode conter:</a:t>
            </a:r>
          </a:p>
          <a:p>
            <a:pPr algn="just"/>
            <a:endParaRPr lang="pt-BR" sz="2400" b="1" u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Tx/>
              <a:buChar char="-"/>
            </a:pPr>
            <a:r>
              <a:rPr lang="pt-BR" sz="2400" b="0" u="none" dirty="0">
                <a:latin typeface="Arial" panose="020B0604020202020204" pitchFamily="34" charset="0"/>
                <a:cs typeface="Arial" panose="020B0604020202020204" pitchFamily="34" charset="0"/>
              </a:rPr>
              <a:t>Mensurando (Y) e item sujeito ao ensaio / calibração </a:t>
            </a:r>
          </a:p>
          <a:p>
            <a:pPr marL="342900" indent="-342900" algn="just">
              <a:buFontTx/>
              <a:buChar char="-"/>
            </a:pPr>
            <a:endParaRPr lang="pt-BR" sz="2400" b="0" u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Tx/>
              <a:buChar char="-"/>
            </a:pPr>
            <a:r>
              <a:rPr lang="pt-BR" sz="2400" b="0" u="none" dirty="0">
                <a:latin typeface="Arial" panose="020B0604020202020204" pitchFamily="34" charset="0"/>
                <a:cs typeface="Arial" panose="020B0604020202020204" pitchFamily="34" charset="0"/>
              </a:rPr>
              <a:t>Resultados (y)</a:t>
            </a:r>
          </a:p>
          <a:p>
            <a:pPr marL="342900" indent="-342900" algn="just">
              <a:buFontTx/>
              <a:buChar char="-"/>
            </a:pPr>
            <a:endParaRPr lang="pt-BR" sz="2400" b="0" u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Tx/>
              <a:buChar char="-"/>
            </a:pPr>
            <a:r>
              <a:rPr lang="pt-BR" sz="2400" b="0" u="none" dirty="0">
                <a:latin typeface="Arial" panose="020B0604020202020204" pitchFamily="34" charset="0"/>
                <a:cs typeface="Arial" panose="020B0604020202020204" pitchFamily="34" charset="0"/>
              </a:rPr>
              <a:t>Incerteza combinada “u(y)” e incerteza expandida “U(y)”</a:t>
            </a:r>
          </a:p>
          <a:p>
            <a:pPr marL="342900" indent="-342900" algn="just">
              <a:buFontTx/>
              <a:buChar char="-"/>
            </a:pPr>
            <a:endParaRPr lang="pt-BR" sz="2400" b="0" u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Tx/>
              <a:buChar char="-"/>
            </a:pPr>
            <a:r>
              <a:rPr lang="pt-BR" sz="2400" b="0" u="none" dirty="0">
                <a:latin typeface="Arial" panose="020B0604020202020204" pitchFamily="34" charset="0"/>
                <a:cs typeface="Arial" panose="020B0604020202020204" pitchFamily="34" charset="0"/>
              </a:rPr>
              <a:t>Limite de tolerância ou os limites de um intervalo de tolerância</a:t>
            </a:r>
          </a:p>
          <a:p>
            <a:pPr marL="342900" indent="-342900" algn="just">
              <a:buFontTx/>
              <a:buChar char="-"/>
            </a:pPr>
            <a:endParaRPr lang="pt-BR" sz="2400" b="0" u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Tx/>
              <a:buChar char="-"/>
            </a:pPr>
            <a:r>
              <a:rPr lang="pt-BR" sz="2400" b="0" u="none" dirty="0">
                <a:latin typeface="Arial" panose="020B0604020202020204" pitchFamily="34" charset="0"/>
                <a:cs typeface="Arial" panose="020B0604020202020204" pitchFamily="34" charset="0"/>
              </a:rPr>
              <a:t>Zona de aceitação, de rejeição e bandas de segurança</a:t>
            </a:r>
          </a:p>
          <a:p>
            <a:pPr marL="342900" indent="-342900" algn="just">
              <a:buFontTx/>
              <a:buChar char="-"/>
            </a:pPr>
            <a:endParaRPr lang="pt-BR" sz="2400" b="0" u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Tx/>
              <a:buChar char="-"/>
            </a:pPr>
            <a:r>
              <a:rPr lang="pt-BR" sz="2400" b="0" u="none" dirty="0">
                <a:latin typeface="Arial" panose="020B0604020202020204" pitchFamily="34" charset="0"/>
                <a:cs typeface="Arial" panose="020B0604020202020204" pitchFamily="34" charset="0"/>
              </a:rPr>
              <a:t> regra de decisão</a:t>
            </a:r>
          </a:p>
        </p:txBody>
      </p:sp>
    </p:spTree>
    <p:extLst>
      <p:ext uri="{BB962C8B-B14F-4D97-AF65-F5344CB8AC3E}">
        <p14:creationId xmlns:p14="http://schemas.microsoft.com/office/powerpoint/2010/main" val="2267833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ixaDeTexto 9">
            <a:extLst>
              <a:ext uri="{FF2B5EF4-FFF2-40B4-BE49-F238E27FC236}">
                <a16:creationId xmlns:a16="http://schemas.microsoft.com/office/drawing/2014/main" id="{746FB973-0AA2-497B-968D-E8139F4901A0}"/>
              </a:ext>
            </a:extLst>
          </p:cNvPr>
          <p:cNvSpPr txBox="1"/>
          <p:nvPr/>
        </p:nvSpPr>
        <p:spPr>
          <a:xfrm>
            <a:off x="11620496" y="13252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u="none" dirty="0">
                <a:solidFill>
                  <a:srgbClr val="FF0000"/>
                </a:solidFill>
              </a:rPr>
              <a:t>94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F6830805-920B-42FD-AA9B-BD5C3FD6A0A5}"/>
              </a:ext>
            </a:extLst>
          </p:cNvPr>
          <p:cNvSpPr txBox="1"/>
          <p:nvPr/>
        </p:nvSpPr>
        <p:spPr>
          <a:xfrm>
            <a:off x="-28128" y="1135396"/>
            <a:ext cx="1222012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b="1" u="none" dirty="0">
                <a:latin typeface="Arial" panose="020B0604020202020204" pitchFamily="34" charset="0"/>
                <a:cs typeface="Arial" panose="020B0604020202020204" pitchFamily="34" charset="0"/>
              </a:rPr>
              <a:t>Regra de decisão:</a:t>
            </a:r>
          </a:p>
          <a:p>
            <a:pPr algn="just"/>
            <a:r>
              <a:rPr lang="pt-BR" sz="2800" b="0" u="none" dirty="0">
                <a:latin typeface="Arial" panose="020B0604020202020204" pitchFamily="34" charset="0"/>
                <a:cs typeface="Arial" panose="020B0604020202020204" pitchFamily="34" charset="0"/>
              </a:rPr>
              <a:t>Descreve como a incerteza de medição será alocada em relação à aceitação ou rejeição de um produto, de acordo com sua especificação e resultado de medição.</a:t>
            </a:r>
          </a:p>
          <a:p>
            <a:pPr algn="just"/>
            <a:endParaRPr lang="pt-BR" sz="2800" b="0" u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800" b="1" u="none" dirty="0">
                <a:latin typeface="Arial" panose="020B0604020202020204" pitchFamily="34" charset="0"/>
                <a:cs typeface="Arial" panose="020B0604020202020204" pitchFamily="34" charset="0"/>
              </a:rPr>
              <a:t>Banda de segurança:</a:t>
            </a:r>
          </a:p>
          <a:p>
            <a:pPr algn="just"/>
            <a:r>
              <a:rPr lang="pt-BR" sz="2800" b="0" u="none" dirty="0">
                <a:latin typeface="Arial" panose="020B0604020202020204" pitchFamily="34" charset="0"/>
                <a:cs typeface="Arial" panose="020B0604020202020204" pitchFamily="34" charset="0"/>
              </a:rPr>
              <a:t>Magnitude da diferença desde o limite de especificação até o limite da zona de fronteira de aceitação ou rejeição.</a:t>
            </a:r>
          </a:p>
          <a:p>
            <a:pPr algn="just"/>
            <a:endParaRPr lang="pt-BR" sz="2800" b="0" u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Tx/>
              <a:buChar char="-"/>
            </a:pPr>
            <a:endParaRPr lang="pt-BR" sz="2800" b="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013784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>
            <a:extLst>
              <a:ext uri="{FF2B5EF4-FFF2-40B4-BE49-F238E27FC236}">
                <a16:creationId xmlns:a16="http://schemas.microsoft.com/office/drawing/2014/main" id="{049EC7D1-4A71-4038-8B1A-9358325BA644}"/>
              </a:ext>
            </a:extLst>
          </p:cNvPr>
          <p:cNvSpPr txBox="1"/>
          <p:nvPr/>
        </p:nvSpPr>
        <p:spPr>
          <a:xfrm>
            <a:off x="11620496" y="251791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u="none" dirty="0">
                <a:solidFill>
                  <a:srgbClr val="FF0000"/>
                </a:solidFill>
              </a:rPr>
              <a:t>95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3507325E-89A8-45E3-BA95-F8D4627FDA0F}"/>
              </a:ext>
            </a:extLst>
          </p:cNvPr>
          <p:cNvSpPr txBox="1"/>
          <p:nvPr/>
        </p:nvSpPr>
        <p:spPr>
          <a:xfrm>
            <a:off x="35495" y="1051217"/>
            <a:ext cx="12262521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b="0" u="none" dirty="0">
                <a:latin typeface="Arial" panose="020B0604020202020204" pitchFamily="34" charset="0"/>
                <a:cs typeface="Arial" panose="020B0604020202020204" pitchFamily="34" charset="0"/>
              </a:rPr>
              <a:t>Em geral:</a:t>
            </a:r>
          </a:p>
          <a:p>
            <a:pPr algn="just"/>
            <a:endParaRPr lang="pt-BR" sz="2800" b="0" u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800" b="0" u="none" dirty="0">
                <a:latin typeface="Arial" panose="020B0604020202020204" pitchFamily="34" charset="0"/>
                <a:cs typeface="Arial" panose="020B0604020202020204" pitchFamily="34" charset="0"/>
              </a:rPr>
              <a:t>“U” , probabilidade de abrangência de 95% (fator de abrangência, k = 2). </a:t>
            </a:r>
          </a:p>
          <a:p>
            <a:pPr algn="just"/>
            <a:endParaRPr lang="pt-BR" sz="2800" b="0" u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/>
            <a:r>
              <a:rPr lang="pt-BR" sz="2800" b="0" u="none" dirty="0">
                <a:latin typeface="Arial" panose="020B0604020202020204" pitchFamily="34" charset="0"/>
                <a:cs typeface="Arial" panose="020B0604020202020204" pitchFamily="34" charset="0"/>
              </a:rPr>
              <a:t>Quanto à regra de decisão:</a:t>
            </a:r>
          </a:p>
          <a:p>
            <a:pPr marL="285750" indent="-285750" algn="just"/>
            <a:endParaRPr lang="pt-BR" sz="2800" b="0" u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/>
            <a:r>
              <a:rPr lang="pt-BR" sz="2800" b="0" u="none" dirty="0">
                <a:latin typeface="Arial" panose="020B0604020202020204" pitchFamily="34" charset="0"/>
                <a:cs typeface="Arial" panose="020B0604020202020204" pitchFamily="34" charset="0"/>
              </a:rPr>
              <a:t># a especificação é um intervalo ou um limite (superior ou inferior)?</a:t>
            </a:r>
          </a:p>
          <a:p>
            <a:pPr algn="just"/>
            <a:r>
              <a:rPr lang="pt-BR" sz="2800" b="0" u="none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pt-BR" sz="2800" b="0" u="non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 exemplo: (35 </a:t>
            </a:r>
            <a:r>
              <a:rPr lang="pt-BR" sz="2800" u="non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±1</a:t>
            </a:r>
            <a:r>
              <a:rPr lang="pt-BR" sz="2800" b="0" u="non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mm ou (35 </a:t>
            </a:r>
            <a:r>
              <a:rPr lang="pt-BR" sz="2800" u="non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+1</a:t>
            </a:r>
            <a:r>
              <a:rPr lang="pt-BR" sz="2800" b="0" u="non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mm ou (35 </a:t>
            </a:r>
            <a:r>
              <a:rPr lang="pt-BR" sz="2800" u="non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</a:t>
            </a:r>
            <a:r>
              <a:rPr lang="pt-BR" sz="2800" b="0" u="non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mm </a:t>
            </a:r>
          </a:p>
          <a:p>
            <a:pPr algn="just"/>
            <a:r>
              <a:rPr lang="pt-BR" sz="2800" b="0" u="none" dirty="0"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</a:p>
          <a:p>
            <a:pPr algn="just"/>
            <a:r>
              <a:rPr lang="pt-BR" sz="2800" b="0" u="none" dirty="0">
                <a:latin typeface="Arial" panose="020B0604020202020204" pitchFamily="34" charset="0"/>
                <a:cs typeface="Arial" panose="020B0604020202020204" pitchFamily="34" charset="0"/>
              </a:rPr>
              <a:t># as bandas de segurança são consideradas?  </a:t>
            </a:r>
          </a:p>
          <a:p>
            <a:pPr algn="just"/>
            <a:r>
              <a:rPr lang="pt-BR" sz="2800" b="0" u="none" dirty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</a:p>
          <a:p>
            <a:pPr algn="just"/>
            <a:r>
              <a:rPr lang="pt-BR" sz="2800" b="0" u="none" dirty="0">
                <a:latin typeface="Arial" panose="020B0604020202020204" pitchFamily="34" charset="0"/>
                <a:cs typeface="Arial" panose="020B0604020202020204" pitchFamily="34" charset="0"/>
              </a:rPr>
              <a:t># caso sim, elas reduzem ou ampliam o intervalo de aceitação?</a:t>
            </a:r>
          </a:p>
          <a:p>
            <a:pPr algn="just"/>
            <a:endParaRPr lang="pt-BR" sz="2800" b="0" u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355195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>
            <a:extLst>
              <a:ext uri="{FF2B5EF4-FFF2-40B4-BE49-F238E27FC236}">
                <a16:creationId xmlns:a16="http://schemas.microsoft.com/office/drawing/2014/main" id="{E6BB5370-33F9-4CF8-940B-C2BADCD674B9}"/>
              </a:ext>
            </a:extLst>
          </p:cNvPr>
          <p:cNvSpPr txBox="1"/>
          <p:nvPr/>
        </p:nvSpPr>
        <p:spPr>
          <a:xfrm>
            <a:off x="11657505" y="0"/>
            <a:ext cx="5344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u="none" dirty="0">
                <a:solidFill>
                  <a:srgbClr val="FF0000"/>
                </a:solidFill>
              </a:rPr>
              <a:t>96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531E3790-F36B-4CA8-9C55-1A4273319C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56" y="68518"/>
            <a:ext cx="9144000" cy="6695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8077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>
            <a:extLst>
              <a:ext uri="{FF2B5EF4-FFF2-40B4-BE49-F238E27FC236}">
                <a16:creationId xmlns:a16="http://schemas.microsoft.com/office/drawing/2014/main" id="{18D663A6-8638-4FBA-BD14-6256E945FE4E}"/>
              </a:ext>
            </a:extLst>
          </p:cNvPr>
          <p:cNvSpPr txBox="1"/>
          <p:nvPr/>
        </p:nvSpPr>
        <p:spPr>
          <a:xfrm>
            <a:off x="11755190" y="0"/>
            <a:ext cx="4368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u="none" dirty="0">
                <a:solidFill>
                  <a:srgbClr val="FF0000"/>
                </a:solidFill>
              </a:rPr>
              <a:t>97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551442BE-265E-4AFA-B1A7-A89D7B867B39}"/>
              </a:ext>
            </a:extLst>
          </p:cNvPr>
          <p:cNvSpPr txBox="1"/>
          <p:nvPr/>
        </p:nvSpPr>
        <p:spPr>
          <a:xfrm>
            <a:off x="10570570" y="2180497"/>
            <a:ext cx="1403648" cy="107721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pt-BR" sz="1600" u="none" dirty="0">
                <a:latin typeface="Arial" panose="020B0604020202020204" pitchFamily="34" charset="0"/>
                <a:cs typeface="Arial" panose="020B0604020202020204" pitchFamily="34" charset="0"/>
              </a:rPr>
              <a:t>Aqui, o risco associado ao consumidor é minimizado.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35A399AB-90BC-4CDA-88EF-0692E609A9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5714" y="1248002"/>
            <a:ext cx="7367396" cy="5414994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835904D5-4DB7-44CA-8EA3-71E8BA3C2AC7}"/>
              </a:ext>
            </a:extLst>
          </p:cNvPr>
          <p:cNvSpPr txBox="1"/>
          <p:nvPr/>
        </p:nvSpPr>
        <p:spPr>
          <a:xfrm>
            <a:off x="10642578" y="4992799"/>
            <a:ext cx="1403648" cy="107721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Aqui, o risco associado ao fornecedor é minimizado.</a:t>
            </a:r>
          </a:p>
        </p:txBody>
      </p:sp>
      <p:cxnSp>
        <p:nvCxnSpPr>
          <p:cNvPr id="12" name="Conector reto 11">
            <a:extLst>
              <a:ext uri="{FF2B5EF4-FFF2-40B4-BE49-F238E27FC236}">
                <a16:creationId xmlns:a16="http://schemas.microsoft.com/office/drawing/2014/main" id="{CAA9071C-23BC-417C-B69C-E74C922AD1CA}"/>
              </a:ext>
            </a:extLst>
          </p:cNvPr>
          <p:cNvCxnSpPr/>
          <p:nvPr/>
        </p:nvCxnSpPr>
        <p:spPr bwMode="auto">
          <a:xfrm>
            <a:off x="5209026" y="862410"/>
            <a:ext cx="0" cy="5408984"/>
          </a:xfrm>
          <a:prstGeom prst="line">
            <a:avLst/>
          </a:prstGeom>
          <a:ln w="19050">
            <a:solidFill>
              <a:srgbClr val="C00000"/>
            </a:solidFill>
            <a:headEnd type="non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A4CFFC85-2F64-4674-9C93-D4B52A391BAF}"/>
              </a:ext>
            </a:extLst>
          </p:cNvPr>
          <p:cNvSpPr txBox="1"/>
          <p:nvPr/>
        </p:nvSpPr>
        <p:spPr>
          <a:xfrm>
            <a:off x="4137660" y="25588"/>
            <a:ext cx="2143140" cy="830997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 de medição que está sendo avaliado</a:t>
            </a:r>
          </a:p>
        </p:txBody>
      </p:sp>
    </p:spTree>
    <p:extLst>
      <p:ext uri="{BB962C8B-B14F-4D97-AF65-F5344CB8AC3E}">
        <p14:creationId xmlns:p14="http://schemas.microsoft.com/office/powerpoint/2010/main" val="388542541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ixaDeTexto 10">
            <a:extLst>
              <a:ext uri="{FF2B5EF4-FFF2-40B4-BE49-F238E27FC236}">
                <a16:creationId xmlns:a16="http://schemas.microsoft.com/office/drawing/2014/main" id="{C41DD7E3-8CAE-46E6-880B-AFBE156D0315}"/>
              </a:ext>
            </a:extLst>
          </p:cNvPr>
          <p:cNvSpPr txBox="1"/>
          <p:nvPr/>
        </p:nvSpPr>
        <p:spPr>
          <a:xfrm>
            <a:off x="11755190" y="-6"/>
            <a:ext cx="4368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u="none" dirty="0">
                <a:solidFill>
                  <a:srgbClr val="FF0000"/>
                </a:solidFill>
              </a:rPr>
              <a:t>98</a:t>
            </a:r>
          </a:p>
        </p:txBody>
      </p:sp>
      <p:pic>
        <p:nvPicPr>
          <p:cNvPr id="13" name="Picture 1">
            <a:extLst>
              <a:ext uri="{FF2B5EF4-FFF2-40B4-BE49-F238E27FC236}">
                <a16:creationId xmlns:a16="http://schemas.microsoft.com/office/drawing/2014/main" id="{18A17E30-DF83-4D55-A7A7-DC5E4D54E3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054825"/>
            <a:ext cx="6410325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06DE288D-43E8-42B8-AA62-D431C9690A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71445" y="3946875"/>
            <a:ext cx="6538063" cy="2143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id="{8957677C-B5FA-44DF-BFC5-C6001D8BA4B6}"/>
              </a:ext>
            </a:extLst>
          </p:cNvPr>
          <p:cNvSpPr txBox="1"/>
          <p:nvPr/>
        </p:nvSpPr>
        <p:spPr>
          <a:xfrm>
            <a:off x="71406" y="3138745"/>
            <a:ext cx="121205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200" b="0" u="none" dirty="0">
                <a:latin typeface="Arial" panose="020B0604020202020204" pitchFamily="34" charset="0"/>
                <a:cs typeface="Arial" panose="020B0604020202020204" pitchFamily="34" charset="0"/>
              </a:rPr>
              <a:t>Banda de segurança para um limite superior da tolerância e segura aceitação definida com uma incerteza expandida de 95 %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E8D58A09-9400-4CC6-82F7-546693F4AE6C}"/>
              </a:ext>
            </a:extLst>
          </p:cNvPr>
          <p:cNvSpPr txBox="1"/>
          <p:nvPr/>
        </p:nvSpPr>
        <p:spPr>
          <a:xfrm>
            <a:off x="873158" y="5999359"/>
            <a:ext cx="1212059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200" b="0" u="none" dirty="0">
                <a:latin typeface="Arial" panose="020B0604020202020204" pitchFamily="34" charset="0"/>
                <a:cs typeface="Arial" panose="020B0604020202020204" pitchFamily="34" charset="0"/>
              </a:rPr>
              <a:t>Banda de segurança para um limite superior da tolerância e segura rejeição</a:t>
            </a:r>
          </a:p>
        </p:txBody>
      </p:sp>
    </p:spTree>
    <p:extLst>
      <p:ext uri="{BB962C8B-B14F-4D97-AF65-F5344CB8AC3E}">
        <p14:creationId xmlns:p14="http://schemas.microsoft.com/office/powerpoint/2010/main" val="111907335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>
            <a:extLst>
              <a:ext uri="{FF2B5EF4-FFF2-40B4-BE49-F238E27FC236}">
                <a16:creationId xmlns:a16="http://schemas.microsoft.com/office/drawing/2014/main" id="{D4F748C6-6448-4711-AE15-D1F59723CF39}"/>
              </a:ext>
            </a:extLst>
          </p:cNvPr>
          <p:cNvSpPr txBox="1"/>
          <p:nvPr/>
        </p:nvSpPr>
        <p:spPr>
          <a:xfrm>
            <a:off x="11755190" y="0"/>
            <a:ext cx="4368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u="none" dirty="0">
                <a:solidFill>
                  <a:srgbClr val="FF0000"/>
                </a:solidFill>
              </a:rPr>
              <a:t>99</a:t>
            </a:r>
          </a:p>
        </p:txBody>
      </p:sp>
      <p:pic>
        <p:nvPicPr>
          <p:cNvPr id="10" name="Picture 1">
            <a:extLst>
              <a:ext uri="{FF2B5EF4-FFF2-40B4-BE49-F238E27FC236}">
                <a16:creationId xmlns:a16="http://schemas.microsoft.com/office/drawing/2014/main" id="{A65CEC95-77E7-4EDD-AE3C-5C9B8EA272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651" y="66720"/>
            <a:ext cx="8691563" cy="6719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1" name="Conector de seta reta 7">
            <a:extLst>
              <a:ext uri="{FF2B5EF4-FFF2-40B4-BE49-F238E27FC236}">
                <a16:creationId xmlns:a16="http://schemas.microsoft.com/office/drawing/2014/main" id="{393227DE-6B61-4B60-BFE0-FEA9F2378C3C}"/>
              </a:ext>
            </a:extLst>
          </p:cNvPr>
          <p:cNvCxnSpPr/>
          <p:nvPr/>
        </p:nvCxnSpPr>
        <p:spPr bwMode="auto">
          <a:xfrm rot="10800000" flipV="1">
            <a:off x="4770162" y="4017460"/>
            <a:ext cx="1143008" cy="928694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C00000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12" name="Elipse 11">
            <a:extLst>
              <a:ext uri="{FF2B5EF4-FFF2-40B4-BE49-F238E27FC236}">
                <a16:creationId xmlns:a16="http://schemas.microsoft.com/office/drawing/2014/main" id="{18940697-A63D-4E43-8E76-9A1850821FB4}"/>
              </a:ext>
            </a:extLst>
          </p:cNvPr>
          <p:cNvSpPr/>
          <p:nvPr/>
        </p:nvSpPr>
        <p:spPr bwMode="auto">
          <a:xfrm>
            <a:off x="5783546" y="3571876"/>
            <a:ext cx="1785950" cy="571504"/>
          </a:xfrm>
          <a:prstGeom prst="ellipse">
            <a:avLst/>
          </a:prstGeom>
          <a:noFill/>
          <a:ln w="12700" cap="flat" cmpd="sng" algn="ctr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400" b="1" i="0" u="sng" strike="noStrike" cap="none" normalizeH="0" baseline="0">
              <a:ln>
                <a:noFill/>
              </a:ln>
              <a:effectLst/>
              <a:latin typeface="Times New Roman"/>
            </a:endParaRP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465F2FD5-BBC1-4370-BFB6-74722B805920}"/>
              </a:ext>
            </a:extLst>
          </p:cNvPr>
          <p:cNvSpPr txBox="1"/>
          <p:nvPr/>
        </p:nvSpPr>
        <p:spPr>
          <a:xfrm>
            <a:off x="5636966" y="3648402"/>
            <a:ext cx="2143140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2200" b="0" u="none" dirty="0">
                <a:latin typeface="+mj-lt"/>
              </a:rPr>
              <a:t>      </a:t>
            </a:r>
            <a:r>
              <a:rPr lang="pt-BR" sz="2200" b="1" u="none" dirty="0">
                <a:latin typeface="+mj-lt"/>
              </a:rPr>
              <a:t>Ex: 50 g </a:t>
            </a:r>
            <a:r>
              <a:rPr lang="pt-BR" sz="2200" b="1" u="none" baseline="30000" dirty="0">
                <a:latin typeface="+mj-lt"/>
              </a:rPr>
              <a:t>+ 5 g </a:t>
            </a:r>
            <a:endParaRPr lang="pt-BR" sz="2200" b="1" u="none" dirty="0">
              <a:latin typeface="+mj-lt"/>
            </a:endParaRPr>
          </a:p>
          <a:p>
            <a:endParaRPr lang="pt-BR" sz="2200" b="0" u="none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7505218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>
            <a:extLst>
              <a:ext uri="{FF2B5EF4-FFF2-40B4-BE49-F238E27FC236}">
                <a16:creationId xmlns:a16="http://schemas.microsoft.com/office/drawing/2014/main" id="{AF768A5E-E7FB-4D90-947A-4428E40F39D8}"/>
              </a:ext>
            </a:extLst>
          </p:cNvPr>
          <p:cNvSpPr txBox="1"/>
          <p:nvPr/>
        </p:nvSpPr>
        <p:spPr>
          <a:xfrm>
            <a:off x="11600121" y="0"/>
            <a:ext cx="5918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u="none" dirty="0">
                <a:solidFill>
                  <a:srgbClr val="FF0000"/>
                </a:solidFill>
              </a:rPr>
              <a:t>100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26FC1EA4-7B4C-4332-84E6-6DD55A5D12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7" y="46797"/>
            <a:ext cx="9816347" cy="6025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397321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aixaDeTexto 12">
            <a:extLst>
              <a:ext uri="{FF2B5EF4-FFF2-40B4-BE49-F238E27FC236}">
                <a16:creationId xmlns:a16="http://schemas.microsoft.com/office/drawing/2014/main" id="{94A21BAB-E88F-4A61-935B-4C5C08DBF08C}"/>
              </a:ext>
            </a:extLst>
          </p:cNvPr>
          <p:cNvSpPr txBox="1"/>
          <p:nvPr/>
        </p:nvSpPr>
        <p:spPr>
          <a:xfrm>
            <a:off x="11536326" y="13249"/>
            <a:ext cx="6556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u="none" dirty="0">
                <a:solidFill>
                  <a:srgbClr val="FF0000"/>
                </a:solidFill>
              </a:rPr>
              <a:t>101</a:t>
            </a:r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C29C8423-3E5E-45F0-B417-3ABB9ECF37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6787" y="0"/>
            <a:ext cx="5035194" cy="6858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6207194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>
            <a:extLst>
              <a:ext uri="{FF2B5EF4-FFF2-40B4-BE49-F238E27FC236}">
                <a16:creationId xmlns:a16="http://schemas.microsoft.com/office/drawing/2014/main" id="{1F385800-E72F-4AE1-B21B-F8615BAC5338}"/>
              </a:ext>
            </a:extLst>
          </p:cNvPr>
          <p:cNvSpPr txBox="1"/>
          <p:nvPr/>
        </p:nvSpPr>
        <p:spPr>
          <a:xfrm>
            <a:off x="11607245" y="2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u="none" dirty="0">
                <a:solidFill>
                  <a:srgbClr val="FF0000"/>
                </a:solidFill>
              </a:rPr>
              <a:t>39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6493F0C9-8C6A-43B1-90AA-347B22F6CF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1127468"/>
            <a:ext cx="10053770" cy="4889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00658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03F6630A-78D9-48BB-BC42-E08B4AF70D9C}"/>
              </a:ext>
            </a:extLst>
          </p:cNvPr>
          <p:cNvSpPr txBox="1"/>
          <p:nvPr/>
        </p:nvSpPr>
        <p:spPr>
          <a:xfrm>
            <a:off x="11536326" y="13249"/>
            <a:ext cx="6556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u="none" dirty="0">
                <a:solidFill>
                  <a:srgbClr val="FF0000"/>
                </a:solidFill>
              </a:rPr>
              <a:t>102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D37427D9-BE55-421C-9535-AAA53E3AA69E}"/>
              </a:ext>
            </a:extLst>
          </p:cNvPr>
          <p:cNvSpPr txBox="1"/>
          <p:nvPr/>
        </p:nvSpPr>
        <p:spPr>
          <a:xfrm>
            <a:off x="0" y="3535016"/>
            <a:ext cx="12192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0" u="none" dirty="0">
                <a:latin typeface="Arial" panose="020B0604020202020204" pitchFamily="34" charset="0"/>
                <a:cs typeface="Arial" panose="020B0604020202020204" pitchFamily="34" charset="0"/>
              </a:rPr>
              <a:t>Mede-se tensão de ruptura </a:t>
            </a:r>
            <a:r>
              <a:rPr lang="pt-BR" sz="2400" b="0" i="1" u="none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pt-BR" sz="2400" b="0" i="1" u="none" baseline="-250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pt-BR" sz="2400" b="0" i="1" u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b="0" u="none" dirty="0">
                <a:latin typeface="Arial" panose="020B0604020202020204" pitchFamily="34" charset="0"/>
                <a:cs typeface="Arial" panose="020B0604020202020204" pitchFamily="34" charset="0"/>
              </a:rPr>
              <a:t>de um lote amostral de diodos </a:t>
            </a:r>
            <a:r>
              <a:rPr lang="pt-BR" sz="2400" b="0" u="none" dirty="0" err="1">
                <a:latin typeface="Arial" panose="020B0604020202020204" pitchFamily="34" charset="0"/>
                <a:cs typeface="Arial" panose="020B0604020202020204" pitchFamily="34" charset="0"/>
              </a:rPr>
              <a:t>Zener</a:t>
            </a:r>
            <a:r>
              <a:rPr lang="pt-BR" sz="2400" b="0" u="none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pt-BR" sz="2400" b="0" u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400" b="0" u="none" dirty="0">
                <a:latin typeface="Arial" panose="020B0604020202020204" pitchFamily="34" charset="0"/>
                <a:cs typeface="Arial" panose="020B0604020202020204" pitchFamily="34" charset="0"/>
              </a:rPr>
              <a:t>Resultado: -5,47 V, </a:t>
            </a:r>
            <a:r>
              <a:rPr lang="pt-BR" sz="2400" b="0" i="1" u="none" dirty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pt-BR" sz="2400" b="0" u="none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BR" sz="2400" b="0" i="1" u="none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pt-BR" sz="2400" b="0" i="1" u="none" baseline="-250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pt-BR" sz="2400" b="0" u="none" dirty="0">
                <a:latin typeface="Arial" panose="020B0604020202020204" pitchFamily="34" charset="0"/>
                <a:cs typeface="Arial" panose="020B0604020202020204" pitchFamily="34" charset="0"/>
              </a:rPr>
              <a:t>) = 0,05 V. </a:t>
            </a:r>
          </a:p>
          <a:p>
            <a:pPr algn="just"/>
            <a:endParaRPr lang="pt-BR" sz="2400" b="0" u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400" b="0" u="none" dirty="0">
                <a:latin typeface="Arial" panose="020B0604020202020204" pitchFamily="34" charset="0"/>
                <a:cs typeface="Arial" panose="020B0604020202020204" pitchFamily="34" charset="0"/>
              </a:rPr>
              <a:t>Especificação: </a:t>
            </a:r>
            <a:r>
              <a:rPr lang="pt-BR" sz="2400" b="0" i="1" u="none" dirty="0" err="1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pt-BR" sz="2400" b="0" i="1" u="none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pt-BR" sz="2400" b="0" i="1" u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b="0" u="none" dirty="0">
                <a:latin typeface="Arial" panose="020B0604020202020204" pitchFamily="34" charset="0"/>
                <a:cs typeface="Arial" panose="020B0604020202020204" pitchFamily="34" charset="0"/>
              </a:rPr>
              <a:t>= -5,40 V  (limite superior da tensão de ruptura)</a:t>
            </a:r>
          </a:p>
          <a:p>
            <a:pPr algn="just"/>
            <a:endParaRPr lang="pt-BR" sz="2400" b="0" u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400" b="0" u="none" dirty="0">
                <a:latin typeface="Arial" panose="020B0604020202020204" pitchFamily="34" charset="0"/>
                <a:cs typeface="Arial" panose="020B0604020202020204" pitchFamily="34" charset="0"/>
              </a:rPr>
              <a:t>Qual a probabilidade de que o diodo cumpra com a especificação? 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16F92661-CD8C-436E-932E-A05ADBE1E322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2601" y="159026"/>
            <a:ext cx="3741311" cy="3324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1E33374D-6CE4-447A-9239-7783D0F39D1E}"/>
              </a:ext>
            </a:extLst>
          </p:cNvPr>
          <p:cNvSpPr txBox="1"/>
          <p:nvPr/>
        </p:nvSpPr>
        <p:spPr>
          <a:xfrm>
            <a:off x="6993632" y="2499805"/>
            <a:ext cx="307525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b="0" u="none" dirty="0">
                <a:latin typeface="Arial" panose="020B0604020202020204" pitchFamily="34" charset="0"/>
                <a:cs typeface="Arial" panose="020B0604020202020204" pitchFamily="34" charset="0"/>
              </a:rPr>
              <a:t>https://www.baudaeletronica.com.br/diodo-zener-1n4733-5v1-1w.html</a:t>
            </a:r>
          </a:p>
        </p:txBody>
      </p:sp>
    </p:spTree>
    <p:extLst>
      <p:ext uri="{BB962C8B-B14F-4D97-AF65-F5344CB8AC3E}">
        <p14:creationId xmlns:p14="http://schemas.microsoft.com/office/powerpoint/2010/main" val="3758411626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21A9013B-ABB4-4536-BCEB-02B0C505CF91}"/>
              </a:ext>
            </a:extLst>
          </p:cNvPr>
          <p:cNvSpPr txBox="1"/>
          <p:nvPr/>
        </p:nvSpPr>
        <p:spPr>
          <a:xfrm>
            <a:off x="11536326" y="13249"/>
            <a:ext cx="6556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u="none" dirty="0">
                <a:solidFill>
                  <a:srgbClr val="FF0000"/>
                </a:solidFill>
              </a:rPr>
              <a:t>103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3B1FE3CD-5727-409A-B9A8-DF60CFD42DAC}"/>
              </a:ext>
            </a:extLst>
          </p:cNvPr>
          <p:cNvSpPr txBox="1"/>
          <p:nvPr/>
        </p:nvSpPr>
        <p:spPr>
          <a:xfrm>
            <a:off x="0" y="1306145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0" i="1" u="non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pt-BR" sz="2400" b="0" i="1" u="none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 </a:t>
            </a:r>
            <a:r>
              <a:rPr lang="pt-BR" sz="2400" b="0" u="non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-5,40 V     </a:t>
            </a:r>
            <a:r>
              <a:rPr lang="pt-BR" sz="2400" b="0" i="1" u="non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</a:t>
            </a:r>
            <a:r>
              <a:rPr lang="pt-BR" sz="2400" b="0" u="non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-5,47 V     </a:t>
            </a:r>
            <a:r>
              <a:rPr lang="pt-BR" sz="2400" b="0" i="1" u="non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u(y)</a:t>
            </a:r>
            <a:r>
              <a:rPr lang="pt-BR" sz="2400" b="0" u="non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0,05 V  </a:t>
            </a:r>
          </a:p>
          <a:p>
            <a:pPr algn="just"/>
            <a:r>
              <a:rPr lang="pt-BR" sz="2400" b="0" u="none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</a:p>
          <a:p>
            <a:pPr algn="just"/>
            <a:r>
              <a:rPr lang="pt-BR" sz="2400" b="0" u="none" dirty="0"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lang="pt-BR" sz="2400" b="0" u="none" baseline="-250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pt-BR" sz="2400" u="none" baseline="-25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b="0" u="none" dirty="0">
                <a:latin typeface="Arial" panose="020B0604020202020204" pitchFamily="34" charset="0"/>
                <a:cs typeface="Arial" panose="020B0604020202020204" pitchFamily="34" charset="0"/>
              </a:rPr>
              <a:t> = [-5,40 – (-5,47)] / 0,05 = 1,40 	 </a:t>
            </a:r>
            <a:r>
              <a:rPr lang="pt-BR" sz="2400" b="0" i="1" u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b="0" i="1" u="none" dirty="0" err="1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pt-BR" sz="2400" b="0" i="1" u="none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pt-BR" sz="2400" b="0" i="1" u="none" baseline="-25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b="0" u="none" dirty="0">
                <a:latin typeface="Arial" panose="020B0604020202020204" pitchFamily="34" charset="0"/>
                <a:cs typeface="Arial" panose="020B0604020202020204" pitchFamily="34" charset="0"/>
              </a:rPr>
              <a:t> = ɸ(1,40) = 0,92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03E9569E-B07E-4456-9600-C5115037E4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72544" y="1292313"/>
            <a:ext cx="1381131" cy="3445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C25FB458-F4BD-4AAC-A677-DF61DED41566}"/>
              </a:ext>
            </a:extLst>
          </p:cNvPr>
          <p:cNvSpPr txBox="1"/>
          <p:nvPr/>
        </p:nvSpPr>
        <p:spPr>
          <a:xfrm>
            <a:off x="152400" y="4625448"/>
            <a:ext cx="12039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pt-BR" sz="2400" b="0" u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Arial" charset="0"/>
              <a:buChar char="•"/>
            </a:pPr>
            <a:r>
              <a:rPr lang="pt-BR" sz="2400" b="0" u="none" dirty="0">
                <a:latin typeface="Arial" panose="020B0604020202020204" pitchFamily="34" charset="0"/>
                <a:cs typeface="Arial" panose="020B0604020202020204" pitchFamily="34" charset="0"/>
              </a:rPr>
              <a:t>92 % de probabilidade de que o diodo cumpra com a especificação.</a:t>
            </a:r>
          </a:p>
          <a:p>
            <a:pPr algn="just"/>
            <a:endParaRPr lang="pt-BR" sz="2400" b="0" u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400" b="0" u="none" dirty="0">
                <a:latin typeface="Arial" panose="020B0604020202020204" pitchFamily="34" charset="0"/>
                <a:cs typeface="Arial" panose="020B0604020202020204" pitchFamily="34" charset="0"/>
              </a:rPr>
              <a:t>*Não foi definida regra de decisão; isto é a especificação de conformidade.</a:t>
            </a:r>
          </a:p>
          <a:p>
            <a:pPr algn="just"/>
            <a:endParaRPr lang="pt-BR" sz="2400" b="0" u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2400" b="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B5B02C32-0420-44CD-AC8B-0184DEB5C213}"/>
              </a:ext>
            </a:extLst>
          </p:cNvPr>
          <p:cNvSpPr/>
          <p:nvPr/>
        </p:nvSpPr>
        <p:spPr bwMode="auto">
          <a:xfrm>
            <a:off x="9172365" y="4513747"/>
            <a:ext cx="1643074" cy="214314"/>
          </a:xfrm>
          <a:prstGeom prst="ellipse">
            <a:avLst/>
          </a:prstGeom>
          <a:noFill/>
          <a:ln w="6350" cap="flat" cmpd="sng" algn="ctr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400" b="1" i="0" u="sng" strike="noStrike" cap="none" normalizeH="0" baseline="0">
              <a:ln>
                <a:noFill/>
              </a:ln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Conector de seta reta 8">
            <a:extLst>
              <a:ext uri="{FF2B5EF4-FFF2-40B4-BE49-F238E27FC236}">
                <a16:creationId xmlns:a16="http://schemas.microsoft.com/office/drawing/2014/main" id="{F8D0915F-AF0D-43DC-BBB8-332B5262D790}"/>
              </a:ext>
            </a:extLst>
          </p:cNvPr>
          <p:cNvCxnSpPr>
            <a:cxnSpLocks/>
          </p:cNvCxnSpPr>
          <p:nvPr/>
        </p:nvCxnSpPr>
        <p:spPr bwMode="auto">
          <a:xfrm>
            <a:off x="7734219" y="2466718"/>
            <a:ext cx="1538325" cy="211443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C00000"/>
            </a:solidFill>
            <a:prstDash val="solid"/>
            <a:round/>
            <a:headEnd type="none" w="sm" len="sm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032244566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88D76A28-9DC3-4A33-9F7F-2D08F589E0DE}"/>
              </a:ext>
            </a:extLst>
          </p:cNvPr>
          <p:cNvSpPr txBox="1"/>
          <p:nvPr/>
        </p:nvSpPr>
        <p:spPr>
          <a:xfrm>
            <a:off x="11536326" y="13249"/>
            <a:ext cx="6556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u="none" dirty="0">
                <a:solidFill>
                  <a:srgbClr val="FF0000"/>
                </a:solidFill>
              </a:rPr>
              <a:t>104</a:t>
            </a: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374BED57-B16F-42CC-A25F-0AB3683E17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073" y="3994042"/>
            <a:ext cx="8438611" cy="379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DBE1A899-2AD1-4174-B742-DD5C3EA84F96}"/>
              </a:ext>
            </a:extLst>
          </p:cNvPr>
          <p:cNvSpPr txBox="1"/>
          <p:nvPr/>
        </p:nvSpPr>
        <p:spPr>
          <a:xfrm>
            <a:off x="35496" y="997864"/>
            <a:ext cx="88569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0" u="none" dirty="0">
                <a:latin typeface="Arial" panose="020B0604020202020204" pitchFamily="34" charset="0"/>
                <a:cs typeface="Arial" panose="020B0604020202020204" pitchFamily="34" charset="0"/>
              </a:rPr>
              <a:t>Medição de uma peça:</a:t>
            </a:r>
          </a:p>
          <a:p>
            <a:pPr algn="just"/>
            <a:r>
              <a:rPr lang="pt-BR" sz="2400" b="0" i="1" u="none" dirty="0">
                <a:latin typeface="Arial" panose="020B0604020202020204" pitchFamily="34" charset="0"/>
                <a:cs typeface="Arial" panose="020B0604020202020204" pitchFamily="34" charset="0"/>
              </a:rPr>
              <a:t>y </a:t>
            </a:r>
            <a:r>
              <a:rPr lang="pt-BR" sz="2400" b="0" u="none" dirty="0">
                <a:latin typeface="Arial" panose="020B0604020202020204" pitchFamily="34" charset="0"/>
                <a:cs typeface="Arial" panose="020B0604020202020204" pitchFamily="34" charset="0"/>
              </a:rPr>
              <a:t>= 2,7 mm     </a:t>
            </a:r>
            <a:r>
              <a:rPr lang="pt-BR" sz="2400" b="0" i="1" u="none" dirty="0">
                <a:latin typeface="Arial" panose="020B0604020202020204" pitchFamily="34" charset="0"/>
                <a:cs typeface="Arial" panose="020B0604020202020204" pitchFamily="34" charset="0"/>
              </a:rPr>
              <a:t>u(y)</a:t>
            </a:r>
            <a:r>
              <a:rPr lang="pt-BR" sz="2400" b="0" u="none" dirty="0">
                <a:latin typeface="Arial" panose="020B0604020202020204" pitchFamily="34" charset="0"/>
                <a:cs typeface="Arial" panose="020B0604020202020204" pitchFamily="34" charset="0"/>
              </a:rPr>
              <a:t> = 0,2 mm</a:t>
            </a:r>
          </a:p>
          <a:p>
            <a:pPr algn="just"/>
            <a:r>
              <a:rPr lang="pt-BR" sz="2400" b="0" u="none" dirty="0">
                <a:latin typeface="Arial" panose="020B0604020202020204" pitchFamily="34" charset="0"/>
                <a:cs typeface="Arial" panose="020B0604020202020204" pitchFamily="34" charset="0"/>
              </a:rPr>
              <a:t>LST</a:t>
            </a:r>
            <a:r>
              <a:rPr lang="pt-BR" sz="2400" b="0" i="1" u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b="0" u="none" dirty="0">
                <a:latin typeface="Arial" panose="020B0604020202020204" pitchFamily="34" charset="0"/>
                <a:cs typeface="Arial" panose="020B0604020202020204" pitchFamily="34" charset="0"/>
              </a:rPr>
              <a:t>(ou T</a:t>
            </a:r>
            <a:r>
              <a:rPr lang="pt-BR" sz="2400" b="0" i="1" u="none" dirty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pt-BR" sz="2400" b="0" u="none" dirty="0">
                <a:latin typeface="Arial" panose="020B0604020202020204" pitchFamily="34" charset="0"/>
                <a:cs typeface="Arial" panose="020B0604020202020204" pitchFamily="34" charset="0"/>
              </a:rPr>
              <a:t>) = 3,0 mm</a:t>
            </a:r>
          </a:p>
          <a:p>
            <a:pPr algn="just"/>
            <a:r>
              <a:rPr lang="pt-BR" sz="2400" b="0" u="none" dirty="0">
                <a:latin typeface="Arial" panose="020B0604020202020204" pitchFamily="34" charset="0"/>
                <a:cs typeface="Arial" panose="020B0604020202020204" pitchFamily="34" charset="0"/>
              </a:rPr>
              <a:t>(1 - </a:t>
            </a:r>
            <a:r>
              <a:rPr lang="el-GR" sz="2400" b="0" i="1" u="none" dirty="0"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r>
              <a:rPr lang="pt-BR" sz="2400" b="0" u="none" dirty="0">
                <a:latin typeface="Arial" panose="020B0604020202020204" pitchFamily="34" charset="0"/>
                <a:cs typeface="Arial" panose="020B0604020202020204" pitchFamily="34" charset="0"/>
              </a:rPr>
              <a:t>) = 0,95 (95 %), assumindo erro Tipo I (</a:t>
            </a:r>
            <a:r>
              <a:rPr lang="el-GR" sz="2400" b="0" i="1" u="none" dirty="0"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r>
              <a:rPr lang="pt-BR" sz="2400" b="0" u="none" dirty="0">
                <a:latin typeface="Arial" panose="020B0604020202020204" pitchFamily="34" charset="0"/>
                <a:cs typeface="Arial" panose="020B0604020202020204" pitchFamily="34" charset="0"/>
              </a:rPr>
              <a:t>) = 0,05 (5 %)</a:t>
            </a:r>
          </a:p>
          <a:p>
            <a:pPr algn="just"/>
            <a:endParaRPr lang="pt-BR" sz="2400" b="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0FF7BDC7-3CEB-4D0A-92B1-E5E2E3978C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96" y="2765920"/>
            <a:ext cx="9109758" cy="1125196"/>
          </a:xfrm>
          <a:prstGeom prst="rect">
            <a:avLst/>
          </a:prstGeom>
        </p:spPr>
      </p:pic>
      <p:pic>
        <p:nvPicPr>
          <p:cNvPr id="9" name="Picture 1">
            <a:extLst>
              <a:ext uri="{FF2B5EF4-FFF2-40B4-BE49-F238E27FC236}">
                <a16:creationId xmlns:a16="http://schemas.microsoft.com/office/drawing/2014/main" id="{A83BC706-5998-4175-94F9-CF8759069F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90555" y="4541341"/>
            <a:ext cx="3249391" cy="947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Elipse 9">
            <a:extLst>
              <a:ext uri="{FF2B5EF4-FFF2-40B4-BE49-F238E27FC236}">
                <a16:creationId xmlns:a16="http://schemas.microsoft.com/office/drawing/2014/main" id="{0D1CA253-BAC0-44A9-A082-BA5E1C2379F7}"/>
              </a:ext>
            </a:extLst>
          </p:cNvPr>
          <p:cNvSpPr/>
          <p:nvPr/>
        </p:nvSpPr>
        <p:spPr bwMode="auto">
          <a:xfrm>
            <a:off x="3292502" y="4924404"/>
            <a:ext cx="1428760" cy="357190"/>
          </a:xfrm>
          <a:prstGeom prst="ellipse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400" b="1" i="0" u="sng" strike="noStrike" cap="none" normalizeH="0" baseline="0">
              <a:ln>
                <a:noFill/>
              </a:ln>
              <a:effectLst/>
              <a:latin typeface="Times New Roman"/>
            </a:endParaRP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6F821CA7-29F1-4B6E-AEE7-01A117D8A1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738" y="5570717"/>
            <a:ext cx="9048750" cy="731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12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AC95B19C-5DD2-472B-ABC4-034330697F82}"/>
              </a:ext>
            </a:extLst>
          </p:cNvPr>
          <p:cNvSpPr txBox="1"/>
          <p:nvPr/>
        </p:nvSpPr>
        <p:spPr>
          <a:xfrm>
            <a:off x="11536326" y="13249"/>
            <a:ext cx="6556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u="none" dirty="0">
                <a:solidFill>
                  <a:srgbClr val="FF0000"/>
                </a:solidFill>
              </a:rPr>
              <a:t>105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AB9A2355-18A5-4512-83A4-A1CF1FF72C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7179" y="2089347"/>
            <a:ext cx="8245955" cy="4086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Elipse 6">
            <a:extLst>
              <a:ext uri="{FF2B5EF4-FFF2-40B4-BE49-F238E27FC236}">
                <a16:creationId xmlns:a16="http://schemas.microsoft.com/office/drawing/2014/main" id="{EB5BEFE7-BD42-44C8-81BB-B3F87CAAFFF1}"/>
              </a:ext>
            </a:extLst>
          </p:cNvPr>
          <p:cNvSpPr/>
          <p:nvPr/>
        </p:nvSpPr>
        <p:spPr bwMode="auto">
          <a:xfrm>
            <a:off x="1643043" y="2368714"/>
            <a:ext cx="1785950" cy="571504"/>
          </a:xfrm>
          <a:prstGeom prst="ellipse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400" b="1" i="0" u="sng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C362CB1C-153A-47FE-8815-229281AA7A80}"/>
              </a:ext>
            </a:extLst>
          </p:cNvPr>
          <p:cNvSpPr txBox="1"/>
          <p:nvPr/>
        </p:nvSpPr>
        <p:spPr>
          <a:xfrm>
            <a:off x="1774757" y="2445240"/>
            <a:ext cx="21431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0" u="none" dirty="0">
                <a:latin typeface="Arial" panose="020B0604020202020204" pitchFamily="34" charset="0"/>
                <a:cs typeface="Arial" panose="020B0604020202020204" pitchFamily="34" charset="0"/>
              </a:rPr>
              <a:t>Ex: 50 g </a:t>
            </a:r>
            <a:r>
              <a:rPr lang="pt-BR" sz="2400" b="1" u="none" baseline="30000" dirty="0">
                <a:latin typeface="Arial" panose="020B0604020202020204" pitchFamily="34" charset="0"/>
                <a:cs typeface="Arial" panose="020B0604020202020204" pitchFamily="34" charset="0"/>
              </a:rPr>
              <a:t>- 5 g </a:t>
            </a:r>
            <a:endParaRPr lang="pt-BR" sz="2400" b="1" u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000" b="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7588228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F6A78E35-00FE-4956-AE93-253FE7F6AD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04" y="32719"/>
            <a:ext cx="9118360" cy="6798777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6640A2A6-A312-4EEB-8C42-8C4AE123ADF6}"/>
              </a:ext>
            </a:extLst>
          </p:cNvPr>
          <p:cNvSpPr txBox="1"/>
          <p:nvPr/>
        </p:nvSpPr>
        <p:spPr>
          <a:xfrm>
            <a:off x="11470066" y="13249"/>
            <a:ext cx="6556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u="none" dirty="0">
                <a:solidFill>
                  <a:srgbClr val="FF0000"/>
                </a:solidFill>
              </a:rPr>
              <a:t>106</a:t>
            </a:r>
          </a:p>
        </p:txBody>
      </p:sp>
    </p:spTree>
    <p:extLst>
      <p:ext uri="{BB962C8B-B14F-4D97-AF65-F5344CB8AC3E}">
        <p14:creationId xmlns:p14="http://schemas.microsoft.com/office/powerpoint/2010/main" val="3006972883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EE4956AA-867B-45CD-894C-AAE130A45D9B}"/>
              </a:ext>
            </a:extLst>
          </p:cNvPr>
          <p:cNvSpPr txBox="1"/>
          <p:nvPr/>
        </p:nvSpPr>
        <p:spPr>
          <a:xfrm>
            <a:off x="11470066" y="13249"/>
            <a:ext cx="6556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u="none" dirty="0">
                <a:solidFill>
                  <a:srgbClr val="FF0000"/>
                </a:solidFill>
              </a:rPr>
              <a:t>107</a:t>
            </a:r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AFC56DD3-70A9-4129-9FB6-732DC12612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140766"/>
            <a:ext cx="11041290" cy="254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602CBA8A-917A-4AA3-AE5F-6072560FDC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1541" y="3975043"/>
            <a:ext cx="1429642" cy="32556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90B9FF21-E4D7-42BB-8949-535C1068A08E}"/>
              </a:ext>
            </a:extLst>
          </p:cNvPr>
          <p:cNvSpPr txBox="1"/>
          <p:nvPr/>
        </p:nvSpPr>
        <p:spPr>
          <a:xfrm>
            <a:off x="35496" y="1098161"/>
            <a:ext cx="120902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0" u="none" dirty="0">
                <a:latin typeface="Arial" panose="020B0604020202020204" pitchFamily="34" charset="0"/>
                <a:cs typeface="Arial" panose="020B0604020202020204" pitchFamily="34" charset="0"/>
              </a:rPr>
              <a:t>Recipiente submetido a ensaio destrutivo de resistência ao rompimento:</a:t>
            </a:r>
          </a:p>
          <a:p>
            <a:pPr algn="just"/>
            <a:endParaRPr lang="pt-BR" sz="2400" b="0" u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400" b="0" i="1" u="none" dirty="0">
                <a:latin typeface="Arial" panose="020B0604020202020204" pitchFamily="34" charset="0"/>
                <a:cs typeface="Arial" panose="020B0604020202020204" pitchFamily="34" charset="0"/>
              </a:rPr>
              <a:t>y </a:t>
            </a:r>
            <a:r>
              <a:rPr lang="pt-BR" sz="2400" b="0" u="none" dirty="0">
                <a:latin typeface="Arial" panose="020B0604020202020204" pitchFamily="34" charset="0"/>
                <a:cs typeface="Arial" panose="020B0604020202020204" pitchFamily="34" charset="0"/>
              </a:rPr>
              <a:t>= 509,7 kPa        </a:t>
            </a:r>
            <a:r>
              <a:rPr lang="pt-BR" sz="2400" b="0" i="1" u="none" dirty="0">
                <a:latin typeface="Arial" panose="020B0604020202020204" pitchFamily="34" charset="0"/>
                <a:cs typeface="Arial" panose="020B0604020202020204" pitchFamily="34" charset="0"/>
              </a:rPr>
              <a:t>u(y)</a:t>
            </a:r>
            <a:r>
              <a:rPr lang="pt-BR" sz="2400" b="0" u="none" dirty="0">
                <a:latin typeface="Arial" panose="020B0604020202020204" pitchFamily="34" charset="0"/>
                <a:cs typeface="Arial" panose="020B0604020202020204" pitchFamily="34" charset="0"/>
              </a:rPr>
              <a:t> = 8,6 kPa          </a:t>
            </a:r>
            <a:r>
              <a:rPr lang="pt-BR" sz="2400" b="0" i="1" u="none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pt-BR" sz="2400" b="0" i="1" u="none" baseline="-25000" dirty="0">
                <a:latin typeface="Arial" panose="020B0604020202020204" pitchFamily="34" charset="0"/>
                <a:cs typeface="Arial" panose="020B0604020202020204" pitchFamily="34" charset="0"/>
              </a:rPr>
              <a:t>L </a:t>
            </a:r>
            <a:r>
              <a:rPr lang="pt-BR" sz="2400" b="0" u="none" dirty="0">
                <a:latin typeface="Arial" panose="020B0604020202020204" pitchFamily="34" charset="0"/>
                <a:cs typeface="Arial" panose="020B0604020202020204" pitchFamily="34" charset="0"/>
              </a:rPr>
              <a:t>= 490 kPa </a:t>
            </a:r>
          </a:p>
          <a:p>
            <a:pPr algn="just"/>
            <a:endParaRPr lang="pt-BR" sz="2400" b="0" u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2400" b="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8925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>
            <a:extLst>
              <a:ext uri="{FF2B5EF4-FFF2-40B4-BE49-F238E27FC236}">
                <a16:creationId xmlns:a16="http://schemas.microsoft.com/office/drawing/2014/main" id="{40F545A0-B98B-4A3C-9093-CAE9EDE079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496" y="4059824"/>
            <a:ext cx="9392565" cy="1101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38EB23A3-B93A-40DC-BD10-5CF4D8BF58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8569" y="4809932"/>
            <a:ext cx="1456248" cy="352060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36499703-B45D-4EC7-9799-05CE6ADF7F9C}"/>
              </a:ext>
            </a:extLst>
          </p:cNvPr>
          <p:cNvSpPr txBox="1"/>
          <p:nvPr/>
        </p:nvSpPr>
        <p:spPr>
          <a:xfrm>
            <a:off x="60244" y="998780"/>
            <a:ext cx="12012488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2300" b="0" i="1" u="none" dirty="0">
                <a:latin typeface="Arial" panose="020B0604020202020204" pitchFamily="34" charset="0"/>
                <a:cs typeface="Arial" panose="020B0604020202020204" pitchFamily="34" charset="0"/>
              </a:rPr>
              <a:t>y </a:t>
            </a:r>
            <a:r>
              <a:rPr lang="pt-BR" sz="2300" b="0" u="none" dirty="0">
                <a:latin typeface="Arial" panose="020B0604020202020204" pitchFamily="34" charset="0"/>
                <a:cs typeface="Arial" panose="020B0604020202020204" pitchFamily="34" charset="0"/>
              </a:rPr>
              <a:t>= 0,012 g   </a:t>
            </a:r>
            <a:r>
              <a:rPr lang="pt-BR" sz="2300" b="0" i="1" u="none" dirty="0">
                <a:latin typeface="Arial" panose="020B0604020202020204" pitchFamily="34" charset="0"/>
                <a:cs typeface="Arial" panose="020B0604020202020204" pitchFamily="34" charset="0"/>
              </a:rPr>
              <a:t>u(y)</a:t>
            </a:r>
            <a:r>
              <a:rPr lang="pt-BR" sz="2300" b="0" u="none" dirty="0">
                <a:latin typeface="Arial" panose="020B0604020202020204" pitchFamily="34" charset="0"/>
                <a:cs typeface="Arial" panose="020B0604020202020204" pitchFamily="34" charset="0"/>
              </a:rPr>
              <a:t> = 0,001 g</a:t>
            </a:r>
          </a:p>
          <a:p>
            <a:pPr algn="l"/>
            <a:r>
              <a:rPr lang="pt-BR" sz="2300" b="0" u="none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pt-BR" sz="2300" i="1" u="none" dirty="0">
                <a:latin typeface="Arial" panose="020B0604020202020204" pitchFamily="34" charset="0"/>
                <a:cs typeface="Arial" panose="020B0604020202020204" pitchFamily="34" charset="0"/>
              </a:rPr>
              <a:t>L  </a:t>
            </a:r>
            <a:r>
              <a:rPr lang="pt-BR" sz="2300" b="0" i="1" u="none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pt-BR" sz="2300" i="1" u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300" b="0" u="none" dirty="0">
                <a:latin typeface="Arial" panose="020B0604020202020204" pitchFamily="34" charset="0"/>
                <a:cs typeface="Arial" panose="020B0604020202020204" pitchFamily="34" charset="0"/>
              </a:rPr>
              <a:t>0,010 g</a:t>
            </a:r>
          </a:p>
          <a:p>
            <a:pPr algn="l"/>
            <a:endParaRPr lang="pt-BR" sz="2300" b="0" u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pt-BR" sz="2300" b="0" u="none" dirty="0">
                <a:latin typeface="Arial" panose="020B0604020202020204" pitchFamily="34" charset="0"/>
                <a:cs typeface="Arial" panose="020B0604020202020204" pitchFamily="34" charset="0"/>
              </a:rPr>
              <a:t>(1 - </a:t>
            </a:r>
            <a:r>
              <a:rPr lang="el-GR" sz="2300" b="0" i="1" u="none" dirty="0"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r>
              <a:rPr lang="pt-BR" sz="2300" b="0" u="none" dirty="0">
                <a:latin typeface="Arial" panose="020B0604020202020204" pitchFamily="34" charset="0"/>
                <a:cs typeface="Arial" panose="020B0604020202020204" pitchFamily="34" charset="0"/>
              </a:rPr>
              <a:t>) = 0,99 (99 %), assumindo erro Tipo I (</a:t>
            </a:r>
            <a:r>
              <a:rPr lang="el-GR" sz="2300" b="0" i="1" u="none" dirty="0"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r>
              <a:rPr lang="pt-BR" sz="2300" b="0" u="none" dirty="0">
                <a:latin typeface="Arial" panose="020B0604020202020204" pitchFamily="34" charset="0"/>
                <a:cs typeface="Arial" panose="020B0604020202020204" pitchFamily="34" charset="0"/>
              </a:rPr>
              <a:t>) = 0,01 (1 %)</a:t>
            </a:r>
          </a:p>
          <a:p>
            <a:pPr algn="l"/>
            <a:endParaRPr lang="pt-BR" sz="2300" b="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C52B61F6-47A2-4552-A5D1-A996E63159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92" y="2734954"/>
            <a:ext cx="8822784" cy="1101524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3B441BB5-F646-4BAE-91D6-69B29C01F98D}"/>
              </a:ext>
            </a:extLst>
          </p:cNvPr>
          <p:cNvSpPr txBox="1"/>
          <p:nvPr/>
        </p:nvSpPr>
        <p:spPr>
          <a:xfrm>
            <a:off x="20488" y="5584606"/>
            <a:ext cx="8712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0" u="none" dirty="0">
                <a:latin typeface="Arial" panose="020B0604020202020204" pitchFamily="34" charset="0"/>
                <a:cs typeface="Arial" panose="020B0604020202020204" pitchFamily="34" charset="0"/>
              </a:rPr>
              <a:t>Como 97,7 % é menor do que 99 %, decide-se pela rejeição.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5BFD1336-8F2A-44A3-811D-83D4442F7343}"/>
              </a:ext>
            </a:extLst>
          </p:cNvPr>
          <p:cNvSpPr txBox="1"/>
          <p:nvPr/>
        </p:nvSpPr>
        <p:spPr>
          <a:xfrm>
            <a:off x="11470066" y="13249"/>
            <a:ext cx="6556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u="none" dirty="0">
                <a:solidFill>
                  <a:srgbClr val="FF0000"/>
                </a:solidFill>
              </a:rPr>
              <a:t>108</a:t>
            </a:r>
          </a:p>
        </p:txBody>
      </p:sp>
    </p:spTree>
    <p:extLst>
      <p:ext uri="{BB962C8B-B14F-4D97-AF65-F5344CB8AC3E}">
        <p14:creationId xmlns:p14="http://schemas.microsoft.com/office/powerpoint/2010/main" val="2047262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>
            <a:extLst>
              <a:ext uri="{FF2B5EF4-FFF2-40B4-BE49-F238E27FC236}">
                <a16:creationId xmlns:a16="http://schemas.microsoft.com/office/drawing/2014/main" id="{80654900-F020-429C-97B6-33E6521BA224}"/>
              </a:ext>
            </a:extLst>
          </p:cNvPr>
          <p:cNvSpPr txBox="1"/>
          <p:nvPr/>
        </p:nvSpPr>
        <p:spPr>
          <a:xfrm>
            <a:off x="11536326" y="0"/>
            <a:ext cx="6556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u="none" dirty="0">
                <a:solidFill>
                  <a:srgbClr val="FF0000"/>
                </a:solidFill>
              </a:rPr>
              <a:t>109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56376597-58B4-4B78-A596-BFFF6FE2ADD0}"/>
              </a:ext>
            </a:extLst>
          </p:cNvPr>
          <p:cNvSpPr txBox="1"/>
          <p:nvPr/>
        </p:nvSpPr>
        <p:spPr>
          <a:xfrm>
            <a:off x="925765" y="5784479"/>
            <a:ext cx="69294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0" u="none" dirty="0">
                <a:latin typeface="Arial" panose="020B0604020202020204" pitchFamily="34" charset="0"/>
                <a:cs typeface="Arial" panose="020B0604020202020204" pitchFamily="34" charset="0"/>
              </a:rPr>
              <a:t>Aqui, a zona de aceitação é reduzida.</a:t>
            </a: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E898F8F2-43DE-4B39-97F9-083CF4979A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947" y="34994"/>
            <a:ext cx="9349591" cy="5746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3" name="Conector de seta reta 8">
            <a:extLst>
              <a:ext uri="{FF2B5EF4-FFF2-40B4-BE49-F238E27FC236}">
                <a16:creationId xmlns:a16="http://schemas.microsoft.com/office/drawing/2014/main" id="{DF3F3761-B735-4CB1-8393-EF485EC97736}"/>
              </a:ext>
            </a:extLst>
          </p:cNvPr>
          <p:cNvCxnSpPr/>
          <p:nvPr/>
        </p:nvCxnSpPr>
        <p:spPr bwMode="auto">
          <a:xfrm rot="10800000">
            <a:off x="782274" y="4489354"/>
            <a:ext cx="3357586" cy="158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sm" len="sm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8999059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>
            <a:extLst>
              <a:ext uri="{FF2B5EF4-FFF2-40B4-BE49-F238E27FC236}">
                <a16:creationId xmlns:a16="http://schemas.microsoft.com/office/drawing/2014/main" id="{51D4697A-D484-4A74-9128-29BA29CBA321}"/>
              </a:ext>
            </a:extLst>
          </p:cNvPr>
          <p:cNvSpPr txBox="1"/>
          <p:nvPr/>
        </p:nvSpPr>
        <p:spPr>
          <a:xfrm>
            <a:off x="11620496" y="0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u="none" dirty="0">
                <a:solidFill>
                  <a:srgbClr val="FF0000"/>
                </a:solidFill>
              </a:rPr>
              <a:t>40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EE9069E1-51C6-4AB7-822D-72A21838460E}"/>
              </a:ext>
            </a:extLst>
          </p:cNvPr>
          <p:cNvSpPr txBox="1"/>
          <p:nvPr/>
        </p:nvSpPr>
        <p:spPr>
          <a:xfrm>
            <a:off x="5365" y="176320"/>
            <a:ext cx="1218663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pt-BR" sz="3200" b="0" u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3200" b="0" u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3200" b="0" u="none" dirty="0">
                <a:latin typeface="Arial" panose="020B0604020202020204" pitchFamily="34" charset="0"/>
                <a:cs typeface="Arial" panose="020B0604020202020204" pitchFamily="34" charset="0"/>
              </a:rPr>
              <a:t>- o certificado de calibração contém todas as informações necessárias, requeridas pela “NBR ISO/IEC 17025”.</a:t>
            </a:r>
          </a:p>
          <a:p>
            <a:pPr algn="just"/>
            <a:endParaRPr lang="pt-BR" sz="3200" b="0" u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3200" b="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001911BB-24C4-4B4C-989A-99DCCF7A5BB7}"/>
              </a:ext>
            </a:extLst>
          </p:cNvPr>
          <p:cNvSpPr txBox="1"/>
          <p:nvPr/>
        </p:nvSpPr>
        <p:spPr>
          <a:xfrm>
            <a:off x="-1" y="2237837"/>
            <a:ext cx="12193789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pt-BR" sz="3200" b="0" u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3200" b="0" u="none" dirty="0">
                <a:latin typeface="Arial" panose="020B0604020202020204" pitchFamily="34" charset="0"/>
                <a:cs typeface="Arial" panose="020B0604020202020204" pitchFamily="34" charset="0"/>
              </a:rPr>
              <a:t>- o equipamento de medição ou padrão calibrado atende aos critérios estabelecidos (erros admissíveis), incertezas de medição e limites definidos em função da tolerância do processo.</a:t>
            </a:r>
          </a:p>
          <a:p>
            <a:pPr algn="just"/>
            <a:endParaRPr lang="pt-BR" sz="3200" b="0" u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3200" b="0" u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3200" b="0" u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3200" b="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20341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>
            <a:extLst>
              <a:ext uri="{FF2B5EF4-FFF2-40B4-BE49-F238E27FC236}">
                <a16:creationId xmlns:a16="http://schemas.microsoft.com/office/drawing/2014/main" id="{F5B191E9-70FC-4924-A507-AEEAF4B7B6EB}"/>
              </a:ext>
            </a:extLst>
          </p:cNvPr>
          <p:cNvSpPr txBox="1"/>
          <p:nvPr/>
        </p:nvSpPr>
        <p:spPr>
          <a:xfrm>
            <a:off x="11620496" y="13254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u="none" dirty="0">
                <a:solidFill>
                  <a:srgbClr val="FF0000"/>
                </a:solidFill>
              </a:rPr>
              <a:t>41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089A4053-1F68-47CC-B7BD-5716AEE97914}"/>
              </a:ext>
            </a:extLst>
          </p:cNvPr>
          <p:cNvSpPr txBox="1"/>
          <p:nvPr/>
        </p:nvSpPr>
        <p:spPr>
          <a:xfrm>
            <a:off x="0" y="1193912"/>
            <a:ext cx="121920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000" b="0" u="none" dirty="0">
                <a:latin typeface="Arial" panose="020B0604020202020204" pitchFamily="34" charset="0"/>
                <a:cs typeface="Arial" panose="020B0604020202020204" pitchFamily="34" charset="0"/>
              </a:rPr>
              <a:t>- o intervalo de indicações ou os pontos calibrados são adequados à necessidade de uso.</a:t>
            </a:r>
          </a:p>
          <a:p>
            <a:pPr algn="just"/>
            <a:endParaRPr lang="pt-BR" sz="3000" b="0" u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3000" b="0" u="none" dirty="0">
                <a:latin typeface="Arial" panose="020B0604020202020204" pitchFamily="34" charset="0"/>
                <a:cs typeface="Arial" panose="020B0604020202020204" pitchFamily="34" charset="0"/>
              </a:rPr>
              <a:t>- os erros e a incerteza de medição em cada ponto ou ao longo do intervalo de indicações são aceitáveis em relação ao uso  pretendido.</a:t>
            </a:r>
          </a:p>
          <a:p>
            <a:pPr algn="just"/>
            <a:endParaRPr lang="pt-BR" sz="3000" b="0" u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3000" b="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700272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Personalizada 4">
      <a:dk1>
        <a:sysClr val="windowText" lastClr="000000"/>
      </a:dk1>
      <a:lt1>
        <a:sysClr val="window" lastClr="FFFFFF"/>
      </a:lt1>
      <a:dk2>
        <a:srgbClr val="002060"/>
      </a:dk2>
      <a:lt2>
        <a:srgbClr val="E7E6E6"/>
      </a:lt2>
      <a:accent1>
        <a:srgbClr val="0066B2"/>
      </a:accent1>
      <a:accent2>
        <a:srgbClr val="E1B937"/>
      </a:accent2>
      <a:accent3>
        <a:srgbClr val="A5A5A5"/>
      </a:accent3>
      <a:accent4>
        <a:srgbClr val="7F0000"/>
      </a:accent4>
      <a:accent5>
        <a:srgbClr val="9CC3E5"/>
      </a:accent5>
      <a:accent6>
        <a:srgbClr val="008080"/>
      </a:accent6>
      <a:hlink>
        <a:srgbClr val="FF0000"/>
      </a:hlink>
      <a:folHlink>
        <a:srgbClr val="00B050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1457</TotalTime>
  <Words>1483</Words>
  <Application>Microsoft Office PowerPoint</Application>
  <PresentationFormat>Widescreen</PresentationFormat>
  <Paragraphs>261</Paragraphs>
  <Slides>77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77</vt:i4>
      </vt:variant>
    </vt:vector>
  </HeadingPairs>
  <TitlesOfParts>
    <vt:vector size="84" baseType="lpstr">
      <vt:lpstr>Arial</vt:lpstr>
      <vt:lpstr>Calibri</vt:lpstr>
      <vt:lpstr>Calibri Light</vt:lpstr>
      <vt:lpstr>CIDFont+F2</vt:lpstr>
      <vt:lpstr>Montserrat SemiBold</vt:lpstr>
      <vt:lpstr>Times New Roman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Thais Rodrigues</dc:creator>
  <cp:lastModifiedBy>Priscila Almeida</cp:lastModifiedBy>
  <cp:revision>187</cp:revision>
  <dcterms:created xsi:type="dcterms:W3CDTF">2021-04-19T13:27:53Z</dcterms:created>
  <dcterms:modified xsi:type="dcterms:W3CDTF">2021-12-24T15:18:43Z</dcterms:modified>
</cp:coreProperties>
</file>