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1"/>
  </p:notesMasterIdLst>
  <p:sldIdLst>
    <p:sldId id="256" r:id="rId2"/>
    <p:sldId id="701" r:id="rId3"/>
    <p:sldId id="257" r:id="rId4"/>
    <p:sldId id="663" r:id="rId5"/>
    <p:sldId id="684" r:id="rId6"/>
    <p:sldId id="259" r:id="rId7"/>
    <p:sldId id="685" r:id="rId8"/>
    <p:sldId id="558" r:id="rId9"/>
    <p:sldId id="559" r:id="rId10"/>
    <p:sldId id="561" r:id="rId11"/>
    <p:sldId id="563" r:id="rId12"/>
    <p:sldId id="565" r:id="rId13"/>
    <p:sldId id="566" r:id="rId14"/>
    <p:sldId id="567" r:id="rId15"/>
    <p:sldId id="570" r:id="rId16"/>
    <p:sldId id="700" r:id="rId17"/>
    <p:sldId id="607" r:id="rId18"/>
    <p:sldId id="608" r:id="rId19"/>
    <p:sldId id="572" r:id="rId20"/>
    <p:sldId id="573" r:id="rId21"/>
    <p:sldId id="574" r:id="rId22"/>
    <p:sldId id="576" r:id="rId23"/>
    <p:sldId id="577" r:id="rId24"/>
    <p:sldId id="578" r:id="rId25"/>
    <p:sldId id="579" r:id="rId26"/>
    <p:sldId id="674" r:id="rId27"/>
    <p:sldId id="581" r:id="rId28"/>
    <p:sldId id="606" r:id="rId29"/>
    <p:sldId id="609" r:id="rId30"/>
    <p:sldId id="583" r:id="rId31"/>
    <p:sldId id="610" r:id="rId32"/>
    <p:sldId id="612" r:id="rId33"/>
    <p:sldId id="658" r:id="rId34"/>
    <p:sldId id="613" r:id="rId35"/>
    <p:sldId id="662" r:id="rId36"/>
    <p:sldId id="659" r:id="rId37"/>
    <p:sldId id="660" r:id="rId38"/>
    <p:sldId id="661" r:id="rId39"/>
    <p:sldId id="584" r:id="rId40"/>
    <p:sldId id="585" r:id="rId41"/>
    <p:sldId id="586" r:id="rId42"/>
    <p:sldId id="664" r:id="rId43"/>
    <p:sldId id="587" r:id="rId44"/>
    <p:sldId id="588" r:id="rId45"/>
    <p:sldId id="589" r:id="rId46"/>
    <p:sldId id="590" r:id="rId47"/>
    <p:sldId id="616" r:id="rId48"/>
    <p:sldId id="591" r:id="rId49"/>
    <p:sldId id="592" r:id="rId50"/>
    <p:sldId id="656" r:id="rId51"/>
    <p:sldId id="617" r:id="rId52"/>
    <p:sldId id="594" r:id="rId53"/>
    <p:sldId id="597" r:id="rId54"/>
    <p:sldId id="657" r:id="rId55"/>
    <p:sldId id="648" r:id="rId56"/>
    <p:sldId id="649" r:id="rId57"/>
    <p:sldId id="654" r:id="rId58"/>
    <p:sldId id="316" r:id="rId59"/>
    <p:sldId id="643" r:id="rId60"/>
    <p:sldId id="320" r:id="rId61"/>
    <p:sldId id="322" r:id="rId62"/>
    <p:sldId id="323" r:id="rId63"/>
    <p:sldId id="325" r:id="rId64"/>
    <p:sldId id="326" r:id="rId65"/>
    <p:sldId id="327" r:id="rId66"/>
    <p:sldId id="324" r:id="rId67"/>
    <p:sldId id="393" r:id="rId68"/>
    <p:sldId id="329" r:id="rId69"/>
    <p:sldId id="331" r:id="rId70"/>
    <p:sldId id="332" r:id="rId71"/>
    <p:sldId id="640" r:id="rId72"/>
    <p:sldId id="398" r:id="rId73"/>
    <p:sldId id="394" r:id="rId74"/>
    <p:sldId id="333" r:id="rId75"/>
    <p:sldId id="334" r:id="rId76"/>
    <p:sldId id="335" r:id="rId77"/>
    <p:sldId id="644" r:id="rId78"/>
    <p:sldId id="645" r:id="rId79"/>
    <p:sldId id="408" r:id="rId80"/>
    <p:sldId id="668" r:id="rId81"/>
    <p:sldId id="411" r:id="rId82"/>
    <p:sldId id="410" r:id="rId83"/>
    <p:sldId id="646" r:id="rId84"/>
    <p:sldId id="647" r:id="rId85"/>
    <p:sldId id="636" r:id="rId86"/>
    <p:sldId id="669" r:id="rId87"/>
    <p:sldId id="670" r:id="rId88"/>
    <p:sldId id="671" r:id="rId89"/>
    <p:sldId id="667" r:id="rId90"/>
    <p:sldId id="672" r:id="rId91"/>
    <p:sldId id="686" r:id="rId92"/>
    <p:sldId id="687" r:id="rId93"/>
    <p:sldId id="688" r:id="rId94"/>
    <p:sldId id="689" r:id="rId95"/>
    <p:sldId id="690" r:id="rId96"/>
    <p:sldId id="691" r:id="rId97"/>
    <p:sldId id="692" r:id="rId98"/>
    <p:sldId id="699" r:id="rId99"/>
    <p:sldId id="693" r:id="rId100"/>
    <p:sldId id="694" r:id="rId101"/>
    <p:sldId id="695" r:id="rId102"/>
    <p:sldId id="696" r:id="rId103"/>
    <p:sldId id="697" r:id="rId104"/>
    <p:sldId id="698" r:id="rId105"/>
    <p:sldId id="346" r:id="rId106"/>
    <p:sldId id="347" r:id="rId107"/>
    <p:sldId id="348" r:id="rId108"/>
    <p:sldId id="673" r:id="rId109"/>
    <p:sldId id="666" r:id="rId110"/>
    <p:sldId id="675" r:id="rId111"/>
    <p:sldId id="676" r:id="rId112"/>
    <p:sldId id="677" r:id="rId113"/>
    <p:sldId id="678" r:id="rId114"/>
    <p:sldId id="679" r:id="rId115"/>
    <p:sldId id="680" r:id="rId116"/>
    <p:sldId id="681" r:id="rId117"/>
    <p:sldId id="682" r:id="rId118"/>
    <p:sldId id="683" r:id="rId119"/>
    <p:sldId id="415" r:id="rId12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E" initials="AeM" lastIdx="1" clrIdx="0">
    <p:extLst>
      <p:ext uri="{19B8F6BF-5375-455C-9EA6-DF929625EA0E}">
        <p15:presenceInfo xmlns:p15="http://schemas.microsoft.com/office/powerpoint/2012/main" userId="ALEXAND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B937"/>
    <a:srgbClr val="0066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3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FA4732-4DAD-4D4C-8B62-B27422D19510}" type="datetimeFigureOut">
              <a:rPr lang="pt-BR" smtClean="0"/>
              <a:t>05/06/2020</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F02F0-FF03-44C5-8C9A-4E0CC6694E92}" type="slidenum">
              <a:rPr lang="pt-BR" smtClean="0"/>
              <a:t>‹nº›</a:t>
            </a:fld>
            <a:endParaRPr lang="pt-BR"/>
          </a:p>
        </p:txBody>
      </p:sp>
    </p:spTree>
    <p:extLst>
      <p:ext uri="{BB962C8B-B14F-4D97-AF65-F5344CB8AC3E}">
        <p14:creationId xmlns:p14="http://schemas.microsoft.com/office/powerpoint/2010/main" val="380771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TextEdit="1"/>
          </p:cNvSpPr>
          <p:nvPr>
            <p:ph type="sldImg"/>
          </p:nvPr>
        </p:nvSpPr>
        <p:spPr bwMode="auto">
          <a:noFill/>
          <a:ln>
            <a:solidFill>
              <a:srgbClr val="000000"/>
            </a:solidFill>
            <a:miter lim="800000"/>
            <a:headEnd/>
            <a:tailEnd/>
          </a:ln>
        </p:spPr>
      </p:sp>
      <p:sp>
        <p:nvSpPr>
          <p:cNvPr id="80898" name="Rectangle 3"/>
          <p:cNvSpPr>
            <a:spLocks noGrp="1"/>
          </p:cNvSpPr>
          <p:nvPr>
            <p:ph type="body" idx="1"/>
          </p:nvPr>
        </p:nvSpPr>
        <p:spPr bwMode="auto">
          <a:noFill/>
        </p:spPr>
        <p:txBody>
          <a:bodyPr wrap="square" numCol="1" anchor="t" anchorCtr="0" compatLnSpc="1">
            <a:prstTxWarp prst="textNoShape">
              <a:avLst/>
            </a:prstTxWarp>
          </a:bodyPr>
          <a:lstStyle/>
          <a:p>
            <a:endParaRPr lang="pt-BR"/>
          </a:p>
        </p:txBody>
      </p:sp>
    </p:spTree>
    <p:extLst>
      <p:ext uri="{BB962C8B-B14F-4D97-AF65-F5344CB8AC3E}">
        <p14:creationId xmlns:p14="http://schemas.microsoft.com/office/powerpoint/2010/main" val="3730834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164866"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164867" name="Espaço Reservado para Número de Slide 3"/>
          <p:cNvSpPr txBox="1">
            <a:spLocks noGrp="1"/>
          </p:cNvSpPr>
          <p:nvPr/>
        </p:nvSpPr>
        <p:spPr bwMode="auto">
          <a:xfrm>
            <a:off x="3895404" y="9499451"/>
            <a:ext cx="2980055" cy="500063"/>
          </a:xfrm>
          <a:prstGeom prst="rect">
            <a:avLst/>
          </a:prstGeom>
          <a:noFill/>
          <a:ln w="9525">
            <a:noFill/>
            <a:miter lim="800000"/>
            <a:headEnd/>
            <a:tailEnd/>
          </a:ln>
        </p:spPr>
        <p:txBody>
          <a:bodyPr lIns="96442" tIns="48221" rIns="96442" bIns="48221" anchor="b"/>
          <a:lstStyle/>
          <a:p>
            <a:pPr algn="r"/>
            <a:fld id="{4B4DD7BB-E5DD-4D9C-BB4C-DDE1041A4308}" type="slidenum">
              <a:rPr lang="pt-BR" sz="1300">
                <a:solidFill>
                  <a:prstClr val="black"/>
                </a:solidFill>
                <a:latin typeface="Calibri" pitchFamily="34" charset="0"/>
              </a:rPr>
              <a:pPr algn="r"/>
              <a:t>49</a:t>
            </a:fld>
            <a:endParaRPr lang="pt-BR" sz="1300">
              <a:solidFill>
                <a:prstClr val="black"/>
              </a:solidFill>
              <a:latin typeface="Calibri" pitchFamily="34" charset="0"/>
            </a:endParaRPr>
          </a:p>
        </p:txBody>
      </p:sp>
    </p:spTree>
    <p:extLst>
      <p:ext uri="{BB962C8B-B14F-4D97-AF65-F5344CB8AC3E}">
        <p14:creationId xmlns:p14="http://schemas.microsoft.com/office/powerpoint/2010/main" val="2244930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164866"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164867" name="Espaço Reservado para Número de Slide 3"/>
          <p:cNvSpPr txBox="1">
            <a:spLocks noGrp="1"/>
          </p:cNvSpPr>
          <p:nvPr/>
        </p:nvSpPr>
        <p:spPr bwMode="auto">
          <a:xfrm>
            <a:off x="3895404" y="9499451"/>
            <a:ext cx="2980055" cy="500063"/>
          </a:xfrm>
          <a:prstGeom prst="rect">
            <a:avLst/>
          </a:prstGeom>
          <a:noFill/>
          <a:ln w="9525">
            <a:noFill/>
            <a:miter lim="800000"/>
            <a:headEnd/>
            <a:tailEnd/>
          </a:ln>
        </p:spPr>
        <p:txBody>
          <a:bodyPr lIns="96442" tIns="48221" rIns="96442" bIns="48221" anchor="b"/>
          <a:lstStyle/>
          <a:p>
            <a:pPr algn="r"/>
            <a:fld id="{4B4DD7BB-E5DD-4D9C-BB4C-DDE1041A4308}" type="slidenum">
              <a:rPr lang="pt-BR" sz="1300">
                <a:solidFill>
                  <a:prstClr val="black"/>
                </a:solidFill>
                <a:latin typeface="Calibri" pitchFamily="34" charset="0"/>
              </a:rPr>
              <a:pPr algn="r"/>
              <a:t>50</a:t>
            </a:fld>
            <a:endParaRPr lang="pt-BR" sz="1300">
              <a:solidFill>
                <a:prstClr val="black"/>
              </a:solidFill>
              <a:latin typeface="Calibri" pitchFamily="34" charset="0"/>
            </a:endParaRPr>
          </a:p>
        </p:txBody>
      </p:sp>
    </p:spTree>
    <p:extLst>
      <p:ext uri="{BB962C8B-B14F-4D97-AF65-F5344CB8AC3E}">
        <p14:creationId xmlns:p14="http://schemas.microsoft.com/office/powerpoint/2010/main" val="1034405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9" name="Imagem 8">
            <a:extLst>
              <a:ext uri="{FF2B5EF4-FFF2-40B4-BE49-F238E27FC236}">
                <a16:creationId xmlns="" xmlns:a16="http://schemas.microsoft.com/office/drawing/2014/main" id="{D3631CA0-80B4-4BA0-8B1E-D4D72DF584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le 1"/>
          <p:cNvSpPr>
            <a:spLocks noGrp="1"/>
          </p:cNvSpPr>
          <p:nvPr>
            <p:ph type="ctrTitle"/>
          </p:nvPr>
        </p:nvSpPr>
        <p:spPr>
          <a:xfrm>
            <a:off x="628650" y="3044132"/>
            <a:ext cx="5715000" cy="1818480"/>
          </a:xfrm>
        </p:spPr>
        <p:txBody>
          <a:bodyPr anchor="ctr">
            <a:normAutofit/>
          </a:bodyPr>
          <a:lstStyle>
            <a:lvl1pPr algn="ctr">
              <a:defRPr sz="4000"/>
            </a:lvl1pPr>
          </a:lstStyle>
          <a:p>
            <a:r>
              <a:rPr lang="pt-BR" dirty="0"/>
              <a:t>Clique para editar o título mestre</a:t>
            </a:r>
            <a:endParaRPr lang="en-US" dirty="0"/>
          </a:p>
        </p:txBody>
      </p:sp>
      <p:sp>
        <p:nvSpPr>
          <p:cNvPr id="3" name="Subtitle 2"/>
          <p:cNvSpPr>
            <a:spLocks noGrp="1"/>
          </p:cNvSpPr>
          <p:nvPr>
            <p:ph type="subTitle" idx="1"/>
          </p:nvPr>
        </p:nvSpPr>
        <p:spPr>
          <a:xfrm>
            <a:off x="431800" y="4967090"/>
            <a:ext cx="6115050" cy="1180305"/>
          </a:xfrm>
        </p:spPr>
        <p:txBody>
          <a:bodyPr anchor="ct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endParaRPr lang="en-US" dirty="0"/>
          </a:p>
        </p:txBody>
      </p:sp>
      <p:sp>
        <p:nvSpPr>
          <p:cNvPr id="4" name="Date Placeholder 3"/>
          <p:cNvSpPr>
            <a:spLocks noGrp="1"/>
          </p:cNvSpPr>
          <p:nvPr>
            <p:ph type="dt" sz="half" idx="10"/>
          </p:nvPr>
        </p:nvSpPr>
        <p:spPr/>
        <p:txBody>
          <a:bodyPr/>
          <a:lstStyle/>
          <a:p>
            <a:fld id="{14C1C646-50BF-44BB-BD42-0249965C1F34}" type="datetimeFigureOut">
              <a:rPr lang="pt-BR" smtClean="0"/>
              <a:t>05/06/2020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D1FA0B6-8A18-41AD-9C2E-1C183A2AD99F}" type="slidenum">
              <a:rPr lang="pt-BR" smtClean="0"/>
              <a:t>‹nº›</a:t>
            </a:fld>
            <a:endParaRPr lang="pt-BR"/>
          </a:p>
        </p:txBody>
      </p:sp>
    </p:spTree>
    <p:extLst>
      <p:ext uri="{BB962C8B-B14F-4D97-AF65-F5344CB8AC3E}">
        <p14:creationId xmlns:p14="http://schemas.microsoft.com/office/powerpoint/2010/main" val="143645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4C1C646-50BF-44BB-BD42-0249965C1F34}" type="datetimeFigureOut">
              <a:rPr lang="pt-BR" smtClean="0"/>
              <a:t>05/06/2020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D1FA0B6-8A18-41AD-9C2E-1C183A2AD99F}" type="slidenum">
              <a:rPr lang="pt-BR" smtClean="0"/>
              <a:t>‹nº›</a:t>
            </a:fld>
            <a:endParaRPr lang="pt-BR"/>
          </a:p>
        </p:txBody>
      </p:sp>
    </p:spTree>
    <p:extLst>
      <p:ext uri="{BB962C8B-B14F-4D97-AF65-F5344CB8AC3E}">
        <p14:creationId xmlns:p14="http://schemas.microsoft.com/office/powerpoint/2010/main" val="3412390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4C1C646-50BF-44BB-BD42-0249965C1F34}" type="datetimeFigureOut">
              <a:rPr lang="pt-BR" smtClean="0"/>
              <a:t>05/06/2020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D1FA0B6-8A18-41AD-9C2E-1C183A2AD99F}" type="slidenum">
              <a:rPr lang="pt-BR" smtClean="0"/>
              <a:t>‹nº›</a:t>
            </a:fld>
            <a:endParaRPr lang="pt-BR"/>
          </a:p>
        </p:txBody>
      </p:sp>
    </p:spTree>
    <p:extLst>
      <p:ext uri="{BB962C8B-B14F-4D97-AF65-F5344CB8AC3E}">
        <p14:creationId xmlns:p14="http://schemas.microsoft.com/office/powerpoint/2010/main" val="382277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5" name="Imagem 4">
            <a:extLst>
              <a:ext uri="{FF2B5EF4-FFF2-40B4-BE49-F238E27FC236}">
                <a16:creationId xmlns="" xmlns:a16="http://schemas.microsoft.com/office/drawing/2014/main" id="{91CB8BAE-D270-46BC-847C-0E1ADF8F4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le 1"/>
          <p:cNvSpPr>
            <a:spLocks noGrp="1"/>
          </p:cNvSpPr>
          <p:nvPr>
            <p:ph type="title"/>
          </p:nvPr>
        </p:nvSpPr>
        <p:spPr>
          <a:xfrm>
            <a:off x="601358" y="122830"/>
            <a:ext cx="7886700" cy="775540"/>
          </a:xfrm>
        </p:spPr>
        <p:txBody>
          <a:bodyPr>
            <a:normAutofit/>
          </a:bodyPr>
          <a:lstStyle>
            <a:lvl1pPr>
              <a:defRPr sz="4000"/>
            </a:lvl1pPr>
          </a:lstStyle>
          <a:p>
            <a:r>
              <a:rPr lang="pt-BR" dirty="0"/>
              <a:t>Clique para editar o título mestre</a:t>
            </a:r>
            <a:endParaRPr lang="en-US" dirty="0"/>
          </a:p>
        </p:txBody>
      </p:sp>
      <p:sp>
        <p:nvSpPr>
          <p:cNvPr id="3" name="Content Placeholder 2"/>
          <p:cNvSpPr>
            <a:spLocks noGrp="1"/>
          </p:cNvSpPr>
          <p:nvPr>
            <p:ph idx="1"/>
          </p:nvPr>
        </p:nvSpPr>
        <p:spPr>
          <a:xfrm>
            <a:off x="601358" y="1207234"/>
            <a:ext cx="7886700" cy="4838724"/>
          </a:xfrm>
        </p:spPr>
        <p:txBody>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endParaRPr lang="en-US" dirty="0"/>
          </a:p>
        </p:txBody>
      </p:sp>
    </p:spTree>
    <p:extLst>
      <p:ext uri="{BB962C8B-B14F-4D97-AF65-F5344CB8AC3E}">
        <p14:creationId xmlns:p14="http://schemas.microsoft.com/office/powerpoint/2010/main" val="39704960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14C1C646-50BF-44BB-BD42-0249965C1F34}" type="datetimeFigureOut">
              <a:rPr lang="pt-BR" smtClean="0"/>
              <a:t>05/06/2020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D1FA0B6-8A18-41AD-9C2E-1C183A2AD99F}" type="slidenum">
              <a:rPr lang="pt-BR" smtClean="0"/>
              <a:t>‹nº›</a:t>
            </a:fld>
            <a:endParaRPr lang="pt-BR"/>
          </a:p>
        </p:txBody>
      </p:sp>
    </p:spTree>
    <p:extLst>
      <p:ext uri="{BB962C8B-B14F-4D97-AF65-F5344CB8AC3E}">
        <p14:creationId xmlns:p14="http://schemas.microsoft.com/office/powerpoint/2010/main" val="116351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4C1C646-50BF-44BB-BD42-0249965C1F34}" type="datetimeFigureOut">
              <a:rPr lang="pt-BR" smtClean="0"/>
              <a:t>05/06/2020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D1FA0B6-8A18-41AD-9C2E-1C183A2AD99F}" type="slidenum">
              <a:rPr lang="pt-BR" smtClean="0"/>
              <a:t>‹nº›</a:t>
            </a:fld>
            <a:endParaRPr lang="pt-BR"/>
          </a:p>
        </p:txBody>
      </p:sp>
    </p:spTree>
    <p:extLst>
      <p:ext uri="{BB962C8B-B14F-4D97-AF65-F5344CB8AC3E}">
        <p14:creationId xmlns:p14="http://schemas.microsoft.com/office/powerpoint/2010/main" val="944667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14C1C646-50BF-44BB-BD42-0249965C1F34}" type="datetimeFigureOut">
              <a:rPr lang="pt-BR" smtClean="0"/>
              <a:t>05/06/2020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5D1FA0B6-8A18-41AD-9C2E-1C183A2AD99F}" type="slidenum">
              <a:rPr lang="pt-BR" smtClean="0"/>
              <a:t>‹nº›</a:t>
            </a:fld>
            <a:endParaRPr lang="pt-BR"/>
          </a:p>
        </p:txBody>
      </p:sp>
    </p:spTree>
    <p:extLst>
      <p:ext uri="{BB962C8B-B14F-4D97-AF65-F5344CB8AC3E}">
        <p14:creationId xmlns:p14="http://schemas.microsoft.com/office/powerpoint/2010/main" val="385508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14C1C646-50BF-44BB-BD42-0249965C1F34}" type="datetimeFigureOut">
              <a:rPr lang="pt-BR" smtClean="0"/>
              <a:t>05/06/2020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5D1FA0B6-8A18-41AD-9C2E-1C183A2AD99F}" type="slidenum">
              <a:rPr lang="pt-BR" smtClean="0"/>
              <a:t>‹nº›</a:t>
            </a:fld>
            <a:endParaRPr lang="pt-BR"/>
          </a:p>
        </p:txBody>
      </p:sp>
    </p:spTree>
    <p:extLst>
      <p:ext uri="{BB962C8B-B14F-4D97-AF65-F5344CB8AC3E}">
        <p14:creationId xmlns:p14="http://schemas.microsoft.com/office/powerpoint/2010/main" val="44235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1C646-50BF-44BB-BD42-0249965C1F34}" type="datetimeFigureOut">
              <a:rPr lang="pt-BR" smtClean="0"/>
              <a:t>05/06/2020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5D1FA0B6-8A18-41AD-9C2E-1C183A2AD99F}" type="slidenum">
              <a:rPr lang="pt-BR" smtClean="0"/>
              <a:t>‹nº›</a:t>
            </a:fld>
            <a:endParaRPr lang="pt-BR"/>
          </a:p>
        </p:txBody>
      </p:sp>
    </p:spTree>
    <p:extLst>
      <p:ext uri="{BB962C8B-B14F-4D97-AF65-F5344CB8AC3E}">
        <p14:creationId xmlns:p14="http://schemas.microsoft.com/office/powerpoint/2010/main" val="72478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14C1C646-50BF-44BB-BD42-0249965C1F34}" type="datetimeFigureOut">
              <a:rPr lang="pt-BR" smtClean="0"/>
              <a:t>05/06/2020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D1FA0B6-8A18-41AD-9C2E-1C183A2AD99F}" type="slidenum">
              <a:rPr lang="pt-BR" smtClean="0"/>
              <a:t>‹nº›</a:t>
            </a:fld>
            <a:endParaRPr lang="pt-BR"/>
          </a:p>
        </p:txBody>
      </p:sp>
    </p:spTree>
    <p:extLst>
      <p:ext uri="{BB962C8B-B14F-4D97-AF65-F5344CB8AC3E}">
        <p14:creationId xmlns:p14="http://schemas.microsoft.com/office/powerpoint/2010/main" val="370204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14C1C646-50BF-44BB-BD42-0249965C1F34}" type="datetimeFigureOut">
              <a:rPr lang="pt-BR" smtClean="0"/>
              <a:t>05/06/2020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D1FA0B6-8A18-41AD-9C2E-1C183A2AD99F}" type="slidenum">
              <a:rPr lang="pt-BR" smtClean="0"/>
              <a:t>‹nº›</a:t>
            </a:fld>
            <a:endParaRPr lang="pt-BR"/>
          </a:p>
        </p:txBody>
      </p:sp>
    </p:spTree>
    <p:extLst>
      <p:ext uri="{BB962C8B-B14F-4D97-AF65-F5344CB8AC3E}">
        <p14:creationId xmlns:p14="http://schemas.microsoft.com/office/powerpoint/2010/main" val="311640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1C646-50BF-44BB-BD42-0249965C1F34}" type="datetimeFigureOut">
              <a:rPr lang="pt-BR" smtClean="0"/>
              <a:t>05/06/2020</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FA0B6-8A18-41AD-9C2E-1C183A2AD99F}" type="slidenum">
              <a:rPr lang="pt-BR" smtClean="0"/>
              <a:t>‹nº›</a:t>
            </a:fld>
            <a:endParaRPr lang="pt-BR"/>
          </a:p>
        </p:txBody>
      </p:sp>
    </p:spTree>
    <p:extLst>
      <p:ext uri="{BB962C8B-B14F-4D97-AF65-F5344CB8AC3E}">
        <p14:creationId xmlns:p14="http://schemas.microsoft.com/office/powerpoint/2010/main" val="3439424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5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1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11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87.png"/></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90.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image" Target="../media/image52.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1.wmf"/><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3.wmf"/></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Documento_do_Microsoft_Word_97_-_20031.doc"/><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40.png"/><Relationship Id="rId4" Type="http://schemas.openxmlformats.org/officeDocument/2006/relationships/image" Target="../media/image36.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52.wmf"/></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52.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image" Target="../media/image52.wmf"/></Relationships>
</file>

<file path=ppt/slides/_rels/slide8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85.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8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8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020272" y="5295632"/>
            <a:ext cx="1944216" cy="523220"/>
          </a:xfrm>
          <a:prstGeom prst="rect">
            <a:avLst/>
          </a:prstGeom>
          <a:noFill/>
        </p:spPr>
        <p:txBody>
          <a:bodyPr wrap="square" rtlCol="0">
            <a:spAutoFit/>
          </a:bodyPr>
          <a:lstStyle/>
          <a:p>
            <a:r>
              <a:rPr lang="pt-BR" sz="1400" dirty="0">
                <a:solidFill>
                  <a:schemeClr val="bg1"/>
                </a:solidFill>
                <a:latin typeface="Montserrat Light" panose="00000400000000000000" pitchFamily="50" charset="0"/>
              </a:rPr>
              <a:t>Professor: Alexandre Mendes</a:t>
            </a:r>
            <a:endParaRPr lang="pt-BR" sz="1400" dirty="0">
              <a:solidFill>
                <a:schemeClr val="bg1"/>
              </a:solidFill>
            </a:endParaRPr>
          </a:p>
        </p:txBody>
      </p:sp>
      <p:pic>
        <p:nvPicPr>
          <p:cNvPr id="51202" name="Picture 2" descr="http://entib.org.br/entib/imagens/capas_Cursos_ZOOM_Calibracao.Balanca_Incertez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24977"/>
            <a:ext cx="6914403" cy="106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927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Conteúdo 2"/>
          <p:cNvSpPr>
            <a:spLocks noGrp="1"/>
          </p:cNvSpPr>
          <p:nvPr>
            <p:ph idx="4294967295"/>
          </p:nvPr>
        </p:nvSpPr>
        <p:spPr>
          <a:xfrm>
            <a:off x="421832" y="1241088"/>
            <a:ext cx="7826818" cy="5327137"/>
          </a:xfrm>
        </p:spPr>
        <p:txBody>
          <a:bodyPr>
            <a:normAutofit/>
          </a:bodyPr>
          <a:lstStyle/>
          <a:p>
            <a:pPr marL="0" indent="0" algn="just">
              <a:lnSpc>
                <a:spcPct val="120000"/>
              </a:lnSpc>
              <a:spcBef>
                <a:spcPts val="0"/>
              </a:spcBef>
              <a:buNone/>
            </a:pPr>
            <a:r>
              <a:rPr lang="pt-BR" sz="1600" b="1" dirty="0">
                <a:latin typeface="+mj-lt"/>
              </a:rPr>
              <a:t>Pesos-Padrão do Grupo A</a:t>
            </a:r>
          </a:p>
          <a:p>
            <a:pPr marL="0" indent="0" algn="just">
              <a:lnSpc>
                <a:spcPct val="120000"/>
              </a:lnSpc>
              <a:spcBef>
                <a:spcPts val="0"/>
              </a:spcBef>
              <a:buNone/>
            </a:pPr>
            <a:r>
              <a:rPr lang="pt-BR" sz="1600" dirty="0">
                <a:latin typeface="+mj-lt"/>
              </a:rPr>
              <a:t>a) Confeccionados em arame com e sem dobra: Classes   E1 - E2 - F1  </a:t>
            </a:r>
          </a:p>
          <a:p>
            <a:pPr marL="0" indent="0" algn="just">
              <a:lnSpc>
                <a:spcPct val="120000"/>
              </a:lnSpc>
              <a:spcBef>
                <a:spcPts val="0"/>
              </a:spcBef>
              <a:buNone/>
            </a:pPr>
            <a:r>
              <a:rPr lang="pt-BR" sz="1600" dirty="0">
                <a:latin typeface="+mj-lt"/>
              </a:rPr>
              <a:t>b) Confeccionados em chapa: Classes F2 - M1 - M2  - M3   Faixa de 1 mg a 500 mg</a:t>
            </a:r>
          </a:p>
          <a:p>
            <a:pPr marL="0" indent="0" algn="just">
              <a:lnSpc>
                <a:spcPct val="120000"/>
              </a:lnSpc>
              <a:spcBef>
                <a:spcPts val="0"/>
              </a:spcBef>
              <a:buFont typeface="Arial" charset="0"/>
              <a:buNone/>
            </a:pPr>
            <a:r>
              <a:rPr lang="pt-BR" sz="1600" b="1" dirty="0">
                <a:latin typeface="+mj-lt"/>
              </a:rPr>
              <a:t>Pesos-Padrão do Grupo B</a:t>
            </a:r>
            <a:endParaRPr lang="pt-BR" sz="1600" dirty="0">
              <a:latin typeface="+mj-lt"/>
            </a:endParaRPr>
          </a:p>
          <a:p>
            <a:pPr marL="0" indent="0" algn="just">
              <a:lnSpc>
                <a:spcPct val="120000"/>
              </a:lnSpc>
              <a:spcBef>
                <a:spcPts val="0"/>
              </a:spcBef>
              <a:buFont typeface="Arial" charset="0"/>
              <a:buNone/>
            </a:pPr>
            <a:r>
              <a:rPr lang="pt-BR" sz="1600" dirty="0">
                <a:latin typeface="+mj-lt"/>
              </a:rPr>
              <a:t>Confeccionados sem câmara de ajuste (inteiriços)	 </a:t>
            </a:r>
          </a:p>
          <a:p>
            <a:pPr marL="0" indent="0" algn="just">
              <a:lnSpc>
                <a:spcPct val="120000"/>
              </a:lnSpc>
              <a:spcBef>
                <a:spcPts val="0"/>
              </a:spcBef>
              <a:buFont typeface="Arial" charset="0"/>
              <a:buNone/>
            </a:pPr>
            <a:r>
              <a:rPr lang="pt-BR" sz="1600" dirty="0">
                <a:latin typeface="+mj-lt"/>
              </a:rPr>
              <a:t>- Classes  E1  (sem  especificação do valor nominal)</a:t>
            </a:r>
          </a:p>
          <a:p>
            <a:pPr marL="0" indent="0" algn="just">
              <a:lnSpc>
                <a:spcPct val="120000"/>
              </a:lnSpc>
              <a:spcBef>
                <a:spcPts val="0"/>
              </a:spcBef>
              <a:buFont typeface="Arial" charset="0"/>
              <a:buNone/>
            </a:pPr>
            <a:r>
              <a:rPr lang="pt-BR" sz="1600" dirty="0">
                <a:latin typeface="+mj-lt"/>
              </a:rPr>
              <a:t>- Classes  E2  (sem  especificação do valor nominal)</a:t>
            </a:r>
          </a:p>
          <a:p>
            <a:pPr marL="0" indent="0" algn="just">
              <a:lnSpc>
                <a:spcPct val="120000"/>
              </a:lnSpc>
              <a:spcBef>
                <a:spcPts val="0"/>
              </a:spcBef>
              <a:buFont typeface="Arial" charset="0"/>
              <a:buNone/>
            </a:pPr>
            <a:r>
              <a:rPr lang="pt-BR" sz="1600" dirty="0">
                <a:latin typeface="+mj-lt"/>
              </a:rPr>
              <a:t>- Classes  F1  (com  especificação do valor nominal)</a:t>
            </a:r>
          </a:p>
          <a:p>
            <a:pPr marL="0" indent="0" algn="just">
              <a:lnSpc>
                <a:spcPct val="120000"/>
              </a:lnSpc>
              <a:spcBef>
                <a:spcPts val="0"/>
              </a:spcBef>
              <a:buFont typeface="Arial" charset="0"/>
              <a:buNone/>
            </a:pPr>
            <a:r>
              <a:rPr lang="pt-BR" sz="1600" dirty="0">
                <a:latin typeface="+mj-lt"/>
              </a:rPr>
              <a:t> Observação:  Em uma coleção, para identificar individualmente dois pesos-padrão com um mesmo valor nominal é permitido colocar um ponto no centro de um deles.</a:t>
            </a:r>
          </a:p>
          <a:p>
            <a:pPr algn="just">
              <a:lnSpc>
                <a:spcPct val="120000"/>
              </a:lnSpc>
              <a:spcBef>
                <a:spcPts val="0"/>
              </a:spcBef>
              <a:buFont typeface="Arial" charset="0"/>
              <a:buNone/>
            </a:pPr>
            <a:r>
              <a:rPr lang="pt-BR" sz="1600" b="1" dirty="0">
                <a:latin typeface="+mj-lt"/>
              </a:rPr>
              <a:t>Pesos-Padrão do Grupo C</a:t>
            </a:r>
          </a:p>
          <a:p>
            <a:pPr algn="just">
              <a:lnSpc>
                <a:spcPct val="120000"/>
              </a:lnSpc>
              <a:spcBef>
                <a:spcPts val="0"/>
              </a:spcBef>
              <a:buFont typeface="Arial" charset="0"/>
              <a:buNone/>
            </a:pPr>
            <a:r>
              <a:rPr lang="pt-BR" sz="1600" dirty="0">
                <a:latin typeface="+mj-lt"/>
              </a:rPr>
              <a:t>Confeccionados com câmara de ajuste</a:t>
            </a:r>
          </a:p>
          <a:p>
            <a:pPr algn="just">
              <a:lnSpc>
                <a:spcPct val="120000"/>
              </a:lnSpc>
              <a:spcBef>
                <a:spcPts val="0"/>
              </a:spcBef>
              <a:buFont typeface="Arial" charset="0"/>
              <a:buNone/>
            </a:pPr>
            <a:r>
              <a:rPr lang="pt-BR" sz="1600" dirty="0">
                <a:latin typeface="+mj-lt"/>
              </a:rPr>
              <a:t>- Classes   F1 - F2  </a:t>
            </a:r>
          </a:p>
          <a:p>
            <a:pPr algn="just">
              <a:lnSpc>
                <a:spcPct val="120000"/>
              </a:lnSpc>
              <a:spcBef>
                <a:spcPts val="0"/>
              </a:spcBef>
              <a:buFont typeface="Arial" charset="0"/>
              <a:buNone/>
            </a:pPr>
            <a:r>
              <a:rPr lang="pt-BR" sz="1600" dirty="0">
                <a:latin typeface="+mj-lt"/>
              </a:rPr>
              <a:t>- Faixa de 50 g a 20 kg </a:t>
            </a:r>
          </a:p>
          <a:p>
            <a:pPr marL="0" indent="0" algn="just">
              <a:lnSpc>
                <a:spcPct val="120000"/>
              </a:lnSpc>
              <a:spcBef>
                <a:spcPts val="0"/>
              </a:spcBef>
              <a:buFont typeface="Arial" charset="0"/>
              <a:buNone/>
            </a:pPr>
            <a:endParaRPr lang="pt-BR" sz="1800" dirty="0"/>
          </a:p>
          <a:p>
            <a:pPr marL="0" indent="0" algn="just">
              <a:lnSpc>
                <a:spcPct val="120000"/>
              </a:lnSpc>
              <a:spcBef>
                <a:spcPts val="0"/>
              </a:spcBef>
              <a:buFont typeface="Arial" charset="0"/>
              <a:buNone/>
            </a:pPr>
            <a:endParaRPr lang="pt-BR" sz="1800" dirty="0"/>
          </a:p>
        </p:txBody>
      </p:sp>
      <p:sp>
        <p:nvSpPr>
          <p:cNvPr id="5" name="Título 1">
            <a:extLst>
              <a:ext uri="{FF2B5EF4-FFF2-40B4-BE49-F238E27FC236}">
                <a16:creationId xmlns="" xmlns:a16="http://schemas.microsoft.com/office/drawing/2014/main" id="{02CE3431-CA52-4395-89CD-C8C269A80580}"/>
              </a:ext>
            </a:extLst>
          </p:cNvPr>
          <p:cNvSpPr txBox="1">
            <a:spLocks/>
          </p:cNvSpPr>
          <p:nvPr/>
        </p:nvSpPr>
        <p:spPr>
          <a:xfrm>
            <a:off x="421832" y="182642"/>
            <a:ext cx="7886349" cy="6387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1. PORTARIA 233 Inmetro – CLASSIFICAÇÃO DE MASSAS</a:t>
            </a:r>
            <a:endParaRPr lang="pt-BR" sz="2200" dirty="0">
              <a:solidFill>
                <a:srgbClr val="0066B2"/>
              </a:solidFill>
            </a:endParaRPr>
          </a:p>
        </p:txBody>
      </p:sp>
      <p:pic>
        <p:nvPicPr>
          <p:cNvPr id="8" name="Imagem 7">
            <a:extLst>
              <a:ext uri="{FF2B5EF4-FFF2-40B4-BE49-F238E27FC236}">
                <a16:creationId xmlns="" xmlns:a16="http://schemas.microsoft.com/office/drawing/2014/main" id="{108EDCA6-A443-46CB-8911-88A9C8BD7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01" y="4465559"/>
            <a:ext cx="2556188" cy="1754896"/>
          </a:xfrm>
          <a:prstGeom prst="rect">
            <a:avLst/>
          </a:prstGeom>
        </p:spPr>
      </p:pic>
    </p:spTree>
    <p:extLst>
      <p:ext uri="{BB962C8B-B14F-4D97-AF65-F5344CB8AC3E}">
        <p14:creationId xmlns:p14="http://schemas.microsoft.com/office/powerpoint/2010/main" val="456042375"/>
      </p:ext>
    </p:extLst>
  </p:cSld>
  <p:clrMapOvr>
    <a:masterClrMapping/>
  </p:clrMapOvr>
  <p:transition advTm="1000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42" name="CaixaDeTexto 41">
            <a:extLst>
              <a:ext uri="{FF2B5EF4-FFF2-40B4-BE49-F238E27FC236}">
                <a16:creationId xmlns="" xmlns:a16="http://schemas.microsoft.com/office/drawing/2014/main" id="{4401A4CA-FD89-477D-BB6E-CEDEA36111C7}"/>
              </a:ext>
            </a:extLst>
          </p:cNvPr>
          <p:cNvSpPr txBox="1"/>
          <p:nvPr/>
        </p:nvSpPr>
        <p:spPr>
          <a:xfrm>
            <a:off x="626362" y="1174054"/>
            <a:ext cx="7920000" cy="3933384"/>
          </a:xfrm>
          <a:prstGeom prst="rect">
            <a:avLst/>
          </a:prstGeom>
          <a:noFill/>
        </p:spPr>
        <p:txBody>
          <a:bodyPr wrap="square" rtlCol="0">
            <a:spAutoFit/>
          </a:bodyPr>
          <a:lstStyle/>
          <a:p>
            <a:pPr algn="just">
              <a:lnSpc>
                <a:spcPct val="120000"/>
              </a:lnSpc>
            </a:pPr>
            <a:r>
              <a:rPr lang="pt-BR" sz="1600" dirty="0">
                <a:latin typeface="+mj-lt"/>
              </a:rPr>
              <a:t>Para cada ponto, convém que o Laboratório realize o seguinte procedimento</a:t>
            </a:r>
            <a:r>
              <a:rPr lang="pt-BR" sz="1600" dirty="0" smtClean="0">
                <a:latin typeface="+mj-lt"/>
              </a:rPr>
              <a:t>:</a:t>
            </a:r>
          </a:p>
          <a:p>
            <a:pPr algn="just">
              <a:lnSpc>
                <a:spcPct val="120000"/>
              </a:lnSpc>
            </a:pPr>
            <a:endParaRPr lang="pt-BR" sz="1600" dirty="0">
              <a:latin typeface="+mj-lt"/>
            </a:endParaRPr>
          </a:p>
          <a:p>
            <a:pPr algn="just">
              <a:lnSpc>
                <a:spcPct val="120000"/>
              </a:lnSpc>
            </a:pPr>
            <a:r>
              <a:rPr lang="pt-BR" sz="1600" dirty="0">
                <a:latin typeface="+mj-lt"/>
              </a:rPr>
              <a:t>Pesagem</a:t>
            </a:r>
            <a:r>
              <a:rPr lang="pt-BR" sz="1600" dirty="0" smtClean="0">
                <a:latin typeface="+mj-lt"/>
              </a:rPr>
              <a:t>:</a:t>
            </a:r>
          </a:p>
          <a:p>
            <a:pPr algn="just">
              <a:lnSpc>
                <a:spcPct val="120000"/>
              </a:lnSpc>
            </a:pPr>
            <a:endParaRPr lang="pt-BR" sz="1600" dirty="0">
              <a:latin typeface="+mj-lt"/>
            </a:endParaRPr>
          </a:p>
          <a:p>
            <a:pPr marL="342900" indent="-342900" algn="just">
              <a:lnSpc>
                <a:spcPct val="120000"/>
              </a:lnSpc>
              <a:buAutoNum type="alphaLcParenR"/>
            </a:pPr>
            <a:r>
              <a:rPr lang="pt-BR" sz="1600" dirty="0">
                <a:latin typeface="+mj-lt"/>
              </a:rPr>
              <a:t>tarar a balança e registrar a leitura no ponto zero (z1);</a:t>
            </a:r>
          </a:p>
          <a:p>
            <a:pPr marL="342900" indent="-342900" algn="just">
              <a:lnSpc>
                <a:spcPct val="120000"/>
              </a:lnSpc>
              <a:buAutoNum type="alphaLcParenR"/>
            </a:pPr>
            <a:r>
              <a:rPr lang="pt-BR" sz="1600" dirty="0">
                <a:latin typeface="+mj-lt"/>
              </a:rPr>
              <a:t>posicionar o peso (M) na balança e registrar a leitura da indicação da balança (m1);</a:t>
            </a:r>
          </a:p>
          <a:p>
            <a:pPr marL="342900" indent="-342900" algn="just">
              <a:lnSpc>
                <a:spcPct val="120000"/>
              </a:lnSpc>
              <a:buAutoNum type="alphaLcParenR"/>
            </a:pPr>
            <a:r>
              <a:rPr lang="pt-BR" sz="1600" dirty="0">
                <a:latin typeface="+mj-lt"/>
              </a:rPr>
              <a:t>retirar o peso da balança e registrar a leitura da indicação da balança (z2);</a:t>
            </a:r>
          </a:p>
          <a:p>
            <a:pPr marL="342900" indent="-342900" algn="just">
              <a:lnSpc>
                <a:spcPct val="120000"/>
              </a:lnSpc>
              <a:buAutoNum type="alphaLcParenR"/>
            </a:pPr>
            <a:r>
              <a:rPr lang="pt-BR" sz="1600" dirty="0">
                <a:latin typeface="+mj-lt"/>
              </a:rPr>
              <a:t>sem</a:t>
            </a:r>
            <a:r>
              <a:rPr lang="pt-BR" sz="1600" b="1" dirty="0">
                <a:latin typeface="+mj-lt"/>
              </a:rPr>
              <a:t> </a:t>
            </a:r>
            <a:r>
              <a:rPr lang="pt-BR" sz="1600" dirty="0">
                <a:latin typeface="+mj-lt"/>
              </a:rPr>
              <a:t>tarar a balança, posicionar o mesmo peso na balança e registrar a leitura da indicação (m2);</a:t>
            </a:r>
          </a:p>
          <a:p>
            <a:pPr marL="342900" indent="-342900" algn="just">
              <a:lnSpc>
                <a:spcPct val="120000"/>
              </a:lnSpc>
              <a:buAutoNum type="alphaLcParenR"/>
            </a:pPr>
            <a:r>
              <a:rPr lang="pt-BR" sz="1600" dirty="0">
                <a:latin typeface="+mj-lt"/>
              </a:rPr>
              <a:t>retirar o peso da balança e registrar a leitura (z3);</a:t>
            </a:r>
          </a:p>
          <a:p>
            <a:pPr marL="342900" indent="-342900" algn="just">
              <a:lnSpc>
                <a:spcPct val="120000"/>
              </a:lnSpc>
              <a:buAutoNum type="alphaLcParenR"/>
            </a:pPr>
            <a:r>
              <a:rPr lang="pt-BR" sz="1600" dirty="0">
                <a:latin typeface="+mj-lt"/>
              </a:rPr>
              <a:t>repetir os passos (d) e (e) até que sejam obtidas 10 leituras.</a:t>
            </a:r>
          </a:p>
          <a:p>
            <a:pPr algn="just">
              <a:lnSpc>
                <a:spcPct val="120000"/>
              </a:lnSpc>
            </a:pPr>
            <a:r>
              <a:rPr lang="pt-BR" sz="1600" dirty="0">
                <a:latin typeface="+mj-lt"/>
              </a:rPr>
              <a:t>Calcular a diferença (ri) entre cada leitura de pesagem e a leitura do zero correspondente:</a:t>
            </a:r>
          </a:p>
          <a:p>
            <a:pPr algn="just">
              <a:lnSpc>
                <a:spcPct val="120000"/>
              </a:lnSpc>
            </a:pPr>
            <a:r>
              <a:rPr lang="pt-BR" sz="1600" dirty="0">
                <a:latin typeface="+mj-lt"/>
              </a:rPr>
              <a:t>ri = mi – </a:t>
            </a:r>
            <a:r>
              <a:rPr lang="pt-BR" sz="1600" dirty="0" err="1">
                <a:latin typeface="+mj-lt"/>
              </a:rPr>
              <a:t>zi</a:t>
            </a:r>
            <a:endParaRPr lang="pt-BR" sz="1600" dirty="0">
              <a:latin typeface="+mj-lt"/>
            </a:endParaRPr>
          </a:p>
        </p:txBody>
      </p:sp>
      <p:sp>
        <p:nvSpPr>
          <p:cNvPr id="21" name="Título 1">
            <a:extLst>
              <a:ext uri="{FF2B5EF4-FFF2-40B4-BE49-F238E27FC236}">
                <a16:creationId xmlns="" xmlns:a16="http://schemas.microsoft.com/office/drawing/2014/main" id="{AEC464F4-15D5-416E-BB78-F84E36CAC77A}"/>
              </a:ext>
            </a:extLst>
          </p:cNvPr>
          <p:cNvSpPr>
            <a:spLocks noGrp="1"/>
          </p:cNvSpPr>
          <p:nvPr>
            <p:ph type="title"/>
          </p:nvPr>
        </p:nvSpPr>
        <p:spPr>
          <a:xfrm>
            <a:off x="519954" y="352271"/>
            <a:ext cx="8283388" cy="648007"/>
          </a:xfrm>
        </p:spPr>
        <p:txBody>
          <a:bodyPr>
            <a:noAutofit/>
          </a:bodyPr>
          <a:lstStyle/>
          <a:p>
            <a:r>
              <a:rPr lang="pt-BR" sz="2000" b="1" cap="all" dirty="0">
                <a:solidFill>
                  <a:srgbClr val="0066B2"/>
                </a:solidFill>
              </a:rPr>
              <a:t>5. PROCEDIMENTO DE CALIBRAÇÃO DE BALANÇAS VERIFICAÇÃO INTERMEDIÁRIA</a:t>
            </a:r>
            <a:endParaRPr lang="pt-BR" sz="2000" b="1" cap="all" dirty="0">
              <a:solidFill>
                <a:srgbClr val="C00000"/>
              </a:solidFill>
            </a:endParaRPr>
          </a:p>
        </p:txBody>
      </p:sp>
    </p:spTree>
    <p:extLst>
      <p:ext uri="{BB962C8B-B14F-4D97-AF65-F5344CB8AC3E}">
        <p14:creationId xmlns:p14="http://schemas.microsoft.com/office/powerpoint/2010/main" val="322093332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42" name="CaixaDeTexto 41">
            <a:extLst>
              <a:ext uri="{FF2B5EF4-FFF2-40B4-BE49-F238E27FC236}">
                <a16:creationId xmlns="" xmlns:a16="http://schemas.microsoft.com/office/drawing/2014/main" id="{4401A4CA-FD89-477D-BB6E-CEDEA36111C7}"/>
              </a:ext>
            </a:extLst>
          </p:cNvPr>
          <p:cNvSpPr txBox="1"/>
          <p:nvPr/>
        </p:nvSpPr>
        <p:spPr>
          <a:xfrm>
            <a:off x="554850" y="1358528"/>
            <a:ext cx="7920000" cy="3342453"/>
          </a:xfrm>
          <a:prstGeom prst="rect">
            <a:avLst/>
          </a:prstGeom>
          <a:noFill/>
        </p:spPr>
        <p:txBody>
          <a:bodyPr wrap="square" rtlCol="0">
            <a:spAutoFit/>
          </a:bodyPr>
          <a:lstStyle/>
          <a:p>
            <a:pPr algn="just">
              <a:lnSpc>
                <a:spcPct val="120000"/>
              </a:lnSpc>
            </a:pPr>
            <a:r>
              <a:rPr lang="pt-BR" sz="1600" dirty="0">
                <a:latin typeface="+mj-lt"/>
              </a:rPr>
              <a:t>Calcular o desvio padrão (s) das diferenças r1, r2, </a:t>
            </a:r>
            <a:r>
              <a:rPr lang="pt-BR" sz="1600" dirty="0" err="1">
                <a:latin typeface="+mj-lt"/>
              </a:rPr>
              <a:t>rn</a:t>
            </a:r>
            <a:r>
              <a:rPr lang="pt-BR" sz="1600" dirty="0">
                <a:latin typeface="+mj-lt"/>
              </a:rPr>
              <a:t> utilizando a fórmula:</a:t>
            </a:r>
          </a:p>
          <a:p>
            <a:pPr algn="just">
              <a:lnSpc>
                <a:spcPct val="120000"/>
              </a:lnSpc>
            </a:pPr>
            <a:r>
              <a:rPr lang="pt-BR" sz="1600" dirty="0">
                <a:latin typeface="+mj-lt"/>
              </a:rPr>
              <a:t/>
            </a:r>
            <a:br>
              <a:rPr lang="pt-BR" sz="1600" dirty="0">
                <a:latin typeface="+mj-lt"/>
              </a:rPr>
            </a:br>
            <a:r>
              <a:rPr lang="pt-BR" sz="1600" dirty="0" err="1">
                <a:latin typeface="+mj-lt"/>
              </a:rPr>
              <a:t>s</a:t>
            </a:r>
            <a:r>
              <a:rPr lang="pt-BR" sz="1600" baseline="-25000" dirty="0" err="1">
                <a:latin typeface="+mj-lt"/>
              </a:rPr>
              <a:t>usuário</a:t>
            </a:r>
            <a:r>
              <a:rPr lang="pt-BR" sz="1600" dirty="0">
                <a:latin typeface="+mj-lt"/>
              </a:rPr>
              <a:t> = √ [∑ (ri – R)2 / (n-1)], onde: i = 1 até n</a:t>
            </a:r>
          </a:p>
          <a:p>
            <a:pPr algn="just">
              <a:lnSpc>
                <a:spcPct val="120000"/>
              </a:lnSpc>
            </a:pPr>
            <a:r>
              <a:rPr lang="pt-BR" sz="1600" dirty="0">
                <a:latin typeface="+mj-lt"/>
              </a:rPr>
              <a:t>R = média dos valores de ri</a:t>
            </a:r>
          </a:p>
          <a:p>
            <a:pPr algn="just">
              <a:lnSpc>
                <a:spcPct val="120000"/>
              </a:lnSpc>
            </a:pPr>
            <a:r>
              <a:rPr lang="pt-BR" sz="1600" dirty="0">
                <a:latin typeface="+mj-lt"/>
              </a:rPr>
              <a:t>Se o desvio padrão (</a:t>
            </a:r>
            <a:r>
              <a:rPr lang="pt-BR" sz="1600" i="1" dirty="0" err="1">
                <a:latin typeface="+mj-lt"/>
              </a:rPr>
              <a:t>s</a:t>
            </a:r>
            <a:r>
              <a:rPr lang="pt-BR" sz="1600" baseline="-25000" dirty="0" err="1">
                <a:latin typeface="+mj-lt"/>
              </a:rPr>
              <a:t>usuário</a:t>
            </a:r>
            <a:r>
              <a:rPr lang="pt-BR" sz="1600" dirty="0">
                <a:latin typeface="+mj-lt"/>
              </a:rPr>
              <a:t>) for menor que duas vezes o desvio padrão da repetitividade obtido na última calibração (s certificado de calibração), a balança continua adequada para uso.</a:t>
            </a:r>
          </a:p>
          <a:p>
            <a:pPr algn="just">
              <a:lnSpc>
                <a:spcPct val="120000"/>
              </a:lnSpc>
            </a:pPr>
            <a:endParaRPr lang="pt-BR" sz="1600" dirty="0">
              <a:latin typeface="+mj-lt"/>
            </a:endParaRPr>
          </a:p>
          <a:p>
            <a:pPr algn="just">
              <a:lnSpc>
                <a:spcPct val="120000"/>
              </a:lnSpc>
            </a:pPr>
            <a:r>
              <a:rPr lang="pt-BR" sz="1600" dirty="0">
                <a:latin typeface="+mj-lt"/>
              </a:rPr>
              <a:t>Nota - Nem sempre o certificado de calibração traz o valor do desvio padrão das leituras e o desvio padrão da repetitividade. Nesses casos, o laboratório deve solicitar ao fornecedor do serviço de calibração que inclua essas informações, quando da análise da contratação do serviço.</a:t>
            </a:r>
          </a:p>
        </p:txBody>
      </p:sp>
      <p:sp>
        <p:nvSpPr>
          <p:cNvPr id="21" name="Título 1">
            <a:extLst>
              <a:ext uri="{FF2B5EF4-FFF2-40B4-BE49-F238E27FC236}">
                <a16:creationId xmlns="" xmlns:a16="http://schemas.microsoft.com/office/drawing/2014/main" id="{AEC464F4-15D5-416E-BB78-F84E36CAC77A}"/>
              </a:ext>
            </a:extLst>
          </p:cNvPr>
          <p:cNvSpPr>
            <a:spLocks noGrp="1"/>
          </p:cNvSpPr>
          <p:nvPr>
            <p:ph type="title"/>
          </p:nvPr>
        </p:nvSpPr>
        <p:spPr>
          <a:xfrm>
            <a:off x="475129" y="194497"/>
            <a:ext cx="9185604" cy="648007"/>
          </a:xfrm>
        </p:spPr>
        <p:txBody>
          <a:bodyPr>
            <a:noAutofit/>
          </a:bodyPr>
          <a:lstStyle/>
          <a:p>
            <a:r>
              <a:rPr lang="pt-BR" sz="2000" b="1" cap="all" dirty="0">
                <a:solidFill>
                  <a:srgbClr val="0066B2"/>
                </a:solidFill>
              </a:rPr>
              <a:t>5. PROCEDIMENTO DE CALIBRAÇÃO DE BALANÇAS VERIFICAÇÃO INTERMEDIÁRIA</a:t>
            </a:r>
            <a:endParaRPr lang="pt-BR" sz="2000" b="1" cap="all" dirty="0">
              <a:solidFill>
                <a:srgbClr val="C00000"/>
              </a:solidFill>
            </a:endParaRPr>
          </a:p>
        </p:txBody>
      </p:sp>
    </p:spTree>
    <p:extLst>
      <p:ext uri="{BB962C8B-B14F-4D97-AF65-F5344CB8AC3E}">
        <p14:creationId xmlns:p14="http://schemas.microsoft.com/office/powerpoint/2010/main" val="210372212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42" name="CaixaDeTexto 41">
            <a:extLst>
              <a:ext uri="{FF2B5EF4-FFF2-40B4-BE49-F238E27FC236}">
                <a16:creationId xmlns="" xmlns:a16="http://schemas.microsoft.com/office/drawing/2014/main" id="{4401A4CA-FD89-477D-BB6E-CEDEA36111C7}"/>
              </a:ext>
            </a:extLst>
          </p:cNvPr>
          <p:cNvSpPr txBox="1"/>
          <p:nvPr/>
        </p:nvSpPr>
        <p:spPr>
          <a:xfrm>
            <a:off x="612000" y="1186933"/>
            <a:ext cx="7920000" cy="3933384"/>
          </a:xfrm>
          <a:prstGeom prst="rect">
            <a:avLst/>
          </a:prstGeom>
          <a:noFill/>
        </p:spPr>
        <p:txBody>
          <a:bodyPr wrap="square" rtlCol="0">
            <a:spAutoFit/>
          </a:bodyPr>
          <a:lstStyle/>
          <a:p>
            <a:pPr algn="just">
              <a:lnSpc>
                <a:spcPct val="120000"/>
              </a:lnSpc>
            </a:pPr>
            <a:r>
              <a:rPr lang="pt-BR" sz="1600" dirty="0">
                <a:latin typeface="+mj-lt"/>
              </a:rPr>
              <a:t>Recomendam-se as seguintes frequências para as calibrações e verificações</a:t>
            </a:r>
            <a:r>
              <a:rPr lang="pt-BR" sz="1600" dirty="0" smtClean="0">
                <a:latin typeface="+mj-lt"/>
              </a:rPr>
              <a:t>:</a:t>
            </a:r>
          </a:p>
          <a:p>
            <a:pPr algn="just">
              <a:lnSpc>
                <a:spcPct val="120000"/>
              </a:lnSpc>
            </a:pPr>
            <a:endParaRPr lang="pt-BR" sz="1600" dirty="0">
              <a:latin typeface="+mj-lt"/>
            </a:endParaRPr>
          </a:p>
          <a:p>
            <a:pPr marL="342900" indent="-342900" algn="just">
              <a:lnSpc>
                <a:spcPct val="120000"/>
              </a:lnSpc>
              <a:buAutoNum type="alphaLcParenR"/>
            </a:pPr>
            <a:r>
              <a:rPr lang="pt-BR" sz="1600" b="1" dirty="0" smtClean="0">
                <a:latin typeface="+mj-lt"/>
              </a:rPr>
              <a:t>Balanças:</a:t>
            </a:r>
          </a:p>
          <a:p>
            <a:pPr marL="342900" indent="-342900" algn="just">
              <a:lnSpc>
                <a:spcPct val="120000"/>
              </a:lnSpc>
              <a:buAutoNum type="alphaLcParenR"/>
            </a:pPr>
            <a:endParaRPr lang="pt-BR" sz="1600" b="1" dirty="0">
              <a:latin typeface="+mj-lt"/>
            </a:endParaRPr>
          </a:p>
          <a:p>
            <a:pPr algn="just">
              <a:lnSpc>
                <a:spcPct val="120000"/>
              </a:lnSpc>
            </a:pPr>
            <a:r>
              <a:rPr lang="pt-BR" sz="1600" b="1" dirty="0">
                <a:latin typeface="+mj-lt"/>
              </a:rPr>
              <a:t>a.1) </a:t>
            </a:r>
            <a:r>
              <a:rPr lang="pt-BR" sz="1600" dirty="0">
                <a:latin typeface="+mj-lt"/>
              </a:rPr>
              <a:t>calibração a cada 12 meses;</a:t>
            </a:r>
          </a:p>
          <a:p>
            <a:pPr algn="just">
              <a:lnSpc>
                <a:spcPct val="120000"/>
              </a:lnSpc>
            </a:pPr>
            <a:r>
              <a:rPr lang="pt-BR" sz="1600" b="1" dirty="0">
                <a:latin typeface="+mj-lt"/>
              </a:rPr>
              <a:t>a.2) </a:t>
            </a:r>
            <a:r>
              <a:rPr lang="pt-BR" sz="1600" dirty="0">
                <a:latin typeface="+mj-lt"/>
              </a:rPr>
              <a:t>verificações diárias ou a cada uso;</a:t>
            </a:r>
          </a:p>
          <a:p>
            <a:pPr algn="just">
              <a:lnSpc>
                <a:spcPct val="120000"/>
              </a:lnSpc>
            </a:pPr>
            <a:r>
              <a:rPr lang="pt-BR" sz="1600" b="1" dirty="0">
                <a:latin typeface="+mj-lt"/>
              </a:rPr>
              <a:t>a.3) </a:t>
            </a:r>
            <a:r>
              <a:rPr lang="pt-BR" sz="1600" dirty="0">
                <a:latin typeface="+mj-lt"/>
              </a:rPr>
              <a:t>verificações intermediárias – verificação simples em pontos selecionados: a cada mês;</a:t>
            </a:r>
          </a:p>
          <a:p>
            <a:pPr algn="just">
              <a:lnSpc>
                <a:spcPct val="120000"/>
              </a:lnSpc>
            </a:pPr>
            <a:r>
              <a:rPr lang="pt-BR" sz="1600" b="1" dirty="0">
                <a:latin typeface="+mj-lt"/>
              </a:rPr>
              <a:t>a.4) </a:t>
            </a:r>
            <a:r>
              <a:rPr lang="pt-BR" sz="1600" dirty="0">
                <a:latin typeface="+mj-lt"/>
              </a:rPr>
              <a:t>verificações intermediárias – verificação da repetitividade – a cada 06 meses.</a:t>
            </a:r>
          </a:p>
          <a:p>
            <a:pPr algn="just">
              <a:lnSpc>
                <a:spcPct val="120000"/>
              </a:lnSpc>
            </a:pPr>
            <a:endParaRPr lang="pt-BR" sz="1600" dirty="0">
              <a:latin typeface="+mj-lt"/>
            </a:endParaRPr>
          </a:p>
          <a:p>
            <a:pPr algn="just">
              <a:lnSpc>
                <a:spcPct val="120000"/>
              </a:lnSpc>
            </a:pPr>
            <a:r>
              <a:rPr lang="pt-BR" sz="1600" b="1" dirty="0">
                <a:latin typeface="+mj-lt"/>
              </a:rPr>
              <a:t>b) Pesos padrão: </a:t>
            </a:r>
            <a:r>
              <a:rPr lang="pt-BR" sz="1600" dirty="0">
                <a:latin typeface="+mj-lt"/>
              </a:rPr>
              <a:t>calibração a cada 5 anos.</a:t>
            </a:r>
          </a:p>
          <a:p>
            <a:pPr algn="just">
              <a:lnSpc>
                <a:spcPct val="120000"/>
              </a:lnSpc>
            </a:pPr>
            <a:endParaRPr lang="pt-BR" sz="1600" dirty="0">
              <a:latin typeface="+mj-lt"/>
            </a:endParaRPr>
          </a:p>
          <a:p>
            <a:pPr algn="just">
              <a:lnSpc>
                <a:spcPct val="120000"/>
              </a:lnSpc>
            </a:pPr>
            <a:r>
              <a:rPr lang="pt-BR" sz="1600" b="1" dirty="0">
                <a:latin typeface="+mj-lt"/>
              </a:rPr>
              <a:t>c) Pesos de valor designado: </a:t>
            </a:r>
            <a:r>
              <a:rPr lang="pt-BR" sz="1600" dirty="0">
                <a:latin typeface="+mj-lt"/>
              </a:rPr>
              <a:t>verificações contra pesos padrão calibrados (anualmente) ou pesagem direta nas balanças imediatamente após a calibração destas.</a:t>
            </a:r>
          </a:p>
        </p:txBody>
      </p:sp>
      <p:sp>
        <p:nvSpPr>
          <p:cNvPr id="21" name="Título 1">
            <a:extLst>
              <a:ext uri="{FF2B5EF4-FFF2-40B4-BE49-F238E27FC236}">
                <a16:creationId xmlns="" xmlns:a16="http://schemas.microsoft.com/office/drawing/2014/main" id="{AEC464F4-15D5-416E-BB78-F84E36CAC77A}"/>
              </a:ext>
            </a:extLst>
          </p:cNvPr>
          <p:cNvSpPr>
            <a:spLocks noGrp="1"/>
          </p:cNvSpPr>
          <p:nvPr>
            <p:ph type="title"/>
          </p:nvPr>
        </p:nvSpPr>
        <p:spPr>
          <a:xfrm>
            <a:off x="612000" y="269463"/>
            <a:ext cx="9288634" cy="648007"/>
          </a:xfrm>
        </p:spPr>
        <p:txBody>
          <a:bodyPr>
            <a:noAutofit/>
          </a:bodyPr>
          <a:lstStyle/>
          <a:p>
            <a:r>
              <a:rPr lang="pt-BR" sz="2000" b="1" cap="all" dirty="0">
                <a:solidFill>
                  <a:srgbClr val="0066B2"/>
                </a:solidFill>
              </a:rPr>
              <a:t>5. PROCEDIMENTO DE CALIBRAÇÃO DE BALANÇAS VERIFICAÇÃO INTERMEDIÁRIA</a:t>
            </a:r>
            <a:endParaRPr lang="pt-BR" sz="2000" b="1" cap="all" dirty="0">
              <a:solidFill>
                <a:srgbClr val="C00000"/>
              </a:solidFill>
            </a:endParaRPr>
          </a:p>
        </p:txBody>
      </p:sp>
    </p:spTree>
    <p:extLst>
      <p:ext uri="{BB962C8B-B14F-4D97-AF65-F5344CB8AC3E}">
        <p14:creationId xmlns:p14="http://schemas.microsoft.com/office/powerpoint/2010/main" val="91598922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42" name="CaixaDeTexto 41">
            <a:extLst>
              <a:ext uri="{FF2B5EF4-FFF2-40B4-BE49-F238E27FC236}">
                <a16:creationId xmlns="" xmlns:a16="http://schemas.microsoft.com/office/drawing/2014/main" id="{4401A4CA-FD89-477D-BB6E-CEDEA36111C7}"/>
              </a:ext>
            </a:extLst>
          </p:cNvPr>
          <p:cNvSpPr txBox="1"/>
          <p:nvPr/>
        </p:nvSpPr>
        <p:spPr>
          <a:xfrm>
            <a:off x="378266" y="1207172"/>
            <a:ext cx="4830449" cy="2456057"/>
          </a:xfrm>
          <a:prstGeom prst="rect">
            <a:avLst/>
          </a:prstGeom>
          <a:noFill/>
        </p:spPr>
        <p:txBody>
          <a:bodyPr wrap="square" rtlCol="0">
            <a:spAutoFit/>
          </a:bodyPr>
          <a:lstStyle/>
          <a:p>
            <a:pPr algn="just">
              <a:lnSpc>
                <a:spcPct val="120000"/>
              </a:lnSpc>
            </a:pPr>
            <a:r>
              <a:rPr lang="pt-BR" sz="1600" b="1" dirty="0">
                <a:solidFill>
                  <a:srgbClr val="E1B937"/>
                </a:solidFill>
                <a:latin typeface="+mj-lt"/>
              </a:rPr>
              <a:t>Exercício 5.2 – Verificação simples de </a:t>
            </a:r>
            <a:r>
              <a:rPr lang="pt-BR" sz="1600" b="1" dirty="0" smtClean="0">
                <a:solidFill>
                  <a:srgbClr val="E1B937"/>
                </a:solidFill>
                <a:latin typeface="+mj-lt"/>
              </a:rPr>
              <a:t>balança</a:t>
            </a:r>
          </a:p>
          <a:p>
            <a:pPr algn="just">
              <a:lnSpc>
                <a:spcPct val="120000"/>
              </a:lnSpc>
            </a:pPr>
            <a:endParaRPr lang="pt-BR" sz="1600" b="1" dirty="0">
              <a:latin typeface="+mj-lt"/>
            </a:endParaRPr>
          </a:p>
          <a:p>
            <a:pPr algn="just">
              <a:lnSpc>
                <a:spcPct val="120000"/>
              </a:lnSpc>
            </a:pPr>
            <a:r>
              <a:rPr lang="pt-BR" sz="1600" dirty="0">
                <a:latin typeface="+mj-lt"/>
              </a:rPr>
              <a:t>Com base nos dados da balança do exercício 2.7, analise, a luz do documento orientativo DOQ CGCRE 36, se a balança está aprovada na verificação intermediária. Para o teste de verificação  intermediária vamos checar os pontos </a:t>
            </a:r>
            <a:br>
              <a:rPr lang="pt-BR" sz="1600" dirty="0">
                <a:latin typeface="+mj-lt"/>
              </a:rPr>
            </a:br>
            <a:r>
              <a:rPr lang="pt-BR" sz="1600" dirty="0">
                <a:latin typeface="+mj-lt"/>
              </a:rPr>
              <a:t>1 g; 10 g; 100 g; 300 g e 500 g. </a:t>
            </a:r>
          </a:p>
        </p:txBody>
      </p:sp>
      <p:sp>
        <p:nvSpPr>
          <p:cNvPr id="21" name="Título 1">
            <a:extLst>
              <a:ext uri="{FF2B5EF4-FFF2-40B4-BE49-F238E27FC236}">
                <a16:creationId xmlns="" xmlns:a16="http://schemas.microsoft.com/office/drawing/2014/main" id="{AEC464F4-15D5-416E-BB78-F84E36CAC77A}"/>
              </a:ext>
            </a:extLst>
          </p:cNvPr>
          <p:cNvSpPr>
            <a:spLocks noGrp="1"/>
          </p:cNvSpPr>
          <p:nvPr>
            <p:ph type="title"/>
          </p:nvPr>
        </p:nvSpPr>
        <p:spPr>
          <a:xfrm>
            <a:off x="378266" y="279583"/>
            <a:ext cx="9404544" cy="648007"/>
          </a:xfrm>
        </p:spPr>
        <p:txBody>
          <a:bodyPr>
            <a:noAutofit/>
          </a:bodyPr>
          <a:lstStyle/>
          <a:p>
            <a:r>
              <a:rPr lang="pt-BR" sz="2000" b="1" cap="all" dirty="0">
                <a:solidFill>
                  <a:srgbClr val="0066B2"/>
                </a:solidFill>
              </a:rPr>
              <a:t>5. PROCEDIMENTO DE CALIBRAÇÃO DE BALANÇAS VERIFICAÇÃO INTERMEDIÁRIA</a:t>
            </a:r>
            <a:endParaRPr lang="pt-BR" sz="2000" b="1" cap="all" dirty="0">
              <a:solidFill>
                <a:srgbClr val="C00000"/>
              </a:solidFill>
            </a:endParaRPr>
          </a:p>
        </p:txBody>
      </p:sp>
      <p:graphicFrame>
        <p:nvGraphicFramePr>
          <p:cNvPr id="2" name="Tabela 1">
            <a:extLst>
              <a:ext uri="{FF2B5EF4-FFF2-40B4-BE49-F238E27FC236}">
                <a16:creationId xmlns="" xmlns:a16="http://schemas.microsoft.com/office/drawing/2014/main" id="{983DB479-9D88-47F6-9E58-974E313F997C}"/>
              </a:ext>
            </a:extLst>
          </p:cNvPr>
          <p:cNvGraphicFramePr>
            <a:graphicFrameLocks noGrp="1"/>
          </p:cNvGraphicFramePr>
          <p:nvPr>
            <p:extLst>
              <p:ext uri="{D42A27DB-BD31-4B8C-83A1-F6EECF244321}">
                <p14:modId xmlns:p14="http://schemas.microsoft.com/office/powerpoint/2010/main" val="2057565546"/>
              </p:ext>
            </p:extLst>
          </p:nvPr>
        </p:nvGraphicFramePr>
        <p:xfrm>
          <a:off x="5315812" y="1134179"/>
          <a:ext cx="2654324" cy="5058100"/>
        </p:xfrm>
        <a:graphic>
          <a:graphicData uri="http://schemas.openxmlformats.org/drawingml/2006/table">
            <a:tbl>
              <a:tblPr>
                <a:tableStyleId>{5C22544A-7EE6-4342-B048-85BDC9FD1C3A}</a:tableStyleId>
              </a:tblPr>
              <a:tblGrid>
                <a:gridCol w="707105">
                  <a:extLst>
                    <a:ext uri="{9D8B030D-6E8A-4147-A177-3AD203B41FA5}">
                      <a16:colId xmlns="" xmlns:a16="http://schemas.microsoft.com/office/drawing/2014/main" val="1743552855"/>
                    </a:ext>
                  </a:extLst>
                </a:gridCol>
                <a:gridCol w="938880">
                  <a:extLst>
                    <a:ext uri="{9D8B030D-6E8A-4147-A177-3AD203B41FA5}">
                      <a16:colId xmlns="" xmlns:a16="http://schemas.microsoft.com/office/drawing/2014/main" val="1287024648"/>
                    </a:ext>
                  </a:extLst>
                </a:gridCol>
                <a:gridCol w="1008339">
                  <a:extLst>
                    <a:ext uri="{9D8B030D-6E8A-4147-A177-3AD203B41FA5}">
                      <a16:colId xmlns="" xmlns:a16="http://schemas.microsoft.com/office/drawing/2014/main" val="1378135976"/>
                    </a:ext>
                  </a:extLst>
                </a:gridCol>
              </a:tblGrid>
              <a:tr h="181306">
                <a:tc gridSpan="3">
                  <a:txBody>
                    <a:bodyPr/>
                    <a:lstStyle/>
                    <a:p>
                      <a:pPr algn="ctr" fontAlgn="b"/>
                      <a:r>
                        <a:rPr lang="pt-BR" sz="1600" u="none" strike="noStrike">
                          <a:effectLst/>
                          <a:latin typeface="+mn-lt"/>
                        </a:rPr>
                        <a:t>PONTO 1 g</a:t>
                      </a:r>
                      <a:endParaRPr lang="pt-BR" sz="1600" b="0" i="0" u="none" strike="noStrike">
                        <a:solidFill>
                          <a:srgbClr val="000000"/>
                        </a:solidFill>
                        <a:effectLst/>
                        <a:latin typeface="+mn-lt"/>
                      </a:endParaRPr>
                    </a:p>
                  </a:txBody>
                  <a:tcPr marL="9065" marR="9065" marT="90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2450380775"/>
                  </a:ext>
                </a:extLst>
              </a:tr>
              <a:tr h="181306">
                <a:tc>
                  <a:txBody>
                    <a:bodyPr/>
                    <a:lstStyle/>
                    <a:p>
                      <a:pPr algn="ctr" fontAlgn="ctr"/>
                      <a:r>
                        <a:rPr lang="pt-BR" sz="1600" u="none" strike="noStrike">
                          <a:effectLst/>
                          <a:latin typeface="+mn-lt"/>
                        </a:rPr>
                        <a:t>Z (g)</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m (g)</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M (g)</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23732919"/>
                  </a:ext>
                </a:extLst>
              </a:tr>
              <a:tr h="181306">
                <a:tc>
                  <a:txBody>
                    <a:bodyPr/>
                    <a:lstStyle/>
                    <a:p>
                      <a:pPr algn="ctr" fontAlgn="ctr"/>
                      <a:r>
                        <a:rPr lang="pt-BR" sz="1600" u="none" strike="noStrike">
                          <a:effectLst/>
                          <a:latin typeface="+mn-lt"/>
                        </a:rPr>
                        <a:t>0,0000</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0,9999</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1,00000</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69364050"/>
                  </a:ext>
                </a:extLst>
              </a:tr>
              <a:tr h="181306">
                <a:tc>
                  <a:txBody>
                    <a:bodyPr/>
                    <a:lstStyle/>
                    <a:p>
                      <a:pPr algn="ctr" fontAlgn="ctr"/>
                      <a:r>
                        <a:rPr lang="pt-BR" sz="1600" u="none" strike="noStrike">
                          <a:effectLst/>
                          <a:latin typeface="+mn-lt"/>
                        </a:rPr>
                        <a:t>0,0000</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0,9999</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1,00000</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97805936"/>
                  </a:ext>
                </a:extLst>
              </a:tr>
              <a:tr h="181306">
                <a:tc gridSpan="3">
                  <a:txBody>
                    <a:bodyPr/>
                    <a:lstStyle/>
                    <a:p>
                      <a:pPr algn="ctr" fontAlgn="b"/>
                      <a:r>
                        <a:rPr lang="pt-BR" sz="1600" u="none" strike="noStrike" dirty="0">
                          <a:effectLst/>
                          <a:latin typeface="+mn-lt"/>
                        </a:rPr>
                        <a:t>PONTO 10 g</a:t>
                      </a:r>
                      <a:endParaRPr lang="pt-BR" sz="1600" b="0" i="0" u="none" strike="noStrike" dirty="0">
                        <a:solidFill>
                          <a:srgbClr val="000000"/>
                        </a:solidFill>
                        <a:effectLst/>
                        <a:latin typeface="+mn-lt"/>
                      </a:endParaRPr>
                    </a:p>
                  </a:txBody>
                  <a:tcPr marL="9065" marR="9065" marT="90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719458648"/>
                  </a:ext>
                </a:extLst>
              </a:tr>
              <a:tr h="181306">
                <a:tc>
                  <a:txBody>
                    <a:bodyPr/>
                    <a:lstStyle/>
                    <a:p>
                      <a:pPr algn="ctr" fontAlgn="ctr"/>
                      <a:r>
                        <a:rPr lang="pt-BR" sz="1600" u="none" strike="noStrike">
                          <a:effectLst/>
                          <a:latin typeface="+mn-lt"/>
                        </a:rPr>
                        <a:t>Z (g)</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m (g)</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M (g)</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98348041"/>
                  </a:ext>
                </a:extLst>
              </a:tr>
              <a:tr h="181306">
                <a:tc>
                  <a:txBody>
                    <a:bodyPr/>
                    <a:lstStyle/>
                    <a:p>
                      <a:pPr algn="ctr" fontAlgn="ctr"/>
                      <a:r>
                        <a:rPr lang="pt-BR" sz="1600" u="none" strike="noStrike">
                          <a:effectLst/>
                          <a:latin typeface="+mn-lt"/>
                        </a:rPr>
                        <a:t>0,0000</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10,0002</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10,00000</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1668487"/>
                  </a:ext>
                </a:extLst>
              </a:tr>
              <a:tr h="181306">
                <a:tc>
                  <a:txBody>
                    <a:bodyPr/>
                    <a:lstStyle/>
                    <a:p>
                      <a:pPr algn="ctr" fontAlgn="ctr"/>
                      <a:r>
                        <a:rPr lang="pt-BR" sz="1600" u="none" strike="noStrike">
                          <a:effectLst/>
                          <a:latin typeface="+mn-lt"/>
                        </a:rPr>
                        <a:t>0,0001</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10,0002</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10,00000</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15789879"/>
                  </a:ext>
                </a:extLst>
              </a:tr>
              <a:tr h="181306">
                <a:tc gridSpan="3">
                  <a:txBody>
                    <a:bodyPr/>
                    <a:lstStyle/>
                    <a:p>
                      <a:pPr algn="ctr" fontAlgn="b"/>
                      <a:r>
                        <a:rPr lang="pt-BR" sz="1600" u="none" strike="noStrike" dirty="0">
                          <a:effectLst/>
                          <a:latin typeface="+mn-lt"/>
                        </a:rPr>
                        <a:t>PONTO 100 g</a:t>
                      </a:r>
                      <a:endParaRPr lang="pt-BR" sz="1600" b="0" i="0" u="none" strike="noStrike" dirty="0">
                        <a:solidFill>
                          <a:srgbClr val="000000"/>
                        </a:solidFill>
                        <a:effectLst/>
                        <a:latin typeface="+mn-lt"/>
                      </a:endParaRPr>
                    </a:p>
                  </a:txBody>
                  <a:tcPr marL="9065" marR="9065" marT="90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1243096529"/>
                  </a:ext>
                </a:extLst>
              </a:tr>
              <a:tr h="181306">
                <a:tc>
                  <a:txBody>
                    <a:bodyPr/>
                    <a:lstStyle/>
                    <a:p>
                      <a:pPr algn="ctr" fontAlgn="ctr"/>
                      <a:r>
                        <a:rPr lang="pt-BR" sz="1600" u="none" strike="noStrike">
                          <a:effectLst/>
                          <a:latin typeface="+mn-lt"/>
                        </a:rPr>
                        <a:t>Z (g)</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dirty="0">
                          <a:effectLst/>
                          <a:latin typeface="+mn-lt"/>
                        </a:rPr>
                        <a:t>m (g)</a:t>
                      </a:r>
                      <a:endParaRPr lang="pt-BR" sz="1600" b="0" i="0" u="none" strike="noStrike" dirty="0">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M (g)</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720532484"/>
                  </a:ext>
                </a:extLst>
              </a:tr>
              <a:tr h="181306">
                <a:tc>
                  <a:txBody>
                    <a:bodyPr/>
                    <a:lstStyle/>
                    <a:p>
                      <a:pPr algn="ctr" fontAlgn="ctr"/>
                      <a:r>
                        <a:rPr lang="pt-BR" sz="1600" u="none" strike="noStrike">
                          <a:effectLst/>
                          <a:latin typeface="+mn-lt"/>
                        </a:rPr>
                        <a:t>0,0000</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99,9998</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100,00000</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18372898"/>
                  </a:ext>
                </a:extLst>
              </a:tr>
              <a:tr h="181306">
                <a:tc>
                  <a:txBody>
                    <a:bodyPr/>
                    <a:lstStyle/>
                    <a:p>
                      <a:pPr algn="ctr" fontAlgn="ctr"/>
                      <a:r>
                        <a:rPr lang="pt-BR" sz="1600" u="none" strike="noStrike">
                          <a:effectLst/>
                          <a:latin typeface="+mn-lt"/>
                        </a:rPr>
                        <a:t>0,0001</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99,9998</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100,00000</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19896991"/>
                  </a:ext>
                </a:extLst>
              </a:tr>
              <a:tr h="181306">
                <a:tc gridSpan="3">
                  <a:txBody>
                    <a:bodyPr/>
                    <a:lstStyle/>
                    <a:p>
                      <a:pPr algn="ctr" fontAlgn="b"/>
                      <a:r>
                        <a:rPr lang="pt-BR" sz="1600" u="none" strike="noStrike" dirty="0">
                          <a:effectLst/>
                          <a:latin typeface="+mn-lt"/>
                        </a:rPr>
                        <a:t>PONTO 300 g</a:t>
                      </a:r>
                      <a:endParaRPr lang="pt-BR" sz="1600" b="0" i="0" u="none" strike="noStrike" dirty="0">
                        <a:solidFill>
                          <a:srgbClr val="000000"/>
                        </a:solidFill>
                        <a:effectLst/>
                        <a:latin typeface="+mn-lt"/>
                      </a:endParaRPr>
                    </a:p>
                  </a:txBody>
                  <a:tcPr marL="9065" marR="9065" marT="90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1133874358"/>
                  </a:ext>
                </a:extLst>
              </a:tr>
              <a:tr h="181306">
                <a:tc>
                  <a:txBody>
                    <a:bodyPr/>
                    <a:lstStyle/>
                    <a:p>
                      <a:pPr algn="ctr" fontAlgn="ctr"/>
                      <a:r>
                        <a:rPr lang="pt-BR" sz="1600" u="none" strike="noStrike">
                          <a:effectLst/>
                          <a:latin typeface="+mn-lt"/>
                        </a:rPr>
                        <a:t>Z (g)</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m (g)</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M (g)</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06878130"/>
                  </a:ext>
                </a:extLst>
              </a:tr>
              <a:tr h="181306">
                <a:tc>
                  <a:txBody>
                    <a:bodyPr/>
                    <a:lstStyle/>
                    <a:p>
                      <a:pPr algn="ctr" fontAlgn="ctr"/>
                      <a:r>
                        <a:rPr lang="pt-BR" sz="1600" u="none" strike="noStrike">
                          <a:effectLst/>
                          <a:latin typeface="+mn-lt"/>
                        </a:rPr>
                        <a:t>0,0000</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300,0000</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dirty="0">
                          <a:effectLst/>
                          <a:latin typeface="+mn-lt"/>
                        </a:rPr>
                        <a:t>300,00000</a:t>
                      </a:r>
                      <a:endParaRPr lang="pt-BR" sz="1600" b="0" i="0" u="none" strike="noStrike" dirty="0">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74586211"/>
                  </a:ext>
                </a:extLst>
              </a:tr>
              <a:tr h="181306">
                <a:tc>
                  <a:txBody>
                    <a:bodyPr/>
                    <a:lstStyle/>
                    <a:p>
                      <a:pPr algn="ctr" fontAlgn="ctr"/>
                      <a:r>
                        <a:rPr lang="pt-BR" sz="1600" u="none" strike="noStrike" dirty="0">
                          <a:effectLst/>
                          <a:latin typeface="+mn-lt"/>
                        </a:rPr>
                        <a:t>0,0002</a:t>
                      </a:r>
                      <a:endParaRPr lang="pt-BR" sz="1600" b="0" i="0" u="none" strike="noStrike" dirty="0">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300,0001</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300,00000</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24029800"/>
                  </a:ext>
                </a:extLst>
              </a:tr>
              <a:tr h="181306">
                <a:tc gridSpan="3">
                  <a:txBody>
                    <a:bodyPr/>
                    <a:lstStyle/>
                    <a:p>
                      <a:pPr algn="ctr" fontAlgn="b"/>
                      <a:r>
                        <a:rPr lang="pt-BR" sz="1600" u="none" strike="noStrike" dirty="0">
                          <a:effectLst/>
                          <a:latin typeface="+mn-lt"/>
                        </a:rPr>
                        <a:t>PONTO 500 g</a:t>
                      </a:r>
                      <a:endParaRPr lang="pt-BR" sz="1600" b="0" i="0" u="none" strike="noStrike" dirty="0">
                        <a:solidFill>
                          <a:srgbClr val="000000"/>
                        </a:solidFill>
                        <a:effectLst/>
                        <a:latin typeface="+mn-lt"/>
                      </a:endParaRPr>
                    </a:p>
                  </a:txBody>
                  <a:tcPr marL="9065" marR="9065" marT="90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704470070"/>
                  </a:ext>
                </a:extLst>
              </a:tr>
              <a:tr h="181306">
                <a:tc>
                  <a:txBody>
                    <a:bodyPr/>
                    <a:lstStyle/>
                    <a:p>
                      <a:pPr algn="ctr" fontAlgn="ctr"/>
                      <a:r>
                        <a:rPr lang="pt-BR" sz="1600" u="none" strike="noStrike">
                          <a:effectLst/>
                          <a:latin typeface="+mn-lt"/>
                        </a:rPr>
                        <a:t>Z (g)</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m (g)</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M (g)</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80073701"/>
                  </a:ext>
                </a:extLst>
              </a:tr>
              <a:tr h="181306">
                <a:tc>
                  <a:txBody>
                    <a:bodyPr/>
                    <a:lstStyle/>
                    <a:p>
                      <a:pPr algn="ctr" fontAlgn="ctr"/>
                      <a:r>
                        <a:rPr lang="pt-BR" sz="1600" u="none" strike="noStrike">
                          <a:effectLst/>
                          <a:latin typeface="+mn-lt"/>
                        </a:rPr>
                        <a:t>0,0000</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499,9998</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500,00000</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99843222"/>
                  </a:ext>
                </a:extLst>
              </a:tr>
              <a:tr h="181306">
                <a:tc>
                  <a:txBody>
                    <a:bodyPr/>
                    <a:lstStyle/>
                    <a:p>
                      <a:pPr algn="ctr" fontAlgn="ctr"/>
                      <a:r>
                        <a:rPr lang="pt-BR" sz="1600" u="none" strike="noStrike">
                          <a:effectLst/>
                          <a:latin typeface="+mn-lt"/>
                        </a:rPr>
                        <a:t>0,0002</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a:effectLst/>
                          <a:latin typeface="+mn-lt"/>
                        </a:rPr>
                        <a:t>499,9999</a:t>
                      </a:r>
                      <a:endParaRPr lang="pt-BR" sz="1600" b="0" i="0" u="none" strike="noStrike">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600" u="none" strike="noStrike" dirty="0">
                          <a:effectLst/>
                          <a:latin typeface="+mn-lt"/>
                        </a:rPr>
                        <a:t>500,00000</a:t>
                      </a:r>
                      <a:endParaRPr lang="pt-BR" sz="1600" b="0" i="0" u="none" strike="noStrike" dirty="0">
                        <a:solidFill>
                          <a:srgbClr val="000000"/>
                        </a:solidFill>
                        <a:effectLst/>
                        <a:latin typeface="+mn-lt"/>
                      </a:endParaRPr>
                    </a:p>
                  </a:txBody>
                  <a:tcPr marL="9065" marR="9065" marT="9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30717663"/>
                  </a:ext>
                </a:extLst>
              </a:tr>
            </a:tbl>
          </a:graphicData>
        </a:graphic>
      </p:graphicFrame>
    </p:spTree>
    <p:extLst>
      <p:ext uri="{BB962C8B-B14F-4D97-AF65-F5344CB8AC3E}">
        <p14:creationId xmlns:p14="http://schemas.microsoft.com/office/powerpoint/2010/main" val="348225282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42" name="CaixaDeTexto 41">
            <a:extLst>
              <a:ext uri="{FF2B5EF4-FFF2-40B4-BE49-F238E27FC236}">
                <a16:creationId xmlns="" xmlns:a16="http://schemas.microsoft.com/office/drawing/2014/main" id="{4401A4CA-FD89-477D-BB6E-CEDEA36111C7}"/>
              </a:ext>
            </a:extLst>
          </p:cNvPr>
          <p:cNvSpPr txBox="1"/>
          <p:nvPr/>
        </p:nvSpPr>
        <p:spPr>
          <a:xfrm>
            <a:off x="245404" y="1156021"/>
            <a:ext cx="4326596" cy="2751522"/>
          </a:xfrm>
          <a:prstGeom prst="rect">
            <a:avLst/>
          </a:prstGeom>
          <a:noFill/>
        </p:spPr>
        <p:txBody>
          <a:bodyPr wrap="square" rtlCol="0">
            <a:spAutoFit/>
          </a:bodyPr>
          <a:lstStyle/>
          <a:p>
            <a:pPr algn="just">
              <a:lnSpc>
                <a:spcPct val="120000"/>
              </a:lnSpc>
            </a:pPr>
            <a:r>
              <a:rPr lang="pt-BR" sz="1600" b="1" dirty="0">
                <a:solidFill>
                  <a:srgbClr val="E1B937"/>
                </a:solidFill>
                <a:latin typeface="+mj-lt"/>
              </a:rPr>
              <a:t>Exercício 5.3 – Verificação de repetitividade da </a:t>
            </a:r>
            <a:r>
              <a:rPr lang="pt-BR" sz="1600" b="1" dirty="0" smtClean="0">
                <a:solidFill>
                  <a:srgbClr val="E1B937"/>
                </a:solidFill>
                <a:latin typeface="+mj-lt"/>
              </a:rPr>
              <a:t>balança</a:t>
            </a:r>
          </a:p>
          <a:p>
            <a:pPr algn="just">
              <a:lnSpc>
                <a:spcPct val="120000"/>
              </a:lnSpc>
            </a:pPr>
            <a:endParaRPr lang="pt-BR" sz="1600" b="1" dirty="0">
              <a:latin typeface="+mj-lt"/>
            </a:endParaRPr>
          </a:p>
          <a:p>
            <a:pPr algn="just">
              <a:lnSpc>
                <a:spcPct val="120000"/>
              </a:lnSpc>
            </a:pPr>
            <a:r>
              <a:rPr lang="pt-BR" sz="1600" dirty="0">
                <a:latin typeface="+mj-lt"/>
              </a:rPr>
              <a:t>Com base nos dados da balança do exercício 2.7, analise, a luz do documento orientativo DOQ CGCRE 36, se a balança está aprovada. </a:t>
            </a:r>
          </a:p>
          <a:p>
            <a:pPr algn="just">
              <a:lnSpc>
                <a:spcPct val="120000"/>
              </a:lnSpc>
            </a:pPr>
            <a:r>
              <a:rPr lang="pt-BR" sz="1600" dirty="0">
                <a:latin typeface="+mj-lt"/>
              </a:rPr>
              <a:t>Como a balança tem faixa de pesagem de 0 a 520 g, usaremos para a verificação de repetitividade a massa padrão de 500 g.</a:t>
            </a:r>
          </a:p>
        </p:txBody>
      </p:sp>
      <p:sp>
        <p:nvSpPr>
          <p:cNvPr id="21" name="Título 1">
            <a:extLst>
              <a:ext uri="{FF2B5EF4-FFF2-40B4-BE49-F238E27FC236}">
                <a16:creationId xmlns="" xmlns:a16="http://schemas.microsoft.com/office/drawing/2014/main" id="{AEC464F4-15D5-416E-BB78-F84E36CAC77A}"/>
              </a:ext>
            </a:extLst>
          </p:cNvPr>
          <p:cNvSpPr>
            <a:spLocks noGrp="1"/>
          </p:cNvSpPr>
          <p:nvPr>
            <p:ph type="title"/>
          </p:nvPr>
        </p:nvSpPr>
        <p:spPr>
          <a:xfrm>
            <a:off x="331695" y="242733"/>
            <a:ext cx="8480612" cy="648007"/>
          </a:xfrm>
        </p:spPr>
        <p:txBody>
          <a:bodyPr>
            <a:noAutofit/>
          </a:bodyPr>
          <a:lstStyle/>
          <a:p>
            <a:r>
              <a:rPr lang="pt-BR" sz="2000" b="1" cap="all" dirty="0">
                <a:solidFill>
                  <a:srgbClr val="0066B2"/>
                </a:solidFill>
              </a:rPr>
              <a:t>5. PROCEDIMENTO DE CALIBRAÇÃO DE BALANÇAS VERIFICAÇÃO INTERMEDIÁRIA</a:t>
            </a:r>
            <a:endParaRPr lang="pt-BR" sz="2000" b="1" cap="all" dirty="0">
              <a:solidFill>
                <a:srgbClr val="C00000"/>
              </a:solidFill>
            </a:endParaRPr>
          </a:p>
        </p:txBody>
      </p:sp>
      <p:graphicFrame>
        <p:nvGraphicFramePr>
          <p:cNvPr id="2" name="Tabela 1">
            <a:extLst>
              <a:ext uri="{FF2B5EF4-FFF2-40B4-BE49-F238E27FC236}">
                <a16:creationId xmlns="" xmlns:a16="http://schemas.microsoft.com/office/drawing/2014/main" id="{F71C7EE2-CB06-47B1-923F-4590A8E40E13}"/>
              </a:ext>
            </a:extLst>
          </p:cNvPr>
          <p:cNvGraphicFramePr>
            <a:graphicFrameLocks noGrp="1"/>
          </p:cNvGraphicFramePr>
          <p:nvPr>
            <p:extLst>
              <p:ext uri="{D42A27DB-BD31-4B8C-83A1-F6EECF244321}">
                <p14:modId xmlns:p14="http://schemas.microsoft.com/office/powerpoint/2010/main" val="3006448731"/>
              </p:ext>
            </p:extLst>
          </p:nvPr>
        </p:nvGraphicFramePr>
        <p:xfrm>
          <a:off x="5237628" y="2021521"/>
          <a:ext cx="3085348" cy="3406140"/>
        </p:xfrm>
        <a:graphic>
          <a:graphicData uri="http://schemas.openxmlformats.org/drawingml/2006/table">
            <a:tbl>
              <a:tblPr>
                <a:tableStyleId>{5C22544A-7EE6-4342-B048-85BDC9FD1C3A}</a:tableStyleId>
              </a:tblPr>
              <a:tblGrid>
                <a:gridCol w="303212">
                  <a:extLst>
                    <a:ext uri="{9D8B030D-6E8A-4147-A177-3AD203B41FA5}">
                      <a16:colId xmlns="" xmlns:a16="http://schemas.microsoft.com/office/drawing/2014/main" val="2226993870"/>
                    </a:ext>
                  </a:extLst>
                </a:gridCol>
                <a:gridCol w="708025">
                  <a:extLst>
                    <a:ext uri="{9D8B030D-6E8A-4147-A177-3AD203B41FA5}">
                      <a16:colId xmlns="" xmlns:a16="http://schemas.microsoft.com/office/drawing/2014/main" val="2465403582"/>
                    </a:ext>
                  </a:extLst>
                </a:gridCol>
                <a:gridCol w="939800">
                  <a:extLst>
                    <a:ext uri="{9D8B030D-6E8A-4147-A177-3AD203B41FA5}">
                      <a16:colId xmlns="" xmlns:a16="http://schemas.microsoft.com/office/drawing/2014/main" val="943957522"/>
                    </a:ext>
                  </a:extLst>
                </a:gridCol>
                <a:gridCol w="1134311">
                  <a:extLst>
                    <a:ext uri="{9D8B030D-6E8A-4147-A177-3AD203B41FA5}">
                      <a16:colId xmlns="" xmlns:a16="http://schemas.microsoft.com/office/drawing/2014/main" val="1881110059"/>
                    </a:ext>
                  </a:extLst>
                </a:gridCol>
              </a:tblGrid>
              <a:tr h="190500">
                <a:tc>
                  <a:txBody>
                    <a:bodyPr/>
                    <a:lstStyle/>
                    <a:p>
                      <a:pPr algn="l" fontAlgn="b"/>
                      <a:endParaRPr lang="pt-BR"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b"/>
                      <a:r>
                        <a:rPr lang="pt-BR" sz="1800" u="none" strike="noStrike">
                          <a:effectLst/>
                          <a:latin typeface="+mn-lt"/>
                        </a:rPr>
                        <a:t>PONTO 500 g</a:t>
                      </a:r>
                      <a:endParaRPr lang="pt-BR" sz="1800" b="1"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2961719350"/>
                  </a:ext>
                </a:extLst>
              </a:tr>
              <a:tr h="190500">
                <a:tc>
                  <a:txBody>
                    <a:bodyPr/>
                    <a:lstStyle/>
                    <a:p>
                      <a:pPr algn="ctr" fontAlgn="ctr"/>
                      <a:r>
                        <a:rPr lang="pt-BR" sz="1800" u="none" strike="noStrike">
                          <a:effectLst/>
                          <a:latin typeface="+mn-lt"/>
                        </a:rPr>
                        <a:t>n</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Z n (g)</a:t>
                      </a:r>
                      <a:endParaRPr lang="pt-BR" sz="1800" b="1"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m n (g)</a:t>
                      </a:r>
                      <a:endParaRPr lang="pt-BR" sz="1800" b="1"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dirty="0">
                          <a:effectLst/>
                          <a:latin typeface="+mn-lt"/>
                        </a:rPr>
                        <a:t>M (g)</a:t>
                      </a:r>
                      <a:endParaRPr lang="pt-BR" sz="18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132598533"/>
                  </a:ext>
                </a:extLst>
              </a:tr>
              <a:tr h="190500">
                <a:tc>
                  <a:txBody>
                    <a:bodyPr/>
                    <a:lstStyle/>
                    <a:p>
                      <a:pPr algn="ctr" fontAlgn="b"/>
                      <a:r>
                        <a:rPr lang="pt-BR" sz="1800" u="none" strike="noStrike">
                          <a:effectLst/>
                          <a:latin typeface="+mn-lt"/>
                        </a:rPr>
                        <a:t>1</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0,0000</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500,0000</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500,00000</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511346028"/>
                  </a:ext>
                </a:extLst>
              </a:tr>
              <a:tr h="190500">
                <a:tc>
                  <a:txBody>
                    <a:bodyPr/>
                    <a:lstStyle/>
                    <a:p>
                      <a:pPr algn="ctr" fontAlgn="b"/>
                      <a:r>
                        <a:rPr lang="pt-BR" sz="1800" u="none" strike="noStrike">
                          <a:effectLst/>
                          <a:latin typeface="+mn-lt"/>
                        </a:rPr>
                        <a:t>2</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0,0001</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500,0000</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500,00000</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738409462"/>
                  </a:ext>
                </a:extLst>
              </a:tr>
              <a:tr h="190500">
                <a:tc>
                  <a:txBody>
                    <a:bodyPr/>
                    <a:lstStyle/>
                    <a:p>
                      <a:pPr algn="ctr" fontAlgn="b"/>
                      <a:r>
                        <a:rPr lang="pt-BR" sz="1800" u="none" strike="noStrike">
                          <a:effectLst/>
                          <a:latin typeface="+mn-lt"/>
                        </a:rPr>
                        <a:t>3</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0,0001</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500,0001</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500,00000</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77127602"/>
                  </a:ext>
                </a:extLst>
              </a:tr>
              <a:tr h="190500">
                <a:tc>
                  <a:txBody>
                    <a:bodyPr/>
                    <a:lstStyle/>
                    <a:p>
                      <a:pPr algn="ctr" fontAlgn="b"/>
                      <a:r>
                        <a:rPr lang="pt-BR" sz="1800" u="none" strike="noStrike">
                          <a:effectLst/>
                          <a:latin typeface="+mn-lt"/>
                        </a:rPr>
                        <a:t>4</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pt-BR" sz="1800" u="none" strike="noStrike">
                          <a:effectLst/>
                          <a:latin typeface="+mn-lt"/>
                        </a:rPr>
                        <a:t>0,0002</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500,0001</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500,00000</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012854412"/>
                  </a:ext>
                </a:extLst>
              </a:tr>
              <a:tr h="190500">
                <a:tc>
                  <a:txBody>
                    <a:bodyPr/>
                    <a:lstStyle/>
                    <a:p>
                      <a:pPr algn="ctr" fontAlgn="b"/>
                      <a:r>
                        <a:rPr lang="pt-BR" sz="1800" u="none" strike="noStrike">
                          <a:effectLst/>
                          <a:latin typeface="+mn-lt"/>
                        </a:rPr>
                        <a:t>5</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pt-BR" sz="1800" u="none" strike="noStrike">
                          <a:effectLst/>
                          <a:latin typeface="+mn-lt"/>
                        </a:rPr>
                        <a:t>0,0002</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500,0002</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500,00000</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711420548"/>
                  </a:ext>
                </a:extLst>
              </a:tr>
              <a:tr h="190500">
                <a:tc>
                  <a:txBody>
                    <a:bodyPr/>
                    <a:lstStyle/>
                    <a:p>
                      <a:pPr algn="ctr" fontAlgn="b"/>
                      <a:r>
                        <a:rPr lang="pt-BR" sz="1800" u="none" strike="noStrike">
                          <a:effectLst/>
                          <a:latin typeface="+mn-lt"/>
                        </a:rPr>
                        <a:t>6</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pt-BR" sz="1800" u="none" strike="noStrike">
                          <a:effectLst/>
                          <a:latin typeface="+mn-lt"/>
                        </a:rPr>
                        <a:t>0,0002</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500,0000</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500,00000</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916521104"/>
                  </a:ext>
                </a:extLst>
              </a:tr>
              <a:tr h="190500">
                <a:tc>
                  <a:txBody>
                    <a:bodyPr/>
                    <a:lstStyle/>
                    <a:p>
                      <a:pPr algn="ctr" fontAlgn="b"/>
                      <a:r>
                        <a:rPr lang="pt-BR" sz="1800" u="none" strike="noStrike">
                          <a:effectLst/>
                          <a:latin typeface="+mn-lt"/>
                        </a:rPr>
                        <a:t>7</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pt-BR" sz="1800" u="none" strike="noStrike">
                          <a:effectLst/>
                          <a:latin typeface="+mn-lt"/>
                        </a:rPr>
                        <a:t>0,0002</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500,0000</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500,00000</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990221451"/>
                  </a:ext>
                </a:extLst>
              </a:tr>
              <a:tr h="190500">
                <a:tc>
                  <a:txBody>
                    <a:bodyPr/>
                    <a:lstStyle/>
                    <a:p>
                      <a:pPr algn="ctr" fontAlgn="b"/>
                      <a:r>
                        <a:rPr lang="pt-BR" sz="1800" u="none" strike="noStrike">
                          <a:effectLst/>
                          <a:latin typeface="+mn-lt"/>
                        </a:rPr>
                        <a:t>8</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pt-BR" sz="1800" u="none" strike="noStrike">
                          <a:effectLst/>
                          <a:latin typeface="+mn-lt"/>
                        </a:rPr>
                        <a:t>0,0001</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500,0001</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500,00000</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69088667"/>
                  </a:ext>
                </a:extLst>
              </a:tr>
              <a:tr h="190500">
                <a:tc>
                  <a:txBody>
                    <a:bodyPr/>
                    <a:lstStyle/>
                    <a:p>
                      <a:pPr algn="ctr" fontAlgn="b"/>
                      <a:r>
                        <a:rPr lang="pt-BR" sz="1800" u="none" strike="noStrike">
                          <a:effectLst/>
                          <a:latin typeface="+mn-lt"/>
                        </a:rPr>
                        <a:t>9</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pt-BR" sz="1800" u="none" strike="noStrike">
                          <a:effectLst/>
                          <a:latin typeface="+mn-lt"/>
                        </a:rPr>
                        <a:t>0,0000</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500,0001</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500,00000</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680152145"/>
                  </a:ext>
                </a:extLst>
              </a:tr>
              <a:tr h="190500">
                <a:tc>
                  <a:txBody>
                    <a:bodyPr/>
                    <a:lstStyle/>
                    <a:p>
                      <a:pPr algn="ctr" fontAlgn="b"/>
                      <a:r>
                        <a:rPr lang="pt-BR" sz="1800" u="none" strike="noStrike">
                          <a:effectLst/>
                          <a:latin typeface="+mn-lt"/>
                        </a:rPr>
                        <a:t>10</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pt-BR" sz="1800" u="none" strike="noStrike">
                          <a:effectLst/>
                          <a:latin typeface="+mn-lt"/>
                        </a:rPr>
                        <a:t>0,0000</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a:effectLst/>
                          <a:latin typeface="+mn-lt"/>
                        </a:rPr>
                        <a:t>500,0000</a:t>
                      </a:r>
                      <a:endParaRPr lang="pt-BR" sz="1800" b="0" i="0" u="none" strike="noStrike">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800" u="none" strike="noStrike" dirty="0">
                          <a:effectLst/>
                          <a:latin typeface="+mn-lt"/>
                        </a:rPr>
                        <a:t>500,00000</a:t>
                      </a:r>
                      <a:endParaRPr lang="pt-BR"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459464592"/>
                  </a:ext>
                </a:extLst>
              </a:tr>
            </a:tbl>
          </a:graphicData>
        </a:graphic>
      </p:graphicFrame>
    </p:spTree>
    <p:extLst>
      <p:ext uri="{BB962C8B-B14F-4D97-AF65-F5344CB8AC3E}">
        <p14:creationId xmlns:p14="http://schemas.microsoft.com/office/powerpoint/2010/main" val="9797688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ítulo 1"/>
          <p:cNvSpPr>
            <a:spLocks noGrp="1"/>
          </p:cNvSpPr>
          <p:nvPr>
            <p:ph type="title"/>
          </p:nvPr>
        </p:nvSpPr>
        <p:spPr>
          <a:xfrm>
            <a:off x="620588" y="202781"/>
            <a:ext cx="7470775" cy="607096"/>
          </a:xfrm>
        </p:spPr>
        <p:txBody>
          <a:bodyPr>
            <a:normAutofit/>
          </a:bodyPr>
          <a:lstStyle/>
          <a:p>
            <a:pPr algn="l" eaLnBrk="1" hangingPunct="1"/>
            <a:r>
              <a:rPr lang="pt-BR" sz="2200" b="1" cap="all" dirty="0">
                <a:solidFill>
                  <a:srgbClr val="0066B2"/>
                </a:solidFill>
              </a:rPr>
              <a:t>6. Ajuste de uma função - Curva de Calibração </a:t>
            </a:r>
          </a:p>
        </p:txBody>
      </p:sp>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5" name="Rectangle 16"/>
          <p:cNvSpPr>
            <a:spLocks noChangeArrowheads="1"/>
          </p:cNvSpPr>
          <p:nvPr/>
        </p:nvSpPr>
        <p:spPr bwMode="auto">
          <a:xfrm>
            <a:off x="395975" y="1179105"/>
            <a:ext cx="7920000" cy="3015550"/>
          </a:xfrm>
          <a:prstGeom prst="rect">
            <a:avLst/>
          </a:prstGeom>
          <a:noFill/>
          <a:ln w="9525">
            <a:noFill/>
            <a:miter lim="800000"/>
            <a:headEnd/>
            <a:tailEnd/>
          </a:ln>
        </p:spPr>
        <p:txBody>
          <a:bodyPr wrap="square" lIns="228528" tIns="30153" bIns="30153" anchor="ctr">
            <a:spAutoFit/>
          </a:bodyPr>
          <a:lstStyle/>
          <a:p>
            <a:pPr marL="342900" indent="-342900" algn="just">
              <a:lnSpc>
                <a:spcPct val="120000"/>
              </a:lnSpc>
              <a:tabLst>
                <a:tab pos="180975" algn="l"/>
              </a:tabLst>
            </a:pPr>
            <a:r>
              <a:rPr lang="pt-BR" sz="1600" b="1" dirty="0">
                <a:solidFill>
                  <a:srgbClr val="E1B937"/>
                </a:solidFill>
                <a:latin typeface="+mj-lt"/>
              </a:rPr>
              <a:t>Incerteza no ajuste de pontos experimentais</a:t>
            </a:r>
            <a:r>
              <a:rPr lang="pt-BR" sz="1600" b="1" dirty="0" smtClean="0">
                <a:solidFill>
                  <a:srgbClr val="E1B937"/>
                </a:solidFill>
                <a:latin typeface="+mj-lt"/>
              </a:rPr>
              <a:t>.</a:t>
            </a:r>
          </a:p>
          <a:p>
            <a:pPr marL="342900" indent="-342900" algn="just">
              <a:lnSpc>
                <a:spcPct val="120000"/>
              </a:lnSpc>
              <a:tabLst>
                <a:tab pos="180975" algn="l"/>
              </a:tabLst>
            </a:pPr>
            <a:endParaRPr lang="pt-BR" sz="1600" b="1" dirty="0">
              <a:latin typeface="+mj-lt"/>
            </a:endParaRPr>
          </a:p>
          <a:p>
            <a:pPr marL="342900" indent="-342900" algn="just">
              <a:lnSpc>
                <a:spcPct val="120000"/>
              </a:lnSpc>
              <a:tabLst>
                <a:tab pos="180975" algn="l"/>
              </a:tabLst>
            </a:pPr>
            <a:r>
              <a:rPr lang="pt-BR" sz="1600" dirty="0">
                <a:latin typeface="+mj-lt"/>
              </a:rPr>
              <a:t>Exemplo para função do 1º. grau.</a:t>
            </a:r>
            <a:endParaRPr lang="pt-BR" sz="1600" b="1" dirty="0">
              <a:latin typeface="+mj-lt"/>
            </a:endParaRPr>
          </a:p>
          <a:p>
            <a:pPr indent="-101600" algn="just">
              <a:lnSpc>
                <a:spcPct val="120000"/>
              </a:lnSpc>
              <a:tabLst>
                <a:tab pos="180975" algn="l"/>
              </a:tabLst>
            </a:pPr>
            <a:r>
              <a:rPr lang="pt-BR" sz="1600" dirty="0">
                <a:latin typeface="+mj-lt"/>
              </a:rPr>
              <a:t>Como é necessário ajustar uma função aos pontos experimentais para determinar o coeficiente de sensibilidade, surge a necessidade de se calcular a incerteza deste ajuste.</a:t>
            </a:r>
          </a:p>
          <a:p>
            <a:pPr algn="just">
              <a:lnSpc>
                <a:spcPct val="120000"/>
              </a:lnSpc>
              <a:tabLst>
                <a:tab pos="180975" algn="l"/>
                <a:tab pos="444500" algn="l"/>
              </a:tabLst>
            </a:pPr>
            <a:r>
              <a:rPr lang="pt-BR" sz="1600" dirty="0">
                <a:latin typeface="+mj-lt"/>
              </a:rPr>
              <a:t>Resumidamente, segue abaixo uma orientação para ajustar pontos experimentais a uma linha reta.</a:t>
            </a:r>
          </a:p>
          <a:p>
            <a:pPr marL="342900" indent="-342900" algn="just">
              <a:lnSpc>
                <a:spcPct val="120000"/>
              </a:lnSpc>
              <a:tabLst>
                <a:tab pos="180975" algn="l"/>
              </a:tabLst>
            </a:pPr>
            <a:r>
              <a:rPr lang="pt-BR" sz="1600" dirty="0">
                <a:latin typeface="+mj-lt"/>
              </a:rPr>
              <a:t>   </a:t>
            </a:r>
          </a:p>
          <a:p>
            <a:pPr marL="342900" indent="-342900" algn="just">
              <a:lnSpc>
                <a:spcPct val="120000"/>
              </a:lnSpc>
              <a:tabLst>
                <a:tab pos="180975" algn="l"/>
              </a:tabLst>
            </a:pPr>
            <a:r>
              <a:rPr lang="pt-BR" sz="1600" dirty="0">
                <a:latin typeface="+mj-lt"/>
              </a:rPr>
              <a:t> I. Faça o gráfico dos dados.</a:t>
            </a:r>
          </a:p>
          <a:p>
            <a:pPr marL="342900" indent="-342900" algn="just">
              <a:lnSpc>
                <a:spcPct val="120000"/>
              </a:lnSpc>
              <a:tabLst>
                <a:tab pos="180975" algn="l"/>
              </a:tabLst>
            </a:pPr>
            <a:r>
              <a:rPr lang="pt-BR" sz="1600" dirty="0">
                <a:latin typeface="+mj-lt"/>
              </a:rPr>
              <a:t> II. Determine o valor da incerteza do ajuste (</a:t>
            </a:r>
            <a:r>
              <a:rPr lang="pt-BR" sz="1600" dirty="0" err="1">
                <a:latin typeface="+mj-lt"/>
              </a:rPr>
              <a:t>u</a:t>
            </a:r>
            <a:r>
              <a:rPr lang="pt-BR" sz="1600" baseline="-25000" dirty="0" err="1">
                <a:latin typeface="+mj-lt"/>
              </a:rPr>
              <a:t>ajuste</a:t>
            </a:r>
            <a:r>
              <a:rPr lang="pt-BR" sz="1600" dirty="0">
                <a:latin typeface="+mj-lt"/>
              </a:rPr>
              <a:t>) usando a equação:</a:t>
            </a:r>
          </a:p>
        </p:txBody>
      </p:sp>
      <mc:AlternateContent xmlns:mc="http://schemas.openxmlformats.org/markup-compatibility/2006" xmlns:a14="http://schemas.microsoft.com/office/drawing/2010/main">
        <mc:Choice Requires="a14">
          <p:sp>
            <p:nvSpPr>
              <p:cNvPr id="3" name="Objeto 2"/>
              <p:cNvSpPr txBox="1"/>
              <p:nvPr/>
            </p:nvSpPr>
            <p:spPr bwMode="auto">
              <a:xfrm>
                <a:off x="2997870" y="4852359"/>
                <a:ext cx="3732212" cy="684841"/>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pt-BR" i="1">
                              <a:solidFill>
                                <a:srgbClr val="000000"/>
                              </a:solidFill>
                              <a:latin typeface="Cambria Math" panose="02040503050406030204" pitchFamily="18" charset="0"/>
                            </a:rPr>
                          </m:ctrlPr>
                        </m:sSubPr>
                        <m:e>
                          <m:sSup>
                            <m:sSupPr>
                              <m:ctrlPr>
                                <a:rPr lang="pt-BR" i="1">
                                  <a:solidFill>
                                    <a:srgbClr val="000000"/>
                                  </a:solidFill>
                                  <a:latin typeface="Cambria Math" panose="02040503050406030204" pitchFamily="18" charset="0"/>
                                </a:rPr>
                              </m:ctrlPr>
                            </m:sSupPr>
                            <m:e>
                              <m:r>
                                <a:rPr lang="pt-BR" i="1">
                                  <a:solidFill>
                                    <a:srgbClr val="000000"/>
                                  </a:solidFill>
                                  <a:latin typeface="Cambria Math" panose="02040503050406030204" pitchFamily="18" charset="0"/>
                                </a:rPr>
                                <m:t>𝑢</m:t>
                              </m:r>
                            </m:e>
                            <m:sup>
                              <m:r>
                                <a:rPr lang="pt-BR" i="1">
                                  <a:solidFill>
                                    <a:srgbClr val="000000"/>
                                  </a:solidFill>
                                  <a:latin typeface="Cambria Math" panose="02040503050406030204" pitchFamily="18" charset="0"/>
                                </a:rPr>
                                <m:t>2</m:t>
                              </m:r>
                            </m:sup>
                          </m:sSup>
                        </m:e>
                        <m:sub>
                          <m:r>
                            <a:rPr lang="pt-BR" i="1">
                              <a:solidFill>
                                <a:srgbClr val="000000"/>
                              </a:solidFill>
                              <a:latin typeface="Cambria Math" panose="02040503050406030204" pitchFamily="18" charset="0"/>
                            </a:rPr>
                            <m:t>𝑎𝑗𝑢𝑠𝑡𝑒</m:t>
                          </m:r>
                        </m:sub>
                      </m:sSub>
                      <m:r>
                        <a:rPr lang="pt-BR" i="1">
                          <a:solidFill>
                            <a:srgbClr val="000000"/>
                          </a:solidFill>
                          <a:latin typeface="Cambria Math" panose="02040503050406030204" pitchFamily="18" charset="0"/>
                        </a:rPr>
                        <m:t>=</m:t>
                      </m:r>
                      <m:f>
                        <m:fPr>
                          <m:ctrlPr>
                            <a:rPr lang="pt-BR" i="1">
                              <a:solidFill>
                                <a:srgbClr val="000000"/>
                              </a:solidFill>
                              <a:latin typeface="Cambria Math" panose="02040503050406030204" pitchFamily="18" charset="0"/>
                            </a:rPr>
                          </m:ctrlPr>
                        </m:fPr>
                        <m:num>
                          <m:nary>
                            <m:naryPr>
                              <m:chr m:val="∑"/>
                              <m:subHide m:val="on"/>
                              <m:supHide m:val="on"/>
                              <m:ctrlPr>
                                <a:rPr lang="pt-BR" i="1">
                                  <a:solidFill>
                                    <a:srgbClr val="000000"/>
                                  </a:solidFill>
                                  <a:latin typeface="Cambria Math" panose="02040503050406030204" pitchFamily="18" charset="0"/>
                                </a:rPr>
                              </m:ctrlPr>
                            </m:naryPr>
                            <m:sub/>
                            <m:sup/>
                            <m:e>
                              <m:sSup>
                                <m:sSupPr>
                                  <m:ctrlPr>
                                    <a:rPr lang="pt-BR" i="1">
                                      <a:solidFill>
                                        <a:srgbClr val="000000"/>
                                      </a:solidFill>
                                      <a:latin typeface="Cambria Math" panose="02040503050406030204" pitchFamily="18" charset="0"/>
                                    </a:rPr>
                                  </m:ctrlPr>
                                </m:sSupPr>
                                <m:e>
                                  <m:d>
                                    <m:dPr>
                                      <m:begChr m:val="["/>
                                      <m:endChr m:val="]"/>
                                      <m:ctrlPr>
                                        <a:rPr lang="pt-BR" i="1">
                                          <a:solidFill>
                                            <a:srgbClr val="000000"/>
                                          </a:solidFill>
                                          <a:latin typeface="Cambria Math" panose="02040503050406030204" pitchFamily="18" charset="0"/>
                                        </a:rPr>
                                      </m:ctrlPr>
                                    </m:dPr>
                                    <m:e>
                                      <m:r>
                                        <a:rPr lang="pt-BR" i="1">
                                          <a:solidFill>
                                            <a:srgbClr val="000000"/>
                                          </a:solidFill>
                                          <a:latin typeface="Cambria Math" panose="02040503050406030204" pitchFamily="18" charset="0"/>
                                        </a:rPr>
                                        <m:t>𝑓</m:t>
                                      </m:r>
                                      <m:r>
                                        <a:rPr lang="pt-BR" i="1">
                                          <a:solidFill>
                                            <a:srgbClr val="000000"/>
                                          </a:solidFill>
                                          <a:latin typeface="Cambria Math" panose="02040503050406030204" pitchFamily="18" charset="0"/>
                                        </a:rPr>
                                        <m:t>(</m:t>
                                      </m:r>
                                      <m:sSub>
                                        <m:sSubPr>
                                          <m:ctrlPr>
                                            <a:rPr lang="pt-BR" i="1">
                                              <a:solidFill>
                                                <a:srgbClr val="000000"/>
                                              </a:solidFill>
                                              <a:latin typeface="Cambria Math" panose="02040503050406030204" pitchFamily="18" charset="0"/>
                                            </a:rPr>
                                          </m:ctrlPr>
                                        </m:sSubPr>
                                        <m:e>
                                          <m:r>
                                            <a:rPr lang="pt-BR" i="1">
                                              <a:solidFill>
                                                <a:srgbClr val="000000"/>
                                              </a:solidFill>
                                              <a:latin typeface="Cambria Math" panose="02040503050406030204" pitchFamily="18" charset="0"/>
                                            </a:rPr>
                                            <m:t>𝑥</m:t>
                                          </m:r>
                                        </m:e>
                                        <m:sub>
                                          <m:r>
                                            <a:rPr lang="pt-BR" i="1">
                                              <a:solidFill>
                                                <a:srgbClr val="000000"/>
                                              </a:solidFill>
                                              <a:latin typeface="Cambria Math" panose="02040503050406030204" pitchFamily="18" charset="0"/>
                                            </a:rPr>
                                            <m:t>𝑖</m:t>
                                          </m:r>
                                        </m:sub>
                                      </m:sSub>
                                      <m:r>
                                        <a:rPr lang="pt-BR" i="1">
                                          <a:solidFill>
                                            <a:srgbClr val="000000"/>
                                          </a:solidFill>
                                          <a:latin typeface="Cambria Math" panose="02040503050406030204" pitchFamily="18" charset="0"/>
                                        </a:rPr>
                                        <m:t>)−</m:t>
                                      </m:r>
                                      <m:r>
                                        <a:rPr lang="pt-BR" i="1">
                                          <a:solidFill>
                                            <a:srgbClr val="000000"/>
                                          </a:solidFill>
                                          <a:latin typeface="Cambria Math" panose="02040503050406030204" pitchFamily="18" charset="0"/>
                                        </a:rPr>
                                        <m:t>𝑓</m:t>
                                      </m:r>
                                      <m:r>
                                        <a:rPr lang="pt-BR" i="1">
                                          <a:solidFill>
                                            <a:srgbClr val="000000"/>
                                          </a:solidFill>
                                          <a:latin typeface="Cambria Math" panose="02040503050406030204" pitchFamily="18" charset="0"/>
                                        </a:rPr>
                                        <m:t>(</m:t>
                                      </m:r>
                                      <m:r>
                                        <a:rPr lang="pt-BR" i="1">
                                          <a:solidFill>
                                            <a:srgbClr val="000000"/>
                                          </a:solidFill>
                                          <a:latin typeface="Cambria Math" panose="02040503050406030204" pitchFamily="18" charset="0"/>
                                        </a:rPr>
                                        <m:t>𝑥</m:t>
                                      </m:r>
                                      <m:r>
                                        <a:rPr lang="pt-BR" i="1">
                                          <a:solidFill>
                                            <a:srgbClr val="000000"/>
                                          </a:solidFill>
                                          <a:latin typeface="Cambria Math" panose="02040503050406030204" pitchFamily="18" charset="0"/>
                                        </a:rPr>
                                        <m:t>)</m:t>
                                      </m:r>
                                    </m:e>
                                  </m:d>
                                </m:e>
                                <m:sup>
                                  <m:r>
                                    <a:rPr lang="pt-BR" i="1">
                                      <a:solidFill>
                                        <a:srgbClr val="000000"/>
                                      </a:solidFill>
                                      <a:latin typeface="Cambria Math" panose="02040503050406030204" pitchFamily="18" charset="0"/>
                                    </a:rPr>
                                    <m:t>2</m:t>
                                  </m:r>
                                </m:sup>
                              </m:sSup>
                            </m:e>
                          </m:nary>
                        </m:num>
                        <m:den>
                          <m:r>
                            <a:rPr lang="pt-BR" i="1">
                              <a:solidFill>
                                <a:srgbClr val="000000"/>
                              </a:solidFill>
                              <a:latin typeface="Cambria Math" panose="02040503050406030204" pitchFamily="18" charset="0"/>
                            </a:rPr>
                            <m:t>𝑛</m:t>
                          </m:r>
                          <m:r>
                            <a:rPr lang="pt-BR" i="1">
                              <a:solidFill>
                                <a:srgbClr val="000000"/>
                              </a:solidFill>
                              <a:latin typeface="Cambria Math" panose="02040503050406030204" pitchFamily="18" charset="0"/>
                            </a:rPr>
                            <m:t>−</m:t>
                          </m:r>
                          <m:r>
                            <a:rPr lang="pt-BR" i="1">
                              <a:solidFill>
                                <a:srgbClr val="000000"/>
                              </a:solidFill>
                              <a:latin typeface="Cambria Math" panose="02040503050406030204" pitchFamily="18" charset="0"/>
                            </a:rPr>
                            <m:t>𝑝</m:t>
                          </m:r>
                        </m:den>
                      </m:f>
                    </m:oMath>
                  </m:oMathPara>
                </a14:m>
                <a:endParaRPr lang="pt-BR" dirty="0"/>
              </a:p>
            </p:txBody>
          </p:sp>
        </mc:Choice>
        <mc:Fallback xmlns="">
          <p:sp>
            <p:nvSpPr>
              <p:cNvPr id="3" name="Objeto 2"/>
              <p:cNvSpPr txBox="1">
                <a:spLocks noRot="1" noChangeAspect="1" noMove="1" noResize="1" noEditPoints="1" noAdjustHandles="1" noChangeArrowheads="1" noChangeShapeType="1" noTextEdit="1"/>
              </p:cNvSpPr>
              <p:nvPr/>
            </p:nvSpPr>
            <p:spPr bwMode="auto">
              <a:xfrm>
                <a:off x="2997870" y="4852359"/>
                <a:ext cx="3732212" cy="684841"/>
              </a:xfrm>
              <a:prstGeom prst="rect">
                <a:avLst/>
              </a:prstGeom>
              <a:blipFill>
                <a:blip r:embed="rId2"/>
                <a:stretch>
                  <a:fillRect/>
                </a:stretch>
              </a:blipFill>
              <a:ln>
                <a:noFill/>
              </a:ln>
            </p:spPr>
            <p:txBody>
              <a:bodyPr/>
              <a:lstStyle/>
              <a:p>
                <a:r>
                  <a:rPr lang="pt-BR">
                    <a:noFill/>
                  </a:rPr>
                  <a:t> </a:t>
                </a:r>
              </a:p>
            </p:txBody>
          </p:sp>
        </mc:Fallback>
      </mc:AlternateContent>
    </p:spTree>
    <p:extLst>
      <p:ext uri="{BB962C8B-B14F-4D97-AF65-F5344CB8AC3E}">
        <p14:creationId xmlns:p14="http://schemas.microsoft.com/office/powerpoint/2010/main" val="429044344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3" name="Rectangle 16"/>
          <p:cNvSpPr>
            <a:spLocks noChangeArrowheads="1"/>
          </p:cNvSpPr>
          <p:nvPr/>
        </p:nvSpPr>
        <p:spPr bwMode="auto">
          <a:xfrm>
            <a:off x="325884" y="1222344"/>
            <a:ext cx="7920000" cy="4197412"/>
          </a:xfrm>
          <a:prstGeom prst="rect">
            <a:avLst/>
          </a:prstGeom>
          <a:noFill/>
          <a:ln w="9525">
            <a:noFill/>
            <a:miter lim="800000"/>
            <a:headEnd/>
            <a:tailEnd/>
          </a:ln>
        </p:spPr>
        <p:txBody>
          <a:bodyPr wrap="square" lIns="228528" tIns="30153" bIns="30153" anchor="ctr">
            <a:spAutoFit/>
          </a:bodyPr>
          <a:lstStyle/>
          <a:p>
            <a:pPr marL="342900" indent="-342900" algn="just">
              <a:lnSpc>
                <a:spcPct val="120000"/>
              </a:lnSpc>
              <a:tabLst>
                <a:tab pos="180975" algn="l"/>
              </a:tabLst>
            </a:pPr>
            <a:r>
              <a:rPr lang="pt-BR" sz="1600" b="1" dirty="0">
                <a:solidFill>
                  <a:srgbClr val="E1B937"/>
                </a:solidFill>
                <a:latin typeface="+mj-lt"/>
              </a:rPr>
              <a:t>Incerteza no ajuste de pontos experimentais</a:t>
            </a:r>
            <a:r>
              <a:rPr lang="pt-BR" sz="1600" b="1" dirty="0" smtClean="0">
                <a:solidFill>
                  <a:srgbClr val="E1B937"/>
                </a:solidFill>
                <a:latin typeface="+mj-lt"/>
              </a:rPr>
              <a:t>.</a:t>
            </a:r>
          </a:p>
          <a:p>
            <a:pPr marL="342900" indent="-342900" algn="just">
              <a:lnSpc>
                <a:spcPct val="120000"/>
              </a:lnSpc>
              <a:tabLst>
                <a:tab pos="180975" algn="l"/>
              </a:tabLst>
            </a:pPr>
            <a:endParaRPr lang="pt-BR" sz="1600" b="1" dirty="0" smtClean="0">
              <a:latin typeface="+mj-lt"/>
            </a:endParaRPr>
          </a:p>
          <a:p>
            <a:pPr marL="342900" indent="-342900" algn="just">
              <a:lnSpc>
                <a:spcPct val="120000"/>
              </a:lnSpc>
              <a:tabLst>
                <a:tab pos="180975" algn="l"/>
              </a:tabLst>
            </a:pPr>
            <a:endParaRPr lang="pt-BR" sz="1600" b="1" dirty="0">
              <a:latin typeface="+mj-lt"/>
            </a:endParaRPr>
          </a:p>
          <a:p>
            <a:pPr marL="342900" indent="-342900" algn="just">
              <a:lnSpc>
                <a:spcPct val="120000"/>
              </a:lnSpc>
              <a:tabLst>
                <a:tab pos="180975" algn="l"/>
              </a:tabLst>
            </a:pPr>
            <a:r>
              <a:rPr lang="pt-BR" sz="1600" dirty="0">
                <a:latin typeface="+mj-lt"/>
              </a:rPr>
              <a:t>Exemplo para função do 1º. grau.</a:t>
            </a:r>
          </a:p>
          <a:p>
            <a:pPr marL="1257300" lvl="2" indent="-342900" algn="just">
              <a:lnSpc>
                <a:spcPct val="120000"/>
              </a:lnSpc>
              <a:tabLst>
                <a:tab pos="180975" algn="l"/>
              </a:tabLst>
            </a:pPr>
            <a:endParaRPr lang="pt-BR" sz="1600" b="1" dirty="0" smtClean="0">
              <a:latin typeface="+mj-lt"/>
            </a:endParaRPr>
          </a:p>
          <a:p>
            <a:pPr marL="1257300" lvl="2" indent="-342900" algn="just">
              <a:lnSpc>
                <a:spcPct val="120000"/>
              </a:lnSpc>
              <a:tabLst>
                <a:tab pos="180975" algn="l"/>
              </a:tabLst>
            </a:pPr>
            <a:endParaRPr lang="pt-BR" sz="1600" b="1" dirty="0">
              <a:latin typeface="+mj-lt"/>
            </a:endParaRPr>
          </a:p>
          <a:p>
            <a:pPr marL="1257300" lvl="2" indent="-342900" algn="just">
              <a:lnSpc>
                <a:spcPct val="120000"/>
              </a:lnSpc>
              <a:tabLst>
                <a:tab pos="180975" algn="l"/>
              </a:tabLst>
            </a:pPr>
            <a:endParaRPr lang="pt-BR" sz="1600" b="1" dirty="0">
              <a:latin typeface="+mj-lt"/>
            </a:endParaRPr>
          </a:p>
          <a:p>
            <a:pPr marL="342900" indent="-342900" algn="just">
              <a:lnSpc>
                <a:spcPct val="120000"/>
              </a:lnSpc>
              <a:tabLst>
                <a:tab pos="180975" algn="l"/>
              </a:tabLst>
            </a:pPr>
            <a:r>
              <a:rPr lang="pt-BR" sz="1600" dirty="0">
                <a:latin typeface="+mj-lt"/>
              </a:rPr>
              <a:t>Onde:</a:t>
            </a:r>
          </a:p>
          <a:p>
            <a:pPr marL="342900" indent="-342900" algn="just">
              <a:lnSpc>
                <a:spcPct val="120000"/>
              </a:lnSpc>
              <a:tabLst>
                <a:tab pos="180975" algn="l"/>
              </a:tabLst>
            </a:pPr>
            <a:r>
              <a:rPr lang="pt-BR" sz="1600" dirty="0">
                <a:latin typeface="+mj-lt"/>
              </a:rPr>
              <a:t>n = número de pontos no gráfico.</a:t>
            </a:r>
          </a:p>
          <a:p>
            <a:pPr marL="342900" indent="-342900" algn="just">
              <a:lnSpc>
                <a:spcPct val="120000"/>
              </a:lnSpc>
              <a:tabLst>
                <a:tab pos="180975" algn="l"/>
              </a:tabLst>
            </a:pPr>
            <a:r>
              <a:rPr lang="pt-BR" sz="1600" dirty="0">
                <a:latin typeface="+mj-lt"/>
              </a:rPr>
              <a:t>p = número de parâmetros na equação de ajuste. No caso de uma equação do tipo y = a x + b, temos p = 2 (a e b).</a:t>
            </a:r>
          </a:p>
          <a:p>
            <a:pPr marL="342900" indent="-342900" algn="just">
              <a:lnSpc>
                <a:spcPct val="120000"/>
              </a:lnSpc>
              <a:tabLst>
                <a:tab pos="180975" algn="l"/>
              </a:tabLst>
            </a:pPr>
            <a:r>
              <a:rPr lang="pt-BR" sz="1600" dirty="0">
                <a:latin typeface="+mj-lt"/>
              </a:rPr>
              <a:t>f(x</a:t>
            </a:r>
            <a:r>
              <a:rPr lang="pt-BR" sz="1600" baseline="-25000" dirty="0">
                <a:latin typeface="+mj-lt"/>
              </a:rPr>
              <a:t>i</a:t>
            </a:r>
            <a:r>
              <a:rPr lang="pt-BR" sz="1600" dirty="0">
                <a:latin typeface="+mj-lt"/>
              </a:rPr>
              <a:t>) = são os valores encontrados na equação ajustada devido a substituição dos valores experimentais xi.</a:t>
            </a:r>
          </a:p>
          <a:p>
            <a:pPr marL="342900" indent="-342900" algn="just">
              <a:lnSpc>
                <a:spcPct val="120000"/>
              </a:lnSpc>
              <a:tabLst>
                <a:tab pos="180975" algn="l"/>
              </a:tabLst>
            </a:pPr>
            <a:r>
              <a:rPr lang="pt-BR" sz="1600" dirty="0">
                <a:latin typeface="+mj-lt"/>
              </a:rPr>
              <a:t>f(x) = são os valores experimentais do eixo y.</a:t>
            </a:r>
          </a:p>
        </p:txBody>
      </p:sp>
      <mc:AlternateContent xmlns:mc="http://schemas.openxmlformats.org/markup-compatibility/2006" xmlns:a14="http://schemas.microsoft.com/office/drawing/2010/main">
        <mc:Choice Requires="a14">
          <p:sp>
            <p:nvSpPr>
              <p:cNvPr id="2" name="Objeto 1"/>
              <p:cNvSpPr txBox="1"/>
              <p:nvPr/>
            </p:nvSpPr>
            <p:spPr bwMode="auto">
              <a:xfrm>
                <a:off x="4285884" y="1985963"/>
                <a:ext cx="3732213" cy="898525"/>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pt-BR" sz="1600" i="1">
                              <a:solidFill>
                                <a:srgbClr val="000000"/>
                              </a:solidFill>
                              <a:latin typeface="Cambria Math" panose="02040503050406030204" pitchFamily="18" charset="0"/>
                            </a:rPr>
                          </m:ctrlPr>
                        </m:sSubPr>
                        <m:e>
                          <m:sSup>
                            <m:sSupPr>
                              <m:ctrlPr>
                                <a:rPr lang="pt-BR" sz="1600" i="1">
                                  <a:solidFill>
                                    <a:srgbClr val="000000"/>
                                  </a:solidFill>
                                  <a:latin typeface="Cambria Math" panose="02040503050406030204" pitchFamily="18" charset="0"/>
                                </a:rPr>
                              </m:ctrlPr>
                            </m:sSupPr>
                            <m:e>
                              <m:r>
                                <a:rPr lang="pt-BR" sz="1600" i="1">
                                  <a:solidFill>
                                    <a:srgbClr val="000000"/>
                                  </a:solidFill>
                                  <a:latin typeface="Cambria Math" panose="02040503050406030204" pitchFamily="18" charset="0"/>
                                </a:rPr>
                                <m:t>𝑢</m:t>
                              </m:r>
                            </m:e>
                            <m:sup>
                              <m:r>
                                <a:rPr lang="pt-BR" sz="1600" i="1">
                                  <a:solidFill>
                                    <a:srgbClr val="000000"/>
                                  </a:solidFill>
                                  <a:latin typeface="Cambria Math" panose="02040503050406030204" pitchFamily="18" charset="0"/>
                                </a:rPr>
                                <m:t>2</m:t>
                              </m:r>
                            </m:sup>
                          </m:sSup>
                        </m:e>
                        <m:sub>
                          <m:r>
                            <a:rPr lang="pt-BR" sz="1600" i="1">
                              <a:solidFill>
                                <a:srgbClr val="000000"/>
                              </a:solidFill>
                              <a:latin typeface="Cambria Math" panose="02040503050406030204" pitchFamily="18" charset="0"/>
                            </a:rPr>
                            <m:t>𝑎𝑗𝑢𝑠𝑡𝑒</m:t>
                          </m:r>
                        </m:sub>
                      </m:sSub>
                      <m:r>
                        <a:rPr lang="pt-BR" sz="1600" i="1">
                          <a:solidFill>
                            <a:srgbClr val="000000"/>
                          </a:solidFill>
                          <a:latin typeface="Cambria Math" panose="02040503050406030204" pitchFamily="18" charset="0"/>
                        </a:rPr>
                        <m:t>=</m:t>
                      </m:r>
                      <m:f>
                        <m:fPr>
                          <m:ctrlPr>
                            <a:rPr lang="pt-BR" sz="1600" i="1">
                              <a:solidFill>
                                <a:srgbClr val="000000"/>
                              </a:solidFill>
                              <a:latin typeface="Cambria Math" panose="02040503050406030204" pitchFamily="18" charset="0"/>
                            </a:rPr>
                          </m:ctrlPr>
                        </m:fPr>
                        <m:num>
                          <m:nary>
                            <m:naryPr>
                              <m:chr m:val="∑"/>
                              <m:subHide m:val="on"/>
                              <m:supHide m:val="on"/>
                              <m:ctrlPr>
                                <a:rPr lang="pt-BR" sz="1600" i="1">
                                  <a:solidFill>
                                    <a:srgbClr val="000000"/>
                                  </a:solidFill>
                                  <a:latin typeface="Cambria Math" panose="02040503050406030204" pitchFamily="18" charset="0"/>
                                </a:rPr>
                              </m:ctrlPr>
                            </m:naryPr>
                            <m:sub/>
                            <m:sup/>
                            <m:e>
                              <m:sSup>
                                <m:sSupPr>
                                  <m:ctrlPr>
                                    <a:rPr lang="pt-BR" sz="1600" i="1">
                                      <a:solidFill>
                                        <a:srgbClr val="000000"/>
                                      </a:solidFill>
                                      <a:latin typeface="Cambria Math" panose="02040503050406030204" pitchFamily="18" charset="0"/>
                                    </a:rPr>
                                  </m:ctrlPr>
                                </m:sSupPr>
                                <m:e>
                                  <m:d>
                                    <m:dPr>
                                      <m:begChr m:val="["/>
                                      <m:endChr m:val="]"/>
                                      <m:ctrlPr>
                                        <a:rPr lang="pt-BR" sz="1600" i="1">
                                          <a:solidFill>
                                            <a:srgbClr val="000000"/>
                                          </a:solidFill>
                                          <a:latin typeface="Cambria Math" panose="02040503050406030204" pitchFamily="18" charset="0"/>
                                        </a:rPr>
                                      </m:ctrlPr>
                                    </m:dPr>
                                    <m:e>
                                      <m:r>
                                        <a:rPr lang="pt-BR" sz="1600" i="1">
                                          <a:solidFill>
                                            <a:srgbClr val="000000"/>
                                          </a:solidFill>
                                          <a:latin typeface="Cambria Math" panose="02040503050406030204" pitchFamily="18" charset="0"/>
                                        </a:rPr>
                                        <m:t>𝑓</m:t>
                                      </m:r>
                                      <m:r>
                                        <a:rPr lang="pt-BR" sz="1600" i="1">
                                          <a:solidFill>
                                            <a:srgbClr val="000000"/>
                                          </a:solidFill>
                                          <a:latin typeface="Cambria Math" panose="02040503050406030204" pitchFamily="18" charset="0"/>
                                        </a:rPr>
                                        <m:t>(</m:t>
                                      </m:r>
                                      <m:sSub>
                                        <m:sSubPr>
                                          <m:ctrlPr>
                                            <a:rPr lang="pt-BR" sz="1600" i="1">
                                              <a:solidFill>
                                                <a:srgbClr val="000000"/>
                                              </a:solidFill>
                                              <a:latin typeface="Cambria Math" panose="02040503050406030204" pitchFamily="18" charset="0"/>
                                            </a:rPr>
                                          </m:ctrlPr>
                                        </m:sSubPr>
                                        <m:e>
                                          <m:r>
                                            <a:rPr lang="pt-BR" sz="1600" i="1">
                                              <a:solidFill>
                                                <a:srgbClr val="000000"/>
                                              </a:solidFill>
                                              <a:latin typeface="Cambria Math" panose="02040503050406030204" pitchFamily="18" charset="0"/>
                                            </a:rPr>
                                            <m:t>𝑥</m:t>
                                          </m:r>
                                        </m:e>
                                        <m:sub>
                                          <m:r>
                                            <a:rPr lang="pt-BR" sz="1600" i="1">
                                              <a:solidFill>
                                                <a:srgbClr val="000000"/>
                                              </a:solidFill>
                                              <a:latin typeface="Cambria Math" panose="02040503050406030204" pitchFamily="18" charset="0"/>
                                            </a:rPr>
                                            <m:t>𝑖</m:t>
                                          </m:r>
                                        </m:sub>
                                      </m:sSub>
                                      <m:r>
                                        <a:rPr lang="pt-BR" sz="1600" i="1">
                                          <a:solidFill>
                                            <a:srgbClr val="000000"/>
                                          </a:solidFill>
                                          <a:latin typeface="Cambria Math" panose="02040503050406030204" pitchFamily="18" charset="0"/>
                                        </a:rPr>
                                        <m:t>)−</m:t>
                                      </m:r>
                                      <m:r>
                                        <a:rPr lang="pt-BR" sz="1600" i="1">
                                          <a:solidFill>
                                            <a:srgbClr val="000000"/>
                                          </a:solidFill>
                                          <a:latin typeface="Cambria Math" panose="02040503050406030204" pitchFamily="18" charset="0"/>
                                        </a:rPr>
                                        <m:t>𝑓</m:t>
                                      </m:r>
                                      <m:r>
                                        <a:rPr lang="pt-BR" sz="1600" i="1">
                                          <a:solidFill>
                                            <a:srgbClr val="000000"/>
                                          </a:solidFill>
                                          <a:latin typeface="Cambria Math" panose="02040503050406030204" pitchFamily="18" charset="0"/>
                                        </a:rPr>
                                        <m:t>(</m:t>
                                      </m:r>
                                      <m:r>
                                        <a:rPr lang="pt-BR" sz="1600" i="1">
                                          <a:solidFill>
                                            <a:srgbClr val="000000"/>
                                          </a:solidFill>
                                          <a:latin typeface="Cambria Math" panose="02040503050406030204" pitchFamily="18" charset="0"/>
                                        </a:rPr>
                                        <m:t>𝑥</m:t>
                                      </m:r>
                                      <m:r>
                                        <a:rPr lang="pt-BR" sz="1600" i="1">
                                          <a:solidFill>
                                            <a:srgbClr val="000000"/>
                                          </a:solidFill>
                                          <a:latin typeface="Cambria Math" panose="02040503050406030204" pitchFamily="18" charset="0"/>
                                        </a:rPr>
                                        <m:t>)</m:t>
                                      </m:r>
                                    </m:e>
                                  </m:d>
                                </m:e>
                                <m:sup>
                                  <m:r>
                                    <a:rPr lang="pt-BR" sz="1600" i="1">
                                      <a:solidFill>
                                        <a:srgbClr val="000000"/>
                                      </a:solidFill>
                                      <a:latin typeface="Cambria Math" panose="02040503050406030204" pitchFamily="18" charset="0"/>
                                    </a:rPr>
                                    <m:t>2</m:t>
                                  </m:r>
                                </m:sup>
                              </m:sSup>
                            </m:e>
                          </m:nary>
                        </m:num>
                        <m:den>
                          <m:r>
                            <a:rPr lang="pt-BR" sz="1600" i="1">
                              <a:solidFill>
                                <a:srgbClr val="000000"/>
                              </a:solidFill>
                              <a:latin typeface="Cambria Math" panose="02040503050406030204" pitchFamily="18" charset="0"/>
                            </a:rPr>
                            <m:t>𝑛</m:t>
                          </m:r>
                          <m:r>
                            <a:rPr lang="pt-BR" sz="1600" i="1">
                              <a:solidFill>
                                <a:srgbClr val="000000"/>
                              </a:solidFill>
                              <a:latin typeface="Cambria Math" panose="02040503050406030204" pitchFamily="18" charset="0"/>
                            </a:rPr>
                            <m:t>−</m:t>
                          </m:r>
                          <m:r>
                            <a:rPr lang="pt-BR" sz="1600" i="1">
                              <a:solidFill>
                                <a:srgbClr val="000000"/>
                              </a:solidFill>
                              <a:latin typeface="Cambria Math" panose="02040503050406030204" pitchFamily="18" charset="0"/>
                            </a:rPr>
                            <m:t>𝑝</m:t>
                          </m:r>
                        </m:den>
                      </m:f>
                    </m:oMath>
                  </m:oMathPara>
                </a14:m>
                <a:endParaRPr lang="pt-BR" sz="1600" dirty="0"/>
              </a:p>
            </p:txBody>
          </p:sp>
        </mc:Choice>
        <mc:Fallback xmlns="">
          <p:sp>
            <p:nvSpPr>
              <p:cNvPr id="2" name="Objeto 1"/>
              <p:cNvSpPr txBox="1">
                <a:spLocks noRot="1" noChangeAspect="1" noMove="1" noResize="1" noEditPoints="1" noAdjustHandles="1" noChangeArrowheads="1" noChangeShapeType="1" noTextEdit="1"/>
              </p:cNvSpPr>
              <p:nvPr/>
            </p:nvSpPr>
            <p:spPr bwMode="auto">
              <a:xfrm>
                <a:off x="4285884" y="1985963"/>
                <a:ext cx="3732213" cy="898525"/>
              </a:xfrm>
              <a:prstGeom prst="rect">
                <a:avLst/>
              </a:prstGeom>
              <a:blipFill rotWithShape="0">
                <a:blip r:embed="rId2"/>
                <a:stretch>
                  <a:fillRect/>
                </a:stretch>
              </a:blipFill>
              <a:ln>
                <a:noFill/>
              </a:ln>
            </p:spPr>
            <p:txBody>
              <a:bodyPr/>
              <a:lstStyle/>
              <a:p>
                <a:r>
                  <a:rPr lang="pt-BR">
                    <a:noFill/>
                  </a:rPr>
                  <a:t> </a:t>
                </a:r>
              </a:p>
            </p:txBody>
          </p:sp>
        </mc:Fallback>
      </mc:AlternateContent>
      <p:sp>
        <p:nvSpPr>
          <p:cNvPr id="18" name="Título 1">
            <a:extLst>
              <a:ext uri="{FF2B5EF4-FFF2-40B4-BE49-F238E27FC236}">
                <a16:creationId xmlns="" xmlns:a16="http://schemas.microsoft.com/office/drawing/2014/main" id="{0B362CDD-69FA-4AE3-80BE-56BF5B8CA1E3}"/>
              </a:ext>
            </a:extLst>
          </p:cNvPr>
          <p:cNvSpPr>
            <a:spLocks noGrp="1"/>
          </p:cNvSpPr>
          <p:nvPr>
            <p:ph type="title"/>
          </p:nvPr>
        </p:nvSpPr>
        <p:spPr>
          <a:xfrm>
            <a:off x="620588" y="202781"/>
            <a:ext cx="7470775" cy="607096"/>
          </a:xfrm>
        </p:spPr>
        <p:txBody>
          <a:bodyPr>
            <a:normAutofit/>
          </a:bodyPr>
          <a:lstStyle/>
          <a:p>
            <a:pPr algn="l" eaLnBrk="1" hangingPunct="1"/>
            <a:r>
              <a:rPr lang="pt-BR" sz="2200" b="1" cap="all" dirty="0">
                <a:solidFill>
                  <a:srgbClr val="0066B2"/>
                </a:solidFill>
              </a:rPr>
              <a:t>6. Ajuste de uma função - Curva de Calibração </a:t>
            </a:r>
          </a:p>
        </p:txBody>
      </p:sp>
    </p:spTree>
    <p:extLst>
      <p:ext uri="{BB962C8B-B14F-4D97-AF65-F5344CB8AC3E}">
        <p14:creationId xmlns:p14="http://schemas.microsoft.com/office/powerpoint/2010/main" val="27137700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4" name="Rectangle 16"/>
          <p:cNvSpPr>
            <a:spLocks noChangeArrowheads="1"/>
          </p:cNvSpPr>
          <p:nvPr/>
        </p:nvSpPr>
        <p:spPr bwMode="auto">
          <a:xfrm>
            <a:off x="400422" y="1294169"/>
            <a:ext cx="7920000" cy="1833688"/>
          </a:xfrm>
          <a:prstGeom prst="rect">
            <a:avLst/>
          </a:prstGeom>
          <a:noFill/>
          <a:ln w="9525">
            <a:noFill/>
            <a:miter lim="800000"/>
            <a:headEnd/>
            <a:tailEnd/>
          </a:ln>
        </p:spPr>
        <p:txBody>
          <a:bodyPr lIns="228528" tIns="30153" bIns="30153" anchor="ctr">
            <a:spAutoFit/>
          </a:bodyPr>
          <a:lstStyle/>
          <a:p>
            <a:pPr marL="342900" indent="-342900" algn="just">
              <a:lnSpc>
                <a:spcPct val="120000"/>
              </a:lnSpc>
              <a:tabLst>
                <a:tab pos="180975" algn="l"/>
              </a:tabLst>
            </a:pPr>
            <a:r>
              <a:rPr lang="pt-BR" sz="1600" b="1" dirty="0">
                <a:solidFill>
                  <a:srgbClr val="E1B937"/>
                </a:solidFill>
                <a:latin typeface="+mj-lt"/>
              </a:rPr>
              <a:t>Incerteza no ajuste de pontos experimentais.</a:t>
            </a:r>
          </a:p>
          <a:p>
            <a:pPr marL="342900" indent="-342900" algn="just">
              <a:lnSpc>
                <a:spcPct val="120000"/>
              </a:lnSpc>
              <a:tabLst>
                <a:tab pos="180975" algn="l"/>
              </a:tabLst>
            </a:pPr>
            <a:endParaRPr lang="pt-BR" sz="1600" b="1" dirty="0">
              <a:latin typeface="+mj-lt"/>
            </a:endParaRPr>
          </a:p>
          <a:p>
            <a:pPr marL="342900" indent="-342900" algn="just">
              <a:lnSpc>
                <a:spcPct val="120000"/>
              </a:lnSpc>
              <a:tabLst>
                <a:tab pos="180975" algn="l"/>
              </a:tabLst>
            </a:pPr>
            <a:r>
              <a:rPr lang="pt-BR" sz="1600" dirty="0">
                <a:latin typeface="+mj-lt"/>
              </a:rPr>
              <a:t>Exemplo para função do 1º. Grau</a:t>
            </a:r>
          </a:p>
          <a:p>
            <a:pPr algn="just">
              <a:lnSpc>
                <a:spcPct val="120000"/>
              </a:lnSpc>
            </a:pPr>
            <a:r>
              <a:rPr lang="pt-BR" sz="1600" dirty="0">
                <a:latin typeface="+mj-lt"/>
              </a:rPr>
              <a:t>A incerteza total da variável desejada (y) será a combinação das seguintes incertezas: </a:t>
            </a:r>
          </a:p>
          <a:p>
            <a:pPr algn="just">
              <a:lnSpc>
                <a:spcPct val="120000"/>
              </a:lnSpc>
              <a:buFont typeface="Wingdings" panose="05000000000000000000" pitchFamily="2" charset="2"/>
              <a:buChar char="§"/>
            </a:pPr>
            <a:r>
              <a:rPr lang="pt-BR" sz="1600" dirty="0">
                <a:latin typeface="+mj-lt"/>
              </a:rPr>
              <a:t> incerteza do objeto calibrado (maior incerteza do certificado): </a:t>
            </a:r>
            <a:r>
              <a:rPr lang="pt-BR" sz="1600" dirty="0" err="1">
                <a:latin typeface="+mj-lt"/>
              </a:rPr>
              <a:t>u</a:t>
            </a:r>
            <a:r>
              <a:rPr lang="pt-BR" sz="1600" baseline="-25000" dirty="0" err="1">
                <a:latin typeface="+mj-lt"/>
              </a:rPr>
              <a:t>obj</a:t>
            </a:r>
            <a:endParaRPr lang="pt-BR" sz="1600" baseline="-25000" dirty="0">
              <a:latin typeface="+mj-lt"/>
            </a:endParaRPr>
          </a:p>
          <a:p>
            <a:pPr algn="just">
              <a:lnSpc>
                <a:spcPct val="120000"/>
              </a:lnSpc>
              <a:buFont typeface="Wingdings" panose="05000000000000000000" pitchFamily="2" charset="2"/>
              <a:buChar char="§"/>
            </a:pPr>
            <a:r>
              <a:rPr lang="pt-BR" sz="1600" dirty="0">
                <a:latin typeface="+mj-lt"/>
              </a:rPr>
              <a:t> incerteza do ajuste: </a:t>
            </a:r>
            <a:r>
              <a:rPr lang="pt-BR" sz="1600" dirty="0" err="1">
                <a:latin typeface="+mj-lt"/>
              </a:rPr>
              <a:t>u</a:t>
            </a:r>
            <a:r>
              <a:rPr lang="pt-BR" sz="1600" baseline="-25000" dirty="0" err="1">
                <a:latin typeface="+mj-lt"/>
              </a:rPr>
              <a:t>aj</a:t>
            </a:r>
            <a:endParaRPr lang="pt-BR" sz="1600" baseline="-25000" dirty="0">
              <a:latin typeface="+mj-lt"/>
            </a:endParaRPr>
          </a:p>
        </p:txBody>
      </p:sp>
      <mc:AlternateContent xmlns:mc="http://schemas.openxmlformats.org/markup-compatibility/2006" xmlns:a14="http://schemas.microsoft.com/office/drawing/2010/main">
        <mc:Choice Requires="a14">
          <p:sp>
            <p:nvSpPr>
              <p:cNvPr id="13" name="Objeto 1">
                <a:extLst>
                  <a:ext uri="{FF2B5EF4-FFF2-40B4-BE49-F238E27FC236}">
                    <a16:creationId xmlns="" xmlns:a16="http://schemas.microsoft.com/office/drawing/2014/main" id="{5945BB62-5793-48F2-B928-43AF32360C61}"/>
                  </a:ext>
                </a:extLst>
              </p:cNvPr>
              <p:cNvSpPr txBox="1"/>
              <p:nvPr/>
            </p:nvSpPr>
            <p:spPr bwMode="auto">
              <a:xfrm>
                <a:off x="3204555" y="4261501"/>
                <a:ext cx="2302840" cy="90346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pt-BR" sz="2000" i="1">
                              <a:solidFill>
                                <a:srgbClr val="000000"/>
                              </a:solidFill>
                              <a:latin typeface="Cambria Math" panose="02040503050406030204" pitchFamily="18" charset="0"/>
                            </a:rPr>
                          </m:ctrlPr>
                        </m:sSubPr>
                        <m:e>
                          <m:r>
                            <a:rPr lang="pt-BR" sz="2000" i="1">
                              <a:solidFill>
                                <a:srgbClr val="000000"/>
                              </a:solidFill>
                              <a:latin typeface="Cambria Math" panose="02040503050406030204" pitchFamily="18" charset="0"/>
                            </a:rPr>
                            <m:t>𝑢</m:t>
                          </m:r>
                        </m:e>
                        <m:sub>
                          <m:r>
                            <a:rPr lang="pt-BR" sz="2000" i="1">
                              <a:solidFill>
                                <a:srgbClr val="000000"/>
                              </a:solidFill>
                              <a:latin typeface="Cambria Math" panose="02040503050406030204" pitchFamily="18" charset="0"/>
                            </a:rPr>
                            <m:t>𝑦</m:t>
                          </m:r>
                        </m:sub>
                      </m:sSub>
                      <m:r>
                        <a:rPr lang="pt-BR" sz="2000" i="1">
                          <a:solidFill>
                            <a:srgbClr val="000000"/>
                          </a:solidFill>
                          <a:latin typeface="Cambria Math" panose="02040503050406030204" pitchFamily="18" charset="0"/>
                        </a:rPr>
                        <m:t>=</m:t>
                      </m:r>
                      <m:rad>
                        <m:radPr>
                          <m:degHide m:val="on"/>
                          <m:ctrlPr>
                            <a:rPr lang="pt-BR" sz="2000" i="1">
                              <a:solidFill>
                                <a:srgbClr val="000000"/>
                              </a:solidFill>
                              <a:latin typeface="Cambria Math" panose="02040503050406030204" pitchFamily="18" charset="0"/>
                            </a:rPr>
                          </m:ctrlPr>
                        </m:radPr>
                        <m:deg/>
                        <m:e>
                          <m:sSubSup>
                            <m:sSubSupPr>
                              <m:ctrlPr>
                                <a:rPr lang="pt-BR" sz="2000" i="1">
                                  <a:solidFill>
                                    <a:srgbClr val="000000"/>
                                  </a:solidFill>
                                  <a:latin typeface="Cambria Math" panose="02040503050406030204" pitchFamily="18" charset="0"/>
                                </a:rPr>
                              </m:ctrlPr>
                            </m:sSubSupPr>
                            <m:e>
                              <m:r>
                                <a:rPr lang="pt-BR" sz="2000" i="1">
                                  <a:solidFill>
                                    <a:srgbClr val="000000"/>
                                  </a:solidFill>
                                  <a:latin typeface="Cambria Math" panose="02040503050406030204" pitchFamily="18" charset="0"/>
                                </a:rPr>
                                <m:t>𝑢</m:t>
                              </m:r>
                            </m:e>
                            <m:sub>
                              <m:r>
                                <a:rPr lang="pt-BR" sz="2000" i="1">
                                  <a:solidFill>
                                    <a:srgbClr val="000000"/>
                                  </a:solidFill>
                                  <a:latin typeface="Cambria Math" panose="02040503050406030204" pitchFamily="18" charset="0"/>
                                </a:rPr>
                                <m:t>𝑜𝑏𝑗</m:t>
                              </m:r>
                            </m:sub>
                            <m:sup>
                              <m:r>
                                <a:rPr lang="pt-BR" sz="2000" i="1">
                                  <a:solidFill>
                                    <a:srgbClr val="000000"/>
                                  </a:solidFill>
                                  <a:latin typeface="Cambria Math" panose="02040503050406030204" pitchFamily="18" charset="0"/>
                                </a:rPr>
                                <m:t>2</m:t>
                              </m:r>
                            </m:sup>
                          </m:sSubSup>
                          <m:r>
                            <a:rPr lang="pt-BR" sz="2000" i="1">
                              <a:solidFill>
                                <a:srgbClr val="000000"/>
                              </a:solidFill>
                              <a:latin typeface="Cambria Math" panose="02040503050406030204" pitchFamily="18" charset="0"/>
                            </a:rPr>
                            <m:t>+</m:t>
                          </m:r>
                          <m:sSubSup>
                            <m:sSubSupPr>
                              <m:ctrlPr>
                                <a:rPr lang="pt-BR" sz="2000" i="1">
                                  <a:solidFill>
                                    <a:srgbClr val="000000"/>
                                  </a:solidFill>
                                  <a:latin typeface="Cambria Math" panose="02040503050406030204" pitchFamily="18" charset="0"/>
                                </a:rPr>
                              </m:ctrlPr>
                            </m:sSubSupPr>
                            <m:e>
                              <m:r>
                                <a:rPr lang="pt-BR" sz="2000" i="1">
                                  <a:solidFill>
                                    <a:srgbClr val="000000"/>
                                  </a:solidFill>
                                  <a:latin typeface="Cambria Math" panose="02040503050406030204" pitchFamily="18" charset="0"/>
                                </a:rPr>
                                <m:t>𝑢</m:t>
                              </m:r>
                            </m:e>
                            <m:sub>
                              <m:r>
                                <a:rPr lang="pt-BR" sz="2000" i="1">
                                  <a:solidFill>
                                    <a:srgbClr val="000000"/>
                                  </a:solidFill>
                                  <a:latin typeface="Cambria Math" panose="02040503050406030204" pitchFamily="18" charset="0"/>
                                </a:rPr>
                                <m:t>𝑎𝑗</m:t>
                              </m:r>
                            </m:sub>
                            <m:sup>
                              <m:r>
                                <a:rPr lang="pt-BR" sz="2000" i="1">
                                  <a:solidFill>
                                    <a:srgbClr val="000000"/>
                                  </a:solidFill>
                                  <a:latin typeface="Cambria Math" panose="02040503050406030204" pitchFamily="18" charset="0"/>
                                </a:rPr>
                                <m:t>2</m:t>
                              </m:r>
                            </m:sup>
                          </m:sSubSup>
                        </m:e>
                      </m:rad>
                    </m:oMath>
                  </m:oMathPara>
                </a14:m>
                <a:endParaRPr lang="pt-BR" sz="2000" dirty="0"/>
              </a:p>
            </p:txBody>
          </p:sp>
        </mc:Choice>
        <mc:Fallback xmlns="">
          <p:sp>
            <p:nvSpPr>
              <p:cNvPr id="13" name="Objeto 1">
                <a:extLst>
                  <a:ext uri="{FF2B5EF4-FFF2-40B4-BE49-F238E27FC236}">
                    <a16:creationId xmlns="" xmlns:a16="http://schemas.microsoft.com/office/drawing/2014/main" xmlns:a14="http://schemas.microsoft.com/office/drawing/2010/main" id="{5945BB62-5793-48F2-B928-43AF32360C61}"/>
                  </a:ext>
                </a:extLst>
              </p:cNvPr>
              <p:cNvSpPr txBox="1">
                <a:spLocks noRot="1" noChangeAspect="1" noMove="1" noResize="1" noEditPoints="1" noAdjustHandles="1" noChangeArrowheads="1" noChangeShapeType="1" noTextEdit="1"/>
              </p:cNvSpPr>
              <p:nvPr/>
            </p:nvSpPr>
            <p:spPr bwMode="auto">
              <a:xfrm>
                <a:off x="3204555" y="4261501"/>
                <a:ext cx="2302840" cy="903463"/>
              </a:xfrm>
              <a:prstGeom prst="rect">
                <a:avLst/>
              </a:prstGeom>
              <a:blipFill rotWithShape="0">
                <a:blip r:embed="rId2"/>
                <a:stretch>
                  <a:fillRect/>
                </a:stretch>
              </a:blipFill>
              <a:ln>
                <a:noFill/>
              </a:ln>
              <a:effectLst/>
            </p:spPr>
            <p:txBody>
              <a:bodyPr/>
              <a:lstStyle/>
              <a:p>
                <a:r>
                  <a:rPr lang="pt-BR">
                    <a:noFill/>
                  </a:rPr>
                  <a:t> </a:t>
                </a:r>
              </a:p>
            </p:txBody>
          </p:sp>
        </mc:Fallback>
      </mc:AlternateContent>
      <p:sp>
        <p:nvSpPr>
          <p:cNvPr id="19" name="Título 1">
            <a:extLst>
              <a:ext uri="{FF2B5EF4-FFF2-40B4-BE49-F238E27FC236}">
                <a16:creationId xmlns="" xmlns:a16="http://schemas.microsoft.com/office/drawing/2014/main" id="{DCC6DD91-621B-427D-9D0B-A3B692787A24}"/>
              </a:ext>
            </a:extLst>
          </p:cNvPr>
          <p:cNvSpPr>
            <a:spLocks noGrp="1"/>
          </p:cNvSpPr>
          <p:nvPr>
            <p:ph type="title"/>
          </p:nvPr>
        </p:nvSpPr>
        <p:spPr>
          <a:xfrm>
            <a:off x="620588" y="202781"/>
            <a:ext cx="7470775" cy="607096"/>
          </a:xfrm>
        </p:spPr>
        <p:txBody>
          <a:bodyPr>
            <a:normAutofit/>
          </a:bodyPr>
          <a:lstStyle/>
          <a:p>
            <a:pPr algn="l" eaLnBrk="1" hangingPunct="1"/>
            <a:r>
              <a:rPr lang="pt-BR" sz="2200" b="1" cap="all" dirty="0">
                <a:solidFill>
                  <a:srgbClr val="0066B2"/>
                </a:solidFill>
              </a:rPr>
              <a:t>6. Ajuste de uma função - Curva de Calibração </a:t>
            </a:r>
          </a:p>
        </p:txBody>
      </p:sp>
    </p:spTree>
    <p:extLst>
      <p:ext uri="{BB962C8B-B14F-4D97-AF65-F5344CB8AC3E}">
        <p14:creationId xmlns:p14="http://schemas.microsoft.com/office/powerpoint/2010/main" val="284230270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ChangeArrowheads="1"/>
          </p:cNvSpPr>
          <p:nvPr/>
        </p:nvSpPr>
        <p:spPr bwMode="auto">
          <a:xfrm>
            <a:off x="0" y="3333750"/>
            <a:ext cx="9144000" cy="0"/>
          </a:xfrm>
          <a:prstGeom prst="rect">
            <a:avLst/>
          </a:prstGeom>
          <a:noFill/>
          <a:ln w="9525">
            <a:noFill/>
            <a:miter lim="800000"/>
            <a:headEnd/>
            <a:tailEnd/>
          </a:ln>
          <a:effectLst/>
        </p:spPr>
        <p:txBody>
          <a:bodyPr wrap="none" anchor="ctr">
            <a:spAutoFit/>
          </a:bodyPr>
          <a:lstStyle/>
          <a:p>
            <a:endParaRPr lang="pt-BR">
              <a:solidFill>
                <a:prstClr val="black"/>
              </a:solidFill>
            </a:endParaRPr>
          </a:p>
        </p:txBody>
      </p:sp>
      <p:sp>
        <p:nvSpPr>
          <p:cNvPr id="185350" name="Rectangle 6"/>
          <p:cNvSpPr>
            <a:spLocks noChangeArrowheads="1"/>
          </p:cNvSpPr>
          <p:nvPr/>
        </p:nvSpPr>
        <p:spPr bwMode="auto">
          <a:xfrm>
            <a:off x="0" y="3213100"/>
            <a:ext cx="9144000" cy="0"/>
          </a:xfrm>
          <a:prstGeom prst="rect">
            <a:avLst/>
          </a:prstGeom>
          <a:noFill/>
          <a:ln w="9525">
            <a:noFill/>
            <a:miter lim="800000"/>
            <a:headEnd/>
            <a:tailEnd/>
          </a:ln>
          <a:effectLst/>
        </p:spPr>
        <p:txBody>
          <a:bodyPr wrap="none" anchor="ctr">
            <a:spAutoFit/>
          </a:bodyPr>
          <a:lstStyle/>
          <a:p>
            <a:endParaRPr lang="pt-BR">
              <a:solidFill>
                <a:prstClr val="black"/>
              </a:solidFill>
            </a:endParaRPr>
          </a:p>
        </p:txBody>
      </p:sp>
      <p:sp>
        <p:nvSpPr>
          <p:cNvPr id="185352" name="Rectangle 8"/>
          <p:cNvSpPr>
            <a:spLocks noChangeArrowheads="1"/>
          </p:cNvSpPr>
          <p:nvPr/>
        </p:nvSpPr>
        <p:spPr bwMode="auto">
          <a:xfrm>
            <a:off x="612000" y="1289737"/>
            <a:ext cx="7920000" cy="2751522"/>
          </a:xfrm>
          <a:prstGeom prst="rect">
            <a:avLst/>
          </a:prstGeom>
          <a:noFill/>
          <a:ln w="9525">
            <a:noFill/>
            <a:miter lim="800000"/>
            <a:headEnd/>
            <a:tailEnd/>
          </a:ln>
          <a:effectLst/>
        </p:spPr>
        <p:txBody>
          <a:bodyPr anchor="ctr">
            <a:spAutoFit/>
          </a:bodyPr>
          <a:lstStyle/>
          <a:p>
            <a:pPr algn="just">
              <a:lnSpc>
                <a:spcPct val="120000"/>
              </a:lnSpc>
              <a:tabLst>
                <a:tab pos="-630238" algn="l"/>
                <a:tab pos="-539750" algn="l"/>
                <a:tab pos="180975" algn="l"/>
              </a:tabLst>
            </a:pPr>
            <a:r>
              <a:rPr lang="pt-BR" sz="1600" b="1" dirty="0">
                <a:solidFill>
                  <a:srgbClr val="E1B937"/>
                </a:solidFill>
                <a:latin typeface="+mj-lt"/>
              </a:rPr>
              <a:t>Exercício 6.1 – Calibração de Balança </a:t>
            </a:r>
            <a:r>
              <a:rPr lang="pt-BR" sz="1600" b="1" dirty="0" smtClean="0">
                <a:solidFill>
                  <a:srgbClr val="E1B937"/>
                </a:solidFill>
                <a:latin typeface="+mj-lt"/>
              </a:rPr>
              <a:t>Analítica</a:t>
            </a:r>
          </a:p>
          <a:p>
            <a:pPr algn="just">
              <a:lnSpc>
                <a:spcPct val="120000"/>
              </a:lnSpc>
              <a:tabLst>
                <a:tab pos="-630238" algn="l"/>
                <a:tab pos="-539750" algn="l"/>
                <a:tab pos="180975" algn="l"/>
              </a:tabLst>
            </a:pPr>
            <a:endParaRPr lang="pt-BR" sz="1600" b="1" dirty="0">
              <a:latin typeface="+mj-lt"/>
            </a:endParaRPr>
          </a:p>
          <a:p>
            <a:pPr algn="just">
              <a:lnSpc>
                <a:spcPct val="120000"/>
              </a:lnSpc>
              <a:tabLst>
                <a:tab pos="-630238" algn="l"/>
                <a:tab pos="-539750" algn="l"/>
                <a:tab pos="180975" algn="l"/>
              </a:tabLst>
            </a:pPr>
            <a:r>
              <a:rPr lang="pt-BR" sz="1600" dirty="0" smtClean="0">
                <a:latin typeface="+mj-lt"/>
              </a:rPr>
              <a:t>Determine, na balança do exercício 4.1:</a:t>
            </a:r>
          </a:p>
          <a:p>
            <a:pPr algn="just">
              <a:lnSpc>
                <a:spcPct val="120000"/>
              </a:lnSpc>
              <a:tabLst>
                <a:tab pos="-630238" algn="l"/>
                <a:tab pos="-539750" algn="l"/>
                <a:tab pos="180975" algn="l"/>
              </a:tabLst>
            </a:pPr>
            <a:endParaRPr lang="pt-BR" sz="1600" dirty="0" smtClean="0">
              <a:latin typeface="+mj-lt"/>
            </a:endParaRPr>
          </a:p>
          <a:p>
            <a:pPr marL="342900" indent="-342900" algn="just">
              <a:lnSpc>
                <a:spcPct val="120000"/>
              </a:lnSpc>
              <a:buAutoNum type="alphaLcParenR"/>
              <a:tabLst>
                <a:tab pos="-630238" algn="l"/>
                <a:tab pos="-539750" algn="l"/>
                <a:tab pos="180975" algn="l"/>
              </a:tabLst>
            </a:pPr>
            <a:r>
              <a:rPr lang="pt-BR" sz="1600" dirty="0" smtClean="0">
                <a:latin typeface="+mj-lt"/>
              </a:rPr>
              <a:t>Se a mesma se encontra dentro do seu EMP</a:t>
            </a:r>
          </a:p>
          <a:p>
            <a:pPr marL="342900" indent="-342900" algn="just">
              <a:lnSpc>
                <a:spcPct val="120000"/>
              </a:lnSpc>
              <a:buAutoNum type="alphaLcParenR"/>
              <a:tabLst>
                <a:tab pos="-630238" algn="l"/>
                <a:tab pos="-539750" algn="l"/>
                <a:tab pos="180975" algn="l"/>
              </a:tabLst>
            </a:pPr>
            <a:r>
              <a:rPr lang="pt-BR" sz="1600" dirty="0" smtClean="0">
                <a:latin typeface="+mj-lt"/>
              </a:rPr>
              <a:t>Construa  sua curva de calibração </a:t>
            </a:r>
          </a:p>
          <a:p>
            <a:pPr marL="342900" indent="-342900" algn="just">
              <a:lnSpc>
                <a:spcPct val="120000"/>
              </a:lnSpc>
              <a:buAutoNum type="alphaLcParenR"/>
              <a:tabLst>
                <a:tab pos="-630238" algn="l"/>
                <a:tab pos="-539750" algn="l"/>
                <a:tab pos="180975" algn="l"/>
              </a:tabLst>
            </a:pPr>
            <a:r>
              <a:rPr lang="pt-BR" sz="1600" dirty="0" smtClean="0">
                <a:latin typeface="+mj-lt"/>
              </a:rPr>
              <a:t>Determine seu erro de linearidade </a:t>
            </a:r>
          </a:p>
          <a:p>
            <a:pPr marL="342900" indent="-342900" algn="just">
              <a:lnSpc>
                <a:spcPct val="120000"/>
              </a:lnSpc>
              <a:buAutoNum type="alphaLcParenR"/>
              <a:tabLst>
                <a:tab pos="-630238" algn="l"/>
                <a:tab pos="-539750" algn="l"/>
                <a:tab pos="180975" algn="l"/>
              </a:tabLst>
            </a:pPr>
            <a:r>
              <a:rPr lang="pt-BR" sz="1600" dirty="0" smtClean="0">
                <a:latin typeface="+mj-lt"/>
              </a:rPr>
              <a:t>Determine sua incerteza do ajuste</a:t>
            </a:r>
          </a:p>
          <a:p>
            <a:pPr marL="342900" indent="-342900" algn="just">
              <a:lnSpc>
                <a:spcPct val="120000"/>
              </a:lnSpc>
              <a:buAutoNum type="alphaLcParenR"/>
              <a:tabLst>
                <a:tab pos="-630238" algn="l"/>
                <a:tab pos="-539750" algn="l"/>
                <a:tab pos="180975" algn="l"/>
              </a:tabLst>
            </a:pPr>
            <a:r>
              <a:rPr lang="pt-BR" sz="1600" dirty="0" smtClean="0">
                <a:latin typeface="+mj-lt"/>
              </a:rPr>
              <a:t>Calcule a incerteza da balança, considerando a incerteza do ajuste</a:t>
            </a:r>
            <a:endParaRPr lang="pt-BR" sz="1600" dirty="0">
              <a:latin typeface="+mj-lt"/>
            </a:endParaRPr>
          </a:p>
        </p:txBody>
      </p:sp>
      <p:sp>
        <p:nvSpPr>
          <p:cNvPr id="11" name="Título 1">
            <a:extLst>
              <a:ext uri="{FF2B5EF4-FFF2-40B4-BE49-F238E27FC236}">
                <a16:creationId xmlns="" xmlns:a16="http://schemas.microsoft.com/office/drawing/2014/main" id="{7D292197-4E3F-46A0-83F7-A9FE2678DE9E}"/>
              </a:ext>
            </a:extLst>
          </p:cNvPr>
          <p:cNvSpPr>
            <a:spLocks noGrp="1"/>
          </p:cNvSpPr>
          <p:nvPr>
            <p:ph type="title"/>
          </p:nvPr>
        </p:nvSpPr>
        <p:spPr>
          <a:xfrm>
            <a:off x="620588" y="202781"/>
            <a:ext cx="7470775" cy="607096"/>
          </a:xfrm>
        </p:spPr>
        <p:txBody>
          <a:bodyPr>
            <a:normAutofit/>
          </a:bodyPr>
          <a:lstStyle/>
          <a:p>
            <a:pPr algn="l" eaLnBrk="1" hangingPunct="1"/>
            <a:r>
              <a:rPr lang="pt-BR" sz="2200" b="1" cap="all" dirty="0">
                <a:solidFill>
                  <a:srgbClr val="0066B2"/>
                </a:solidFill>
              </a:rPr>
              <a:t>6. Ajuste de uma função - EXERCÍCIOS</a:t>
            </a:r>
          </a:p>
        </p:txBody>
      </p:sp>
    </p:spTree>
    <p:extLst>
      <p:ext uri="{BB962C8B-B14F-4D97-AF65-F5344CB8AC3E}">
        <p14:creationId xmlns:p14="http://schemas.microsoft.com/office/powerpoint/2010/main" val="3449680449"/>
      </p:ext>
    </p:extLst>
  </p:cSld>
  <p:clrMapOvr>
    <a:masterClrMapping/>
  </p:clrMapOvr>
  <p:transition advTm="10000"/>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4" name="Rectangle 16"/>
          <p:cNvSpPr>
            <a:spLocks noChangeArrowheads="1"/>
          </p:cNvSpPr>
          <p:nvPr/>
        </p:nvSpPr>
        <p:spPr bwMode="auto">
          <a:xfrm>
            <a:off x="395975" y="1149770"/>
            <a:ext cx="7920000" cy="1833688"/>
          </a:xfrm>
          <a:prstGeom prst="rect">
            <a:avLst/>
          </a:prstGeom>
          <a:noFill/>
          <a:ln w="9525">
            <a:noFill/>
            <a:miter lim="800000"/>
            <a:headEnd/>
            <a:tailEnd/>
          </a:ln>
        </p:spPr>
        <p:txBody>
          <a:bodyPr lIns="228528" tIns="30153" bIns="30153" anchor="ctr">
            <a:spAutoFit/>
          </a:bodyPr>
          <a:lstStyle/>
          <a:p>
            <a:pPr marL="342900" indent="-342900" algn="just">
              <a:lnSpc>
                <a:spcPct val="120000"/>
              </a:lnSpc>
              <a:tabLst>
                <a:tab pos="180975" algn="l"/>
              </a:tabLst>
            </a:pPr>
            <a:r>
              <a:rPr lang="pt-BR" sz="1600" b="1" dirty="0">
                <a:solidFill>
                  <a:srgbClr val="E1B937"/>
                </a:solidFill>
                <a:latin typeface="+mj-lt"/>
              </a:rPr>
              <a:t>Exercício 6.2 - Incerteza no ajuste de pontos experimentais</a:t>
            </a:r>
            <a:r>
              <a:rPr lang="pt-BR" sz="1600" b="1" dirty="0" smtClean="0">
                <a:solidFill>
                  <a:srgbClr val="E1B937"/>
                </a:solidFill>
                <a:latin typeface="+mj-lt"/>
              </a:rPr>
              <a:t>.</a:t>
            </a:r>
          </a:p>
          <a:p>
            <a:pPr marL="342900" indent="-342900" algn="just">
              <a:lnSpc>
                <a:spcPct val="120000"/>
              </a:lnSpc>
              <a:tabLst>
                <a:tab pos="180975" algn="l"/>
              </a:tabLst>
            </a:pPr>
            <a:endParaRPr lang="pt-BR" sz="1600" b="1" dirty="0">
              <a:latin typeface="+mj-lt"/>
            </a:endParaRPr>
          </a:p>
          <a:p>
            <a:pPr algn="just">
              <a:lnSpc>
                <a:spcPct val="120000"/>
              </a:lnSpc>
            </a:pPr>
            <a:r>
              <a:rPr lang="pt-BR" sz="1600" dirty="0">
                <a:latin typeface="+mj-lt"/>
              </a:rPr>
              <a:t>Com base nos dados do certificado de calibração do termômetro digital abaixo, </a:t>
            </a:r>
            <a:r>
              <a:rPr lang="pt-BR" sz="1600" dirty="0" smtClean="0">
                <a:latin typeface="+mj-lt"/>
              </a:rPr>
              <a:t>determine:</a:t>
            </a:r>
          </a:p>
          <a:p>
            <a:pPr>
              <a:lnSpc>
                <a:spcPct val="120000"/>
              </a:lnSpc>
            </a:pPr>
            <a:r>
              <a:rPr lang="pt-BR" sz="1600" dirty="0" smtClean="0">
                <a:latin typeface="+mj-lt"/>
              </a:rPr>
              <a:t>a</a:t>
            </a:r>
            <a:r>
              <a:rPr lang="pt-BR" sz="1600" dirty="0">
                <a:latin typeface="+mj-lt"/>
              </a:rPr>
              <a:t>) a sua curva de calibração; </a:t>
            </a:r>
            <a:endParaRPr lang="pt-BR" sz="1600" dirty="0" smtClean="0">
              <a:latin typeface="+mj-lt"/>
            </a:endParaRPr>
          </a:p>
          <a:p>
            <a:pPr>
              <a:lnSpc>
                <a:spcPct val="120000"/>
              </a:lnSpc>
            </a:pPr>
            <a:r>
              <a:rPr lang="pt-BR" sz="1600" dirty="0" smtClean="0">
                <a:latin typeface="+mj-lt"/>
              </a:rPr>
              <a:t>b</a:t>
            </a:r>
            <a:r>
              <a:rPr lang="pt-BR" sz="1600" dirty="0">
                <a:latin typeface="+mj-lt"/>
              </a:rPr>
              <a:t>) seu erro de linearidade; </a:t>
            </a:r>
            <a:br>
              <a:rPr lang="pt-BR" sz="1600" dirty="0">
                <a:latin typeface="+mj-lt"/>
              </a:rPr>
            </a:br>
            <a:r>
              <a:rPr lang="pt-BR" sz="1600" dirty="0">
                <a:latin typeface="+mj-lt"/>
              </a:rPr>
              <a:t>c) sua incerteza do ajuste linear. </a:t>
            </a:r>
          </a:p>
        </p:txBody>
      </p:sp>
      <p:pic>
        <p:nvPicPr>
          <p:cNvPr id="2" name="Imagem 1">
            <a:extLst>
              <a:ext uri="{FF2B5EF4-FFF2-40B4-BE49-F238E27FC236}">
                <a16:creationId xmlns="" xmlns:a16="http://schemas.microsoft.com/office/drawing/2014/main" id="{C3E580DE-A72C-40AE-8432-9FC62DEC3571}"/>
              </a:ext>
            </a:extLst>
          </p:cNvPr>
          <p:cNvPicPr>
            <a:picLocks noChangeAspect="1"/>
          </p:cNvPicPr>
          <p:nvPr/>
        </p:nvPicPr>
        <p:blipFill>
          <a:blip r:embed="rId2"/>
          <a:stretch>
            <a:fillRect/>
          </a:stretch>
        </p:blipFill>
        <p:spPr>
          <a:xfrm rot="10800000">
            <a:off x="598937" y="3222438"/>
            <a:ext cx="7492426" cy="2735330"/>
          </a:xfrm>
          <a:prstGeom prst="rect">
            <a:avLst/>
          </a:prstGeom>
        </p:spPr>
      </p:pic>
      <p:sp>
        <p:nvSpPr>
          <p:cNvPr id="15" name="Título 1">
            <a:extLst>
              <a:ext uri="{FF2B5EF4-FFF2-40B4-BE49-F238E27FC236}">
                <a16:creationId xmlns="" xmlns:a16="http://schemas.microsoft.com/office/drawing/2014/main" id="{B6A1D1CC-3328-40F5-A433-37AC030B7F30}"/>
              </a:ext>
            </a:extLst>
          </p:cNvPr>
          <p:cNvSpPr>
            <a:spLocks noGrp="1"/>
          </p:cNvSpPr>
          <p:nvPr>
            <p:ph type="title"/>
          </p:nvPr>
        </p:nvSpPr>
        <p:spPr>
          <a:xfrm>
            <a:off x="620588" y="202781"/>
            <a:ext cx="7470775" cy="607096"/>
          </a:xfrm>
        </p:spPr>
        <p:txBody>
          <a:bodyPr>
            <a:normAutofit/>
          </a:bodyPr>
          <a:lstStyle/>
          <a:p>
            <a:pPr algn="l" eaLnBrk="1" hangingPunct="1"/>
            <a:r>
              <a:rPr lang="pt-BR" sz="2200" b="1" cap="all" dirty="0">
                <a:solidFill>
                  <a:srgbClr val="0066B2"/>
                </a:solidFill>
              </a:rPr>
              <a:t>6. Ajuste de uma função - Curva de Calibração </a:t>
            </a:r>
          </a:p>
        </p:txBody>
      </p:sp>
    </p:spTree>
    <p:extLst>
      <p:ext uri="{BB962C8B-B14F-4D97-AF65-F5344CB8AC3E}">
        <p14:creationId xmlns:p14="http://schemas.microsoft.com/office/powerpoint/2010/main" val="510215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ço Reservado para Conteúdo 2"/>
          <p:cNvSpPr>
            <a:spLocks noGrp="1"/>
          </p:cNvSpPr>
          <p:nvPr>
            <p:ph idx="4294967295"/>
          </p:nvPr>
        </p:nvSpPr>
        <p:spPr>
          <a:xfrm>
            <a:off x="421832" y="1446509"/>
            <a:ext cx="3960000" cy="3819422"/>
          </a:xfrm>
        </p:spPr>
        <p:txBody>
          <a:bodyPr>
            <a:normAutofit/>
          </a:bodyPr>
          <a:lstStyle/>
          <a:p>
            <a:pPr>
              <a:buFont typeface="Arial" charset="0"/>
              <a:buNone/>
            </a:pPr>
            <a:r>
              <a:rPr lang="pt-BR" sz="1600" b="1" dirty="0">
                <a:latin typeface="+mj-lt"/>
              </a:rPr>
              <a:t>Pesos-Padrão do Grupo D</a:t>
            </a:r>
          </a:p>
          <a:p>
            <a:pPr>
              <a:buFont typeface="Arial" charset="0"/>
              <a:buNone/>
            </a:pPr>
            <a:r>
              <a:rPr lang="pt-BR" sz="1600" dirty="0">
                <a:latin typeface="+mj-lt"/>
              </a:rPr>
              <a:t>Confeccionados com câmara de ajuste e formato cilíndrico</a:t>
            </a:r>
          </a:p>
          <a:p>
            <a:pPr>
              <a:buFont typeface="Arial" charset="0"/>
              <a:buNone/>
            </a:pPr>
            <a:r>
              <a:rPr lang="pt-BR" sz="1600" dirty="0">
                <a:latin typeface="+mj-lt"/>
              </a:rPr>
              <a:t>- Classes   F1  </a:t>
            </a:r>
          </a:p>
          <a:p>
            <a:pPr>
              <a:buFont typeface="Arial" charset="0"/>
              <a:buNone/>
            </a:pPr>
            <a:r>
              <a:rPr lang="pt-BR" sz="1600" dirty="0">
                <a:latin typeface="+mj-lt"/>
              </a:rPr>
              <a:t>- Faixa de 50 g a 5 kg </a:t>
            </a:r>
          </a:p>
          <a:p>
            <a:pPr>
              <a:buFont typeface="Arial" charset="0"/>
              <a:buNone/>
            </a:pPr>
            <a:endParaRPr lang="pt-BR" sz="1600" dirty="0">
              <a:latin typeface="+mj-lt"/>
            </a:endParaRPr>
          </a:p>
          <a:p>
            <a:pPr algn="just">
              <a:lnSpc>
                <a:spcPct val="80000"/>
              </a:lnSpc>
              <a:buFont typeface="Arial" charset="0"/>
              <a:buNone/>
            </a:pPr>
            <a:r>
              <a:rPr lang="pt-BR" sz="1600" b="1" dirty="0">
                <a:latin typeface="+mj-lt"/>
              </a:rPr>
              <a:t>Pesos-Padrão do Grupo E</a:t>
            </a:r>
          </a:p>
          <a:p>
            <a:pPr algn="just">
              <a:lnSpc>
                <a:spcPct val="80000"/>
              </a:lnSpc>
              <a:buFont typeface="Arial" charset="0"/>
              <a:buNone/>
            </a:pPr>
            <a:r>
              <a:rPr lang="pt-BR" sz="1600" dirty="0">
                <a:latin typeface="+mj-lt"/>
              </a:rPr>
              <a:t>Confeccionados com câmara de ajuste e formato paralelepípedo</a:t>
            </a:r>
          </a:p>
          <a:p>
            <a:pPr algn="just">
              <a:lnSpc>
                <a:spcPct val="80000"/>
              </a:lnSpc>
              <a:buFontTx/>
              <a:buChar char="-"/>
            </a:pPr>
            <a:r>
              <a:rPr lang="pt-BR" sz="1600" dirty="0">
                <a:latin typeface="+mj-lt"/>
              </a:rPr>
              <a:t>Classes   M1 - M2  - M3  </a:t>
            </a:r>
          </a:p>
          <a:p>
            <a:pPr algn="just">
              <a:lnSpc>
                <a:spcPct val="80000"/>
              </a:lnSpc>
              <a:buFontTx/>
              <a:buChar char="-"/>
            </a:pPr>
            <a:r>
              <a:rPr lang="pt-BR" sz="1600" dirty="0">
                <a:latin typeface="+mj-lt"/>
              </a:rPr>
              <a:t>Faixa de 5 kg a 50 kg </a:t>
            </a:r>
          </a:p>
          <a:p>
            <a:pPr>
              <a:buFont typeface="Arial" charset="0"/>
              <a:buNone/>
            </a:pPr>
            <a:endParaRPr lang="pt-BR" sz="1800" dirty="0"/>
          </a:p>
        </p:txBody>
      </p:sp>
      <p:sp>
        <p:nvSpPr>
          <p:cNvPr id="5" name="Título 1">
            <a:extLst>
              <a:ext uri="{FF2B5EF4-FFF2-40B4-BE49-F238E27FC236}">
                <a16:creationId xmlns="" xmlns:a16="http://schemas.microsoft.com/office/drawing/2014/main" id="{1C99FD4E-BC8D-4A39-BF9B-25480EFE89A6}"/>
              </a:ext>
            </a:extLst>
          </p:cNvPr>
          <p:cNvSpPr txBox="1">
            <a:spLocks/>
          </p:cNvSpPr>
          <p:nvPr/>
        </p:nvSpPr>
        <p:spPr>
          <a:xfrm>
            <a:off x="421832" y="182642"/>
            <a:ext cx="7886349" cy="6387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1. PORTARIA 233 Inmetro – CLASSIFICAÇÃO DE MASSAS</a:t>
            </a:r>
            <a:endParaRPr lang="pt-BR" sz="2200" dirty="0">
              <a:solidFill>
                <a:srgbClr val="0066B2"/>
              </a:solidFill>
            </a:endParaRPr>
          </a:p>
        </p:txBody>
      </p:sp>
      <p:pic>
        <p:nvPicPr>
          <p:cNvPr id="3" name="Imagem 2">
            <a:extLst>
              <a:ext uri="{FF2B5EF4-FFF2-40B4-BE49-F238E27FC236}">
                <a16:creationId xmlns="" xmlns:a16="http://schemas.microsoft.com/office/drawing/2014/main" id="{7D7DCF79-B3B7-44C8-A6B2-5AC2B7328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3941" y="1446509"/>
            <a:ext cx="3819422" cy="3819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2232465"/>
      </p:ext>
    </p:extLst>
  </p:cSld>
  <p:clrMapOvr>
    <a:masterClrMapping/>
  </p:clrMapOvr>
  <p:transition advTm="1000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5" name="Título 1">
            <a:extLst>
              <a:ext uri="{FF2B5EF4-FFF2-40B4-BE49-F238E27FC236}">
                <a16:creationId xmlns="" xmlns:a16="http://schemas.microsoft.com/office/drawing/2014/main" id="{B6A1D1CC-3328-40F5-A433-37AC030B7F30}"/>
              </a:ext>
            </a:extLst>
          </p:cNvPr>
          <p:cNvSpPr>
            <a:spLocks noGrp="1"/>
          </p:cNvSpPr>
          <p:nvPr>
            <p:ph type="title"/>
          </p:nvPr>
        </p:nvSpPr>
        <p:spPr>
          <a:xfrm>
            <a:off x="620588" y="202781"/>
            <a:ext cx="7470775" cy="607096"/>
          </a:xfrm>
        </p:spPr>
        <p:txBody>
          <a:bodyPr>
            <a:noAutofit/>
          </a:bodyPr>
          <a:lstStyle/>
          <a:p>
            <a:r>
              <a:rPr lang="pt-BR" sz="2200" b="1" cap="all" dirty="0">
                <a:solidFill>
                  <a:srgbClr val="0066B2"/>
                </a:solidFill>
              </a:rPr>
              <a:t>7. Determinação de incerteza em medições indiretas </a:t>
            </a:r>
          </a:p>
        </p:txBody>
      </p:sp>
      <mc:AlternateContent xmlns:mc="http://schemas.openxmlformats.org/markup-compatibility/2006" xmlns:a14="http://schemas.microsoft.com/office/drawing/2010/main">
        <mc:Choice Requires="a14">
          <p:sp>
            <p:nvSpPr>
              <p:cNvPr id="12" name="Retângulo 11">
                <a:extLst>
                  <a:ext uri="{FF2B5EF4-FFF2-40B4-BE49-F238E27FC236}">
                    <a16:creationId xmlns="" xmlns:a16="http://schemas.microsoft.com/office/drawing/2014/main" id="{368C0B6E-C2AA-4A59-8E5B-65B71E8DC9CF}"/>
                  </a:ext>
                </a:extLst>
              </p:cNvPr>
              <p:cNvSpPr/>
              <p:nvPr/>
            </p:nvSpPr>
            <p:spPr>
              <a:xfrm>
                <a:off x="395975" y="1486151"/>
                <a:ext cx="7920000" cy="3027304"/>
              </a:xfrm>
              <a:prstGeom prst="rect">
                <a:avLst/>
              </a:prstGeom>
            </p:spPr>
            <p:txBody>
              <a:bodyPr wrap="square">
                <a:spAutoFit/>
              </a:bodyPr>
              <a:lstStyle/>
              <a:p>
                <a:pPr algn="just">
                  <a:lnSpc>
                    <a:spcPct val="120000"/>
                  </a:lnSpc>
                </a:pPr>
                <a:r>
                  <a:rPr lang="pt-BR" sz="1600" dirty="0">
                    <a:solidFill>
                      <a:schemeClr val="tx1"/>
                    </a:solidFill>
                    <a:latin typeface="+mj-lt"/>
                  </a:rPr>
                  <a:t>Quando estamos diante de uma medição indireta, devemos calcular a sua incerteza através da equação abaixo:</a:t>
                </a:r>
              </a:p>
              <a:p>
                <a:pPr algn="just">
                  <a:lnSpc>
                    <a:spcPct val="120000"/>
                  </a:lnSpc>
                </a:pPr>
                <a14:m>
                  <m:oMathPara xmlns:m="http://schemas.openxmlformats.org/officeDocument/2006/math">
                    <m:oMathParaPr>
                      <m:jc m:val="centerGroup"/>
                    </m:oMathParaPr>
                    <m:oMath xmlns:m="http://schemas.openxmlformats.org/officeDocument/2006/math">
                      <m:sSup>
                        <m:sSupPr>
                          <m:ctrlPr>
                            <a:rPr lang="pt-BR" sz="1600" i="1">
                              <a:solidFill>
                                <a:schemeClr val="tx1"/>
                              </a:solidFill>
                              <a:latin typeface="Cambria Math" panose="02040503050406030204" pitchFamily="18" charset="0"/>
                            </a:rPr>
                          </m:ctrlPr>
                        </m:sSupPr>
                        <m:e>
                          <m:r>
                            <a:rPr lang="pt-BR" sz="1600" i="1">
                              <a:solidFill>
                                <a:schemeClr val="tx1"/>
                              </a:solidFill>
                              <a:latin typeface="Cambria Math" panose="02040503050406030204" pitchFamily="18" charset="0"/>
                            </a:rPr>
                            <m:t>𝑢</m:t>
                          </m:r>
                          <m:r>
                            <a:rPr lang="pt-BR" sz="1600" b="0" i="1" smtClean="0">
                              <a:solidFill>
                                <a:schemeClr val="tx1"/>
                              </a:solidFill>
                              <a:latin typeface="Cambria Math" panose="02040503050406030204" pitchFamily="18" charset="0"/>
                            </a:rPr>
                            <m:t>𝑐</m:t>
                          </m:r>
                        </m:e>
                        <m:sup>
                          <m:r>
                            <a:rPr lang="pt-BR" sz="1600" i="1">
                              <a:solidFill>
                                <a:schemeClr val="tx1"/>
                              </a:solidFill>
                              <a:latin typeface="Cambria Math" panose="02040503050406030204" pitchFamily="18" charset="0"/>
                            </a:rPr>
                            <m:t>2</m:t>
                          </m:r>
                        </m:sup>
                      </m:sSup>
                      <m:d>
                        <m:dPr>
                          <m:ctrlPr>
                            <a:rPr lang="pt-BR" sz="1600" i="1">
                              <a:solidFill>
                                <a:schemeClr val="tx1"/>
                              </a:solidFill>
                              <a:latin typeface="Cambria Math" panose="02040503050406030204" pitchFamily="18" charset="0"/>
                            </a:rPr>
                          </m:ctrlPr>
                        </m:dPr>
                        <m:e>
                          <m:r>
                            <a:rPr lang="pt-BR" sz="1600" i="1">
                              <a:solidFill>
                                <a:schemeClr val="tx1"/>
                              </a:solidFill>
                              <a:latin typeface="Cambria Math" panose="02040503050406030204" pitchFamily="18" charset="0"/>
                            </a:rPr>
                            <m:t>𝑌</m:t>
                          </m:r>
                        </m:e>
                      </m:d>
                      <m:r>
                        <a:rPr lang="pt-BR" sz="1600" i="1">
                          <a:solidFill>
                            <a:schemeClr val="tx1"/>
                          </a:solidFill>
                          <a:latin typeface="Cambria Math" panose="02040503050406030204" pitchFamily="18" charset="0"/>
                        </a:rPr>
                        <m:t>=</m:t>
                      </m:r>
                      <m:nary>
                        <m:naryPr>
                          <m:chr m:val="∑"/>
                          <m:ctrlPr>
                            <a:rPr lang="pt-BR" sz="1600" i="1">
                              <a:solidFill>
                                <a:schemeClr val="tx1"/>
                              </a:solidFill>
                              <a:latin typeface="Cambria Math" panose="02040503050406030204" pitchFamily="18" charset="0"/>
                            </a:rPr>
                          </m:ctrlPr>
                        </m:naryPr>
                        <m:sub>
                          <m:r>
                            <m:rPr>
                              <m:brk m:alnAt="23"/>
                            </m:rPr>
                            <a:rPr lang="pt-BR" sz="1600" i="1">
                              <a:solidFill>
                                <a:schemeClr val="tx1"/>
                              </a:solidFill>
                              <a:latin typeface="Cambria Math" panose="02040503050406030204" pitchFamily="18" charset="0"/>
                            </a:rPr>
                            <m:t>𝑖</m:t>
                          </m:r>
                          <m:r>
                            <a:rPr lang="pt-BR" sz="1600" i="1">
                              <a:solidFill>
                                <a:schemeClr val="tx1"/>
                              </a:solidFill>
                              <a:latin typeface="Cambria Math" panose="02040503050406030204" pitchFamily="18" charset="0"/>
                            </a:rPr>
                            <m:t>=1</m:t>
                          </m:r>
                        </m:sub>
                        <m:sup>
                          <m:r>
                            <a:rPr lang="pt-BR" sz="1600" i="1">
                              <a:solidFill>
                                <a:schemeClr val="tx1"/>
                              </a:solidFill>
                              <a:latin typeface="Cambria Math" panose="02040503050406030204" pitchFamily="18" charset="0"/>
                            </a:rPr>
                            <m:t>𝑛</m:t>
                          </m:r>
                        </m:sup>
                        <m:e>
                          <m:sSup>
                            <m:sSupPr>
                              <m:ctrlPr>
                                <a:rPr lang="pt-BR" sz="1600" i="1">
                                  <a:solidFill>
                                    <a:schemeClr val="tx1"/>
                                  </a:solidFill>
                                  <a:latin typeface="Cambria Math" panose="02040503050406030204" pitchFamily="18" charset="0"/>
                                </a:rPr>
                              </m:ctrlPr>
                            </m:sSupPr>
                            <m:e>
                              <m:d>
                                <m:dPr>
                                  <m:ctrlPr>
                                    <a:rPr lang="pt-BR" sz="1600" i="1">
                                      <a:solidFill>
                                        <a:schemeClr val="tx1"/>
                                      </a:solidFill>
                                      <a:latin typeface="Cambria Math" panose="02040503050406030204" pitchFamily="18" charset="0"/>
                                    </a:rPr>
                                  </m:ctrlPr>
                                </m:dPr>
                                <m:e>
                                  <m:f>
                                    <m:fPr>
                                      <m:ctrlPr>
                                        <a:rPr lang="pt-BR" sz="1600" i="1">
                                          <a:solidFill>
                                            <a:schemeClr val="tx1"/>
                                          </a:solidFill>
                                          <a:latin typeface="Cambria Math" panose="02040503050406030204" pitchFamily="18" charset="0"/>
                                        </a:rPr>
                                      </m:ctrlPr>
                                    </m:fPr>
                                    <m:num>
                                      <m:r>
                                        <a:rPr lang="pt-BR" sz="1600" i="1">
                                          <a:solidFill>
                                            <a:schemeClr val="tx1"/>
                                          </a:solidFill>
                                          <a:latin typeface="Cambria Math" panose="02040503050406030204" pitchFamily="18" charset="0"/>
                                        </a:rPr>
                                        <m:t>𝜕</m:t>
                                      </m:r>
                                      <m:r>
                                        <a:rPr lang="pt-BR" sz="1600" i="1">
                                          <a:solidFill>
                                            <a:schemeClr val="tx1"/>
                                          </a:solidFill>
                                          <a:latin typeface="Cambria Math" panose="02040503050406030204" pitchFamily="18" charset="0"/>
                                        </a:rPr>
                                        <m:t>𝑓</m:t>
                                      </m:r>
                                    </m:num>
                                    <m:den>
                                      <m:r>
                                        <a:rPr lang="pt-BR" sz="1600" i="1">
                                          <a:solidFill>
                                            <a:schemeClr val="tx1"/>
                                          </a:solidFill>
                                          <a:latin typeface="Cambria Math" panose="02040503050406030204" pitchFamily="18" charset="0"/>
                                        </a:rPr>
                                        <m:t>𝜕</m:t>
                                      </m:r>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𝑋</m:t>
                                          </m:r>
                                        </m:e>
                                        <m:sub>
                                          <m:r>
                                            <a:rPr lang="pt-BR" sz="1600" i="1">
                                              <a:solidFill>
                                                <a:schemeClr val="tx1"/>
                                              </a:solidFill>
                                              <a:latin typeface="Cambria Math" panose="02040503050406030204" pitchFamily="18" charset="0"/>
                                            </a:rPr>
                                            <m:t>𝑖</m:t>
                                          </m:r>
                                        </m:sub>
                                      </m:sSub>
                                    </m:den>
                                  </m:f>
                                </m:e>
                              </m:d>
                            </m:e>
                            <m:sup>
                              <m:r>
                                <a:rPr lang="pt-BR" sz="1600" i="1">
                                  <a:solidFill>
                                    <a:schemeClr val="tx1"/>
                                  </a:solidFill>
                                  <a:latin typeface="Cambria Math" panose="02040503050406030204" pitchFamily="18" charset="0"/>
                                </a:rPr>
                                <m:t>2</m:t>
                              </m:r>
                            </m:sup>
                          </m:sSup>
                          <m:sSup>
                            <m:sSupPr>
                              <m:ctrlPr>
                                <a:rPr lang="pt-BR" sz="1600" i="1">
                                  <a:solidFill>
                                    <a:schemeClr val="tx1"/>
                                  </a:solidFill>
                                  <a:latin typeface="Cambria Math" panose="02040503050406030204" pitchFamily="18" charset="0"/>
                                </a:rPr>
                              </m:ctrlPr>
                            </m:sSupPr>
                            <m:e>
                              <m:r>
                                <a:rPr lang="pt-BR" sz="1600" i="1">
                                  <a:solidFill>
                                    <a:schemeClr val="tx1"/>
                                  </a:solidFill>
                                  <a:latin typeface="Cambria Math" panose="02040503050406030204" pitchFamily="18" charset="0"/>
                                </a:rPr>
                                <m:t>𝑢</m:t>
                              </m:r>
                            </m:e>
                            <m:sup>
                              <m:r>
                                <a:rPr lang="pt-BR" sz="1600" i="1">
                                  <a:solidFill>
                                    <a:schemeClr val="tx1"/>
                                  </a:solidFill>
                                  <a:latin typeface="Cambria Math" panose="02040503050406030204" pitchFamily="18" charset="0"/>
                                </a:rPr>
                                <m:t>2</m:t>
                              </m:r>
                            </m:sup>
                          </m:sSup>
                          <m:d>
                            <m:dPr>
                              <m:ctrlPr>
                                <a:rPr lang="pt-BR" sz="1600" i="1">
                                  <a:solidFill>
                                    <a:schemeClr val="tx1"/>
                                  </a:solidFill>
                                  <a:latin typeface="Cambria Math" panose="02040503050406030204" pitchFamily="18" charset="0"/>
                                </a:rPr>
                              </m:ctrlPr>
                            </m:dPr>
                            <m:e>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𝑋</m:t>
                                  </m:r>
                                </m:e>
                                <m:sub>
                                  <m:r>
                                    <a:rPr lang="pt-BR" sz="1600" i="1">
                                      <a:solidFill>
                                        <a:schemeClr val="tx1"/>
                                      </a:solidFill>
                                      <a:latin typeface="Cambria Math" panose="02040503050406030204" pitchFamily="18" charset="0"/>
                                    </a:rPr>
                                    <m:t>𝑖</m:t>
                                  </m:r>
                                </m:sub>
                              </m:sSub>
                            </m:e>
                          </m:d>
                        </m:e>
                      </m:nary>
                    </m:oMath>
                  </m:oMathPara>
                </a14:m>
                <a:endParaRPr lang="pt-BR" sz="1600" dirty="0">
                  <a:solidFill>
                    <a:schemeClr val="tx1"/>
                  </a:solidFill>
                  <a:latin typeface="+mj-lt"/>
                </a:endParaRPr>
              </a:p>
              <a:p>
                <a:pPr algn="just">
                  <a:lnSpc>
                    <a:spcPct val="120000"/>
                  </a:lnSpc>
                </a:pPr>
                <a:r>
                  <a:rPr lang="pt-BR" sz="1600" dirty="0">
                    <a:latin typeface="+mj-lt"/>
                  </a:rPr>
                  <a:t>Onde, a</a:t>
                </a:r>
                <a:r>
                  <a:rPr lang="pt-BR" sz="1600" dirty="0">
                    <a:solidFill>
                      <a:schemeClr val="tx1"/>
                    </a:solidFill>
                    <a:latin typeface="+mj-lt"/>
                  </a:rPr>
                  <a:t> derivada parcial </a:t>
                </a:r>
                <a14:m>
                  <m:oMath xmlns:m="http://schemas.openxmlformats.org/officeDocument/2006/math">
                    <m:f>
                      <m:fPr>
                        <m:ctrlPr>
                          <a:rPr lang="pt-BR" sz="1600" i="1" smtClean="0">
                            <a:solidFill>
                              <a:schemeClr val="tx1"/>
                            </a:solidFill>
                            <a:latin typeface="Cambria Math" panose="02040503050406030204" pitchFamily="18" charset="0"/>
                          </a:rPr>
                        </m:ctrlPr>
                      </m:fPr>
                      <m:num>
                        <m:r>
                          <a:rPr lang="pt-BR" sz="1600" i="1">
                            <a:solidFill>
                              <a:schemeClr val="tx1"/>
                            </a:solidFill>
                            <a:latin typeface="Cambria Math" panose="02040503050406030204" pitchFamily="18" charset="0"/>
                          </a:rPr>
                          <m:t>𝜕</m:t>
                        </m:r>
                        <m:r>
                          <a:rPr lang="pt-BR" sz="1600" i="1">
                            <a:solidFill>
                              <a:schemeClr val="tx1"/>
                            </a:solidFill>
                            <a:latin typeface="Cambria Math" panose="02040503050406030204" pitchFamily="18" charset="0"/>
                          </a:rPr>
                          <m:t>𝑓</m:t>
                        </m:r>
                      </m:num>
                      <m:den>
                        <m:r>
                          <a:rPr lang="pt-BR" sz="1600" i="1">
                            <a:solidFill>
                              <a:schemeClr val="tx1"/>
                            </a:solidFill>
                            <a:latin typeface="Cambria Math" panose="02040503050406030204" pitchFamily="18" charset="0"/>
                          </a:rPr>
                          <m:t>𝜕</m:t>
                        </m:r>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𝑋</m:t>
                            </m:r>
                          </m:e>
                          <m:sub>
                            <m:r>
                              <a:rPr lang="pt-BR" sz="1600" i="1">
                                <a:solidFill>
                                  <a:schemeClr val="tx1"/>
                                </a:solidFill>
                                <a:latin typeface="Cambria Math" panose="02040503050406030204" pitchFamily="18" charset="0"/>
                              </a:rPr>
                              <m:t>𝑖</m:t>
                            </m:r>
                          </m:sub>
                        </m:sSub>
                      </m:den>
                    </m:f>
                  </m:oMath>
                </a14:m>
                <a:r>
                  <a:rPr lang="pt-BR" sz="1600" dirty="0">
                    <a:solidFill>
                      <a:schemeClr val="tx1"/>
                    </a:solidFill>
                    <a:latin typeface="+mj-lt"/>
                  </a:rPr>
                  <a:t> é denominada COEFICIENTE DE SENSIBILIDADE da grandeza </a:t>
                </a:r>
                <a14:m>
                  <m:oMath xmlns:m="http://schemas.openxmlformats.org/officeDocument/2006/math">
                    <m:sSub>
                      <m:sSubPr>
                        <m:ctrlPr>
                          <a:rPr lang="pt-BR" sz="1600" i="1" smtClean="0">
                            <a:solidFill>
                              <a:schemeClr val="tx1"/>
                            </a:solidFill>
                            <a:latin typeface="Cambria Math" panose="02040503050406030204" pitchFamily="18" charset="0"/>
                          </a:rPr>
                        </m:ctrlPr>
                      </m:sSubPr>
                      <m:e>
                        <m:r>
                          <a:rPr lang="pt-BR" sz="1600" b="0" i="1" smtClean="0">
                            <a:solidFill>
                              <a:schemeClr val="tx1"/>
                            </a:solidFill>
                            <a:latin typeface="Cambria Math" panose="02040503050406030204" pitchFamily="18" charset="0"/>
                          </a:rPr>
                          <m:t>𝑋</m:t>
                        </m:r>
                      </m:e>
                      <m:sub>
                        <m:r>
                          <a:rPr lang="pt-BR" sz="1600" b="0" i="1" smtClean="0">
                            <a:solidFill>
                              <a:schemeClr val="tx1"/>
                            </a:solidFill>
                            <a:latin typeface="Cambria Math" panose="02040503050406030204" pitchFamily="18" charset="0"/>
                          </a:rPr>
                          <m:t>𝑖</m:t>
                        </m:r>
                      </m:sub>
                    </m:sSub>
                  </m:oMath>
                </a14:m>
                <a:r>
                  <a:rPr lang="pt-BR" sz="1600" dirty="0">
                    <a:solidFill>
                      <a:schemeClr val="tx1"/>
                    </a:solidFill>
                    <a:latin typeface="+mj-lt"/>
                  </a:rPr>
                  <a:t>. O coeficiente de sensibilidade </a:t>
                </a:r>
                <a14:m>
                  <m:oMath xmlns:m="http://schemas.openxmlformats.org/officeDocument/2006/math">
                    <m:f>
                      <m:fPr>
                        <m:ctrlPr>
                          <a:rPr lang="pt-BR" sz="1600" i="1">
                            <a:solidFill>
                              <a:schemeClr val="tx1"/>
                            </a:solidFill>
                            <a:latin typeface="Cambria Math" panose="02040503050406030204" pitchFamily="18" charset="0"/>
                          </a:rPr>
                        </m:ctrlPr>
                      </m:fPr>
                      <m:num>
                        <m:r>
                          <a:rPr lang="pt-BR" sz="1600" i="1">
                            <a:solidFill>
                              <a:schemeClr val="tx1"/>
                            </a:solidFill>
                            <a:latin typeface="Cambria Math" panose="02040503050406030204" pitchFamily="18" charset="0"/>
                          </a:rPr>
                          <m:t>𝜕</m:t>
                        </m:r>
                        <m:r>
                          <a:rPr lang="pt-BR" sz="1600" i="1">
                            <a:solidFill>
                              <a:schemeClr val="tx1"/>
                            </a:solidFill>
                            <a:latin typeface="Cambria Math" panose="02040503050406030204" pitchFamily="18" charset="0"/>
                          </a:rPr>
                          <m:t>𝑓</m:t>
                        </m:r>
                      </m:num>
                      <m:den>
                        <m:r>
                          <a:rPr lang="pt-BR" sz="1600" i="1">
                            <a:solidFill>
                              <a:schemeClr val="tx1"/>
                            </a:solidFill>
                            <a:latin typeface="Cambria Math" panose="02040503050406030204" pitchFamily="18" charset="0"/>
                          </a:rPr>
                          <m:t>𝜕</m:t>
                        </m:r>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𝑋</m:t>
                            </m:r>
                          </m:e>
                          <m:sub>
                            <m:r>
                              <a:rPr lang="pt-BR" sz="1600" i="1">
                                <a:solidFill>
                                  <a:schemeClr val="tx1"/>
                                </a:solidFill>
                                <a:latin typeface="Cambria Math" panose="02040503050406030204" pitchFamily="18" charset="0"/>
                              </a:rPr>
                              <m:t>𝑖</m:t>
                            </m:r>
                          </m:sub>
                        </m:sSub>
                      </m:den>
                    </m:f>
                    <m:r>
                      <a:rPr lang="pt-BR" sz="1600" i="1">
                        <a:solidFill>
                          <a:schemeClr val="tx1"/>
                        </a:solidFill>
                        <a:latin typeface="Cambria Math" panose="02040503050406030204" pitchFamily="18" charset="0"/>
                      </a:rPr>
                      <m:t> </m:t>
                    </m:r>
                  </m:oMath>
                </a14:m>
                <a:r>
                  <a:rPr lang="pt-BR" sz="1600" dirty="0">
                    <a:solidFill>
                      <a:schemeClr val="tx1"/>
                    </a:solidFill>
                    <a:latin typeface="+mj-lt"/>
                  </a:rPr>
                  <a:t>, descreve como a estimativa da grandeza de saída Y varia com alterações nos valores das estimativas de entrada </a:t>
                </a:r>
                <a14:m>
                  <m:oMath xmlns:m="http://schemas.openxmlformats.org/officeDocument/2006/math">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𝑋</m:t>
                        </m:r>
                      </m:e>
                      <m:sub>
                        <m:r>
                          <a:rPr lang="pt-BR" sz="1600" i="1">
                            <a:solidFill>
                              <a:schemeClr val="tx1"/>
                            </a:solidFill>
                            <a:latin typeface="Cambria Math" panose="02040503050406030204" pitchFamily="18" charset="0"/>
                          </a:rPr>
                          <m:t>1</m:t>
                        </m:r>
                      </m:sub>
                    </m:sSub>
                    <m:r>
                      <a:rPr lang="pt-BR" sz="1600" i="1">
                        <a:solidFill>
                          <a:schemeClr val="tx1"/>
                        </a:solidFill>
                        <a:latin typeface="Cambria Math" panose="02040503050406030204" pitchFamily="18" charset="0"/>
                      </a:rPr>
                      <m:t>; </m:t>
                    </m:r>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𝑋</m:t>
                        </m:r>
                      </m:e>
                      <m:sub>
                        <m:r>
                          <a:rPr lang="pt-BR" sz="1600" i="1">
                            <a:solidFill>
                              <a:schemeClr val="tx1"/>
                            </a:solidFill>
                            <a:latin typeface="Cambria Math" panose="02040503050406030204" pitchFamily="18" charset="0"/>
                          </a:rPr>
                          <m:t>2</m:t>
                        </m:r>
                      </m:sub>
                    </m:sSub>
                    <m:r>
                      <a:rPr lang="pt-BR" sz="1600" i="1">
                        <a:solidFill>
                          <a:schemeClr val="tx1"/>
                        </a:solidFill>
                        <a:latin typeface="Cambria Math" panose="02040503050406030204" pitchFamily="18" charset="0"/>
                      </a:rPr>
                      <m:t>;….</m:t>
                    </m:r>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𝑋</m:t>
                        </m:r>
                      </m:e>
                      <m:sub>
                        <m:r>
                          <a:rPr lang="pt-BR" sz="1600" i="1">
                            <a:solidFill>
                              <a:schemeClr val="tx1"/>
                            </a:solidFill>
                            <a:latin typeface="Cambria Math" panose="02040503050406030204" pitchFamily="18" charset="0"/>
                          </a:rPr>
                          <m:t>𝑛</m:t>
                        </m:r>
                      </m:sub>
                    </m:sSub>
                    <m:r>
                      <a:rPr lang="pt-BR" sz="1600" i="1">
                        <a:solidFill>
                          <a:schemeClr val="tx1"/>
                        </a:solidFill>
                        <a:latin typeface="Cambria Math" panose="02040503050406030204" pitchFamily="18" charset="0"/>
                      </a:rPr>
                      <m:t> </m:t>
                    </m:r>
                  </m:oMath>
                </a14:m>
                <a:endParaRPr lang="pt-BR" sz="1600" dirty="0">
                  <a:solidFill>
                    <a:schemeClr val="tx1"/>
                  </a:solidFill>
                  <a:latin typeface="+mj-lt"/>
                </a:endParaRPr>
              </a:p>
              <a:p>
                <a:pPr algn="just">
                  <a:lnSpc>
                    <a:spcPct val="120000"/>
                  </a:lnSpc>
                </a:pPr>
                <a:endParaRPr lang="pt-BR" dirty="0">
                  <a:solidFill>
                    <a:schemeClr val="tx1"/>
                  </a:solidFill>
                </a:endParaRPr>
              </a:p>
            </p:txBody>
          </p:sp>
        </mc:Choice>
        <mc:Fallback xmlns="">
          <p:sp>
            <p:nvSpPr>
              <p:cNvPr id="12" name="Retângulo 11">
                <a:extLst>
                  <a:ext uri="{FF2B5EF4-FFF2-40B4-BE49-F238E27FC236}">
                    <a16:creationId xmlns="" xmlns:a16="http://schemas.microsoft.com/office/drawing/2014/main" xmlns:a14="http://schemas.microsoft.com/office/drawing/2010/main" id="{368C0B6E-C2AA-4A59-8E5B-65B71E8DC9CF}"/>
                  </a:ext>
                </a:extLst>
              </p:cNvPr>
              <p:cNvSpPr>
                <a:spLocks noRot="1" noChangeAspect="1" noMove="1" noResize="1" noEditPoints="1" noAdjustHandles="1" noChangeArrowheads="1" noChangeShapeType="1" noTextEdit="1"/>
              </p:cNvSpPr>
              <p:nvPr/>
            </p:nvSpPr>
            <p:spPr>
              <a:xfrm>
                <a:off x="395975" y="1486151"/>
                <a:ext cx="7920000" cy="3027304"/>
              </a:xfrm>
              <a:prstGeom prst="rect">
                <a:avLst/>
              </a:prstGeom>
              <a:blipFill rotWithShape="0">
                <a:blip r:embed="rId2"/>
                <a:stretch>
                  <a:fillRect l="-462" r="-385"/>
                </a:stretch>
              </a:blipFill>
            </p:spPr>
            <p:txBody>
              <a:bodyPr/>
              <a:lstStyle/>
              <a:p>
                <a:r>
                  <a:rPr lang="pt-BR">
                    <a:noFill/>
                  </a:rPr>
                  <a:t> </a:t>
                </a:r>
              </a:p>
            </p:txBody>
          </p:sp>
        </mc:Fallback>
      </mc:AlternateContent>
    </p:spTree>
    <p:extLst>
      <p:ext uri="{BB962C8B-B14F-4D97-AF65-F5344CB8AC3E}">
        <p14:creationId xmlns:p14="http://schemas.microsoft.com/office/powerpoint/2010/main" val="316356551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5" name="Título 1">
            <a:extLst>
              <a:ext uri="{FF2B5EF4-FFF2-40B4-BE49-F238E27FC236}">
                <a16:creationId xmlns="" xmlns:a16="http://schemas.microsoft.com/office/drawing/2014/main" id="{B6A1D1CC-3328-40F5-A433-37AC030B7F30}"/>
              </a:ext>
            </a:extLst>
          </p:cNvPr>
          <p:cNvSpPr>
            <a:spLocks noGrp="1"/>
          </p:cNvSpPr>
          <p:nvPr>
            <p:ph type="title"/>
          </p:nvPr>
        </p:nvSpPr>
        <p:spPr>
          <a:xfrm>
            <a:off x="620588" y="202781"/>
            <a:ext cx="7470775" cy="607096"/>
          </a:xfrm>
        </p:spPr>
        <p:txBody>
          <a:bodyPr>
            <a:noAutofit/>
          </a:bodyPr>
          <a:lstStyle/>
          <a:p>
            <a:r>
              <a:rPr lang="pt-BR" sz="2200" b="1" cap="all" dirty="0">
                <a:solidFill>
                  <a:srgbClr val="0066B2"/>
                </a:solidFill>
              </a:rPr>
              <a:t>7. Determinação de incerteza em medições indiretas </a:t>
            </a:r>
          </a:p>
        </p:txBody>
      </p:sp>
      <p:sp>
        <p:nvSpPr>
          <p:cNvPr id="12" name="Retângulo 11">
            <a:extLst>
              <a:ext uri="{FF2B5EF4-FFF2-40B4-BE49-F238E27FC236}">
                <a16:creationId xmlns="" xmlns:a16="http://schemas.microsoft.com/office/drawing/2014/main" id="{368C0B6E-C2AA-4A59-8E5B-65B71E8DC9CF}"/>
              </a:ext>
            </a:extLst>
          </p:cNvPr>
          <p:cNvSpPr/>
          <p:nvPr/>
        </p:nvSpPr>
        <p:spPr>
          <a:xfrm>
            <a:off x="395975" y="1149770"/>
            <a:ext cx="7920000" cy="2456057"/>
          </a:xfrm>
          <a:prstGeom prst="rect">
            <a:avLst/>
          </a:prstGeom>
        </p:spPr>
        <p:txBody>
          <a:bodyPr wrap="square">
            <a:spAutoFit/>
          </a:bodyPr>
          <a:lstStyle/>
          <a:p>
            <a:pPr algn="just">
              <a:lnSpc>
                <a:spcPct val="120000"/>
              </a:lnSpc>
            </a:pPr>
            <a:r>
              <a:rPr lang="pt-BR" sz="1600" dirty="0">
                <a:solidFill>
                  <a:schemeClr val="tx1"/>
                </a:solidFill>
                <a:latin typeface="+mj-lt"/>
              </a:rPr>
              <a:t>Vejamos um exemplo de aplicação do calculo de incerteza de medição numa  medição indireta.</a:t>
            </a:r>
          </a:p>
          <a:p>
            <a:pPr algn="just">
              <a:lnSpc>
                <a:spcPct val="120000"/>
              </a:lnSpc>
            </a:pPr>
            <a:endParaRPr lang="pt-BR" sz="1600" dirty="0">
              <a:solidFill>
                <a:schemeClr val="tx1"/>
              </a:solidFill>
              <a:latin typeface="+mj-lt"/>
            </a:endParaRPr>
          </a:p>
          <a:p>
            <a:pPr algn="just">
              <a:lnSpc>
                <a:spcPct val="120000"/>
              </a:lnSpc>
            </a:pPr>
            <a:r>
              <a:rPr lang="pt-BR" sz="1600" b="1" dirty="0">
                <a:latin typeface="+mj-lt"/>
              </a:rPr>
              <a:t>Exercício Resolvido: </a:t>
            </a:r>
            <a:r>
              <a:rPr lang="pt-BR" sz="1600" dirty="0">
                <a:latin typeface="+mj-lt"/>
              </a:rPr>
              <a:t>Para a determinação da massa especifica de um solução, foi usado um picnômetro de volume V = (24,89 </a:t>
            </a:r>
            <a:r>
              <a:rPr lang="pt-BR" sz="1600" dirty="0" err="1">
                <a:latin typeface="+mj-lt"/>
              </a:rPr>
              <a:t>mL</a:t>
            </a:r>
            <a:r>
              <a:rPr lang="pt-BR" sz="1600" dirty="0">
                <a:latin typeface="+mj-lt"/>
              </a:rPr>
              <a:t> e U = 0,01 </a:t>
            </a:r>
            <a:r>
              <a:rPr lang="pt-BR" sz="1600" dirty="0" err="1">
                <a:latin typeface="+mj-lt"/>
              </a:rPr>
              <a:t>mL</a:t>
            </a:r>
            <a:r>
              <a:rPr lang="pt-BR" sz="1600" dirty="0">
                <a:latin typeface="+mj-lt"/>
              </a:rPr>
              <a:t> para k = 2,0 e 95,45% de confiabilidade metrológica). Enche-se o picnômetro com a solução e determina sua massa  através de uma balança analítica (m = 25,0246 g e </a:t>
            </a:r>
            <a:br>
              <a:rPr lang="pt-BR" sz="1600" dirty="0">
                <a:latin typeface="+mj-lt"/>
              </a:rPr>
            </a:br>
            <a:r>
              <a:rPr lang="pt-BR" sz="1600" dirty="0">
                <a:latin typeface="+mj-lt"/>
              </a:rPr>
              <a:t>U = 0,0002 g para k = 2,0 e 95,45% de confiabilidade metrológica). Considerando que a massa especifica é dada pela equação:</a:t>
            </a:r>
            <a:endParaRPr lang="pt-BR" sz="1600" dirty="0">
              <a:solidFill>
                <a:schemeClr val="tx1"/>
              </a:solidFill>
              <a:latin typeface="+mj-lt"/>
            </a:endParaRPr>
          </a:p>
        </p:txBody>
      </p:sp>
      <mc:AlternateContent xmlns:mc="http://schemas.openxmlformats.org/markup-compatibility/2006" xmlns:a14="http://schemas.microsoft.com/office/drawing/2010/main">
        <mc:Choice Requires="a14">
          <p:sp>
            <p:nvSpPr>
              <p:cNvPr id="3" name="CaixaDeTexto 2">
                <a:extLst>
                  <a:ext uri="{FF2B5EF4-FFF2-40B4-BE49-F238E27FC236}">
                    <a16:creationId xmlns="" xmlns:a16="http://schemas.microsoft.com/office/drawing/2014/main" id="{643BA6A9-9F31-4AF8-A406-5441B04D1E6A}"/>
                  </a:ext>
                </a:extLst>
              </p:cNvPr>
              <p:cNvSpPr txBox="1"/>
              <p:nvPr/>
            </p:nvSpPr>
            <p:spPr>
              <a:xfrm>
                <a:off x="3669958" y="4054055"/>
                <a:ext cx="1372034" cy="4217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t-BR" sz="1600" i="1" smtClean="0">
                          <a:latin typeface="Cambria Math" panose="02040503050406030204" pitchFamily="18" charset="0"/>
                          <a:ea typeface="Cambria Math" panose="02040503050406030204" pitchFamily="18" charset="0"/>
                        </a:rPr>
                        <m:t>𝜌</m:t>
                      </m:r>
                      <m:r>
                        <a:rPr lang="pt-BR" sz="1600" b="0" i="1" smtClean="0">
                          <a:latin typeface="Cambria Math" panose="02040503050406030204" pitchFamily="18" charset="0"/>
                          <a:ea typeface="Cambria Math" panose="02040503050406030204" pitchFamily="18" charset="0"/>
                        </a:rPr>
                        <m:t>= </m:t>
                      </m:r>
                      <m:f>
                        <m:fPr>
                          <m:ctrlPr>
                            <a:rPr lang="pt-BR" sz="1600" b="0" i="1" smtClean="0">
                              <a:latin typeface="Cambria Math" panose="02040503050406030204" pitchFamily="18" charset="0"/>
                              <a:ea typeface="Cambria Math" panose="02040503050406030204" pitchFamily="18" charset="0"/>
                            </a:rPr>
                          </m:ctrlPr>
                        </m:fPr>
                        <m:num>
                          <m:r>
                            <a:rPr lang="pt-BR" sz="1600" b="0" i="1" smtClean="0">
                              <a:latin typeface="Cambria Math" panose="02040503050406030204" pitchFamily="18" charset="0"/>
                              <a:ea typeface="Cambria Math" panose="02040503050406030204" pitchFamily="18" charset="0"/>
                            </a:rPr>
                            <m:t>𝑚</m:t>
                          </m:r>
                        </m:num>
                        <m:den>
                          <m:r>
                            <a:rPr lang="pt-BR" sz="1600" b="0" i="1" smtClean="0">
                              <a:latin typeface="Cambria Math" panose="02040503050406030204" pitchFamily="18" charset="0"/>
                              <a:ea typeface="Cambria Math" panose="02040503050406030204" pitchFamily="18" charset="0"/>
                            </a:rPr>
                            <m:t>𝑉</m:t>
                          </m:r>
                        </m:den>
                      </m:f>
                    </m:oMath>
                  </m:oMathPara>
                </a14:m>
                <a:endParaRPr lang="pt-BR" sz="1600" dirty="0"/>
              </a:p>
            </p:txBody>
          </p:sp>
        </mc:Choice>
        <mc:Fallback xmlns="">
          <p:sp>
            <p:nvSpPr>
              <p:cNvPr id="3" name="CaixaDeTexto 2">
                <a:extLst>
                  <a:ext uri="{FF2B5EF4-FFF2-40B4-BE49-F238E27FC236}">
                    <a16:creationId xmlns="" xmlns:a16="http://schemas.microsoft.com/office/drawing/2014/main" xmlns:a14="http://schemas.microsoft.com/office/drawing/2010/main" id="{643BA6A9-9F31-4AF8-A406-5441B04D1E6A}"/>
                  </a:ext>
                </a:extLst>
              </p:cNvPr>
              <p:cNvSpPr txBox="1">
                <a:spLocks noRot="1" noChangeAspect="1" noMove="1" noResize="1" noEditPoints="1" noAdjustHandles="1" noChangeArrowheads="1" noChangeShapeType="1" noTextEdit="1"/>
              </p:cNvSpPr>
              <p:nvPr/>
            </p:nvSpPr>
            <p:spPr>
              <a:xfrm>
                <a:off x="3669958" y="4054055"/>
                <a:ext cx="1372034" cy="421719"/>
              </a:xfrm>
              <a:prstGeom prst="rect">
                <a:avLst/>
              </a:prstGeom>
              <a:blipFill rotWithShape="0">
                <a:blip r:embed="rId2"/>
                <a:stretch>
                  <a:fillRect b="-15942"/>
                </a:stretch>
              </a:blipFill>
            </p:spPr>
            <p:txBody>
              <a:bodyPr/>
              <a:lstStyle/>
              <a:p>
                <a:r>
                  <a:rPr lang="pt-BR">
                    <a:noFill/>
                  </a:rPr>
                  <a:t> </a:t>
                </a:r>
              </a:p>
            </p:txBody>
          </p:sp>
        </mc:Fallback>
      </mc:AlternateContent>
      <p:sp>
        <p:nvSpPr>
          <p:cNvPr id="5" name="CaixaDeTexto 4">
            <a:extLst>
              <a:ext uri="{FF2B5EF4-FFF2-40B4-BE49-F238E27FC236}">
                <a16:creationId xmlns="" xmlns:a16="http://schemas.microsoft.com/office/drawing/2014/main" id="{9B66926A-B2F5-48C8-B0F3-3E2C8C2E4B2F}"/>
              </a:ext>
            </a:extLst>
          </p:cNvPr>
          <p:cNvSpPr txBox="1"/>
          <p:nvPr/>
        </p:nvSpPr>
        <p:spPr>
          <a:xfrm>
            <a:off x="620587" y="5024966"/>
            <a:ext cx="7470775" cy="683264"/>
          </a:xfrm>
          <a:prstGeom prst="rect">
            <a:avLst/>
          </a:prstGeom>
          <a:noFill/>
        </p:spPr>
        <p:txBody>
          <a:bodyPr wrap="square" rtlCol="0">
            <a:spAutoFit/>
          </a:bodyPr>
          <a:lstStyle/>
          <a:p>
            <a:pPr>
              <a:lnSpc>
                <a:spcPct val="120000"/>
              </a:lnSpc>
            </a:pPr>
            <a:r>
              <a:rPr lang="pt-BR" sz="1600" dirty="0">
                <a:latin typeface="+mj-lt"/>
              </a:rPr>
              <a:t>Determine a massa especifica da solução pelo método da derivada e pelo método da incerteza relativa. </a:t>
            </a:r>
          </a:p>
        </p:txBody>
      </p:sp>
    </p:spTree>
    <p:extLst>
      <p:ext uri="{BB962C8B-B14F-4D97-AF65-F5344CB8AC3E}">
        <p14:creationId xmlns:p14="http://schemas.microsoft.com/office/powerpoint/2010/main" val="223184422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5" name="Título 1">
            <a:extLst>
              <a:ext uri="{FF2B5EF4-FFF2-40B4-BE49-F238E27FC236}">
                <a16:creationId xmlns="" xmlns:a16="http://schemas.microsoft.com/office/drawing/2014/main" id="{B6A1D1CC-3328-40F5-A433-37AC030B7F30}"/>
              </a:ext>
            </a:extLst>
          </p:cNvPr>
          <p:cNvSpPr>
            <a:spLocks noGrp="1"/>
          </p:cNvSpPr>
          <p:nvPr>
            <p:ph type="title"/>
          </p:nvPr>
        </p:nvSpPr>
        <p:spPr>
          <a:xfrm>
            <a:off x="620588" y="202781"/>
            <a:ext cx="7470775" cy="607096"/>
          </a:xfrm>
        </p:spPr>
        <p:txBody>
          <a:bodyPr>
            <a:noAutofit/>
          </a:bodyPr>
          <a:lstStyle/>
          <a:p>
            <a:r>
              <a:rPr lang="pt-BR" sz="2200" b="1" cap="all" dirty="0">
                <a:solidFill>
                  <a:srgbClr val="0066B2"/>
                </a:solidFill>
              </a:rPr>
              <a:t>7. Determinação de incerteza em medições indiretas </a:t>
            </a:r>
          </a:p>
        </p:txBody>
      </p:sp>
      <p:sp>
        <p:nvSpPr>
          <p:cNvPr id="12" name="Retângulo 11">
            <a:extLst>
              <a:ext uri="{FF2B5EF4-FFF2-40B4-BE49-F238E27FC236}">
                <a16:creationId xmlns="" xmlns:a16="http://schemas.microsoft.com/office/drawing/2014/main" id="{368C0B6E-C2AA-4A59-8E5B-65B71E8DC9CF}"/>
              </a:ext>
            </a:extLst>
          </p:cNvPr>
          <p:cNvSpPr/>
          <p:nvPr/>
        </p:nvSpPr>
        <p:spPr>
          <a:xfrm>
            <a:off x="395975" y="1109444"/>
            <a:ext cx="7920000" cy="1274195"/>
          </a:xfrm>
          <a:prstGeom prst="rect">
            <a:avLst/>
          </a:prstGeom>
        </p:spPr>
        <p:txBody>
          <a:bodyPr wrap="square">
            <a:spAutoFit/>
          </a:bodyPr>
          <a:lstStyle/>
          <a:p>
            <a:pPr marL="342900" indent="-342900" algn="just">
              <a:lnSpc>
                <a:spcPct val="120000"/>
              </a:lnSpc>
              <a:buFont typeface="+mj-lt"/>
              <a:buAutoNum type="arabicPeriod"/>
            </a:pPr>
            <a:r>
              <a:rPr lang="pt-BR" sz="1600" b="1" dirty="0">
                <a:solidFill>
                  <a:srgbClr val="E1B937"/>
                </a:solidFill>
                <a:latin typeface="+mj-lt"/>
              </a:rPr>
              <a:t>Método da  </a:t>
            </a:r>
            <a:r>
              <a:rPr lang="pt-BR" sz="1600" b="1" dirty="0" smtClean="0">
                <a:solidFill>
                  <a:srgbClr val="E1B937"/>
                </a:solidFill>
                <a:latin typeface="+mj-lt"/>
              </a:rPr>
              <a:t>derivada</a:t>
            </a:r>
          </a:p>
          <a:p>
            <a:pPr marL="342900" indent="-342900" algn="just">
              <a:lnSpc>
                <a:spcPct val="120000"/>
              </a:lnSpc>
              <a:buFont typeface="+mj-lt"/>
              <a:buAutoNum type="arabicPeriod"/>
            </a:pPr>
            <a:endParaRPr lang="pt-BR" sz="1600" b="1" dirty="0">
              <a:solidFill>
                <a:srgbClr val="E1B937"/>
              </a:solidFill>
              <a:latin typeface="+mj-lt"/>
            </a:endParaRPr>
          </a:p>
          <a:p>
            <a:pPr algn="just">
              <a:lnSpc>
                <a:spcPct val="120000"/>
              </a:lnSpc>
            </a:pPr>
            <a:r>
              <a:rPr lang="pt-BR" sz="1600" dirty="0">
                <a:solidFill>
                  <a:schemeClr val="tx1"/>
                </a:solidFill>
                <a:latin typeface="+mj-lt"/>
              </a:rPr>
              <a:t>V = (24,89 ± 0,01) </a:t>
            </a:r>
            <a:r>
              <a:rPr lang="pt-BR" sz="1600" dirty="0" err="1">
                <a:solidFill>
                  <a:schemeClr val="tx1"/>
                </a:solidFill>
                <a:latin typeface="+mj-lt"/>
              </a:rPr>
              <a:t>mL</a:t>
            </a:r>
            <a:r>
              <a:rPr lang="pt-BR" sz="1600" dirty="0">
                <a:solidFill>
                  <a:schemeClr val="tx1"/>
                </a:solidFill>
                <a:latin typeface="+mj-lt"/>
              </a:rPr>
              <a:t>;  m </a:t>
            </a:r>
            <a:r>
              <a:rPr lang="pt-BR" sz="1600" dirty="0">
                <a:latin typeface="+mj-lt"/>
              </a:rPr>
              <a:t>= (25,0246 ± 0,0002) g</a:t>
            </a:r>
          </a:p>
          <a:p>
            <a:pPr algn="just">
              <a:lnSpc>
                <a:spcPct val="120000"/>
              </a:lnSpc>
            </a:pPr>
            <a:r>
              <a:rPr lang="pt-BR" sz="1600" dirty="0">
                <a:solidFill>
                  <a:schemeClr val="tx1"/>
                </a:solidFill>
                <a:latin typeface="+mj-lt"/>
              </a:rPr>
              <a:t>Considerando a equação que relaciona as variáveis como: </a:t>
            </a:r>
          </a:p>
        </p:txBody>
      </p:sp>
      <mc:AlternateContent xmlns:mc="http://schemas.openxmlformats.org/markup-compatibility/2006" xmlns:a14="http://schemas.microsoft.com/office/drawing/2010/main">
        <mc:Choice Requires="a14">
          <p:sp>
            <p:nvSpPr>
              <p:cNvPr id="3" name="CaixaDeTexto 2">
                <a:extLst>
                  <a:ext uri="{FF2B5EF4-FFF2-40B4-BE49-F238E27FC236}">
                    <a16:creationId xmlns="" xmlns:a16="http://schemas.microsoft.com/office/drawing/2014/main" id="{643BA6A9-9F31-4AF8-A406-5441B04D1E6A}"/>
                  </a:ext>
                </a:extLst>
              </p:cNvPr>
              <p:cNvSpPr txBox="1"/>
              <p:nvPr/>
            </p:nvSpPr>
            <p:spPr>
              <a:xfrm>
                <a:off x="2384441" y="2383639"/>
                <a:ext cx="1372034" cy="4217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t-BR" sz="1600" i="1" smtClean="0">
                          <a:latin typeface="Cambria Math" panose="02040503050406030204" pitchFamily="18" charset="0"/>
                          <a:ea typeface="Cambria Math" panose="02040503050406030204" pitchFamily="18" charset="0"/>
                        </a:rPr>
                        <m:t>𝜌</m:t>
                      </m:r>
                      <m:r>
                        <a:rPr lang="pt-BR" sz="1600" b="0" i="1" smtClean="0">
                          <a:latin typeface="Cambria Math" panose="02040503050406030204" pitchFamily="18" charset="0"/>
                          <a:ea typeface="Cambria Math" panose="02040503050406030204" pitchFamily="18" charset="0"/>
                        </a:rPr>
                        <m:t>= </m:t>
                      </m:r>
                      <m:f>
                        <m:fPr>
                          <m:ctrlPr>
                            <a:rPr lang="pt-BR" sz="1600" b="0" i="1" smtClean="0">
                              <a:latin typeface="Cambria Math" panose="02040503050406030204" pitchFamily="18" charset="0"/>
                              <a:ea typeface="Cambria Math" panose="02040503050406030204" pitchFamily="18" charset="0"/>
                            </a:rPr>
                          </m:ctrlPr>
                        </m:fPr>
                        <m:num>
                          <m:r>
                            <a:rPr lang="pt-BR" sz="1600" b="0" i="1" smtClean="0">
                              <a:latin typeface="Cambria Math" panose="02040503050406030204" pitchFamily="18" charset="0"/>
                              <a:ea typeface="Cambria Math" panose="02040503050406030204" pitchFamily="18" charset="0"/>
                            </a:rPr>
                            <m:t>𝑚</m:t>
                          </m:r>
                        </m:num>
                        <m:den>
                          <m:r>
                            <a:rPr lang="pt-BR" sz="1600" b="0" i="1" smtClean="0">
                              <a:latin typeface="Cambria Math" panose="02040503050406030204" pitchFamily="18" charset="0"/>
                              <a:ea typeface="Cambria Math" panose="02040503050406030204" pitchFamily="18" charset="0"/>
                            </a:rPr>
                            <m:t>𝑉</m:t>
                          </m:r>
                        </m:den>
                      </m:f>
                    </m:oMath>
                  </m:oMathPara>
                </a14:m>
                <a:endParaRPr lang="pt-BR" sz="1600" dirty="0"/>
              </a:p>
            </p:txBody>
          </p:sp>
        </mc:Choice>
        <mc:Fallback xmlns="">
          <p:sp>
            <p:nvSpPr>
              <p:cNvPr id="3" name="CaixaDeTexto 2">
                <a:extLst>
                  <a:ext uri="{FF2B5EF4-FFF2-40B4-BE49-F238E27FC236}">
                    <a16:creationId xmlns="" xmlns:a16="http://schemas.microsoft.com/office/drawing/2014/main" xmlns:a14="http://schemas.microsoft.com/office/drawing/2010/main" id="{643BA6A9-9F31-4AF8-A406-5441B04D1E6A}"/>
                  </a:ext>
                </a:extLst>
              </p:cNvPr>
              <p:cNvSpPr txBox="1">
                <a:spLocks noRot="1" noChangeAspect="1" noMove="1" noResize="1" noEditPoints="1" noAdjustHandles="1" noChangeArrowheads="1" noChangeShapeType="1" noTextEdit="1"/>
              </p:cNvSpPr>
              <p:nvPr/>
            </p:nvSpPr>
            <p:spPr>
              <a:xfrm>
                <a:off x="2384441" y="2383639"/>
                <a:ext cx="1372034" cy="421719"/>
              </a:xfrm>
              <a:prstGeom prst="rect">
                <a:avLst/>
              </a:prstGeom>
              <a:blipFill rotWithShape="0">
                <a:blip r:embed="rId2"/>
                <a:stretch>
                  <a:fillRect b="-15942"/>
                </a:stretch>
              </a:blipFill>
            </p:spPr>
            <p:txBody>
              <a:bodyPr/>
              <a:lstStyle/>
              <a:p>
                <a:r>
                  <a:rPr lang="pt-BR">
                    <a:noFill/>
                  </a:rPr>
                  <a:t> </a:t>
                </a:r>
              </a:p>
            </p:txBody>
          </p:sp>
        </mc:Fallback>
      </mc:AlternateContent>
      <p:sp>
        <p:nvSpPr>
          <p:cNvPr id="5" name="CaixaDeTexto 4">
            <a:extLst>
              <a:ext uri="{FF2B5EF4-FFF2-40B4-BE49-F238E27FC236}">
                <a16:creationId xmlns="" xmlns:a16="http://schemas.microsoft.com/office/drawing/2014/main" id="{9B66926A-B2F5-48C8-B0F3-3E2C8C2E4B2F}"/>
              </a:ext>
            </a:extLst>
          </p:cNvPr>
          <p:cNvSpPr txBox="1"/>
          <p:nvPr/>
        </p:nvSpPr>
        <p:spPr>
          <a:xfrm>
            <a:off x="408946" y="2873278"/>
            <a:ext cx="7470775" cy="683264"/>
          </a:xfrm>
          <a:prstGeom prst="rect">
            <a:avLst/>
          </a:prstGeom>
          <a:noFill/>
        </p:spPr>
        <p:txBody>
          <a:bodyPr wrap="square" rtlCol="0">
            <a:spAutoFit/>
          </a:bodyPr>
          <a:lstStyle/>
          <a:p>
            <a:pPr>
              <a:lnSpc>
                <a:spcPct val="120000"/>
              </a:lnSpc>
            </a:pPr>
            <a:r>
              <a:rPr lang="pt-BR" sz="1600" dirty="0">
                <a:latin typeface="+mj-lt"/>
              </a:rPr>
              <a:t>Temos:</a:t>
            </a:r>
          </a:p>
          <a:p>
            <a:pPr>
              <a:lnSpc>
                <a:spcPct val="120000"/>
              </a:lnSpc>
            </a:pPr>
            <a:r>
              <a:rPr lang="pt-BR" sz="1600" dirty="0">
                <a:latin typeface="+mj-lt"/>
              </a:rPr>
              <a:t>a) Coeficiente de sensibilidade da massa</a:t>
            </a:r>
          </a:p>
        </p:txBody>
      </p:sp>
      <mc:AlternateContent xmlns:mc="http://schemas.openxmlformats.org/markup-compatibility/2006" xmlns:a14="http://schemas.microsoft.com/office/drawing/2010/main">
        <mc:Choice Requires="a14">
          <p:sp>
            <p:nvSpPr>
              <p:cNvPr id="4" name="CaixaDeTexto 3">
                <a:extLst>
                  <a:ext uri="{FF2B5EF4-FFF2-40B4-BE49-F238E27FC236}">
                    <a16:creationId xmlns="" xmlns:a16="http://schemas.microsoft.com/office/drawing/2014/main" id="{6B06D37F-9EB4-4327-B133-2FD2FE6B2220}"/>
                  </a:ext>
                </a:extLst>
              </p:cNvPr>
              <p:cNvSpPr txBox="1"/>
              <p:nvPr/>
            </p:nvSpPr>
            <p:spPr>
              <a:xfrm>
                <a:off x="2535115" y="3720882"/>
                <a:ext cx="2442720" cy="468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t-BR" sz="1600" i="1" smtClean="0">
                              <a:latin typeface="Cambria Math" panose="02040503050406030204" pitchFamily="18" charset="0"/>
                            </a:rPr>
                          </m:ctrlPr>
                        </m:fPr>
                        <m:num>
                          <m:r>
                            <a:rPr lang="pt-BR" sz="1600" i="1" smtClean="0">
                              <a:latin typeface="Cambria Math" panose="02040503050406030204" pitchFamily="18" charset="0"/>
                              <a:ea typeface="Cambria Math" panose="02040503050406030204" pitchFamily="18" charset="0"/>
                            </a:rPr>
                            <m:t>𝜕𝜌</m:t>
                          </m:r>
                        </m:num>
                        <m:den>
                          <m:r>
                            <a:rPr lang="pt-BR" sz="1600" i="1" smtClean="0">
                              <a:latin typeface="Cambria Math" panose="02040503050406030204" pitchFamily="18" charset="0"/>
                              <a:ea typeface="Cambria Math" panose="02040503050406030204" pitchFamily="18" charset="0"/>
                            </a:rPr>
                            <m:t>𝜕</m:t>
                          </m:r>
                          <m:r>
                            <a:rPr lang="pt-BR" sz="1600" b="0" i="1" smtClean="0">
                              <a:latin typeface="Cambria Math" panose="02040503050406030204" pitchFamily="18" charset="0"/>
                              <a:ea typeface="Cambria Math" panose="02040503050406030204" pitchFamily="18" charset="0"/>
                            </a:rPr>
                            <m:t>𝑚</m:t>
                          </m:r>
                        </m:den>
                      </m:f>
                      <m:r>
                        <a:rPr lang="pt-BR" sz="1600" b="0" i="1" smtClean="0">
                          <a:latin typeface="Cambria Math" panose="02040503050406030204" pitchFamily="18" charset="0"/>
                        </a:rPr>
                        <m:t>=</m:t>
                      </m:r>
                      <m:f>
                        <m:fPr>
                          <m:ctrlPr>
                            <a:rPr lang="pt-BR" sz="1600" b="0" i="1" smtClean="0">
                              <a:latin typeface="Cambria Math" panose="02040503050406030204" pitchFamily="18" charset="0"/>
                            </a:rPr>
                          </m:ctrlPr>
                        </m:fPr>
                        <m:num>
                          <m:r>
                            <a:rPr lang="pt-BR" sz="1600" b="0" i="1" smtClean="0">
                              <a:latin typeface="Cambria Math" panose="02040503050406030204" pitchFamily="18" charset="0"/>
                            </a:rPr>
                            <m:t>1.</m:t>
                          </m:r>
                          <m:r>
                            <a:rPr lang="pt-BR" sz="1600" b="0" i="1" smtClean="0">
                              <a:latin typeface="Cambria Math" panose="02040503050406030204" pitchFamily="18" charset="0"/>
                            </a:rPr>
                            <m:t>𝑉</m:t>
                          </m:r>
                          <m:r>
                            <a:rPr lang="pt-BR" sz="1600" b="0" i="1" smtClean="0">
                              <a:latin typeface="Cambria Math" panose="02040503050406030204" pitchFamily="18" charset="0"/>
                            </a:rPr>
                            <m:t>−</m:t>
                          </m:r>
                          <m:r>
                            <a:rPr lang="pt-BR" sz="1600" b="0" i="1" smtClean="0">
                              <a:latin typeface="Cambria Math" panose="02040503050406030204" pitchFamily="18" charset="0"/>
                            </a:rPr>
                            <m:t>𝑚</m:t>
                          </m:r>
                          <m:r>
                            <a:rPr lang="pt-BR" sz="1600" b="0" i="1" smtClean="0">
                              <a:latin typeface="Cambria Math" panose="02040503050406030204" pitchFamily="18" charset="0"/>
                            </a:rPr>
                            <m:t>.0</m:t>
                          </m:r>
                        </m:num>
                        <m:den>
                          <m:sSup>
                            <m:sSupPr>
                              <m:ctrlPr>
                                <a:rPr lang="pt-BR" sz="1600" b="0" i="1" smtClean="0">
                                  <a:latin typeface="Cambria Math" panose="02040503050406030204" pitchFamily="18" charset="0"/>
                                </a:rPr>
                              </m:ctrlPr>
                            </m:sSupPr>
                            <m:e>
                              <m:r>
                                <a:rPr lang="pt-BR" sz="1600" b="0" i="1" smtClean="0">
                                  <a:latin typeface="Cambria Math" panose="02040503050406030204" pitchFamily="18" charset="0"/>
                                </a:rPr>
                                <m:t>𝑉</m:t>
                              </m:r>
                            </m:e>
                            <m:sup>
                              <m:r>
                                <a:rPr lang="pt-BR" sz="1600" b="0" i="1" smtClean="0">
                                  <a:latin typeface="Cambria Math" panose="02040503050406030204" pitchFamily="18" charset="0"/>
                                </a:rPr>
                                <m:t>2</m:t>
                              </m:r>
                            </m:sup>
                          </m:sSup>
                        </m:den>
                      </m:f>
                      <m:r>
                        <a:rPr lang="pt-BR" sz="1600" b="0" i="1" smtClean="0">
                          <a:latin typeface="Cambria Math" panose="02040503050406030204" pitchFamily="18" charset="0"/>
                        </a:rPr>
                        <m:t>=</m:t>
                      </m:r>
                      <m:f>
                        <m:fPr>
                          <m:ctrlPr>
                            <a:rPr lang="pt-BR" sz="1600" b="0" i="1" smtClean="0">
                              <a:latin typeface="Cambria Math" panose="02040503050406030204" pitchFamily="18" charset="0"/>
                            </a:rPr>
                          </m:ctrlPr>
                        </m:fPr>
                        <m:num>
                          <m:r>
                            <a:rPr lang="pt-BR" sz="1600" b="0" i="1" smtClean="0">
                              <a:latin typeface="Cambria Math" panose="02040503050406030204" pitchFamily="18" charset="0"/>
                            </a:rPr>
                            <m:t>𝑉</m:t>
                          </m:r>
                        </m:num>
                        <m:den>
                          <m:sSup>
                            <m:sSupPr>
                              <m:ctrlPr>
                                <a:rPr lang="pt-BR" sz="1600" b="0" i="1" smtClean="0">
                                  <a:latin typeface="Cambria Math" panose="02040503050406030204" pitchFamily="18" charset="0"/>
                                </a:rPr>
                              </m:ctrlPr>
                            </m:sSupPr>
                            <m:e>
                              <m:r>
                                <a:rPr lang="pt-BR" sz="1600" b="0" i="1" smtClean="0">
                                  <a:latin typeface="Cambria Math" panose="02040503050406030204" pitchFamily="18" charset="0"/>
                                </a:rPr>
                                <m:t>𝑉</m:t>
                              </m:r>
                            </m:e>
                            <m:sup>
                              <m:r>
                                <a:rPr lang="pt-BR" sz="1600" b="0" i="1" smtClean="0">
                                  <a:latin typeface="Cambria Math" panose="02040503050406030204" pitchFamily="18" charset="0"/>
                                </a:rPr>
                                <m:t>2</m:t>
                              </m:r>
                            </m:sup>
                          </m:sSup>
                        </m:den>
                      </m:f>
                      <m:r>
                        <a:rPr lang="pt-BR" sz="1600" b="0" i="1" smtClean="0">
                          <a:latin typeface="Cambria Math" panose="02040503050406030204" pitchFamily="18" charset="0"/>
                        </a:rPr>
                        <m:t>=</m:t>
                      </m:r>
                      <m:f>
                        <m:fPr>
                          <m:ctrlPr>
                            <a:rPr lang="pt-BR" sz="1600" b="0" i="1" smtClean="0">
                              <a:latin typeface="Cambria Math" panose="02040503050406030204" pitchFamily="18" charset="0"/>
                            </a:rPr>
                          </m:ctrlPr>
                        </m:fPr>
                        <m:num>
                          <m:r>
                            <a:rPr lang="pt-BR" sz="1600" b="0" i="1" smtClean="0">
                              <a:latin typeface="Cambria Math" panose="02040503050406030204" pitchFamily="18" charset="0"/>
                            </a:rPr>
                            <m:t>1</m:t>
                          </m:r>
                        </m:num>
                        <m:den>
                          <m:r>
                            <a:rPr lang="pt-BR" sz="1600" b="0" i="1" smtClean="0">
                              <a:latin typeface="Cambria Math" panose="02040503050406030204" pitchFamily="18" charset="0"/>
                            </a:rPr>
                            <m:t>𝑉</m:t>
                          </m:r>
                        </m:den>
                      </m:f>
                    </m:oMath>
                  </m:oMathPara>
                </a14:m>
                <a:endParaRPr lang="pt-BR" sz="1600" dirty="0"/>
              </a:p>
            </p:txBody>
          </p:sp>
        </mc:Choice>
        <mc:Fallback xmlns="">
          <p:sp>
            <p:nvSpPr>
              <p:cNvPr id="4" name="CaixaDeTexto 3">
                <a:extLst>
                  <a:ext uri="{FF2B5EF4-FFF2-40B4-BE49-F238E27FC236}">
                    <a16:creationId xmlns="" xmlns:a16="http://schemas.microsoft.com/office/drawing/2014/main" xmlns:a14="http://schemas.microsoft.com/office/drawing/2010/main" id="{6B06D37F-9EB4-4327-B133-2FD2FE6B2220}"/>
                  </a:ext>
                </a:extLst>
              </p:cNvPr>
              <p:cNvSpPr txBox="1">
                <a:spLocks noRot="1" noChangeAspect="1" noMove="1" noResize="1" noEditPoints="1" noAdjustHandles="1" noChangeArrowheads="1" noChangeShapeType="1" noTextEdit="1"/>
              </p:cNvSpPr>
              <p:nvPr/>
            </p:nvSpPr>
            <p:spPr>
              <a:xfrm>
                <a:off x="2535115" y="3720882"/>
                <a:ext cx="2442720" cy="468205"/>
              </a:xfrm>
              <a:prstGeom prst="rect">
                <a:avLst/>
              </a:prstGeom>
              <a:blipFill rotWithShape="0">
                <a:blip r:embed="rId3"/>
                <a:stretch>
                  <a:fillRect/>
                </a:stretch>
              </a:blipFill>
            </p:spPr>
            <p:txBody>
              <a:bodyPr/>
              <a:lstStyle/>
              <a:p>
                <a:r>
                  <a:rPr lang="pt-BR">
                    <a:noFill/>
                  </a:rPr>
                  <a:t> </a:t>
                </a:r>
              </a:p>
            </p:txBody>
          </p:sp>
        </mc:Fallback>
      </mc:AlternateContent>
      <p:sp>
        <p:nvSpPr>
          <p:cNvPr id="16" name="CaixaDeTexto 15">
            <a:extLst>
              <a:ext uri="{FF2B5EF4-FFF2-40B4-BE49-F238E27FC236}">
                <a16:creationId xmlns="" xmlns:a16="http://schemas.microsoft.com/office/drawing/2014/main" id="{AA84ACE3-AB8D-4C3C-8839-FEA51D2B63F0}"/>
              </a:ext>
            </a:extLst>
          </p:cNvPr>
          <p:cNvSpPr txBox="1"/>
          <p:nvPr/>
        </p:nvSpPr>
        <p:spPr>
          <a:xfrm>
            <a:off x="408946" y="4555930"/>
            <a:ext cx="7470775" cy="387798"/>
          </a:xfrm>
          <a:prstGeom prst="rect">
            <a:avLst/>
          </a:prstGeom>
          <a:noFill/>
        </p:spPr>
        <p:txBody>
          <a:bodyPr wrap="square" rtlCol="0">
            <a:spAutoFit/>
          </a:bodyPr>
          <a:lstStyle/>
          <a:p>
            <a:pPr>
              <a:lnSpc>
                <a:spcPct val="120000"/>
              </a:lnSpc>
            </a:pPr>
            <a:r>
              <a:rPr lang="pt-BR" sz="1600" dirty="0">
                <a:latin typeface="+mj-lt"/>
              </a:rPr>
              <a:t>b) Coeficiente de sensibilidade do volume:</a:t>
            </a:r>
          </a:p>
        </p:txBody>
      </p:sp>
      <mc:AlternateContent xmlns:mc="http://schemas.openxmlformats.org/markup-compatibility/2006" xmlns:a14="http://schemas.microsoft.com/office/drawing/2010/main">
        <mc:Choice Requires="a14">
          <p:sp>
            <p:nvSpPr>
              <p:cNvPr id="17" name="CaixaDeTexto 16">
                <a:extLst>
                  <a:ext uri="{FF2B5EF4-FFF2-40B4-BE49-F238E27FC236}">
                    <a16:creationId xmlns="" xmlns:a16="http://schemas.microsoft.com/office/drawing/2014/main" id="{CD1D4CF4-216D-4977-A6CC-A821A250DC1B}"/>
                  </a:ext>
                </a:extLst>
              </p:cNvPr>
              <p:cNvSpPr txBox="1"/>
              <p:nvPr/>
            </p:nvSpPr>
            <p:spPr>
              <a:xfrm>
                <a:off x="2535115" y="5204571"/>
                <a:ext cx="2094035" cy="468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t-BR" sz="1600" i="1" smtClean="0">
                              <a:latin typeface="Cambria Math" panose="02040503050406030204" pitchFamily="18" charset="0"/>
                            </a:rPr>
                          </m:ctrlPr>
                        </m:fPr>
                        <m:num>
                          <m:r>
                            <a:rPr lang="pt-BR" sz="1600" i="1" smtClean="0">
                              <a:latin typeface="Cambria Math" panose="02040503050406030204" pitchFamily="18" charset="0"/>
                              <a:ea typeface="Cambria Math" panose="02040503050406030204" pitchFamily="18" charset="0"/>
                            </a:rPr>
                            <m:t>𝜕𝜌</m:t>
                          </m:r>
                        </m:num>
                        <m:den>
                          <m:r>
                            <a:rPr lang="pt-BR" sz="1600" i="1" smtClean="0">
                              <a:latin typeface="Cambria Math" panose="02040503050406030204" pitchFamily="18" charset="0"/>
                              <a:ea typeface="Cambria Math" panose="02040503050406030204" pitchFamily="18" charset="0"/>
                            </a:rPr>
                            <m:t>𝜕</m:t>
                          </m:r>
                          <m:r>
                            <a:rPr lang="pt-BR" sz="1600" b="0" i="1" smtClean="0">
                              <a:latin typeface="Cambria Math" panose="02040503050406030204" pitchFamily="18" charset="0"/>
                              <a:ea typeface="Cambria Math" panose="02040503050406030204" pitchFamily="18" charset="0"/>
                            </a:rPr>
                            <m:t>𝑉</m:t>
                          </m:r>
                        </m:den>
                      </m:f>
                      <m:r>
                        <a:rPr lang="pt-BR" sz="1600" b="0" i="1" smtClean="0">
                          <a:latin typeface="Cambria Math" panose="02040503050406030204" pitchFamily="18" charset="0"/>
                        </a:rPr>
                        <m:t>=</m:t>
                      </m:r>
                      <m:f>
                        <m:fPr>
                          <m:ctrlPr>
                            <a:rPr lang="pt-BR" sz="1600" b="0" i="1" smtClean="0">
                              <a:latin typeface="Cambria Math" panose="02040503050406030204" pitchFamily="18" charset="0"/>
                            </a:rPr>
                          </m:ctrlPr>
                        </m:fPr>
                        <m:num>
                          <m:r>
                            <a:rPr lang="pt-BR" sz="1600" b="0" i="1" smtClean="0">
                              <a:latin typeface="Cambria Math" panose="02040503050406030204" pitchFamily="18" charset="0"/>
                            </a:rPr>
                            <m:t>0.</m:t>
                          </m:r>
                          <m:r>
                            <a:rPr lang="pt-BR" sz="1600" b="0" i="1" smtClean="0">
                              <a:latin typeface="Cambria Math" panose="02040503050406030204" pitchFamily="18" charset="0"/>
                            </a:rPr>
                            <m:t>𝑉</m:t>
                          </m:r>
                          <m:r>
                            <a:rPr lang="pt-BR" sz="1600" b="0" i="1" smtClean="0">
                              <a:latin typeface="Cambria Math" panose="02040503050406030204" pitchFamily="18" charset="0"/>
                            </a:rPr>
                            <m:t>−</m:t>
                          </m:r>
                          <m:r>
                            <a:rPr lang="pt-BR" sz="1600" b="0" i="1" smtClean="0">
                              <a:latin typeface="Cambria Math" panose="02040503050406030204" pitchFamily="18" charset="0"/>
                            </a:rPr>
                            <m:t>𝑚</m:t>
                          </m:r>
                          <m:r>
                            <a:rPr lang="pt-BR" sz="1600" b="0" i="1" smtClean="0">
                              <a:latin typeface="Cambria Math" panose="02040503050406030204" pitchFamily="18" charset="0"/>
                            </a:rPr>
                            <m:t>.1</m:t>
                          </m:r>
                        </m:num>
                        <m:den>
                          <m:sSup>
                            <m:sSupPr>
                              <m:ctrlPr>
                                <a:rPr lang="pt-BR" sz="1600" b="0" i="1" smtClean="0">
                                  <a:latin typeface="Cambria Math" panose="02040503050406030204" pitchFamily="18" charset="0"/>
                                </a:rPr>
                              </m:ctrlPr>
                            </m:sSupPr>
                            <m:e>
                              <m:r>
                                <a:rPr lang="pt-BR" sz="1600" b="0" i="1" smtClean="0">
                                  <a:latin typeface="Cambria Math" panose="02040503050406030204" pitchFamily="18" charset="0"/>
                                </a:rPr>
                                <m:t>𝑉</m:t>
                              </m:r>
                            </m:e>
                            <m:sup>
                              <m:r>
                                <a:rPr lang="pt-BR" sz="1600" b="0" i="1" smtClean="0">
                                  <a:latin typeface="Cambria Math" panose="02040503050406030204" pitchFamily="18" charset="0"/>
                                </a:rPr>
                                <m:t>2</m:t>
                              </m:r>
                            </m:sup>
                          </m:sSup>
                        </m:den>
                      </m:f>
                      <m:r>
                        <a:rPr lang="pt-BR" sz="1600" b="0" i="1" smtClean="0">
                          <a:latin typeface="Cambria Math" panose="02040503050406030204" pitchFamily="18" charset="0"/>
                        </a:rPr>
                        <m:t>=</m:t>
                      </m:r>
                      <m:f>
                        <m:fPr>
                          <m:ctrlPr>
                            <a:rPr lang="pt-BR" sz="1600" b="0" i="1" smtClean="0">
                              <a:latin typeface="Cambria Math" panose="02040503050406030204" pitchFamily="18" charset="0"/>
                            </a:rPr>
                          </m:ctrlPr>
                        </m:fPr>
                        <m:num>
                          <m:r>
                            <a:rPr lang="pt-BR" sz="1600" b="0" i="1" smtClean="0">
                              <a:latin typeface="Cambria Math" panose="02040503050406030204" pitchFamily="18" charset="0"/>
                            </a:rPr>
                            <m:t>−</m:t>
                          </m:r>
                          <m:r>
                            <a:rPr lang="pt-BR" sz="1600" b="0" i="1" smtClean="0">
                              <a:latin typeface="Cambria Math" panose="02040503050406030204" pitchFamily="18" charset="0"/>
                            </a:rPr>
                            <m:t>𝑚</m:t>
                          </m:r>
                        </m:num>
                        <m:den>
                          <m:sSup>
                            <m:sSupPr>
                              <m:ctrlPr>
                                <a:rPr lang="pt-BR" sz="1600" b="0" i="1" smtClean="0">
                                  <a:latin typeface="Cambria Math" panose="02040503050406030204" pitchFamily="18" charset="0"/>
                                </a:rPr>
                              </m:ctrlPr>
                            </m:sSupPr>
                            <m:e>
                              <m:r>
                                <a:rPr lang="pt-BR" sz="1600" b="0" i="1" smtClean="0">
                                  <a:latin typeface="Cambria Math" panose="02040503050406030204" pitchFamily="18" charset="0"/>
                                </a:rPr>
                                <m:t>𝑉</m:t>
                              </m:r>
                            </m:e>
                            <m:sup>
                              <m:r>
                                <a:rPr lang="pt-BR" sz="1600" b="0" i="1" smtClean="0">
                                  <a:latin typeface="Cambria Math" panose="02040503050406030204" pitchFamily="18" charset="0"/>
                                </a:rPr>
                                <m:t>2</m:t>
                              </m:r>
                            </m:sup>
                          </m:sSup>
                        </m:den>
                      </m:f>
                    </m:oMath>
                  </m:oMathPara>
                </a14:m>
                <a:endParaRPr lang="pt-BR" sz="1600" dirty="0"/>
              </a:p>
            </p:txBody>
          </p:sp>
        </mc:Choice>
        <mc:Fallback xmlns="">
          <p:sp>
            <p:nvSpPr>
              <p:cNvPr id="17" name="CaixaDeTexto 16">
                <a:extLst>
                  <a:ext uri="{FF2B5EF4-FFF2-40B4-BE49-F238E27FC236}">
                    <a16:creationId xmlns="" xmlns:a16="http://schemas.microsoft.com/office/drawing/2014/main" xmlns:a14="http://schemas.microsoft.com/office/drawing/2010/main" id="{CD1D4CF4-216D-4977-A6CC-A821A250DC1B}"/>
                  </a:ext>
                </a:extLst>
              </p:cNvPr>
              <p:cNvSpPr txBox="1">
                <a:spLocks noRot="1" noChangeAspect="1" noMove="1" noResize="1" noEditPoints="1" noAdjustHandles="1" noChangeArrowheads="1" noChangeShapeType="1" noTextEdit="1"/>
              </p:cNvSpPr>
              <p:nvPr/>
            </p:nvSpPr>
            <p:spPr>
              <a:xfrm>
                <a:off x="2535115" y="5204571"/>
                <a:ext cx="2094035" cy="468205"/>
              </a:xfrm>
              <a:prstGeom prst="rect">
                <a:avLst/>
              </a:prstGeom>
              <a:blipFill rotWithShape="0">
                <a:blip r:embed="rId4"/>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118540509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5" name="Título 1">
            <a:extLst>
              <a:ext uri="{FF2B5EF4-FFF2-40B4-BE49-F238E27FC236}">
                <a16:creationId xmlns="" xmlns:a16="http://schemas.microsoft.com/office/drawing/2014/main" id="{B6A1D1CC-3328-40F5-A433-37AC030B7F30}"/>
              </a:ext>
            </a:extLst>
          </p:cNvPr>
          <p:cNvSpPr>
            <a:spLocks noGrp="1"/>
          </p:cNvSpPr>
          <p:nvPr>
            <p:ph type="title"/>
          </p:nvPr>
        </p:nvSpPr>
        <p:spPr>
          <a:xfrm>
            <a:off x="620588" y="202781"/>
            <a:ext cx="7470775" cy="607096"/>
          </a:xfrm>
        </p:spPr>
        <p:txBody>
          <a:bodyPr>
            <a:noAutofit/>
          </a:bodyPr>
          <a:lstStyle/>
          <a:p>
            <a:r>
              <a:rPr lang="pt-BR" sz="2200" b="1" cap="all" dirty="0">
                <a:solidFill>
                  <a:srgbClr val="0066B2"/>
                </a:solidFill>
              </a:rPr>
              <a:t>7. Determinação de incerteza em medições indiretas </a:t>
            </a:r>
          </a:p>
        </p:txBody>
      </p:sp>
      <p:sp>
        <p:nvSpPr>
          <p:cNvPr id="12" name="Retângulo 11">
            <a:extLst>
              <a:ext uri="{FF2B5EF4-FFF2-40B4-BE49-F238E27FC236}">
                <a16:creationId xmlns="" xmlns:a16="http://schemas.microsoft.com/office/drawing/2014/main" id="{368C0B6E-C2AA-4A59-8E5B-65B71E8DC9CF}"/>
              </a:ext>
            </a:extLst>
          </p:cNvPr>
          <p:cNvSpPr/>
          <p:nvPr/>
        </p:nvSpPr>
        <p:spPr>
          <a:xfrm>
            <a:off x="395973" y="1004433"/>
            <a:ext cx="7920000" cy="1274195"/>
          </a:xfrm>
          <a:prstGeom prst="rect">
            <a:avLst/>
          </a:prstGeom>
        </p:spPr>
        <p:txBody>
          <a:bodyPr wrap="square">
            <a:spAutoFit/>
          </a:bodyPr>
          <a:lstStyle/>
          <a:p>
            <a:pPr marL="342900" indent="-342900" algn="just">
              <a:lnSpc>
                <a:spcPct val="120000"/>
              </a:lnSpc>
              <a:buFont typeface="+mj-lt"/>
              <a:buAutoNum type="arabicPeriod"/>
            </a:pPr>
            <a:r>
              <a:rPr lang="pt-BR" sz="1600" b="1" dirty="0">
                <a:solidFill>
                  <a:srgbClr val="E1B937"/>
                </a:solidFill>
                <a:latin typeface="+mj-lt"/>
              </a:rPr>
              <a:t>Método da  </a:t>
            </a:r>
            <a:r>
              <a:rPr lang="pt-BR" sz="1600" b="1" dirty="0" smtClean="0">
                <a:solidFill>
                  <a:srgbClr val="E1B937"/>
                </a:solidFill>
                <a:latin typeface="+mj-lt"/>
              </a:rPr>
              <a:t>derivada</a:t>
            </a:r>
          </a:p>
          <a:p>
            <a:pPr marL="342900" indent="-342900" algn="just">
              <a:lnSpc>
                <a:spcPct val="120000"/>
              </a:lnSpc>
              <a:buFont typeface="+mj-lt"/>
              <a:buAutoNum type="arabicPeriod"/>
            </a:pPr>
            <a:endParaRPr lang="pt-BR" sz="1600" b="1" dirty="0">
              <a:solidFill>
                <a:schemeClr val="tx1"/>
              </a:solidFill>
              <a:latin typeface="+mj-lt"/>
            </a:endParaRPr>
          </a:p>
          <a:p>
            <a:pPr algn="just">
              <a:lnSpc>
                <a:spcPct val="120000"/>
              </a:lnSpc>
            </a:pPr>
            <a:r>
              <a:rPr lang="pt-BR" sz="1600" dirty="0">
                <a:solidFill>
                  <a:schemeClr val="tx1"/>
                </a:solidFill>
                <a:latin typeface="+mj-lt"/>
              </a:rPr>
              <a:t>V = (24,89 ± 0,01) </a:t>
            </a:r>
            <a:r>
              <a:rPr lang="pt-BR" sz="1600" dirty="0" err="1">
                <a:solidFill>
                  <a:schemeClr val="tx1"/>
                </a:solidFill>
                <a:latin typeface="+mj-lt"/>
              </a:rPr>
              <a:t>mL</a:t>
            </a:r>
            <a:r>
              <a:rPr lang="pt-BR" sz="1600" dirty="0">
                <a:solidFill>
                  <a:schemeClr val="tx1"/>
                </a:solidFill>
                <a:latin typeface="+mj-lt"/>
              </a:rPr>
              <a:t>;  m </a:t>
            </a:r>
            <a:r>
              <a:rPr lang="pt-BR" sz="1600" dirty="0">
                <a:latin typeface="+mj-lt"/>
              </a:rPr>
              <a:t>= (25,0246 ± 0,0002) g</a:t>
            </a:r>
          </a:p>
          <a:p>
            <a:pPr algn="just">
              <a:lnSpc>
                <a:spcPct val="120000"/>
              </a:lnSpc>
            </a:pPr>
            <a:r>
              <a:rPr lang="pt-BR" sz="1600" dirty="0">
                <a:solidFill>
                  <a:schemeClr val="tx1"/>
                </a:solidFill>
                <a:latin typeface="+mj-lt"/>
              </a:rPr>
              <a:t>Substituindo os valores, temos:</a:t>
            </a:r>
          </a:p>
        </p:txBody>
      </p:sp>
      <p:sp>
        <p:nvSpPr>
          <p:cNvPr id="5" name="CaixaDeTexto 4">
            <a:extLst>
              <a:ext uri="{FF2B5EF4-FFF2-40B4-BE49-F238E27FC236}">
                <a16:creationId xmlns="" xmlns:a16="http://schemas.microsoft.com/office/drawing/2014/main" id="{9B66926A-B2F5-48C8-B0F3-3E2C8C2E4B2F}"/>
              </a:ext>
            </a:extLst>
          </p:cNvPr>
          <p:cNvSpPr txBox="1"/>
          <p:nvPr/>
        </p:nvSpPr>
        <p:spPr>
          <a:xfrm>
            <a:off x="395974" y="2299427"/>
            <a:ext cx="7470775" cy="387798"/>
          </a:xfrm>
          <a:prstGeom prst="rect">
            <a:avLst/>
          </a:prstGeom>
          <a:noFill/>
        </p:spPr>
        <p:txBody>
          <a:bodyPr wrap="square" rtlCol="0">
            <a:spAutoFit/>
          </a:bodyPr>
          <a:lstStyle/>
          <a:p>
            <a:pPr>
              <a:lnSpc>
                <a:spcPct val="120000"/>
              </a:lnSpc>
            </a:pPr>
            <a:r>
              <a:rPr lang="pt-BR" sz="1600" dirty="0">
                <a:latin typeface="+mj-lt"/>
              </a:rPr>
              <a:t>a) Coeficiente de sensibilidade da massa</a:t>
            </a:r>
          </a:p>
        </p:txBody>
      </p:sp>
      <mc:AlternateContent xmlns:mc="http://schemas.openxmlformats.org/markup-compatibility/2006" xmlns:a14="http://schemas.microsoft.com/office/drawing/2010/main">
        <mc:Choice Requires="a14">
          <p:sp>
            <p:nvSpPr>
              <p:cNvPr id="4" name="CaixaDeTexto 3">
                <a:extLst>
                  <a:ext uri="{FF2B5EF4-FFF2-40B4-BE49-F238E27FC236}">
                    <a16:creationId xmlns="" xmlns:a16="http://schemas.microsoft.com/office/drawing/2014/main" id="{6B06D37F-9EB4-4327-B133-2FD2FE6B2220}"/>
                  </a:ext>
                </a:extLst>
              </p:cNvPr>
              <p:cNvSpPr txBox="1"/>
              <p:nvPr/>
            </p:nvSpPr>
            <p:spPr>
              <a:xfrm>
                <a:off x="4355973" y="2278628"/>
                <a:ext cx="3450111" cy="494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t-BR" sz="1600" i="1" smtClean="0">
                              <a:latin typeface="Cambria Math" panose="02040503050406030204" pitchFamily="18" charset="0"/>
                            </a:rPr>
                          </m:ctrlPr>
                        </m:fPr>
                        <m:num>
                          <m:r>
                            <a:rPr lang="pt-BR" sz="1600" i="1" smtClean="0">
                              <a:latin typeface="Cambria Math" panose="02040503050406030204" pitchFamily="18" charset="0"/>
                              <a:ea typeface="Cambria Math" panose="02040503050406030204" pitchFamily="18" charset="0"/>
                            </a:rPr>
                            <m:t>𝜕𝜌</m:t>
                          </m:r>
                        </m:num>
                        <m:den>
                          <m:r>
                            <a:rPr lang="pt-BR" sz="1600" i="1" smtClean="0">
                              <a:latin typeface="Cambria Math" panose="02040503050406030204" pitchFamily="18" charset="0"/>
                              <a:ea typeface="Cambria Math" panose="02040503050406030204" pitchFamily="18" charset="0"/>
                            </a:rPr>
                            <m:t>𝜕</m:t>
                          </m:r>
                          <m:r>
                            <a:rPr lang="pt-BR" sz="1600" b="0" i="1" smtClean="0">
                              <a:latin typeface="Cambria Math" panose="02040503050406030204" pitchFamily="18" charset="0"/>
                              <a:ea typeface="Cambria Math" panose="02040503050406030204" pitchFamily="18" charset="0"/>
                            </a:rPr>
                            <m:t>𝑚</m:t>
                          </m:r>
                        </m:den>
                      </m:f>
                      <m:r>
                        <a:rPr lang="pt-BR" sz="1600" b="0" i="1" smtClean="0">
                          <a:latin typeface="Cambria Math" panose="02040503050406030204" pitchFamily="18" charset="0"/>
                        </a:rPr>
                        <m:t>=</m:t>
                      </m:r>
                      <m:f>
                        <m:fPr>
                          <m:ctrlPr>
                            <a:rPr lang="pt-BR" sz="1600" b="0" i="1" smtClean="0">
                              <a:latin typeface="Cambria Math" panose="02040503050406030204" pitchFamily="18" charset="0"/>
                            </a:rPr>
                          </m:ctrlPr>
                        </m:fPr>
                        <m:num>
                          <m:r>
                            <a:rPr lang="pt-BR" sz="1600" b="0" i="1" smtClean="0">
                              <a:latin typeface="Cambria Math" panose="02040503050406030204" pitchFamily="18" charset="0"/>
                            </a:rPr>
                            <m:t>1</m:t>
                          </m:r>
                        </m:num>
                        <m:den>
                          <m:r>
                            <a:rPr lang="pt-BR" sz="1600" b="0" i="1" smtClean="0">
                              <a:latin typeface="Cambria Math" panose="02040503050406030204" pitchFamily="18" charset="0"/>
                            </a:rPr>
                            <m:t>𝑉</m:t>
                          </m:r>
                        </m:den>
                      </m:f>
                      <m:r>
                        <a:rPr lang="pt-BR" sz="1600" b="0" i="1" smtClean="0">
                          <a:latin typeface="Cambria Math" panose="02040503050406030204" pitchFamily="18" charset="0"/>
                        </a:rPr>
                        <m:t>=</m:t>
                      </m:r>
                      <m:f>
                        <m:fPr>
                          <m:ctrlPr>
                            <a:rPr lang="pt-BR" sz="1600" b="0" i="1" smtClean="0">
                              <a:latin typeface="Cambria Math" panose="02040503050406030204" pitchFamily="18" charset="0"/>
                            </a:rPr>
                          </m:ctrlPr>
                        </m:fPr>
                        <m:num>
                          <m:r>
                            <a:rPr lang="pt-BR" sz="1600" b="0" i="1" smtClean="0">
                              <a:latin typeface="Cambria Math" panose="02040503050406030204" pitchFamily="18" charset="0"/>
                            </a:rPr>
                            <m:t>1</m:t>
                          </m:r>
                        </m:num>
                        <m:den>
                          <m:r>
                            <a:rPr lang="pt-BR" sz="1600" b="0" i="1" smtClean="0">
                              <a:latin typeface="Cambria Math" panose="02040503050406030204" pitchFamily="18" charset="0"/>
                            </a:rPr>
                            <m:t>24,89</m:t>
                          </m:r>
                        </m:den>
                      </m:f>
                      <m:r>
                        <a:rPr lang="pt-BR" sz="1600" b="0" i="1" smtClean="0">
                          <a:latin typeface="Cambria Math" panose="02040503050406030204" pitchFamily="18" charset="0"/>
                        </a:rPr>
                        <m:t>=0,0401767778/</m:t>
                      </m:r>
                      <m:r>
                        <a:rPr lang="pt-BR" sz="1600" b="0" i="1" smtClean="0">
                          <a:latin typeface="Cambria Math" panose="02040503050406030204" pitchFamily="18" charset="0"/>
                        </a:rPr>
                        <m:t>𝑚𝐿</m:t>
                      </m:r>
                    </m:oMath>
                  </m:oMathPara>
                </a14:m>
                <a:endParaRPr lang="pt-BR" sz="1600" dirty="0"/>
              </a:p>
            </p:txBody>
          </p:sp>
        </mc:Choice>
        <mc:Fallback xmlns="">
          <p:sp>
            <p:nvSpPr>
              <p:cNvPr id="4" name="CaixaDeTexto 3">
                <a:extLst>
                  <a:ext uri="{FF2B5EF4-FFF2-40B4-BE49-F238E27FC236}">
                    <a16:creationId xmlns="" xmlns:a16="http://schemas.microsoft.com/office/drawing/2014/main" xmlns:a14="http://schemas.microsoft.com/office/drawing/2010/main" id="{6B06D37F-9EB4-4327-B133-2FD2FE6B2220}"/>
                  </a:ext>
                </a:extLst>
              </p:cNvPr>
              <p:cNvSpPr txBox="1">
                <a:spLocks noRot="1" noChangeAspect="1" noMove="1" noResize="1" noEditPoints="1" noAdjustHandles="1" noChangeArrowheads="1" noChangeShapeType="1" noTextEdit="1"/>
              </p:cNvSpPr>
              <p:nvPr/>
            </p:nvSpPr>
            <p:spPr>
              <a:xfrm>
                <a:off x="4355973" y="2278628"/>
                <a:ext cx="3450111" cy="494238"/>
              </a:xfrm>
              <a:prstGeom prst="rect">
                <a:avLst/>
              </a:prstGeom>
              <a:blipFill rotWithShape="0">
                <a:blip r:embed="rId2"/>
                <a:stretch>
                  <a:fillRect/>
                </a:stretch>
              </a:blipFill>
            </p:spPr>
            <p:txBody>
              <a:bodyPr/>
              <a:lstStyle/>
              <a:p>
                <a:r>
                  <a:rPr lang="pt-BR">
                    <a:noFill/>
                  </a:rPr>
                  <a:t> </a:t>
                </a:r>
              </a:p>
            </p:txBody>
          </p:sp>
        </mc:Fallback>
      </mc:AlternateContent>
      <p:sp>
        <p:nvSpPr>
          <p:cNvPr id="16" name="CaixaDeTexto 15">
            <a:extLst>
              <a:ext uri="{FF2B5EF4-FFF2-40B4-BE49-F238E27FC236}">
                <a16:creationId xmlns="" xmlns:a16="http://schemas.microsoft.com/office/drawing/2014/main" id="{AA84ACE3-AB8D-4C3C-8839-FEA51D2B63F0}"/>
              </a:ext>
            </a:extLst>
          </p:cNvPr>
          <p:cNvSpPr txBox="1"/>
          <p:nvPr/>
        </p:nvSpPr>
        <p:spPr>
          <a:xfrm>
            <a:off x="395974" y="2873302"/>
            <a:ext cx="7470775" cy="387798"/>
          </a:xfrm>
          <a:prstGeom prst="rect">
            <a:avLst/>
          </a:prstGeom>
          <a:noFill/>
        </p:spPr>
        <p:txBody>
          <a:bodyPr wrap="square" rtlCol="0">
            <a:spAutoFit/>
          </a:bodyPr>
          <a:lstStyle/>
          <a:p>
            <a:pPr>
              <a:lnSpc>
                <a:spcPct val="120000"/>
              </a:lnSpc>
            </a:pPr>
            <a:r>
              <a:rPr lang="pt-BR" sz="1600" dirty="0">
                <a:latin typeface="+mj-lt"/>
              </a:rPr>
              <a:t>b) Coeficiente de sensibilidade do volume:</a:t>
            </a:r>
          </a:p>
        </p:txBody>
      </p:sp>
      <mc:AlternateContent xmlns:mc="http://schemas.openxmlformats.org/markup-compatibility/2006" xmlns:a14="http://schemas.microsoft.com/office/drawing/2010/main">
        <mc:Choice Requires="a14">
          <p:sp>
            <p:nvSpPr>
              <p:cNvPr id="17" name="CaixaDeTexto 16">
                <a:extLst>
                  <a:ext uri="{FF2B5EF4-FFF2-40B4-BE49-F238E27FC236}">
                    <a16:creationId xmlns="" xmlns:a16="http://schemas.microsoft.com/office/drawing/2014/main" id="{CD1D4CF4-216D-4977-A6CC-A821A250DC1B}"/>
                  </a:ext>
                </a:extLst>
              </p:cNvPr>
              <p:cNvSpPr txBox="1"/>
              <p:nvPr/>
            </p:nvSpPr>
            <p:spPr>
              <a:xfrm>
                <a:off x="1865650" y="3414770"/>
                <a:ext cx="4322978" cy="494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t-BR" sz="1600" i="1" smtClean="0">
                              <a:latin typeface="Cambria Math" panose="02040503050406030204" pitchFamily="18" charset="0"/>
                            </a:rPr>
                          </m:ctrlPr>
                        </m:fPr>
                        <m:num>
                          <m:r>
                            <a:rPr lang="pt-BR" sz="1600" i="1" smtClean="0">
                              <a:latin typeface="Cambria Math" panose="02040503050406030204" pitchFamily="18" charset="0"/>
                              <a:ea typeface="Cambria Math" panose="02040503050406030204" pitchFamily="18" charset="0"/>
                            </a:rPr>
                            <m:t>𝜕𝜌</m:t>
                          </m:r>
                        </m:num>
                        <m:den>
                          <m:r>
                            <a:rPr lang="pt-BR" sz="1600" i="1" smtClean="0">
                              <a:latin typeface="Cambria Math" panose="02040503050406030204" pitchFamily="18" charset="0"/>
                              <a:ea typeface="Cambria Math" panose="02040503050406030204" pitchFamily="18" charset="0"/>
                            </a:rPr>
                            <m:t>𝜕</m:t>
                          </m:r>
                          <m:r>
                            <a:rPr lang="pt-BR" sz="1600" b="0" i="1" smtClean="0">
                              <a:latin typeface="Cambria Math" panose="02040503050406030204" pitchFamily="18" charset="0"/>
                              <a:ea typeface="Cambria Math" panose="02040503050406030204" pitchFamily="18" charset="0"/>
                            </a:rPr>
                            <m:t>𝑉</m:t>
                          </m:r>
                        </m:den>
                      </m:f>
                      <m:r>
                        <a:rPr lang="pt-BR" sz="1600" b="0" i="1" smtClean="0">
                          <a:latin typeface="Cambria Math" panose="02040503050406030204" pitchFamily="18" charset="0"/>
                        </a:rPr>
                        <m:t>=</m:t>
                      </m:r>
                      <m:f>
                        <m:fPr>
                          <m:ctrlPr>
                            <a:rPr lang="pt-BR" sz="1600" b="0" i="1" smtClean="0">
                              <a:latin typeface="Cambria Math" panose="02040503050406030204" pitchFamily="18" charset="0"/>
                            </a:rPr>
                          </m:ctrlPr>
                        </m:fPr>
                        <m:num>
                          <m:r>
                            <a:rPr lang="pt-BR" sz="1600" b="0" i="1" smtClean="0">
                              <a:latin typeface="Cambria Math" panose="02040503050406030204" pitchFamily="18" charset="0"/>
                            </a:rPr>
                            <m:t>−</m:t>
                          </m:r>
                          <m:r>
                            <a:rPr lang="pt-BR" sz="1600" b="0" i="1" smtClean="0">
                              <a:latin typeface="Cambria Math" panose="02040503050406030204" pitchFamily="18" charset="0"/>
                            </a:rPr>
                            <m:t>𝑚</m:t>
                          </m:r>
                        </m:num>
                        <m:den>
                          <m:sSup>
                            <m:sSupPr>
                              <m:ctrlPr>
                                <a:rPr lang="pt-BR" sz="1600" b="0" i="1" smtClean="0">
                                  <a:latin typeface="Cambria Math" panose="02040503050406030204" pitchFamily="18" charset="0"/>
                                </a:rPr>
                              </m:ctrlPr>
                            </m:sSupPr>
                            <m:e>
                              <m:r>
                                <a:rPr lang="pt-BR" sz="1600" b="0" i="1" smtClean="0">
                                  <a:latin typeface="Cambria Math" panose="02040503050406030204" pitchFamily="18" charset="0"/>
                                </a:rPr>
                                <m:t>𝑉</m:t>
                              </m:r>
                            </m:e>
                            <m:sup>
                              <m:r>
                                <a:rPr lang="pt-BR" sz="1600" b="0" i="1" smtClean="0">
                                  <a:latin typeface="Cambria Math" panose="02040503050406030204" pitchFamily="18" charset="0"/>
                                </a:rPr>
                                <m:t>2</m:t>
                              </m:r>
                            </m:sup>
                          </m:sSup>
                        </m:den>
                      </m:f>
                      <m:r>
                        <a:rPr lang="pt-BR" sz="1600" b="0" i="1" smtClean="0">
                          <a:latin typeface="Cambria Math" panose="02040503050406030204" pitchFamily="18" charset="0"/>
                        </a:rPr>
                        <m:t>=</m:t>
                      </m:r>
                      <m:f>
                        <m:fPr>
                          <m:ctrlPr>
                            <a:rPr lang="pt-BR" sz="1600" b="0" i="1" smtClean="0">
                              <a:latin typeface="Cambria Math" panose="02040503050406030204" pitchFamily="18" charset="0"/>
                            </a:rPr>
                          </m:ctrlPr>
                        </m:fPr>
                        <m:num>
                          <m:r>
                            <a:rPr lang="pt-BR" sz="1600" b="0" i="1" smtClean="0">
                              <a:latin typeface="Cambria Math" panose="02040503050406030204" pitchFamily="18" charset="0"/>
                            </a:rPr>
                            <m:t>−25,0246</m:t>
                          </m:r>
                        </m:num>
                        <m:den>
                          <m:sSup>
                            <m:sSupPr>
                              <m:ctrlPr>
                                <a:rPr lang="pt-BR" sz="1600" b="0" i="1" smtClean="0">
                                  <a:latin typeface="Cambria Math" panose="02040503050406030204" pitchFamily="18" charset="0"/>
                                </a:rPr>
                              </m:ctrlPr>
                            </m:sSupPr>
                            <m:e>
                              <m:r>
                                <a:rPr lang="pt-BR" sz="1600" b="0" i="1" smtClean="0">
                                  <a:latin typeface="Cambria Math" panose="02040503050406030204" pitchFamily="18" charset="0"/>
                                </a:rPr>
                                <m:t>24,89</m:t>
                              </m:r>
                            </m:e>
                            <m:sup>
                              <m:r>
                                <a:rPr lang="pt-BR" sz="1600" b="0" i="1" smtClean="0">
                                  <a:latin typeface="Cambria Math" panose="02040503050406030204" pitchFamily="18" charset="0"/>
                                </a:rPr>
                                <m:t>2</m:t>
                              </m:r>
                            </m:sup>
                          </m:sSup>
                        </m:den>
                      </m:f>
                      <m:r>
                        <a:rPr lang="pt-BR" sz="1600" b="0" i="1" smtClean="0">
                          <a:latin typeface="Cambria Math" panose="02040503050406030204" pitchFamily="18" charset="0"/>
                        </a:rPr>
                        <m:t>=− 0,040394045 </m:t>
                      </m:r>
                      <m:r>
                        <a:rPr lang="pt-BR" sz="1600" b="0" i="1" smtClean="0">
                          <a:latin typeface="Cambria Math" panose="02040503050406030204" pitchFamily="18" charset="0"/>
                        </a:rPr>
                        <m:t>𝑔</m:t>
                      </m:r>
                      <m:r>
                        <a:rPr lang="pt-BR" sz="1600" b="0" i="1" smtClean="0">
                          <a:latin typeface="Cambria Math" panose="02040503050406030204" pitchFamily="18" charset="0"/>
                        </a:rPr>
                        <m:t>/</m:t>
                      </m:r>
                      <m:sSup>
                        <m:sSupPr>
                          <m:ctrlPr>
                            <a:rPr lang="pt-BR" sz="1600" b="0" i="1" smtClean="0">
                              <a:latin typeface="Cambria Math" panose="02040503050406030204" pitchFamily="18" charset="0"/>
                            </a:rPr>
                          </m:ctrlPr>
                        </m:sSupPr>
                        <m:e>
                          <m:r>
                            <a:rPr lang="pt-BR" sz="1600" b="0" i="1" smtClean="0">
                              <a:latin typeface="Cambria Math" panose="02040503050406030204" pitchFamily="18" charset="0"/>
                            </a:rPr>
                            <m:t>𝑚𝐿</m:t>
                          </m:r>
                        </m:e>
                        <m:sup>
                          <m:r>
                            <a:rPr lang="pt-BR" sz="1600" b="0" i="1" smtClean="0">
                              <a:latin typeface="Cambria Math" panose="02040503050406030204" pitchFamily="18" charset="0"/>
                            </a:rPr>
                            <m:t>2</m:t>
                          </m:r>
                        </m:sup>
                      </m:sSup>
                    </m:oMath>
                  </m:oMathPara>
                </a14:m>
                <a:endParaRPr lang="pt-BR" sz="1600" dirty="0"/>
              </a:p>
            </p:txBody>
          </p:sp>
        </mc:Choice>
        <mc:Fallback xmlns="">
          <p:sp>
            <p:nvSpPr>
              <p:cNvPr id="17" name="CaixaDeTexto 16">
                <a:extLst>
                  <a:ext uri="{FF2B5EF4-FFF2-40B4-BE49-F238E27FC236}">
                    <a16:creationId xmlns="" xmlns:a16="http://schemas.microsoft.com/office/drawing/2014/main" xmlns:a14="http://schemas.microsoft.com/office/drawing/2010/main" id="{CD1D4CF4-216D-4977-A6CC-A821A250DC1B}"/>
                  </a:ext>
                </a:extLst>
              </p:cNvPr>
              <p:cNvSpPr txBox="1">
                <a:spLocks noRot="1" noChangeAspect="1" noMove="1" noResize="1" noEditPoints="1" noAdjustHandles="1" noChangeArrowheads="1" noChangeShapeType="1" noTextEdit="1"/>
              </p:cNvSpPr>
              <p:nvPr/>
            </p:nvSpPr>
            <p:spPr>
              <a:xfrm>
                <a:off x="1865650" y="3414770"/>
                <a:ext cx="4322978" cy="494238"/>
              </a:xfrm>
              <a:prstGeom prst="rect">
                <a:avLst/>
              </a:prstGeom>
              <a:blipFill rotWithShape="0">
                <a:blip r:embed="rId3"/>
                <a:stretch>
                  <a:fillRect/>
                </a:stretch>
              </a:blipFill>
            </p:spPr>
            <p:txBody>
              <a:bodyPr/>
              <a:lstStyle/>
              <a:p>
                <a:r>
                  <a:rPr lang="pt-BR">
                    <a:noFill/>
                  </a:rPr>
                  <a:t> </a:t>
                </a:r>
              </a:p>
            </p:txBody>
          </p:sp>
        </mc:Fallback>
      </mc:AlternateContent>
      <p:sp>
        <p:nvSpPr>
          <p:cNvPr id="2" name="CaixaDeTexto 1">
            <a:extLst>
              <a:ext uri="{FF2B5EF4-FFF2-40B4-BE49-F238E27FC236}">
                <a16:creationId xmlns="" xmlns:a16="http://schemas.microsoft.com/office/drawing/2014/main" id="{0A22A2A7-3F25-4899-AF60-816067417E51}"/>
              </a:ext>
            </a:extLst>
          </p:cNvPr>
          <p:cNvSpPr txBox="1"/>
          <p:nvPr/>
        </p:nvSpPr>
        <p:spPr>
          <a:xfrm>
            <a:off x="395973" y="4544261"/>
            <a:ext cx="7920000" cy="1274195"/>
          </a:xfrm>
          <a:prstGeom prst="rect">
            <a:avLst/>
          </a:prstGeom>
          <a:noFill/>
        </p:spPr>
        <p:txBody>
          <a:bodyPr wrap="square" rtlCol="0">
            <a:spAutoFit/>
          </a:bodyPr>
          <a:lstStyle/>
          <a:p>
            <a:pPr algn="just">
              <a:lnSpc>
                <a:spcPct val="120000"/>
              </a:lnSpc>
            </a:pPr>
            <a:r>
              <a:rPr lang="pt-BR" sz="1600" b="1" dirty="0">
                <a:latin typeface="+mj-lt"/>
              </a:rPr>
              <a:t>Observe que, tanto a medição da massa quanto a medição do volume influenciam igualmente a incerteza de medição da massa especifica da solução. Essa é uma característica fundamental no coeficiente de sensibilidade (CS). Quanto maior o CS, maior é a influência daquela variável na medição indireta. </a:t>
            </a:r>
          </a:p>
        </p:txBody>
      </p:sp>
    </p:spTree>
    <p:extLst>
      <p:ext uri="{BB962C8B-B14F-4D97-AF65-F5344CB8AC3E}">
        <p14:creationId xmlns:p14="http://schemas.microsoft.com/office/powerpoint/2010/main" val="55288605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5" name="Título 1">
            <a:extLst>
              <a:ext uri="{FF2B5EF4-FFF2-40B4-BE49-F238E27FC236}">
                <a16:creationId xmlns="" xmlns:a16="http://schemas.microsoft.com/office/drawing/2014/main" id="{B6A1D1CC-3328-40F5-A433-37AC030B7F30}"/>
              </a:ext>
            </a:extLst>
          </p:cNvPr>
          <p:cNvSpPr>
            <a:spLocks noGrp="1"/>
          </p:cNvSpPr>
          <p:nvPr>
            <p:ph type="title"/>
          </p:nvPr>
        </p:nvSpPr>
        <p:spPr>
          <a:xfrm>
            <a:off x="620588" y="202781"/>
            <a:ext cx="7470775" cy="607096"/>
          </a:xfrm>
        </p:spPr>
        <p:txBody>
          <a:bodyPr>
            <a:noAutofit/>
          </a:bodyPr>
          <a:lstStyle/>
          <a:p>
            <a:r>
              <a:rPr lang="pt-BR" sz="2200" b="1" cap="all" dirty="0">
                <a:solidFill>
                  <a:srgbClr val="0066B2"/>
                </a:solidFill>
              </a:rPr>
              <a:t>7. Determinação de incerteza em medições indiretas </a:t>
            </a:r>
          </a:p>
        </p:txBody>
      </p:sp>
      <p:sp>
        <p:nvSpPr>
          <p:cNvPr id="12" name="Retângulo 11">
            <a:extLst>
              <a:ext uri="{FF2B5EF4-FFF2-40B4-BE49-F238E27FC236}">
                <a16:creationId xmlns="" xmlns:a16="http://schemas.microsoft.com/office/drawing/2014/main" id="{368C0B6E-C2AA-4A59-8E5B-65B71E8DC9CF}"/>
              </a:ext>
            </a:extLst>
          </p:cNvPr>
          <p:cNvSpPr/>
          <p:nvPr/>
        </p:nvSpPr>
        <p:spPr>
          <a:xfrm>
            <a:off x="395975" y="1124159"/>
            <a:ext cx="7920000" cy="1077218"/>
          </a:xfrm>
          <a:prstGeom prst="rect">
            <a:avLst/>
          </a:prstGeom>
        </p:spPr>
        <p:txBody>
          <a:bodyPr wrap="square">
            <a:spAutoFit/>
          </a:bodyPr>
          <a:lstStyle/>
          <a:p>
            <a:pPr marL="342900" indent="-342900" algn="just">
              <a:buFont typeface="+mj-lt"/>
              <a:buAutoNum type="arabicPeriod"/>
            </a:pPr>
            <a:r>
              <a:rPr lang="pt-BR" sz="1600" b="1" dirty="0">
                <a:solidFill>
                  <a:srgbClr val="E1B937"/>
                </a:solidFill>
                <a:latin typeface="+mj-lt"/>
              </a:rPr>
              <a:t>Método da  </a:t>
            </a:r>
            <a:r>
              <a:rPr lang="pt-BR" sz="1600" b="1" dirty="0" smtClean="0">
                <a:solidFill>
                  <a:srgbClr val="E1B937"/>
                </a:solidFill>
                <a:latin typeface="+mj-lt"/>
              </a:rPr>
              <a:t>derivada</a:t>
            </a:r>
          </a:p>
          <a:p>
            <a:pPr marL="342900" indent="-342900" algn="just">
              <a:buFont typeface="+mj-lt"/>
              <a:buAutoNum type="arabicPeriod"/>
            </a:pPr>
            <a:endParaRPr lang="pt-BR" sz="1600" b="1" dirty="0">
              <a:solidFill>
                <a:schemeClr val="tx1"/>
              </a:solidFill>
              <a:latin typeface="+mj-lt"/>
            </a:endParaRPr>
          </a:p>
          <a:p>
            <a:pPr algn="just"/>
            <a:r>
              <a:rPr lang="pt-BR" sz="1600" dirty="0">
                <a:solidFill>
                  <a:schemeClr val="tx1"/>
                </a:solidFill>
                <a:latin typeface="+mj-lt"/>
              </a:rPr>
              <a:t>V = (24,89 ± 0,01) </a:t>
            </a:r>
            <a:r>
              <a:rPr lang="pt-BR" sz="1600" dirty="0" err="1">
                <a:solidFill>
                  <a:schemeClr val="tx1"/>
                </a:solidFill>
                <a:latin typeface="+mj-lt"/>
              </a:rPr>
              <a:t>mL</a:t>
            </a:r>
            <a:r>
              <a:rPr lang="pt-BR" sz="1600" dirty="0">
                <a:solidFill>
                  <a:schemeClr val="tx1"/>
                </a:solidFill>
                <a:latin typeface="+mj-lt"/>
              </a:rPr>
              <a:t>;  m </a:t>
            </a:r>
            <a:r>
              <a:rPr lang="pt-BR" sz="1600" dirty="0">
                <a:latin typeface="+mj-lt"/>
              </a:rPr>
              <a:t>= (25,0246 ± 0,0002) g</a:t>
            </a:r>
          </a:p>
          <a:p>
            <a:pPr algn="just"/>
            <a:r>
              <a:rPr lang="pt-BR" sz="1600" dirty="0">
                <a:solidFill>
                  <a:schemeClr val="tx1"/>
                </a:solidFill>
                <a:latin typeface="+mj-lt"/>
              </a:rPr>
              <a:t>A incerteza de medição da massa especifica da solução será dada pela expressão:</a:t>
            </a:r>
          </a:p>
        </p:txBody>
      </p:sp>
      <p:sp>
        <p:nvSpPr>
          <p:cNvPr id="5" name="CaixaDeTexto 4">
            <a:extLst>
              <a:ext uri="{FF2B5EF4-FFF2-40B4-BE49-F238E27FC236}">
                <a16:creationId xmlns="" xmlns:a16="http://schemas.microsoft.com/office/drawing/2014/main" id="{9B66926A-B2F5-48C8-B0F3-3E2C8C2E4B2F}"/>
              </a:ext>
            </a:extLst>
          </p:cNvPr>
          <p:cNvSpPr txBox="1"/>
          <p:nvPr/>
        </p:nvSpPr>
        <p:spPr>
          <a:xfrm>
            <a:off x="575547" y="4974042"/>
            <a:ext cx="7470775" cy="978729"/>
          </a:xfrm>
          <a:prstGeom prst="rect">
            <a:avLst/>
          </a:prstGeom>
          <a:noFill/>
        </p:spPr>
        <p:txBody>
          <a:bodyPr wrap="square" rtlCol="0">
            <a:spAutoFit/>
          </a:bodyPr>
          <a:lstStyle/>
          <a:p>
            <a:pPr>
              <a:lnSpc>
                <a:spcPct val="120000"/>
              </a:lnSpc>
            </a:pPr>
            <a:r>
              <a:rPr lang="pt-BR" sz="1600" dirty="0">
                <a:latin typeface="+mj-lt"/>
              </a:rPr>
              <a:t>Lembre-se, não devemos declarar incertezas com mais de dois algarismos significativos. Além disso, devemos arredondar a medição para o correto numero de algarismos significativos. </a:t>
            </a:r>
          </a:p>
        </p:txBody>
      </p:sp>
      <mc:AlternateContent xmlns:mc="http://schemas.openxmlformats.org/markup-compatibility/2006" xmlns:a14="http://schemas.microsoft.com/office/drawing/2010/main">
        <mc:Choice Requires="a14">
          <p:sp>
            <p:nvSpPr>
              <p:cNvPr id="6" name="CaixaDeTexto 5">
                <a:extLst>
                  <a:ext uri="{FF2B5EF4-FFF2-40B4-BE49-F238E27FC236}">
                    <a16:creationId xmlns="" xmlns:a16="http://schemas.microsoft.com/office/drawing/2014/main" id="{B6DA69FE-0FB5-491E-9AE1-F86A00F47115}"/>
                  </a:ext>
                </a:extLst>
              </p:cNvPr>
              <p:cNvSpPr txBox="1"/>
              <p:nvPr/>
            </p:nvSpPr>
            <p:spPr>
              <a:xfrm>
                <a:off x="2690645" y="2365081"/>
                <a:ext cx="2728824" cy="727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sz="1600" i="1" smtClean="0">
                              <a:latin typeface="Cambria Math" panose="02040503050406030204" pitchFamily="18" charset="0"/>
                            </a:rPr>
                          </m:ctrlPr>
                        </m:sSubPr>
                        <m:e>
                          <m:r>
                            <a:rPr lang="pt-BR" sz="1600" b="0" i="1" smtClean="0">
                              <a:latin typeface="Cambria Math" panose="02040503050406030204" pitchFamily="18" charset="0"/>
                            </a:rPr>
                            <m:t>𝑈</m:t>
                          </m:r>
                        </m:e>
                        <m:sub>
                          <m:r>
                            <a:rPr lang="pt-BR" sz="1600" i="1" smtClean="0">
                              <a:latin typeface="Cambria Math" panose="02040503050406030204" pitchFamily="18" charset="0"/>
                              <a:ea typeface="Cambria Math" panose="02040503050406030204" pitchFamily="18" charset="0"/>
                            </a:rPr>
                            <m:t>𝜌</m:t>
                          </m:r>
                        </m:sub>
                      </m:sSub>
                      <m:r>
                        <a:rPr lang="pt-BR" sz="1600" b="0" i="1" smtClean="0">
                          <a:latin typeface="Cambria Math" panose="02040503050406030204" pitchFamily="18" charset="0"/>
                        </a:rPr>
                        <m:t>=</m:t>
                      </m:r>
                      <m:rad>
                        <m:radPr>
                          <m:degHide m:val="on"/>
                          <m:ctrlPr>
                            <a:rPr lang="pt-BR" sz="1600" b="0" i="1" smtClean="0">
                              <a:latin typeface="Cambria Math" panose="02040503050406030204" pitchFamily="18" charset="0"/>
                            </a:rPr>
                          </m:ctrlPr>
                        </m:radPr>
                        <m:deg/>
                        <m:e>
                          <m:sSup>
                            <m:sSupPr>
                              <m:ctrlPr>
                                <a:rPr lang="pt-BR" sz="1600" b="0" i="1" smtClean="0">
                                  <a:latin typeface="Cambria Math" panose="02040503050406030204" pitchFamily="18" charset="0"/>
                                </a:rPr>
                              </m:ctrlPr>
                            </m:sSupPr>
                            <m:e>
                              <m:d>
                                <m:dPr>
                                  <m:ctrlPr>
                                    <a:rPr lang="pt-BR" sz="1600" b="0" i="1" smtClean="0">
                                      <a:latin typeface="Cambria Math" panose="02040503050406030204" pitchFamily="18" charset="0"/>
                                    </a:rPr>
                                  </m:ctrlPr>
                                </m:dPr>
                                <m:e>
                                  <m:f>
                                    <m:fPr>
                                      <m:ctrlPr>
                                        <a:rPr lang="pt-BR" sz="1600" b="0" i="1" smtClean="0">
                                          <a:latin typeface="Cambria Math" panose="02040503050406030204" pitchFamily="18" charset="0"/>
                                        </a:rPr>
                                      </m:ctrlPr>
                                    </m:fPr>
                                    <m:num>
                                      <m:r>
                                        <a:rPr lang="pt-BR" sz="1600" b="0" i="1" smtClean="0">
                                          <a:latin typeface="Cambria Math" panose="02040503050406030204" pitchFamily="18" charset="0"/>
                                          <a:ea typeface="Cambria Math" panose="02040503050406030204" pitchFamily="18" charset="0"/>
                                        </a:rPr>
                                        <m:t>𝜕𝜌</m:t>
                                      </m:r>
                                    </m:num>
                                    <m:den>
                                      <m:r>
                                        <a:rPr lang="pt-BR" sz="1600" b="0" i="1" smtClean="0">
                                          <a:latin typeface="Cambria Math" panose="02040503050406030204" pitchFamily="18" charset="0"/>
                                          <a:ea typeface="Cambria Math" panose="02040503050406030204" pitchFamily="18" charset="0"/>
                                        </a:rPr>
                                        <m:t>𝜕</m:t>
                                      </m:r>
                                      <m:r>
                                        <a:rPr lang="pt-BR" sz="1600" b="0" i="1" smtClean="0">
                                          <a:latin typeface="Cambria Math" panose="02040503050406030204" pitchFamily="18" charset="0"/>
                                          <a:ea typeface="Cambria Math" panose="02040503050406030204" pitchFamily="18" charset="0"/>
                                        </a:rPr>
                                        <m:t>𝑚</m:t>
                                      </m:r>
                                    </m:den>
                                  </m:f>
                                  <m:sSub>
                                    <m:sSubPr>
                                      <m:ctrlPr>
                                        <a:rPr lang="pt-BR" sz="1600" b="0" i="1" smtClean="0">
                                          <a:latin typeface="Cambria Math" panose="02040503050406030204" pitchFamily="18" charset="0"/>
                                        </a:rPr>
                                      </m:ctrlPr>
                                    </m:sSubPr>
                                    <m:e>
                                      <m:r>
                                        <a:rPr lang="pt-BR" sz="1600" b="0" i="1" smtClean="0">
                                          <a:latin typeface="Cambria Math" panose="02040503050406030204" pitchFamily="18" charset="0"/>
                                        </a:rPr>
                                        <m:t>𝑈</m:t>
                                      </m:r>
                                    </m:e>
                                    <m:sub>
                                      <m:r>
                                        <a:rPr lang="pt-BR" sz="1600" b="0" i="1" smtClean="0">
                                          <a:latin typeface="Cambria Math" panose="02040503050406030204" pitchFamily="18" charset="0"/>
                                        </a:rPr>
                                        <m:t>𝑚</m:t>
                                      </m:r>
                                    </m:sub>
                                  </m:sSub>
                                </m:e>
                              </m:d>
                            </m:e>
                            <m:sup>
                              <m:r>
                                <a:rPr lang="pt-BR" sz="1600" b="0" i="1" smtClean="0">
                                  <a:latin typeface="Cambria Math" panose="02040503050406030204" pitchFamily="18" charset="0"/>
                                </a:rPr>
                                <m:t>2</m:t>
                              </m:r>
                            </m:sup>
                          </m:sSup>
                          <m:r>
                            <a:rPr lang="pt-BR" sz="1600" b="0" i="1" smtClean="0">
                              <a:latin typeface="Cambria Math" panose="02040503050406030204" pitchFamily="18" charset="0"/>
                            </a:rPr>
                            <m:t>+</m:t>
                          </m:r>
                          <m:sSup>
                            <m:sSupPr>
                              <m:ctrlPr>
                                <a:rPr lang="pt-BR" sz="1600" i="1">
                                  <a:latin typeface="Cambria Math" panose="02040503050406030204" pitchFamily="18" charset="0"/>
                                </a:rPr>
                              </m:ctrlPr>
                            </m:sSupPr>
                            <m:e>
                              <m:d>
                                <m:dPr>
                                  <m:ctrlPr>
                                    <a:rPr lang="pt-BR" sz="1600" i="1">
                                      <a:latin typeface="Cambria Math" panose="02040503050406030204" pitchFamily="18" charset="0"/>
                                    </a:rPr>
                                  </m:ctrlPr>
                                </m:dPr>
                                <m:e>
                                  <m:f>
                                    <m:fPr>
                                      <m:ctrlPr>
                                        <a:rPr lang="pt-BR" sz="1600" i="1">
                                          <a:latin typeface="Cambria Math" panose="02040503050406030204" pitchFamily="18" charset="0"/>
                                        </a:rPr>
                                      </m:ctrlPr>
                                    </m:fPr>
                                    <m:num>
                                      <m:r>
                                        <a:rPr lang="pt-BR" sz="1600" i="1">
                                          <a:latin typeface="Cambria Math" panose="02040503050406030204" pitchFamily="18" charset="0"/>
                                          <a:ea typeface="Cambria Math" panose="02040503050406030204" pitchFamily="18" charset="0"/>
                                        </a:rPr>
                                        <m:t>𝜕𝜌</m:t>
                                      </m:r>
                                    </m:num>
                                    <m:den>
                                      <m:r>
                                        <a:rPr lang="pt-BR" sz="1600" i="1">
                                          <a:latin typeface="Cambria Math" panose="02040503050406030204" pitchFamily="18" charset="0"/>
                                          <a:ea typeface="Cambria Math" panose="02040503050406030204" pitchFamily="18" charset="0"/>
                                        </a:rPr>
                                        <m:t>𝜕</m:t>
                                      </m:r>
                                      <m:r>
                                        <a:rPr lang="pt-BR" sz="1600" b="0" i="1" smtClean="0">
                                          <a:latin typeface="Cambria Math" panose="02040503050406030204" pitchFamily="18" charset="0"/>
                                          <a:ea typeface="Cambria Math" panose="02040503050406030204" pitchFamily="18" charset="0"/>
                                        </a:rPr>
                                        <m:t>𝑉</m:t>
                                      </m:r>
                                    </m:den>
                                  </m:f>
                                  <m:sSub>
                                    <m:sSubPr>
                                      <m:ctrlPr>
                                        <a:rPr lang="pt-BR" sz="1600" i="1" smtClean="0">
                                          <a:latin typeface="Cambria Math" panose="02040503050406030204" pitchFamily="18" charset="0"/>
                                        </a:rPr>
                                      </m:ctrlPr>
                                    </m:sSubPr>
                                    <m:e>
                                      <m:r>
                                        <a:rPr lang="pt-BR" sz="1600" i="1">
                                          <a:latin typeface="Cambria Math" panose="02040503050406030204" pitchFamily="18" charset="0"/>
                                        </a:rPr>
                                        <m:t>𝑈</m:t>
                                      </m:r>
                                    </m:e>
                                    <m:sub>
                                      <m:r>
                                        <a:rPr lang="pt-BR" sz="1600" b="0" i="1" smtClean="0">
                                          <a:latin typeface="Cambria Math" panose="02040503050406030204" pitchFamily="18" charset="0"/>
                                        </a:rPr>
                                        <m:t>𝑉</m:t>
                                      </m:r>
                                    </m:sub>
                                  </m:sSub>
                                </m:e>
                              </m:d>
                            </m:e>
                            <m:sup>
                              <m:r>
                                <a:rPr lang="pt-BR" sz="1600" i="1">
                                  <a:latin typeface="Cambria Math" panose="02040503050406030204" pitchFamily="18" charset="0"/>
                                </a:rPr>
                                <m:t>2</m:t>
                              </m:r>
                            </m:sup>
                          </m:sSup>
                        </m:e>
                      </m:rad>
                    </m:oMath>
                  </m:oMathPara>
                </a14:m>
                <a:endParaRPr lang="pt-BR" sz="1600" dirty="0"/>
              </a:p>
            </p:txBody>
          </p:sp>
        </mc:Choice>
        <mc:Fallback xmlns="">
          <p:sp>
            <p:nvSpPr>
              <p:cNvPr id="6" name="CaixaDeTexto 5">
                <a:extLst>
                  <a:ext uri="{FF2B5EF4-FFF2-40B4-BE49-F238E27FC236}">
                    <a16:creationId xmlns="" xmlns:a16="http://schemas.microsoft.com/office/drawing/2014/main" xmlns:a14="http://schemas.microsoft.com/office/drawing/2010/main" id="{B6DA69FE-0FB5-491E-9AE1-F86A00F47115}"/>
                  </a:ext>
                </a:extLst>
              </p:cNvPr>
              <p:cNvSpPr txBox="1">
                <a:spLocks noRot="1" noChangeAspect="1" noMove="1" noResize="1" noEditPoints="1" noAdjustHandles="1" noChangeArrowheads="1" noChangeShapeType="1" noTextEdit="1"/>
              </p:cNvSpPr>
              <p:nvPr/>
            </p:nvSpPr>
            <p:spPr>
              <a:xfrm>
                <a:off x="2690645" y="2365081"/>
                <a:ext cx="2728824" cy="727507"/>
              </a:xfrm>
              <a:prstGeom prst="rect">
                <a:avLst/>
              </a:prstGeom>
              <a:blipFill rotWithShape="0">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CaixaDeTexto 17">
                <a:extLst>
                  <a:ext uri="{FF2B5EF4-FFF2-40B4-BE49-F238E27FC236}">
                    <a16:creationId xmlns="" xmlns:a16="http://schemas.microsoft.com/office/drawing/2014/main" id="{29E58DF6-CF6F-4C93-A419-68437CCEE117}"/>
                  </a:ext>
                </a:extLst>
              </p:cNvPr>
              <p:cNvSpPr txBox="1"/>
              <p:nvPr/>
            </p:nvSpPr>
            <p:spPr>
              <a:xfrm>
                <a:off x="1297870" y="3321050"/>
                <a:ext cx="5155001" cy="320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sz="1600" i="1" smtClean="0">
                              <a:latin typeface="Cambria Math" panose="02040503050406030204" pitchFamily="18" charset="0"/>
                            </a:rPr>
                          </m:ctrlPr>
                        </m:sSubPr>
                        <m:e>
                          <m:r>
                            <a:rPr lang="pt-BR" sz="1600" b="0" i="1" smtClean="0">
                              <a:latin typeface="Cambria Math" panose="02040503050406030204" pitchFamily="18" charset="0"/>
                            </a:rPr>
                            <m:t>𝑈</m:t>
                          </m:r>
                        </m:e>
                        <m:sub>
                          <m:r>
                            <a:rPr lang="pt-BR" sz="1600" i="1" smtClean="0">
                              <a:latin typeface="Cambria Math" panose="02040503050406030204" pitchFamily="18" charset="0"/>
                              <a:ea typeface="Cambria Math" panose="02040503050406030204" pitchFamily="18" charset="0"/>
                            </a:rPr>
                            <m:t>𝜌</m:t>
                          </m:r>
                        </m:sub>
                      </m:sSub>
                      <m:r>
                        <a:rPr lang="pt-BR" sz="1600" b="0" i="1" smtClean="0">
                          <a:latin typeface="Cambria Math" panose="02040503050406030204" pitchFamily="18" charset="0"/>
                        </a:rPr>
                        <m:t>=</m:t>
                      </m:r>
                      <m:rad>
                        <m:radPr>
                          <m:degHide m:val="on"/>
                          <m:ctrlPr>
                            <a:rPr lang="pt-BR" sz="1600" b="0" i="1" smtClean="0">
                              <a:latin typeface="Cambria Math" panose="02040503050406030204" pitchFamily="18" charset="0"/>
                            </a:rPr>
                          </m:ctrlPr>
                        </m:radPr>
                        <m:deg/>
                        <m:e>
                          <m:sSup>
                            <m:sSupPr>
                              <m:ctrlPr>
                                <a:rPr lang="pt-BR" sz="1600" b="0" i="1" smtClean="0">
                                  <a:latin typeface="Cambria Math" panose="02040503050406030204" pitchFamily="18" charset="0"/>
                                </a:rPr>
                              </m:ctrlPr>
                            </m:sSupPr>
                            <m:e>
                              <m:d>
                                <m:dPr>
                                  <m:ctrlPr>
                                    <a:rPr lang="pt-BR" sz="1600" b="0" i="1" smtClean="0">
                                      <a:latin typeface="Cambria Math" panose="02040503050406030204" pitchFamily="18" charset="0"/>
                                    </a:rPr>
                                  </m:ctrlPr>
                                </m:dPr>
                                <m:e>
                                  <m:r>
                                    <a:rPr lang="pt-BR" sz="1600" b="0" i="1" smtClean="0">
                                      <a:latin typeface="Cambria Math" panose="02040503050406030204" pitchFamily="18" charset="0"/>
                                    </a:rPr>
                                    <m:t>0,0401767778</m:t>
                                  </m:r>
                                  <m:r>
                                    <a:rPr lang="pt-BR" sz="1600" b="0" i="1" smtClean="0">
                                      <a:latin typeface="Cambria Math" panose="02040503050406030204" pitchFamily="18" charset="0"/>
                                    </a:rPr>
                                    <m:t>𝑥</m:t>
                                  </m:r>
                                  <m:r>
                                    <a:rPr lang="pt-BR" sz="1600" b="0" i="1" smtClean="0">
                                      <a:latin typeface="Cambria Math" panose="02040503050406030204" pitchFamily="18" charset="0"/>
                                    </a:rPr>
                                    <m:t>0,0002</m:t>
                                  </m:r>
                                </m:e>
                              </m:d>
                            </m:e>
                            <m:sup>
                              <m:r>
                                <a:rPr lang="pt-BR" sz="1600" b="0" i="1" smtClean="0">
                                  <a:latin typeface="Cambria Math" panose="02040503050406030204" pitchFamily="18" charset="0"/>
                                </a:rPr>
                                <m:t>2</m:t>
                              </m:r>
                            </m:sup>
                          </m:sSup>
                          <m:r>
                            <a:rPr lang="pt-BR" sz="1600" b="0" i="1" smtClean="0">
                              <a:latin typeface="Cambria Math" panose="02040503050406030204" pitchFamily="18" charset="0"/>
                            </a:rPr>
                            <m:t>+</m:t>
                          </m:r>
                          <m:sSup>
                            <m:sSupPr>
                              <m:ctrlPr>
                                <a:rPr lang="pt-BR" sz="1600" i="1">
                                  <a:latin typeface="Cambria Math" panose="02040503050406030204" pitchFamily="18" charset="0"/>
                                </a:rPr>
                              </m:ctrlPr>
                            </m:sSupPr>
                            <m:e>
                              <m:d>
                                <m:dPr>
                                  <m:ctrlPr>
                                    <a:rPr lang="pt-BR" sz="1600" i="1">
                                      <a:latin typeface="Cambria Math" panose="02040503050406030204" pitchFamily="18" charset="0"/>
                                    </a:rPr>
                                  </m:ctrlPr>
                                </m:dPr>
                                <m:e>
                                  <m:r>
                                    <a:rPr lang="pt-BR" sz="1600" b="0" i="1" smtClean="0">
                                      <a:latin typeface="Cambria Math" panose="02040503050406030204" pitchFamily="18" charset="0"/>
                                    </a:rPr>
                                    <m:t>0,040394045</m:t>
                                  </m:r>
                                  <m:r>
                                    <a:rPr lang="pt-BR" sz="1600" b="0" i="1" smtClean="0">
                                      <a:latin typeface="Cambria Math" panose="02040503050406030204" pitchFamily="18" charset="0"/>
                                    </a:rPr>
                                    <m:t>𝑥</m:t>
                                  </m:r>
                                  <m:r>
                                    <a:rPr lang="pt-BR" sz="1600" b="0" i="1" smtClean="0">
                                      <a:latin typeface="Cambria Math" panose="02040503050406030204" pitchFamily="18" charset="0"/>
                                    </a:rPr>
                                    <m:t>0,01</m:t>
                                  </m:r>
                                </m:e>
                              </m:d>
                            </m:e>
                            <m:sup>
                              <m:r>
                                <a:rPr lang="pt-BR" sz="1600" i="1">
                                  <a:latin typeface="Cambria Math" panose="02040503050406030204" pitchFamily="18" charset="0"/>
                                </a:rPr>
                                <m:t>2</m:t>
                              </m:r>
                            </m:sup>
                          </m:sSup>
                        </m:e>
                      </m:rad>
                    </m:oMath>
                  </m:oMathPara>
                </a14:m>
                <a:endParaRPr lang="pt-BR" sz="1600" dirty="0"/>
              </a:p>
            </p:txBody>
          </p:sp>
        </mc:Choice>
        <mc:Fallback xmlns="">
          <p:sp>
            <p:nvSpPr>
              <p:cNvPr id="18" name="CaixaDeTexto 17">
                <a:extLst>
                  <a:ext uri="{FF2B5EF4-FFF2-40B4-BE49-F238E27FC236}">
                    <a16:creationId xmlns="" xmlns:a16="http://schemas.microsoft.com/office/drawing/2014/main" xmlns:a14="http://schemas.microsoft.com/office/drawing/2010/main" id="{29E58DF6-CF6F-4C93-A419-68437CCEE117}"/>
                  </a:ext>
                </a:extLst>
              </p:cNvPr>
              <p:cNvSpPr txBox="1">
                <a:spLocks noRot="1" noChangeAspect="1" noMove="1" noResize="1" noEditPoints="1" noAdjustHandles="1" noChangeArrowheads="1" noChangeShapeType="1" noTextEdit="1"/>
              </p:cNvSpPr>
              <p:nvPr/>
            </p:nvSpPr>
            <p:spPr>
              <a:xfrm>
                <a:off x="1297870" y="3321050"/>
                <a:ext cx="5155001" cy="320793"/>
              </a:xfrm>
              <a:prstGeom prst="rect">
                <a:avLst/>
              </a:prstGeom>
              <a:blipFill rotWithShape="0">
                <a:blip r:embed="rId3"/>
                <a:stretch>
                  <a:fillRect l="-473" b="-1730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 name="CaixaDeTexto 18">
                <a:extLst>
                  <a:ext uri="{FF2B5EF4-FFF2-40B4-BE49-F238E27FC236}">
                    <a16:creationId xmlns="" xmlns:a16="http://schemas.microsoft.com/office/drawing/2014/main" id="{75FFAB82-9E78-4755-A190-9B10E45A16F9}"/>
                  </a:ext>
                </a:extLst>
              </p:cNvPr>
              <p:cNvSpPr txBox="1"/>
              <p:nvPr/>
            </p:nvSpPr>
            <p:spPr>
              <a:xfrm>
                <a:off x="2841776" y="3826288"/>
                <a:ext cx="2426562" cy="268150"/>
              </a:xfrm>
              <a:prstGeom prst="rect">
                <a:avLst/>
              </a:prstGeom>
              <a:noFill/>
            </p:spPr>
            <p:txBody>
              <a:bodyPr wrap="none" lIns="0" tIns="0" rIns="0" bIns="0" rtlCol="0">
                <a:spAutoFit/>
              </a:bodyPr>
              <a:lstStyle/>
              <a:p>
                <a14:m>
                  <m:oMath xmlns:m="http://schemas.openxmlformats.org/officeDocument/2006/math">
                    <m:sSub>
                      <m:sSubPr>
                        <m:ctrlPr>
                          <a:rPr lang="pt-BR" sz="1600" i="1" smtClean="0">
                            <a:latin typeface="Cambria Math" panose="02040503050406030204" pitchFamily="18" charset="0"/>
                          </a:rPr>
                        </m:ctrlPr>
                      </m:sSubPr>
                      <m:e>
                        <m:r>
                          <a:rPr lang="pt-BR" sz="1600" b="0" i="1" smtClean="0">
                            <a:latin typeface="Cambria Math" panose="02040503050406030204" pitchFamily="18" charset="0"/>
                          </a:rPr>
                          <m:t>𝑈</m:t>
                        </m:r>
                      </m:e>
                      <m:sub>
                        <m:r>
                          <a:rPr lang="pt-BR" sz="1600" i="1" smtClean="0">
                            <a:latin typeface="Cambria Math" panose="02040503050406030204" pitchFamily="18" charset="0"/>
                            <a:ea typeface="Cambria Math" panose="02040503050406030204" pitchFamily="18" charset="0"/>
                          </a:rPr>
                          <m:t>𝜌</m:t>
                        </m:r>
                      </m:sub>
                    </m:sSub>
                    <m:r>
                      <a:rPr lang="pt-BR" sz="1600" b="0" i="1" smtClean="0">
                        <a:latin typeface="Cambria Math" panose="02040503050406030204" pitchFamily="18" charset="0"/>
                      </a:rPr>
                      <m:t>=</m:t>
                    </m:r>
                  </m:oMath>
                </a14:m>
                <a:r>
                  <a:rPr lang="pt-BR" sz="1600" dirty="0"/>
                  <a:t>0,0004040203635 g/</a:t>
                </a:r>
                <a:r>
                  <a:rPr lang="pt-BR" sz="1600" dirty="0" err="1"/>
                  <a:t>mL</a:t>
                </a:r>
                <a:endParaRPr lang="pt-BR" sz="1600" dirty="0"/>
              </a:p>
            </p:txBody>
          </p:sp>
        </mc:Choice>
        <mc:Fallback xmlns="">
          <p:sp>
            <p:nvSpPr>
              <p:cNvPr id="19" name="CaixaDeTexto 18">
                <a:extLst>
                  <a:ext uri="{FF2B5EF4-FFF2-40B4-BE49-F238E27FC236}">
                    <a16:creationId xmlns="" xmlns:a16="http://schemas.microsoft.com/office/drawing/2014/main" xmlns:a14="http://schemas.microsoft.com/office/drawing/2010/main" id="{75FFAB82-9E78-4755-A190-9B10E45A16F9}"/>
                  </a:ext>
                </a:extLst>
              </p:cNvPr>
              <p:cNvSpPr txBox="1">
                <a:spLocks noRot="1" noChangeAspect="1" noMove="1" noResize="1" noEditPoints="1" noAdjustHandles="1" noChangeArrowheads="1" noChangeShapeType="1" noTextEdit="1"/>
              </p:cNvSpPr>
              <p:nvPr/>
            </p:nvSpPr>
            <p:spPr>
              <a:xfrm>
                <a:off x="2841776" y="3826288"/>
                <a:ext cx="2426562" cy="268150"/>
              </a:xfrm>
              <a:prstGeom prst="rect">
                <a:avLst/>
              </a:prstGeom>
              <a:blipFill rotWithShape="0">
                <a:blip r:embed="rId4"/>
                <a:stretch>
                  <a:fillRect l="-2764" t="-22727" r="-4271" b="-38636"/>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 name="CaixaDeTexto 19">
                <a:extLst>
                  <a:ext uri="{FF2B5EF4-FFF2-40B4-BE49-F238E27FC236}">
                    <a16:creationId xmlns="" xmlns:a16="http://schemas.microsoft.com/office/drawing/2014/main" id="{65F45185-04EB-4C19-87F9-E1804E1311C4}"/>
                  </a:ext>
                </a:extLst>
              </p:cNvPr>
              <p:cNvSpPr txBox="1"/>
              <p:nvPr/>
            </p:nvSpPr>
            <p:spPr>
              <a:xfrm>
                <a:off x="3587127" y="4375543"/>
                <a:ext cx="1488806" cy="268150"/>
              </a:xfrm>
              <a:prstGeom prst="rect">
                <a:avLst/>
              </a:prstGeom>
              <a:noFill/>
            </p:spPr>
            <p:txBody>
              <a:bodyPr wrap="none" lIns="0" tIns="0" rIns="0" bIns="0" rtlCol="0">
                <a:spAutoFit/>
              </a:bodyPr>
              <a:lstStyle/>
              <a:p>
                <a14:m>
                  <m:oMath xmlns:m="http://schemas.openxmlformats.org/officeDocument/2006/math">
                    <m:sSub>
                      <m:sSubPr>
                        <m:ctrlPr>
                          <a:rPr lang="pt-BR" sz="1600" i="1" smtClean="0">
                            <a:latin typeface="Cambria Math" panose="02040503050406030204" pitchFamily="18" charset="0"/>
                          </a:rPr>
                        </m:ctrlPr>
                      </m:sSubPr>
                      <m:e>
                        <m:r>
                          <a:rPr lang="pt-BR" sz="1600" b="0" i="1" smtClean="0">
                            <a:latin typeface="Cambria Math" panose="02040503050406030204" pitchFamily="18" charset="0"/>
                          </a:rPr>
                          <m:t>𝑈</m:t>
                        </m:r>
                      </m:e>
                      <m:sub>
                        <m:r>
                          <a:rPr lang="pt-BR" sz="1600" i="1" smtClean="0">
                            <a:latin typeface="Cambria Math" panose="02040503050406030204" pitchFamily="18" charset="0"/>
                            <a:ea typeface="Cambria Math" panose="02040503050406030204" pitchFamily="18" charset="0"/>
                          </a:rPr>
                          <m:t>𝜌</m:t>
                        </m:r>
                      </m:sub>
                    </m:sSub>
                    <m:r>
                      <a:rPr lang="pt-BR" sz="1600" b="0" i="1" smtClean="0">
                        <a:latin typeface="Cambria Math" panose="02040503050406030204" pitchFamily="18" charset="0"/>
                      </a:rPr>
                      <m:t>=</m:t>
                    </m:r>
                  </m:oMath>
                </a14:m>
                <a:r>
                  <a:rPr lang="pt-BR" sz="1600" dirty="0"/>
                  <a:t>0,0004 g/</a:t>
                </a:r>
                <a:r>
                  <a:rPr lang="pt-BR" sz="1600" dirty="0" err="1"/>
                  <a:t>mL</a:t>
                </a:r>
                <a:endParaRPr lang="pt-BR" sz="1600" dirty="0"/>
              </a:p>
            </p:txBody>
          </p:sp>
        </mc:Choice>
        <mc:Fallback xmlns="">
          <p:sp>
            <p:nvSpPr>
              <p:cNvPr id="20" name="CaixaDeTexto 19">
                <a:extLst>
                  <a:ext uri="{FF2B5EF4-FFF2-40B4-BE49-F238E27FC236}">
                    <a16:creationId xmlns="" xmlns:a16="http://schemas.microsoft.com/office/drawing/2014/main" xmlns:a14="http://schemas.microsoft.com/office/drawing/2010/main" id="{65F45185-04EB-4C19-87F9-E1804E1311C4}"/>
                  </a:ext>
                </a:extLst>
              </p:cNvPr>
              <p:cNvSpPr txBox="1">
                <a:spLocks noRot="1" noChangeAspect="1" noMove="1" noResize="1" noEditPoints="1" noAdjustHandles="1" noChangeArrowheads="1" noChangeShapeType="1" noTextEdit="1"/>
              </p:cNvSpPr>
              <p:nvPr/>
            </p:nvSpPr>
            <p:spPr>
              <a:xfrm>
                <a:off x="3587127" y="4375543"/>
                <a:ext cx="1488806" cy="268150"/>
              </a:xfrm>
              <a:prstGeom prst="rect">
                <a:avLst/>
              </a:prstGeom>
              <a:blipFill rotWithShape="0">
                <a:blip r:embed="rId5"/>
                <a:stretch>
                  <a:fillRect l="-4490" t="-22727" r="-7347" b="-38636"/>
                </a:stretch>
              </a:blipFill>
            </p:spPr>
            <p:txBody>
              <a:bodyPr/>
              <a:lstStyle/>
              <a:p>
                <a:r>
                  <a:rPr lang="pt-BR">
                    <a:noFill/>
                  </a:rPr>
                  <a:t> </a:t>
                </a:r>
              </a:p>
            </p:txBody>
          </p:sp>
        </mc:Fallback>
      </mc:AlternateContent>
    </p:spTree>
    <p:extLst>
      <p:ext uri="{BB962C8B-B14F-4D97-AF65-F5344CB8AC3E}">
        <p14:creationId xmlns:p14="http://schemas.microsoft.com/office/powerpoint/2010/main" val="365335067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5" name="Título 1">
            <a:extLst>
              <a:ext uri="{FF2B5EF4-FFF2-40B4-BE49-F238E27FC236}">
                <a16:creationId xmlns="" xmlns:a16="http://schemas.microsoft.com/office/drawing/2014/main" id="{B6A1D1CC-3328-40F5-A433-37AC030B7F30}"/>
              </a:ext>
            </a:extLst>
          </p:cNvPr>
          <p:cNvSpPr>
            <a:spLocks noGrp="1"/>
          </p:cNvSpPr>
          <p:nvPr>
            <p:ph type="title"/>
          </p:nvPr>
        </p:nvSpPr>
        <p:spPr>
          <a:xfrm>
            <a:off x="620588" y="202781"/>
            <a:ext cx="7470775" cy="607096"/>
          </a:xfrm>
        </p:spPr>
        <p:txBody>
          <a:bodyPr>
            <a:noAutofit/>
          </a:bodyPr>
          <a:lstStyle/>
          <a:p>
            <a:r>
              <a:rPr lang="pt-BR" sz="2200" b="1" cap="all" dirty="0">
                <a:solidFill>
                  <a:srgbClr val="0066B2"/>
                </a:solidFill>
              </a:rPr>
              <a:t>7. Determinação de incerteza em medições indiretas </a:t>
            </a:r>
          </a:p>
        </p:txBody>
      </p:sp>
      <p:sp>
        <p:nvSpPr>
          <p:cNvPr id="12" name="Retângulo 11">
            <a:extLst>
              <a:ext uri="{FF2B5EF4-FFF2-40B4-BE49-F238E27FC236}">
                <a16:creationId xmlns="" xmlns:a16="http://schemas.microsoft.com/office/drawing/2014/main" id="{368C0B6E-C2AA-4A59-8E5B-65B71E8DC9CF}"/>
              </a:ext>
            </a:extLst>
          </p:cNvPr>
          <p:cNvSpPr/>
          <p:nvPr/>
        </p:nvSpPr>
        <p:spPr>
          <a:xfrm>
            <a:off x="395975" y="1149770"/>
            <a:ext cx="7920000" cy="4265783"/>
          </a:xfrm>
          <a:prstGeom prst="rect">
            <a:avLst/>
          </a:prstGeom>
        </p:spPr>
        <p:txBody>
          <a:bodyPr wrap="square">
            <a:spAutoFit/>
          </a:bodyPr>
          <a:lstStyle/>
          <a:p>
            <a:pPr algn="just">
              <a:lnSpc>
                <a:spcPct val="120000"/>
              </a:lnSpc>
            </a:pPr>
            <a:r>
              <a:rPr lang="pt-BR" sz="1600" b="1" dirty="0">
                <a:solidFill>
                  <a:srgbClr val="E1B937"/>
                </a:solidFill>
                <a:latin typeface="+mj-lt"/>
              </a:rPr>
              <a:t>REGRA DE ARREDONDAMENTO DE ALGARISMOS SIGNIFICATIVOS (AS</a:t>
            </a:r>
            <a:r>
              <a:rPr lang="pt-BR" sz="1600" b="1" dirty="0" smtClean="0">
                <a:solidFill>
                  <a:srgbClr val="E1B937"/>
                </a:solidFill>
                <a:latin typeface="+mj-lt"/>
              </a:rPr>
              <a:t>)</a:t>
            </a:r>
          </a:p>
          <a:p>
            <a:pPr algn="just">
              <a:lnSpc>
                <a:spcPct val="120000"/>
              </a:lnSpc>
            </a:pPr>
            <a:endParaRPr lang="pt-BR" sz="1600" b="1" dirty="0">
              <a:latin typeface="+mj-lt"/>
            </a:endParaRPr>
          </a:p>
          <a:p>
            <a:pPr algn="just">
              <a:lnSpc>
                <a:spcPct val="120000"/>
              </a:lnSpc>
              <a:defRPr/>
            </a:pPr>
            <a:r>
              <a:rPr lang="pt-BR" sz="1600" dirty="0">
                <a:latin typeface="+mj-lt"/>
              </a:rPr>
              <a:t>Para que o resultado das operações contenha apenas algarismos significativos, devemos agir da seguinte maneira nas operações matemáticas.</a:t>
            </a:r>
          </a:p>
          <a:p>
            <a:pPr algn="just">
              <a:lnSpc>
                <a:spcPct val="120000"/>
              </a:lnSpc>
              <a:defRPr/>
            </a:pPr>
            <a:endParaRPr lang="pt-BR" sz="1600" dirty="0">
              <a:latin typeface="+mj-lt"/>
            </a:endParaRPr>
          </a:p>
          <a:p>
            <a:pPr algn="just">
              <a:lnSpc>
                <a:spcPct val="120000"/>
              </a:lnSpc>
              <a:defRPr/>
            </a:pPr>
            <a:r>
              <a:rPr lang="pt-BR" sz="1600" b="1" dirty="0">
                <a:latin typeface="+mj-lt"/>
              </a:rPr>
              <a:t>a) Adição e Subtração</a:t>
            </a:r>
            <a:endParaRPr lang="pt-BR" sz="1600" dirty="0">
              <a:latin typeface="+mj-lt"/>
            </a:endParaRPr>
          </a:p>
          <a:p>
            <a:pPr algn="just">
              <a:lnSpc>
                <a:spcPct val="120000"/>
              </a:lnSpc>
              <a:defRPr/>
            </a:pPr>
            <a:r>
              <a:rPr lang="pt-BR" sz="1600" dirty="0">
                <a:latin typeface="+mj-lt"/>
              </a:rPr>
              <a:t>Somamos ou subtraímos normalmente as parcelas e o resultado final da operação deve ter o </a:t>
            </a:r>
            <a:r>
              <a:rPr lang="pt-BR" sz="1600" u="sng" dirty="0">
                <a:latin typeface="+mj-lt"/>
              </a:rPr>
              <a:t>mesmo número de casas decimais da parcela que possuir o menor número de casas decimais</a:t>
            </a:r>
            <a:r>
              <a:rPr lang="pt-BR" sz="1600" dirty="0">
                <a:latin typeface="+mj-lt"/>
              </a:rPr>
              <a:t>.</a:t>
            </a:r>
          </a:p>
          <a:p>
            <a:pPr algn="just">
              <a:lnSpc>
                <a:spcPct val="120000"/>
              </a:lnSpc>
            </a:pPr>
            <a:endParaRPr lang="pt-BR" sz="1600" b="1" dirty="0">
              <a:latin typeface="+mj-lt"/>
            </a:endParaRPr>
          </a:p>
          <a:p>
            <a:pPr algn="just">
              <a:lnSpc>
                <a:spcPct val="120000"/>
              </a:lnSpc>
            </a:pPr>
            <a:r>
              <a:rPr lang="pt-BR" sz="1600" dirty="0">
                <a:latin typeface="+mj-lt"/>
              </a:rPr>
              <a:t>b) </a:t>
            </a:r>
            <a:r>
              <a:rPr lang="pt-BR" sz="1600" b="1" dirty="0">
                <a:latin typeface="+mj-lt"/>
              </a:rPr>
              <a:t>Multiplicação e Divisão</a:t>
            </a:r>
            <a:endParaRPr lang="pt-BR" sz="1600" dirty="0">
              <a:latin typeface="+mj-lt"/>
            </a:endParaRPr>
          </a:p>
          <a:p>
            <a:pPr algn="just">
              <a:lnSpc>
                <a:spcPct val="120000"/>
              </a:lnSpc>
            </a:pPr>
            <a:r>
              <a:rPr lang="pt-BR" sz="1600" dirty="0">
                <a:latin typeface="+mj-lt"/>
              </a:rPr>
              <a:t>Multiplicamos ou dividimos normalmente as parcelas e o resultado da operação deve ter o </a:t>
            </a:r>
            <a:r>
              <a:rPr lang="pt-BR" sz="1600" u="sng" dirty="0">
                <a:latin typeface="+mj-lt"/>
              </a:rPr>
              <a:t>mesmo número de algarismos significativos da parcela que possuir o menor número de algarismos significativos</a:t>
            </a:r>
            <a:r>
              <a:rPr lang="pt-BR" sz="1600" dirty="0">
                <a:latin typeface="+mj-lt"/>
              </a:rPr>
              <a:t>.</a:t>
            </a:r>
          </a:p>
          <a:p>
            <a:pPr algn="just">
              <a:lnSpc>
                <a:spcPct val="120000"/>
              </a:lnSpc>
            </a:pPr>
            <a:endParaRPr lang="pt-BR" b="1" dirty="0"/>
          </a:p>
        </p:txBody>
      </p:sp>
    </p:spTree>
    <p:extLst>
      <p:ext uri="{BB962C8B-B14F-4D97-AF65-F5344CB8AC3E}">
        <p14:creationId xmlns:p14="http://schemas.microsoft.com/office/powerpoint/2010/main" val="195472935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5" name="Título 1">
            <a:extLst>
              <a:ext uri="{FF2B5EF4-FFF2-40B4-BE49-F238E27FC236}">
                <a16:creationId xmlns="" xmlns:a16="http://schemas.microsoft.com/office/drawing/2014/main" id="{B6A1D1CC-3328-40F5-A433-37AC030B7F30}"/>
              </a:ext>
            </a:extLst>
          </p:cNvPr>
          <p:cNvSpPr>
            <a:spLocks noGrp="1"/>
          </p:cNvSpPr>
          <p:nvPr>
            <p:ph type="title"/>
          </p:nvPr>
        </p:nvSpPr>
        <p:spPr>
          <a:xfrm>
            <a:off x="620588" y="202781"/>
            <a:ext cx="7470775" cy="607096"/>
          </a:xfrm>
        </p:spPr>
        <p:txBody>
          <a:bodyPr>
            <a:noAutofit/>
          </a:bodyPr>
          <a:lstStyle/>
          <a:p>
            <a:r>
              <a:rPr lang="pt-BR" sz="2200" b="1" cap="all" dirty="0">
                <a:solidFill>
                  <a:srgbClr val="0066B2"/>
                </a:solidFill>
              </a:rPr>
              <a:t>7. Determinação de incerteza em medições indiretas </a:t>
            </a:r>
          </a:p>
        </p:txBody>
      </p:sp>
      <p:sp>
        <p:nvSpPr>
          <p:cNvPr id="12" name="Retângulo 11">
            <a:extLst>
              <a:ext uri="{FF2B5EF4-FFF2-40B4-BE49-F238E27FC236}">
                <a16:creationId xmlns="" xmlns:a16="http://schemas.microsoft.com/office/drawing/2014/main" id="{368C0B6E-C2AA-4A59-8E5B-65B71E8DC9CF}"/>
              </a:ext>
            </a:extLst>
          </p:cNvPr>
          <p:cNvSpPr/>
          <p:nvPr/>
        </p:nvSpPr>
        <p:spPr>
          <a:xfrm>
            <a:off x="395973" y="1012657"/>
            <a:ext cx="7920000" cy="978729"/>
          </a:xfrm>
          <a:prstGeom prst="rect">
            <a:avLst/>
          </a:prstGeom>
        </p:spPr>
        <p:txBody>
          <a:bodyPr wrap="square">
            <a:spAutoFit/>
          </a:bodyPr>
          <a:lstStyle/>
          <a:p>
            <a:pPr algn="just">
              <a:lnSpc>
                <a:spcPct val="120000"/>
              </a:lnSpc>
              <a:defRPr/>
            </a:pPr>
            <a:r>
              <a:rPr lang="pt-BR" sz="1600" dirty="0">
                <a:latin typeface="+mj-lt"/>
              </a:rPr>
              <a:t>Agora, que sabemos aplicar as regras de algarismos significativos, podemos responder a pergunta:</a:t>
            </a:r>
          </a:p>
          <a:p>
            <a:pPr algn="just">
              <a:lnSpc>
                <a:spcPct val="120000"/>
              </a:lnSpc>
              <a:defRPr/>
            </a:pPr>
            <a:r>
              <a:rPr lang="pt-BR" sz="1600" dirty="0">
                <a:latin typeface="+mj-lt"/>
              </a:rPr>
              <a:t>Qual o valor da massa especifica da solução?</a:t>
            </a:r>
          </a:p>
        </p:txBody>
      </p:sp>
      <mc:AlternateContent xmlns:mc="http://schemas.openxmlformats.org/markup-compatibility/2006" xmlns:a14="http://schemas.microsoft.com/office/drawing/2010/main">
        <mc:Choice Requires="a14">
          <p:sp>
            <p:nvSpPr>
              <p:cNvPr id="2" name="CaixaDeTexto 1">
                <a:extLst>
                  <a:ext uri="{FF2B5EF4-FFF2-40B4-BE49-F238E27FC236}">
                    <a16:creationId xmlns="" xmlns:a16="http://schemas.microsoft.com/office/drawing/2014/main" id="{3B7DD834-0B55-46C1-9747-7E257AE5FFDE}"/>
                  </a:ext>
                </a:extLst>
              </p:cNvPr>
              <p:cNvSpPr txBox="1"/>
              <p:nvPr/>
            </p:nvSpPr>
            <p:spPr>
              <a:xfrm>
                <a:off x="2530183" y="2234232"/>
                <a:ext cx="3651577" cy="4886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i="1" smtClean="0">
                          <a:latin typeface="Cambria Math" panose="02040503050406030204" pitchFamily="18" charset="0"/>
                          <a:ea typeface="Cambria Math" panose="02040503050406030204" pitchFamily="18" charset="0"/>
                        </a:rPr>
                        <m:t>𝜌</m:t>
                      </m:r>
                      <m:r>
                        <a:rPr lang="pt-BR" sz="1600" b="0" i="1" smtClean="0">
                          <a:latin typeface="Cambria Math" panose="02040503050406030204" pitchFamily="18" charset="0"/>
                          <a:ea typeface="Cambria Math" panose="02040503050406030204" pitchFamily="18" charset="0"/>
                        </a:rPr>
                        <m:t>= </m:t>
                      </m:r>
                      <m:f>
                        <m:fPr>
                          <m:ctrlPr>
                            <a:rPr lang="pt-BR" sz="1600" b="0" i="1" smtClean="0">
                              <a:latin typeface="Cambria Math" panose="02040503050406030204" pitchFamily="18" charset="0"/>
                              <a:ea typeface="Cambria Math" panose="02040503050406030204" pitchFamily="18" charset="0"/>
                            </a:rPr>
                          </m:ctrlPr>
                        </m:fPr>
                        <m:num>
                          <m:r>
                            <a:rPr lang="pt-BR" sz="1600" b="0" i="1" smtClean="0">
                              <a:latin typeface="Cambria Math" panose="02040503050406030204" pitchFamily="18" charset="0"/>
                              <a:ea typeface="Cambria Math" panose="02040503050406030204" pitchFamily="18" charset="0"/>
                            </a:rPr>
                            <m:t>𝑚</m:t>
                          </m:r>
                        </m:num>
                        <m:den>
                          <m:r>
                            <a:rPr lang="pt-BR" sz="1600" b="0" i="1" smtClean="0">
                              <a:latin typeface="Cambria Math" panose="02040503050406030204" pitchFamily="18" charset="0"/>
                              <a:ea typeface="Cambria Math" panose="02040503050406030204" pitchFamily="18" charset="0"/>
                            </a:rPr>
                            <m:t>𝑉</m:t>
                          </m:r>
                        </m:den>
                      </m:f>
                      <m:r>
                        <a:rPr lang="pt-BR" sz="1600" b="0" i="1" smtClean="0">
                          <a:latin typeface="Cambria Math" panose="02040503050406030204" pitchFamily="18" charset="0"/>
                          <a:ea typeface="Cambria Math" panose="02040503050406030204" pitchFamily="18" charset="0"/>
                        </a:rPr>
                        <m:t>=</m:t>
                      </m:r>
                      <m:f>
                        <m:fPr>
                          <m:ctrlPr>
                            <a:rPr lang="pt-BR" sz="1600" b="0" i="1" smtClean="0">
                              <a:latin typeface="Cambria Math" panose="02040503050406030204" pitchFamily="18" charset="0"/>
                              <a:ea typeface="Cambria Math" panose="02040503050406030204" pitchFamily="18" charset="0"/>
                            </a:rPr>
                          </m:ctrlPr>
                        </m:fPr>
                        <m:num>
                          <m:r>
                            <a:rPr lang="pt-BR" sz="1600" b="0" i="1" smtClean="0">
                              <a:latin typeface="Cambria Math" panose="02040503050406030204" pitchFamily="18" charset="0"/>
                              <a:ea typeface="Cambria Math" panose="02040503050406030204" pitchFamily="18" charset="0"/>
                            </a:rPr>
                            <m:t>24,89</m:t>
                          </m:r>
                        </m:num>
                        <m:den>
                          <m:r>
                            <a:rPr lang="pt-BR" sz="1600" b="0" i="1" smtClean="0">
                              <a:latin typeface="Cambria Math" panose="02040503050406030204" pitchFamily="18" charset="0"/>
                              <a:ea typeface="Cambria Math" panose="02040503050406030204" pitchFamily="18" charset="0"/>
                            </a:rPr>
                            <m:t>25,0246</m:t>
                          </m:r>
                        </m:den>
                      </m:f>
                      <m:r>
                        <a:rPr lang="pt-BR" sz="1600" b="0" i="1" smtClean="0">
                          <a:latin typeface="Cambria Math" panose="02040503050406030204" pitchFamily="18" charset="0"/>
                          <a:ea typeface="Cambria Math" panose="02040503050406030204" pitchFamily="18" charset="0"/>
                        </a:rPr>
                        <m:t>=0,994621292 </m:t>
                      </m:r>
                      <m:r>
                        <a:rPr lang="pt-BR" sz="1600" b="0" i="1" smtClean="0">
                          <a:latin typeface="Cambria Math" panose="02040503050406030204" pitchFamily="18" charset="0"/>
                          <a:ea typeface="Cambria Math" panose="02040503050406030204" pitchFamily="18" charset="0"/>
                        </a:rPr>
                        <m:t>𝑔</m:t>
                      </m:r>
                      <m:r>
                        <a:rPr lang="pt-BR" sz="1600" b="0" i="1" smtClean="0">
                          <a:latin typeface="Cambria Math" panose="02040503050406030204" pitchFamily="18" charset="0"/>
                          <a:ea typeface="Cambria Math" panose="02040503050406030204" pitchFamily="18" charset="0"/>
                        </a:rPr>
                        <m:t>/</m:t>
                      </m:r>
                      <m:r>
                        <a:rPr lang="pt-BR" sz="1600" b="0" i="1" smtClean="0">
                          <a:latin typeface="Cambria Math" panose="02040503050406030204" pitchFamily="18" charset="0"/>
                          <a:ea typeface="Cambria Math" panose="02040503050406030204" pitchFamily="18" charset="0"/>
                        </a:rPr>
                        <m:t>𝑚𝐿</m:t>
                      </m:r>
                    </m:oMath>
                  </m:oMathPara>
                </a14:m>
                <a:endParaRPr lang="pt-BR" sz="1600" dirty="0"/>
              </a:p>
            </p:txBody>
          </p:sp>
        </mc:Choice>
        <mc:Fallback xmlns="">
          <p:sp>
            <p:nvSpPr>
              <p:cNvPr id="2" name="CaixaDeTexto 1">
                <a:extLst>
                  <a:ext uri="{FF2B5EF4-FFF2-40B4-BE49-F238E27FC236}">
                    <a16:creationId xmlns="" xmlns:a16="http://schemas.microsoft.com/office/drawing/2014/main" xmlns:a14="http://schemas.microsoft.com/office/drawing/2010/main" id="{3B7DD834-0B55-46C1-9747-7E257AE5FFDE}"/>
                  </a:ext>
                </a:extLst>
              </p:cNvPr>
              <p:cNvSpPr txBox="1">
                <a:spLocks noRot="1" noChangeAspect="1" noMove="1" noResize="1" noEditPoints="1" noAdjustHandles="1" noChangeArrowheads="1" noChangeShapeType="1" noTextEdit="1"/>
              </p:cNvSpPr>
              <p:nvPr/>
            </p:nvSpPr>
            <p:spPr>
              <a:xfrm>
                <a:off x="2530183" y="2234232"/>
                <a:ext cx="3651577" cy="488660"/>
              </a:xfrm>
              <a:prstGeom prst="rect">
                <a:avLst/>
              </a:prstGeom>
              <a:blipFill rotWithShape="0">
                <a:blip r:embed="rId2"/>
                <a:stretch>
                  <a:fillRect/>
                </a:stretch>
              </a:blipFill>
            </p:spPr>
            <p:txBody>
              <a:bodyPr/>
              <a:lstStyle/>
              <a:p>
                <a:r>
                  <a:rPr lang="pt-BR">
                    <a:noFill/>
                  </a:rPr>
                  <a:t> </a:t>
                </a:r>
              </a:p>
            </p:txBody>
          </p:sp>
        </mc:Fallback>
      </mc:AlternateContent>
      <p:sp>
        <p:nvSpPr>
          <p:cNvPr id="13" name="Retângulo 12">
            <a:extLst>
              <a:ext uri="{FF2B5EF4-FFF2-40B4-BE49-F238E27FC236}">
                <a16:creationId xmlns="" xmlns:a16="http://schemas.microsoft.com/office/drawing/2014/main" id="{391B7B87-6E43-4A43-95E6-B9A315402812}"/>
              </a:ext>
            </a:extLst>
          </p:cNvPr>
          <p:cNvSpPr/>
          <p:nvPr/>
        </p:nvSpPr>
        <p:spPr>
          <a:xfrm>
            <a:off x="395973" y="3191103"/>
            <a:ext cx="7920000" cy="978729"/>
          </a:xfrm>
          <a:prstGeom prst="rect">
            <a:avLst/>
          </a:prstGeom>
        </p:spPr>
        <p:txBody>
          <a:bodyPr wrap="square">
            <a:spAutoFit/>
          </a:bodyPr>
          <a:lstStyle/>
          <a:p>
            <a:pPr algn="just">
              <a:lnSpc>
                <a:spcPct val="120000"/>
              </a:lnSpc>
              <a:defRPr/>
            </a:pPr>
            <a:r>
              <a:rPr lang="pt-BR" sz="1600" dirty="0">
                <a:latin typeface="+mj-lt"/>
              </a:rPr>
              <a:t>Numa divisão ou multiplicação, determinamos o resultado da operação e arredondamos para o mesmo número de AS da parcela que possuir o menor numero de AS. A parcela que apresenta o menor AS é a massa m, com 4 AS. Logo, a massa especifica da solução terá 4 AS. </a:t>
            </a:r>
          </a:p>
        </p:txBody>
      </p:sp>
      <mc:AlternateContent xmlns:mc="http://schemas.openxmlformats.org/markup-compatibility/2006" xmlns:a14="http://schemas.microsoft.com/office/drawing/2010/main">
        <mc:Choice Requires="a14">
          <p:sp>
            <p:nvSpPr>
              <p:cNvPr id="14" name="CaixaDeTexto 13">
                <a:extLst>
                  <a:ext uri="{FF2B5EF4-FFF2-40B4-BE49-F238E27FC236}">
                    <a16:creationId xmlns="" xmlns:a16="http://schemas.microsoft.com/office/drawing/2014/main" id="{A9654E39-019A-40A3-96FF-79CDBC35BB49}"/>
                  </a:ext>
                </a:extLst>
              </p:cNvPr>
              <p:cNvSpPr txBox="1"/>
              <p:nvPr/>
            </p:nvSpPr>
            <p:spPr>
              <a:xfrm>
                <a:off x="3351128" y="4563534"/>
                <a:ext cx="164711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i="1" smtClean="0">
                          <a:latin typeface="Cambria Math" panose="02040503050406030204" pitchFamily="18" charset="0"/>
                          <a:ea typeface="Cambria Math" panose="02040503050406030204" pitchFamily="18" charset="0"/>
                        </a:rPr>
                        <m:t>𝜌</m:t>
                      </m:r>
                      <m:r>
                        <a:rPr lang="pt-BR" sz="1600" b="0" i="1" smtClean="0">
                          <a:latin typeface="Cambria Math" panose="02040503050406030204" pitchFamily="18" charset="0"/>
                          <a:ea typeface="Cambria Math" panose="02040503050406030204" pitchFamily="18" charset="0"/>
                        </a:rPr>
                        <m:t>= 0,9946 </m:t>
                      </m:r>
                      <m:r>
                        <a:rPr lang="pt-BR" sz="1600" b="0" i="1" smtClean="0">
                          <a:latin typeface="Cambria Math" panose="02040503050406030204" pitchFamily="18" charset="0"/>
                          <a:ea typeface="Cambria Math" panose="02040503050406030204" pitchFamily="18" charset="0"/>
                        </a:rPr>
                        <m:t>𝑔</m:t>
                      </m:r>
                      <m:r>
                        <a:rPr lang="pt-BR" sz="1600" b="0" i="1" smtClean="0">
                          <a:latin typeface="Cambria Math" panose="02040503050406030204" pitchFamily="18" charset="0"/>
                          <a:ea typeface="Cambria Math" panose="02040503050406030204" pitchFamily="18" charset="0"/>
                        </a:rPr>
                        <m:t>/</m:t>
                      </m:r>
                      <m:r>
                        <a:rPr lang="pt-BR" sz="1600" b="0" i="1" smtClean="0">
                          <a:latin typeface="Cambria Math" panose="02040503050406030204" pitchFamily="18" charset="0"/>
                          <a:ea typeface="Cambria Math" panose="02040503050406030204" pitchFamily="18" charset="0"/>
                        </a:rPr>
                        <m:t>𝑚𝐿</m:t>
                      </m:r>
                    </m:oMath>
                  </m:oMathPara>
                </a14:m>
                <a:endParaRPr lang="pt-BR" sz="1600" dirty="0"/>
              </a:p>
            </p:txBody>
          </p:sp>
        </mc:Choice>
        <mc:Fallback xmlns="">
          <p:sp>
            <p:nvSpPr>
              <p:cNvPr id="14" name="CaixaDeTexto 13">
                <a:extLst>
                  <a:ext uri="{FF2B5EF4-FFF2-40B4-BE49-F238E27FC236}">
                    <a16:creationId xmlns="" xmlns:a16="http://schemas.microsoft.com/office/drawing/2014/main" xmlns:a14="http://schemas.microsoft.com/office/drawing/2010/main" id="{A9654E39-019A-40A3-96FF-79CDBC35BB49}"/>
                  </a:ext>
                </a:extLst>
              </p:cNvPr>
              <p:cNvSpPr txBox="1">
                <a:spLocks noRot="1" noChangeAspect="1" noMove="1" noResize="1" noEditPoints="1" noAdjustHandles="1" noChangeArrowheads="1" noChangeShapeType="1" noTextEdit="1"/>
              </p:cNvSpPr>
              <p:nvPr/>
            </p:nvSpPr>
            <p:spPr>
              <a:xfrm>
                <a:off x="3351128" y="4563534"/>
                <a:ext cx="1647118" cy="246221"/>
              </a:xfrm>
              <a:prstGeom prst="rect">
                <a:avLst/>
              </a:prstGeom>
              <a:blipFill rotWithShape="0">
                <a:blip r:embed="rId3"/>
                <a:stretch>
                  <a:fillRect l="-2593" r="-2222" b="-32500"/>
                </a:stretch>
              </a:blipFill>
            </p:spPr>
            <p:txBody>
              <a:bodyPr/>
              <a:lstStyle/>
              <a:p>
                <a:r>
                  <a:rPr lang="pt-BR">
                    <a:noFill/>
                  </a:rPr>
                  <a:t> </a:t>
                </a:r>
              </a:p>
            </p:txBody>
          </p:sp>
        </mc:Fallback>
      </mc:AlternateContent>
      <p:sp>
        <p:nvSpPr>
          <p:cNvPr id="3" name="CaixaDeTexto 2">
            <a:extLst>
              <a:ext uri="{FF2B5EF4-FFF2-40B4-BE49-F238E27FC236}">
                <a16:creationId xmlns="" xmlns:a16="http://schemas.microsoft.com/office/drawing/2014/main" id="{297F9FAC-0436-4D0E-B54B-A456C2F8C0A0}"/>
              </a:ext>
            </a:extLst>
          </p:cNvPr>
          <p:cNvSpPr txBox="1"/>
          <p:nvPr/>
        </p:nvSpPr>
        <p:spPr>
          <a:xfrm>
            <a:off x="620588" y="5304213"/>
            <a:ext cx="3107350" cy="369332"/>
          </a:xfrm>
          <a:prstGeom prst="rect">
            <a:avLst/>
          </a:prstGeom>
          <a:noFill/>
        </p:spPr>
        <p:txBody>
          <a:bodyPr wrap="square" rtlCol="0">
            <a:spAutoFit/>
          </a:bodyPr>
          <a:lstStyle/>
          <a:p>
            <a:r>
              <a:rPr lang="pt-BR" sz="1600" dirty="0">
                <a:latin typeface="+mj-lt"/>
              </a:rPr>
              <a:t>O resultado da medição será</a:t>
            </a:r>
            <a:r>
              <a:rPr lang="pt-BR" dirty="0"/>
              <a:t>: </a:t>
            </a:r>
          </a:p>
        </p:txBody>
      </p:sp>
      <mc:AlternateContent xmlns:mc="http://schemas.openxmlformats.org/markup-compatibility/2006" xmlns:a14="http://schemas.microsoft.com/office/drawing/2010/main">
        <mc:Choice Requires="a14">
          <p:sp>
            <p:nvSpPr>
              <p:cNvPr id="17" name="CaixaDeTexto 16">
                <a:extLst>
                  <a:ext uri="{FF2B5EF4-FFF2-40B4-BE49-F238E27FC236}">
                    <a16:creationId xmlns="" xmlns:a16="http://schemas.microsoft.com/office/drawing/2014/main" id="{AC70AB76-0310-4EE6-B69B-1A68D604064B}"/>
                  </a:ext>
                </a:extLst>
              </p:cNvPr>
              <p:cNvSpPr txBox="1"/>
              <p:nvPr/>
            </p:nvSpPr>
            <p:spPr>
              <a:xfrm>
                <a:off x="3883455" y="5372028"/>
                <a:ext cx="267284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i="1" smtClean="0">
                          <a:latin typeface="Cambria Math" panose="02040503050406030204" pitchFamily="18" charset="0"/>
                          <a:ea typeface="Cambria Math" panose="02040503050406030204" pitchFamily="18" charset="0"/>
                        </a:rPr>
                        <m:t>𝜌</m:t>
                      </m:r>
                      <m:r>
                        <a:rPr lang="pt-BR" sz="1600" b="0" i="1" smtClean="0">
                          <a:latin typeface="Cambria Math" panose="02040503050406030204" pitchFamily="18" charset="0"/>
                          <a:ea typeface="Cambria Math" panose="02040503050406030204" pitchFamily="18" charset="0"/>
                        </a:rPr>
                        <m:t>=(0,9946 ±0,0004) </m:t>
                      </m:r>
                      <m:r>
                        <a:rPr lang="pt-BR" sz="1600" b="0" i="1" smtClean="0">
                          <a:latin typeface="Cambria Math" panose="02040503050406030204" pitchFamily="18" charset="0"/>
                          <a:ea typeface="Cambria Math" panose="02040503050406030204" pitchFamily="18" charset="0"/>
                        </a:rPr>
                        <m:t>𝑔</m:t>
                      </m:r>
                      <m:r>
                        <a:rPr lang="pt-BR" sz="1600" b="0" i="1" smtClean="0">
                          <a:latin typeface="Cambria Math" panose="02040503050406030204" pitchFamily="18" charset="0"/>
                          <a:ea typeface="Cambria Math" panose="02040503050406030204" pitchFamily="18" charset="0"/>
                        </a:rPr>
                        <m:t>/</m:t>
                      </m:r>
                      <m:r>
                        <a:rPr lang="pt-BR" sz="1600" b="0" i="1" smtClean="0">
                          <a:latin typeface="Cambria Math" panose="02040503050406030204" pitchFamily="18" charset="0"/>
                          <a:ea typeface="Cambria Math" panose="02040503050406030204" pitchFamily="18" charset="0"/>
                        </a:rPr>
                        <m:t>𝑚𝐿</m:t>
                      </m:r>
                    </m:oMath>
                  </m:oMathPara>
                </a14:m>
                <a:endParaRPr lang="pt-BR" sz="1600" dirty="0"/>
              </a:p>
            </p:txBody>
          </p:sp>
        </mc:Choice>
        <mc:Fallback xmlns="">
          <p:sp>
            <p:nvSpPr>
              <p:cNvPr id="17" name="CaixaDeTexto 16">
                <a:extLst>
                  <a:ext uri="{FF2B5EF4-FFF2-40B4-BE49-F238E27FC236}">
                    <a16:creationId xmlns="" xmlns:a16="http://schemas.microsoft.com/office/drawing/2014/main" xmlns:a14="http://schemas.microsoft.com/office/drawing/2010/main" id="{AC70AB76-0310-4EE6-B69B-1A68D604064B}"/>
                  </a:ext>
                </a:extLst>
              </p:cNvPr>
              <p:cNvSpPr txBox="1">
                <a:spLocks noRot="1" noChangeAspect="1" noMove="1" noResize="1" noEditPoints="1" noAdjustHandles="1" noChangeArrowheads="1" noChangeShapeType="1" noTextEdit="1"/>
              </p:cNvSpPr>
              <p:nvPr/>
            </p:nvSpPr>
            <p:spPr>
              <a:xfrm>
                <a:off x="3883455" y="5372028"/>
                <a:ext cx="2672847" cy="246221"/>
              </a:xfrm>
              <a:prstGeom prst="rect">
                <a:avLst/>
              </a:prstGeom>
              <a:blipFill rotWithShape="0">
                <a:blip r:embed="rId4"/>
                <a:stretch>
                  <a:fillRect l="-1367" r="-1139" b="-31707"/>
                </a:stretch>
              </a:blipFill>
            </p:spPr>
            <p:txBody>
              <a:bodyPr/>
              <a:lstStyle/>
              <a:p>
                <a:r>
                  <a:rPr lang="pt-BR">
                    <a:noFill/>
                  </a:rPr>
                  <a:t> </a:t>
                </a:r>
              </a:p>
            </p:txBody>
          </p:sp>
        </mc:Fallback>
      </mc:AlternateContent>
    </p:spTree>
    <p:extLst>
      <p:ext uri="{BB962C8B-B14F-4D97-AF65-F5344CB8AC3E}">
        <p14:creationId xmlns:p14="http://schemas.microsoft.com/office/powerpoint/2010/main" val="397322475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5" name="Título 1">
            <a:extLst>
              <a:ext uri="{FF2B5EF4-FFF2-40B4-BE49-F238E27FC236}">
                <a16:creationId xmlns="" xmlns:a16="http://schemas.microsoft.com/office/drawing/2014/main" id="{B6A1D1CC-3328-40F5-A433-37AC030B7F30}"/>
              </a:ext>
            </a:extLst>
          </p:cNvPr>
          <p:cNvSpPr>
            <a:spLocks noGrp="1"/>
          </p:cNvSpPr>
          <p:nvPr>
            <p:ph type="title"/>
          </p:nvPr>
        </p:nvSpPr>
        <p:spPr>
          <a:xfrm>
            <a:off x="620588" y="202781"/>
            <a:ext cx="7470775" cy="607096"/>
          </a:xfrm>
        </p:spPr>
        <p:txBody>
          <a:bodyPr>
            <a:noAutofit/>
          </a:bodyPr>
          <a:lstStyle/>
          <a:p>
            <a:r>
              <a:rPr lang="pt-BR" sz="2200" b="1" cap="all" dirty="0">
                <a:solidFill>
                  <a:srgbClr val="0066B2"/>
                </a:solidFill>
              </a:rPr>
              <a:t>7. Determinação de incerteza em medições indiretas </a:t>
            </a:r>
          </a:p>
        </p:txBody>
      </p:sp>
      <p:sp>
        <p:nvSpPr>
          <p:cNvPr id="12" name="Retângulo 11">
            <a:extLst>
              <a:ext uri="{FF2B5EF4-FFF2-40B4-BE49-F238E27FC236}">
                <a16:creationId xmlns="" xmlns:a16="http://schemas.microsoft.com/office/drawing/2014/main" id="{368C0B6E-C2AA-4A59-8E5B-65B71E8DC9CF}"/>
              </a:ext>
            </a:extLst>
          </p:cNvPr>
          <p:cNvSpPr/>
          <p:nvPr/>
        </p:nvSpPr>
        <p:spPr>
          <a:xfrm>
            <a:off x="395975" y="1149770"/>
            <a:ext cx="3331963" cy="3046988"/>
          </a:xfrm>
          <a:prstGeom prst="rect">
            <a:avLst/>
          </a:prstGeom>
        </p:spPr>
        <p:txBody>
          <a:bodyPr wrap="square">
            <a:spAutoFit/>
          </a:bodyPr>
          <a:lstStyle/>
          <a:p>
            <a:pPr algn="just">
              <a:lnSpc>
                <a:spcPct val="120000"/>
              </a:lnSpc>
            </a:pPr>
            <a:r>
              <a:rPr lang="pt-BR" sz="1600" b="1" dirty="0">
                <a:solidFill>
                  <a:srgbClr val="E1B937"/>
                </a:solidFill>
                <a:latin typeface="+mj-lt"/>
              </a:rPr>
              <a:t>2. Método da incerteza </a:t>
            </a:r>
            <a:r>
              <a:rPr lang="pt-BR" sz="1600" b="1" dirty="0" smtClean="0">
                <a:solidFill>
                  <a:srgbClr val="E1B937"/>
                </a:solidFill>
                <a:latin typeface="+mj-lt"/>
              </a:rPr>
              <a:t>relativa</a:t>
            </a:r>
          </a:p>
          <a:p>
            <a:pPr algn="just">
              <a:lnSpc>
                <a:spcPct val="120000"/>
              </a:lnSpc>
            </a:pPr>
            <a:endParaRPr lang="pt-BR" sz="1600" b="1" dirty="0">
              <a:solidFill>
                <a:schemeClr val="tx1"/>
              </a:solidFill>
              <a:latin typeface="+mj-lt"/>
            </a:endParaRPr>
          </a:p>
          <a:p>
            <a:pPr algn="just">
              <a:lnSpc>
                <a:spcPct val="120000"/>
              </a:lnSpc>
            </a:pPr>
            <a:r>
              <a:rPr lang="pt-BR" sz="1600" dirty="0">
                <a:latin typeface="+mj-lt"/>
              </a:rPr>
              <a:t>Caso não queiramos calcular a derivada parcial de uma função ou esse conhecimento ainda não foi estudado, podemos usar a tabela ao lado. Ela estabelece uma relação de propagação de incerteza utilizando as incertezas relativas, em algumas funções matemáticas.</a:t>
            </a:r>
          </a:p>
        </p:txBody>
      </p:sp>
      <p:pic>
        <p:nvPicPr>
          <p:cNvPr id="18" name="Imagem 17">
            <a:extLst>
              <a:ext uri="{FF2B5EF4-FFF2-40B4-BE49-F238E27FC236}">
                <a16:creationId xmlns="" xmlns:a16="http://schemas.microsoft.com/office/drawing/2014/main" id="{62614BD0-5B5C-4230-83F8-C5A9342B7AE1}"/>
              </a:ext>
            </a:extLst>
          </p:cNvPr>
          <p:cNvPicPr>
            <a:picLocks noChangeAspect="1"/>
          </p:cNvPicPr>
          <p:nvPr/>
        </p:nvPicPr>
        <p:blipFill>
          <a:blip r:embed="rId2"/>
          <a:stretch>
            <a:fillRect/>
          </a:stretch>
        </p:blipFill>
        <p:spPr>
          <a:xfrm>
            <a:off x="4181729" y="1012657"/>
            <a:ext cx="4095234" cy="5371849"/>
          </a:xfrm>
          <a:prstGeom prst="rect">
            <a:avLst/>
          </a:prstGeom>
        </p:spPr>
      </p:pic>
    </p:spTree>
    <p:extLst>
      <p:ext uri="{BB962C8B-B14F-4D97-AF65-F5344CB8AC3E}">
        <p14:creationId xmlns:p14="http://schemas.microsoft.com/office/powerpoint/2010/main" val="252222167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5" name="Título 1">
            <a:extLst>
              <a:ext uri="{FF2B5EF4-FFF2-40B4-BE49-F238E27FC236}">
                <a16:creationId xmlns="" xmlns:a16="http://schemas.microsoft.com/office/drawing/2014/main" id="{B6A1D1CC-3328-40F5-A433-37AC030B7F30}"/>
              </a:ext>
            </a:extLst>
          </p:cNvPr>
          <p:cNvSpPr>
            <a:spLocks noGrp="1"/>
          </p:cNvSpPr>
          <p:nvPr>
            <p:ph type="title"/>
          </p:nvPr>
        </p:nvSpPr>
        <p:spPr>
          <a:xfrm>
            <a:off x="620588" y="202781"/>
            <a:ext cx="7470775" cy="607096"/>
          </a:xfrm>
        </p:spPr>
        <p:txBody>
          <a:bodyPr>
            <a:noAutofit/>
          </a:bodyPr>
          <a:lstStyle/>
          <a:p>
            <a:r>
              <a:rPr lang="pt-BR" sz="2200" b="1" cap="all" dirty="0">
                <a:solidFill>
                  <a:srgbClr val="0066B2"/>
                </a:solidFill>
              </a:rPr>
              <a:t>7. Determinação de incerteza em medições indiretas </a:t>
            </a:r>
          </a:p>
        </p:txBody>
      </p:sp>
      <p:sp>
        <p:nvSpPr>
          <p:cNvPr id="12" name="Retângulo 11">
            <a:extLst>
              <a:ext uri="{FF2B5EF4-FFF2-40B4-BE49-F238E27FC236}">
                <a16:creationId xmlns="" xmlns:a16="http://schemas.microsoft.com/office/drawing/2014/main" id="{368C0B6E-C2AA-4A59-8E5B-65B71E8DC9CF}"/>
              </a:ext>
            </a:extLst>
          </p:cNvPr>
          <p:cNvSpPr/>
          <p:nvPr/>
        </p:nvSpPr>
        <p:spPr>
          <a:xfrm>
            <a:off x="666321" y="1006643"/>
            <a:ext cx="5173698" cy="1938992"/>
          </a:xfrm>
          <a:prstGeom prst="rect">
            <a:avLst/>
          </a:prstGeom>
        </p:spPr>
        <p:txBody>
          <a:bodyPr wrap="square">
            <a:spAutoFit/>
          </a:bodyPr>
          <a:lstStyle/>
          <a:p>
            <a:pPr algn="just">
              <a:lnSpc>
                <a:spcPct val="120000"/>
              </a:lnSpc>
            </a:pPr>
            <a:r>
              <a:rPr lang="pt-BR" sz="1600" b="1" dirty="0">
                <a:solidFill>
                  <a:srgbClr val="E1B937"/>
                </a:solidFill>
                <a:latin typeface="+mj-lt"/>
              </a:rPr>
              <a:t>2. Aplicando o método da  </a:t>
            </a:r>
            <a:r>
              <a:rPr lang="pt-BR" sz="1600" b="1" dirty="0" smtClean="0">
                <a:solidFill>
                  <a:srgbClr val="E1B937"/>
                </a:solidFill>
                <a:latin typeface="+mj-lt"/>
              </a:rPr>
              <a:t>derivada</a:t>
            </a:r>
          </a:p>
          <a:p>
            <a:pPr algn="just">
              <a:lnSpc>
                <a:spcPct val="120000"/>
              </a:lnSpc>
            </a:pPr>
            <a:endParaRPr lang="pt-BR" sz="1600" b="1" dirty="0">
              <a:solidFill>
                <a:schemeClr val="tx1"/>
              </a:solidFill>
              <a:latin typeface="+mj-lt"/>
            </a:endParaRPr>
          </a:p>
          <a:p>
            <a:pPr algn="just">
              <a:lnSpc>
                <a:spcPct val="120000"/>
              </a:lnSpc>
            </a:pPr>
            <a:r>
              <a:rPr lang="pt-BR" sz="1600" dirty="0">
                <a:solidFill>
                  <a:schemeClr val="tx1"/>
                </a:solidFill>
                <a:latin typeface="+mj-lt"/>
              </a:rPr>
              <a:t>V = (24,89 ± 0,01) </a:t>
            </a:r>
            <a:r>
              <a:rPr lang="pt-BR" sz="1600" dirty="0" err="1">
                <a:solidFill>
                  <a:schemeClr val="tx1"/>
                </a:solidFill>
                <a:latin typeface="+mj-lt"/>
              </a:rPr>
              <a:t>mL</a:t>
            </a:r>
            <a:r>
              <a:rPr lang="pt-BR" sz="1600" dirty="0">
                <a:solidFill>
                  <a:schemeClr val="tx1"/>
                </a:solidFill>
                <a:latin typeface="+mj-lt"/>
              </a:rPr>
              <a:t>;  m </a:t>
            </a:r>
            <a:r>
              <a:rPr lang="pt-BR" sz="1600" dirty="0">
                <a:latin typeface="+mj-lt"/>
              </a:rPr>
              <a:t>= (25,0246 ± 0,0002) g</a:t>
            </a:r>
          </a:p>
          <a:p>
            <a:pPr algn="just">
              <a:lnSpc>
                <a:spcPct val="120000"/>
              </a:lnSpc>
            </a:pPr>
            <a:r>
              <a:rPr lang="pt-BR" sz="1600" dirty="0">
                <a:solidFill>
                  <a:schemeClr val="tx1"/>
                </a:solidFill>
                <a:latin typeface="+mj-lt"/>
              </a:rPr>
              <a:t>Considerando a equação que relaciona as variáveis é:</a:t>
            </a:r>
          </a:p>
          <a:p>
            <a:pPr algn="just">
              <a:lnSpc>
                <a:spcPct val="120000"/>
              </a:lnSpc>
            </a:pPr>
            <a:endParaRPr lang="pt-BR" dirty="0"/>
          </a:p>
          <a:p>
            <a:pPr algn="just">
              <a:lnSpc>
                <a:spcPct val="120000"/>
              </a:lnSpc>
            </a:pPr>
            <a:r>
              <a:rPr lang="pt-BR" sz="1600" dirty="0">
                <a:solidFill>
                  <a:schemeClr val="tx1"/>
                </a:solidFill>
                <a:latin typeface="+mj-lt"/>
              </a:rPr>
              <a:t>Aplica-se o caso 4</a:t>
            </a:r>
            <a:r>
              <a:rPr lang="pt-BR" dirty="0">
                <a:solidFill>
                  <a:schemeClr val="tx1"/>
                </a:solidFill>
              </a:rPr>
              <a:t>.   </a:t>
            </a:r>
          </a:p>
        </p:txBody>
      </p:sp>
      <mc:AlternateContent xmlns:mc="http://schemas.openxmlformats.org/markup-compatibility/2006" xmlns:a14="http://schemas.microsoft.com/office/drawing/2010/main">
        <mc:Choice Requires="a14">
          <p:sp>
            <p:nvSpPr>
              <p:cNvPr id="3" name="CaixaDeTexto 2">
                <a:extLst>
                  <a:ext uri="{FF2B5EF4-FFF2-40B4-BE49-F238E27FC236}">
                    <a16:creationId xmlns="" xmlns:a16="http://schemas.microsoft.com/office/drawing/2014/main" id="{643BA6A9-9F31-4AF8-A406-5441B04D1E6A}"/>
                  </a:ext>
                </a:extLst>
              </p:cNvPr>
              <p:cNvSpPr txBox="1"/>
              <p:nvPr/>
            </p:nvSpPr>
            <p:spPr>
              <a:xfrm>
                <a:off x="5470131" y="1699567"/>
                <a:ext cx="1372034" cy="4217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t-BR" sz="1600" i="1" smtClean="0">
                          <a:latin typeface="Cambria Math" panose="02040503050406030204" pitchFamily="18" charset="0"/>
                          <a:ea typeface="Cambria Math" panose="02040503050406030204" pitchFamily="18" charset="0"/>
                        </a:rPr>
                        <m:t>𝜌</m:t>
                      </m:r>
                      <m:r>
                        <a:rPr lang="pt-BR" sz="1600" b="0" i="1" smtClean="0">
                          <a:latin typeface="Cambria Math" panose="02040503050406030204" pitchFamily="18" charset="0"/>
                          <a:ea typeface="Cambria Math" panose="02040503050406030204" pitchFamily="18" charset="0"/>
                        </a:rPr>
                        <m:t>= </m:t>
                      </m:r>
                      <m:f>
                        <m:fPr>
                          <m:ctrlPr>
                            <a:rPr lang="pt-BR" sz="1600" b="0" i="1" smtClean="0">
                              <a:latin typeface="Cambria Math" panose="02040503050406030204" pitchFamily="18" charset="0"/>
                              <a:ea typeface="Cambria Math" panose="02040503050406030204" pitchFamily="18" charset="0"/>
                            </a:rPr>
                          </m:ctrlPr>
                        </m:fPr>
                        <m:num>
                          <m:r>
                            <a:rPr lang="pt-BR" sz="1600" b="0" i="1" smtClean="0">
                              <a:latin typeface="Cambria Math" panose="02040503050406030204" pitchFamily="18" charset="0"/>
                              <a:ea typeface="Cambria Math" panose="02040503050406030204" pitchFamily="18" charset="0"/>
                            </a:rPr>
                            <m:t>𝑚</m:t>
                          </m:r>
                        </m:num>
                        <m:den>
                          <m:r>
                            <a:rPr lang="pt-BR" sz="1600" b="0" i="1" smtClean="0">
                              <a:latin typeface="Cambria Math" panose="02040503050406030204" pitchFamily="18" charset="0"/>
                              <a:ea typeface="Cambria Math" panose="02040503050406030204" pitchFamily="18" charset="0"/>
                            </a:rPr>
                            <m:t>𝑉</m:t>
                          </m:r>
                        </m:den>
                      </m:f>
                    </m:oMath>
                  </m:oMathPara>
                </a14:m>
                <a:endParaRPr lang="pt-BR" sz="1600" dirty="0"/>
              </a:p>
            </p:txBody>
          </p:sp>
        </mc:Choice>
        <mc:Fallback xmlns="">
          <p:sp>
            <p:nvSpPr>
              <p:cNvPr id="3" name="CaixaDeTexto 2">
                <a:extLst>
                  <a:ext uri="{FF2B5EF4-FFF2-40B4-BE49-F238E27FC236}">
                    <a16:creationId xmlns="" xmlns:a16="http://schemas.microsoft.com/office/drawing/2014/main" xmlns:a14="http://schemas.microsoft.com/office/drawing/2010/main" id="{643BA6A9-9F31-4AF8-A406-5441B04D1E6A}"/>
                  </a:ext>
                </a:extLst>
              </p:cNvPr>
              <p:cNvSpPr txBox="1">
                <a:spLocks noRot="1" noChangeAspect="1" noMove="1" noResize="1" noEditPoints="1" noAdjustHandles="1" noChangeArrowheads="1" noChangeShapeType="1" noTextEdit="1"/>
              </p:cNvSpPr>
              <p:nvPr/>
            </p:nvSpPr>
            <p:spPr>
              <a:xfrm>
                <a:off x="5470131" y="1699567"/>
                <a:ext cx="1372034" cy="421719"/>
              </a:xfrm>
              <a:prstGeom prst="rect">
                <a:avLst/>
              </a:prstGeom>
              <a:blipFill rotWithShape="0">
                <a:blip r:embed="rId2"/>
                <a:stretch>
                  <a:fillRect b="-1449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 name="CaixaDeTexto 16">
                <a:extLst>
                  <a:ext uri="{FF2B5EF4-FFF2-40B4-BE49-F238E27FC236}">
                    <a16:creationId xmlns="" xmlns:a16="http://schemas.microsoft.com/office/drawing/2014/main" id="{CD1D4CF4-216D-4977-A6CC-A821A250DC1B}"/>
                  </a:ext>
                </a:extLst>
              </p:cNvPr>
              <p:cNvSpPr txBox="1"/>
              <p:nvPr/>
            </p:nvSpPr>
            <p:spPr>
              <a:xfrm>
                <a:off x="894771" y="3484148"/>
                <a:ext cx="2137829" cy="727507"/>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pt-BR" sz="1600" b="0" i="1" smtClean="0">
                              <a:latin typeface="Cambria Math" panose="02040503050406030204" pitchFamily="18" charset="0"/>
                            </a:rPr>
                          </m:ctrlPr>
                        </m:sSubPr>
                        <m:e>
                          <m:r>
                            <a:rPr lang="pt-BR" sz="1600" b="0" i="1" smtClean="0">
                              <a:latin typeface="Cambria Math" panose="02040503050406030204" pitchFamily="18" charset="0"/>
                            </a:rPr>
                            <m:t>𝑢</m:t>
                          </m:r>
                        </m:e>
                        <m:sub>
                          <m:r>
                            <a:rPr lang="pt-BR" sz="1600" b="0" i="1" smtClean="0">
                              <a:latin typeface="Cambria Math" panose="02040503050406030204" pitchFamily="18" charset="0"/>
                              <a:ea typeface="Cambria Math" panose="02040503050406030204" pitchFamily="18" charset="0"/>
                            </a:rPr>
                            <m:t>𝜌</m:t>
                          </m:r>
                        </m:sub>
                      </m:sSub>
                      <m:r>
                        <a:rPr lang="pt-BR" sz="1600" b="0" i="1" smtClean="0">
                          <a:latin typeface="Cambria Math" panose="02040503050406030204" pitchFamily="18" charset="0"/>
                        </a:rPr>
                        <m:t>=</m:t>
                      </m:r>
                      <m:r>
                        <a:rPr lang="pt-BR" sz="1600" b="0" i="1" smtClean="0">
                          <a:latin typeface="Cambria Math" panose="02040503050406030204" pitchFamily="18" charset="0"/>
                          <a:ea typeface="Cambria Math" panose="02040503050406030204" pitchFamily="18" charset="0"/>
                        </a:rPr>
                        <m:t>𝜌</m:t>
                      </m:r>
                      <m:rad>
                        <m:radPr>
                          <m:degHide m:val="on"/>
                          <m:ctrlPr>
                            <a:rPr lang="pt-BR" sz="1600" b="0" i="1" smtClean="0">
                              <a:latin typeface="Cambria Math" panose="02040503050406030204" pitchFamily="18" charset="0"/>
                              <a:ea typeface="Cambria Math" panose="02040503050406030204" pitchFamily="18" charset="0"/>
                            </a:rPr>
                          </m:ctrlPr>
                        </m:radPr>
                        <m:deg/>
                        <m:e>
                          <m:sSup>
                            <m:sSupPr>
                              <m:ctrlPr>
                                <a:rPr lang="pt-BR" sz="1600" b="0" i="1" smtClean="0">
                                  <a:latin typeface="Cambria Math" panose="02040503050406030204" pitchFamily="18" charset="0"/>
                                  <a:ea typeface="Cambria Math" panose="02040503050406030204" pitchFamily="18" charset="0"/>
                                </a:rPr>
                              </m:ctrlPr>
                            </m:sSupPr>
                            <m:e>
                              <m:d>
                                <m:dPr>
                                  <m:ctrlPr>
                                    <a:rPr lang="pt-BR" sz="1600" b="0" i="1" smtClean="0">
                                      <a:latin typeface="Cambria Math" panose="02040503050406030204" pitchFamily="18" charset="0"/>
                                      <a:ea typeface="Cambria Math" panose="02040503050406030204" pitchFamily="18" charset="0"/>
                                    </a:rPr>
                                  </m:ctrlPr>
                                </m:dPr>
                                <m:e>
                                  <m:f>
                                    <m:fPr>
                                      <m:ctrlPr>
                                        <a:rPr lang="pt-BR" sz="1600" b="0" i="1" smtClean="0">
                                          <a:latin typeface="Cambria Math" panose="02040503050406030204" pitchFamily="18" charset="0"/>
                                          <a:ea typeface="Cambria Math" panose="02040503050406030204" pitchFamily="18" charset="0"/>
                                        </a:rPr>
                                      </m:ctrlPr>
                                    </m:fPr>
                                    <m:num>
                                      <m:sSub>
                                        <m:sSubPr>
                                          <m:ctrlPr>
                                            <a:rPr lang="pt-BR" sz="1600" b="0" i="1" smtClean="0">
                                              <a:latin typeface="Cambria Math" panose="02040503050406030204" pitchFamily="18" charset="0"/>
                                              <a:ea typeface="Cambria Math" panose="02040503050406030204" pitchFamily="18" charset="0"/>
                                            </a:rPr>
                                          </m:ctrlPr>
                                        </m:sSubPr>
                                        <m:e>
                                          <m:r>
                                            <a:rPr lang="pt-BR" sz="1600" b="0" i="1" smtClean="0">
                                              <a:latin typeface="Cambria Math" panose="02040503050406030204" pitchFamily="18" charset="0"/>
                                              <a:ea typeface="Cambria Math" panose="02040503050406030204" pitchFamily="18" charset="0"/>
                                            </a:rPr>
                                            <m:t>𝑢</m:t>
                                          </m:r>
                                        </m:e>
                                        <m:sub>
                                          <m:r>
                                            <a:rPr lang="pt-BR" sz="1600" b="0" i="1" smtClean="0">
                                              <a:latin typeface="Cambria Math" panose="02040503050406030204" pitchFamily="18" charset="0"/>
                                              <a:ea typeface="Cambria Math" panose="02040503050406030204" pitchFamily="18" charset="0"/>
                                            </a:rPr>
                                            <m:t>𝑚</m:t>
                                          </m:r>
                                        </m:sub>
                                      </m:sSub>
                                    </m:num>
                                    <m:den>
                                      <m:r>
                                        <a:rPr lang="pt-BR" sz="1600" b="0" i="1" smtClean="0">
                                          <a:latin typeface="Cambria Math" panose="02040503050406030204" pitchFamily="18" charset="0"/>
                                          <a:ea typeface="Cambria Math" panose="02040503050406030204" pitchFamily="18" charset="0"/>
                                        </a:rPr>
                                        <m:t>𝑚</m:t>
                                      </m:r>
                                    </m:den>
                                  </m:f>
                                </m:e>
                              </m:d>
                            </m:e>
                            <m:sup>
                              <m:r>
                                <a:rPr lang="pt-BR" sz="1600" b="0" i="1" smtClean="0">
                                  <a:latin typeface="Cambria Math" panose="02040503050406030204" pitchFamily="18" charset="0"/>
                                  <a:ea typeface="Cambria Math" panose="02040503050406030204" pitchFamily="18" charset="0"/>
                                </a:rPr>
                                <m:t>2</m:t>
                              </m:r>
                            </m:sup>
                          </m:sSup>
                          <m:r>
                            <a:rPr lang="pt-BR" sz="1600" b="0" i="1" smtClean="0">
                              <a:latin typeface="Cambria Math" panose="02040503050406030204" pitchFamily="18" charset="0"/>
                              <a:ea typeface="Cambria Math" panose="02040503050406030204" pitchFamily="18" charset="0"/>
                            </a:rPr>
                            <m:t>+</m:t>
                          </m:r>
                          <m:sSup>
                            <m:sSupPr>
                              <m:ctrlPr>
                                <a:rPr lang="pt-BR" sz="1600" i="1">
                                  <a:latin typeface="Cambria Math" panose="02040503050406030204" pitchFamily="18" charset="0"/>
                                  <a:ea typeface="Cambria Math" panose="02040503050406030204" pitchFamily="18" charset="0"/>
                                </a:rPr>
                              </m:ctrlPr>
                            </m:sSupPr>
                            <m:e>
                              <m:d>
                                <m:dPr>
                                  <m:ctrlPr>
                                    <a:rPr lang="pt-BR" sz="1600" i="1">
                                      <a:latin typeface="Cambria Math" panose="02040503050406030204" pitchFamily="18" charset="0"/>
                                      <a:ea typeface="Cambria Math" panose="02040503050406030204" pitchFamily="18" charset="0"/>
                                    </a:rPr>
                                  </m:ctrlPr>
                                </m:dPr>
                                <m:e>
                                  <m:f>
                                    <m:fPr>
                                      <m:ctrlPr>
                                        <a:rPr lang="pt-BR" sz="1600" i="1">
                                          <a:latin typeface="Cambria Math" panose="02040503050406030204" pitchFamily="18" charset="0"/>
                                          <a:ea typeface="Cambria Math" panose="02040503050406030204" pitchFamily="18" charset="0"/>
                                        </a:rPr>
                                      </m:ctrlPr>
                                    </m:fPr>
                                    <m:num>
                                      <m:sSub>
                                        <m:sSubPr>
                                          <m:ctrlPr>
                                            <a:rPr lang="pt-BR" sz="1600" i="1">
                                              <a:latin typeface="Cambria Math" panose="02040503050406030204" pitchFamily="18" charset="0"/>
                                              <a:ea typeface="Cambria Math" panose="02040503050406030204" pitchFamily="18" charset="0"/>
                                            </a:rPr>
                                          </m:ctrlPr>
                                        </m:sSubPr>
                                        <m:e>
                                          <m:r>
                                            <a:rPr lang="pt-BR" sz="1600" i="1">
                                              <a:latin typeface="Cambria Math" panose="02040503050406030204" pitchFamily="18" charset="0"/>
                                              <a:ea typeface="Cambria Math" panose="02040503050406030204" pitchFamily="18" charset="0"/>
                                            </a:rPr>
                                            <m:t>𝑢</m:t>
                                          </m:r>
                                        </m:e>
                                        <m:sub>
                                          <m:r>
                                            <a:rPr lang="pt-BR" sz="1600" b="0" i="1" smtClean="0">
                                              <a:latin typeface="Cambria Math" panose="02040503050406030204" pitchFamily="18" charset="0"/>
                                              <a:ea typeface="Cambria Math" panose="02040503050406030204" pitchFamily="18" charset="0"/>
                                            </a:rPr>
                                            <m:t>𝑉</m:t>
                                          </m:r>
                                        </m:sub>
                                      </m:sSub>
                                    </m:num>
                                    <m:den>
                                      <m:r>
                                        <a:rPr lang="pt-BR" sz="1600" b="0" i="1" smtClean="0">
                                          <a:latin typeface="Cambria Math" panose="02040503050406030204" pitchFamily="18" charset="0"/>
                                          <a:ea typeface="Cambria Math" panose="02040503050406030204" pitchFamily="18" charset="0"/>
                                        </a:rPr>
                                        <m:t>𝑉</m:t>
                                      </m:r>
                                    </m:den>
                                  </m:f>
                                </m:e>
                              </m:d>
                            </m:e>
                            <m:sup>
                              <m:r>
                                <a:rPr lang="pt-BR" sz="1600" i="1">
                                  <a:latin typeface="Cambria Math" panose="02040503050406030204" pitchFamily="18" charset="0"/>
                                  <a:ea typeface="Cambria Math" panose="02040503050406030204" pitchFamily="18" charset="0"/>
                                </a:rPr>
                                <m:t>2</m:t>
                              </m:r>
                            </m:sup>
                          </m:sSup>
                        </m:e>
                      </m:rad>
                    </m:oMath>
                  </m:oMathPara>
                </a14:m>
                <a:endParaRPr lang="pt-BR" sz="1600" dirty="0"/>
              </a:p>
            </p:txBody>
          </p:sp>
        </mc:Choice>
        <mc:Fallback xmlns="">
          <p:sp>
            <p:nvSpPr>
              <p:cNvPr id="17" name="CaixaDeTexto 16">
                <a:extLst>
                  <a:ext uri="{FF2B5EF4-FFF2-40B4-BE49-F238E27FC236}">
                    <a16:creationId xmlns="" xmlns:a16="http://schemas.microsoft.com/office/drawing/2014/main" xmlns:a14="http://schemas.microsoft.com/office/drawing/2010/main" id="{CD1D4CF4-216D-4977-A6CC-A821A250DC1B}"/>
                  </a:ext>
                </a:extLst>
              </p:cNvPr>
              <p:cNvSpPr txBox="1">
                <a:spLocks noRot="1" noChangeAspect="1" noMove="1" noResize="1" noEditPoints="1" noAdjustHandles="1" noChangeArrowheads="1" noChangeShapeType="1" noTextEdit="1"/>
              </p:cNvSpPr>
              <p:nvPr/>
            </p:nvSpPr>
            <p:spPr>
              <a:xfrm>
                <a:off x="894771" y="3484148"/>
                <a:ext cx="2137829" cy="727507"/>
              </a:xfrm>
              <a:prstGeom prst="rect">
                <a:avLst/>
              </a:prstGeom>
              <a:blipFill rotWithShape="0">
                <a:blip r:embed="rId3"/>
                <a:stretch>
                  <a:fillRect/>
                </a:stretch>
              </a:blipFill>
            </p:spPr>
            <p:txBody>
              <a:bodyPr/>
              <a:lstStyle/>
              <a:p>
                <a:r>
                  <a:rPr lang="pt-BR">
                    <a:noFill/>
                  </a:rPr>
                  <a:t> </a:t>
                </a:r>
              </a:p>
            </p:txBody>
          </p:sp>
        </mc:Fallback>
      </mc:AlternateContent>
      <p:pic>
        <p:nvPicPr>
          <p:cNvPr id="2" name="Imagem 1">
            <a:extLst>
              <a:ext uri="{FF2B5EF4-FFF2-40B4-BE49-F238E27FC236}">
                <a16:creationId xmlns="" xmlns:a16="http://schemas.microsoft.com/office/drawing/2014/main" id="{A0284428-A28E-4309-86A0-EC334EC82F7E}"/>
              </a:ext>
            </a:extLst>
          </p:cNvPr>
          <p:cNvPicPr>
            <a:picLocks noChangeAspect="1"/>
          </p:cNvPicPr>
          <p:nvPr/>
        </p:nvPicPr>
        <p:blipFill>
          <a:blip r:embed="rId4"/>
          <a:stretch>
            <a:fillRect/>
          </a:stretch>
        </p:blipFill>
        <p:spPr>
          <a:xfrm>
            <a:off x="2812866" y="2453947"/>
            <a:ext cx="4631124" cy="758407"/>
          </a:xfrm>
          <a:prstGeom prst="rect">
            <a:avLst/>
          </a:prstGeom>
        </p:spPr>
      </p:pic>
      <mc:AlternateContent xmlns:mc="http://schemas.openxmlformats.org/markup-compatibility/2006" xmlns:a14="http://schemas.microsoft.com/office/drawing/2010/main">
        <mc:Choice Requires="a14">
          <p:sp>
            <p:nvSpPr>
              <p:cNvPr id="18" name="CaixaDeTexto 17">
                <a:extLst>
                  <a:ext uri="{FF2B5EF4-FFF2-40B4-BE49-F238E27FC236}">
                    <a16:creationId xmlns="" xmlns:a16="http://schemas.microsoft.com/office/drawing/2014/main" id="{A93C6732-EC5D-404A-A19B-1635E347F8F7}"/>
                  </a:ext>
                </a:extLst>
              </p:cNvPr>
              <p:cNvSpPr txBox="1"/>
              <p:nvPr/>
            </p:nvSpPr>
            <p:spPr>
              <a:xfrm>
                <a:off x="4022906" y="3484148"/>
                <a:ext cx="3425168" cy="727507"/>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pt-BR" sz="1600" b="0" i="1" smtClean="0">
                              <a:latin typeface="Cambria Math" panose="02040503050406030204" pitchFamily="18" charset="0"/>
                            </a:rPr>
                          </m:ctrlPr>
                        </m:sSubPr>
                        <m:e>
                          <m:r>
                            <a:rPr lang="pt-BR" sz="1600" b="0" i="1" smtClean="0">
                              <a:latin typeface="Cambria Math" panose="02040503050406030204" pitchFamily="18" charset="0"/>
                            </a:rPr>
                            <m:t>𝑢</m:t>
                          </m:r>
                        </m:e>
                        <m:sub>
                          <m:r>
                            <a:rPr lang="pt-BR" sz="1600" b="0" i="1" smtClean="0">
                              <a:latin typeface="Cambria Math" panose="02040503050406030204" pitchFamily="18" charset="0"/>
                              <a:ea typeface="Cambria Math" panose="02040503050406030204" pitchFamily="18" charset="0"/>
                            </a:rPr>
                            <m:t>𝜌</m:t>
                          </m:r>
                        </m:sub>
                      </m:sSub>
                      <m:r>
                        <a:rPr lang="pt-BR" sz="1600" b="0" i="1" smtClean="0">
                          <a:latin typeface="Cambria Math" panose="02040503050406030204" pitchFamily="18" charset="0"/>
                        </a:rPr>
                        <m:t>=0,9946</m:t>
                      </m:r>
                      <m:rad>
                        <m:radPr>
                          <m:degHide m:val="on"/>
                          <m:ctrlPr>
                            <a:rPr lang="pt-BR" sz="1600" b="0" i="1" smtClean="0">
                              <a:latin typeface="Cambria Math" panose="02040503050406030204" pitchFamily="18" charset="0"/>
                              <a:ea typeface="Cambria Math" panose="02040503050406030204" pitchFamily="18" charset="0"/>
                            </a:rPr>
                          </m:ctrlPr>
                        </m:radPr>
                        <m:deg/>
                        <m:e>
                          <m:sSup>
                            <m:sSupPr>
                              <m:ctrlPr>
                                <a:rPr lang="pt-BR" sz="1600" i="1">
                                  <a:latin typeface="Cambria Math" panose="02040503050406030204" pitchFamily="18" charset="0"/>
                                  <a:ea typeface="Cambria Math" panose="02040503050406030204" pitchFamily="18" charset="0"/>
                                </a:rPr>
                              </m:ctrlPr>
                            </m:sSupPr>
                            <m:e>
                              <m:d>
                                <m:dPr>
                                  <m:ctrlPr>
                                    <a:rPr lang="pt-BR" sz="1600" i="1">
                                      <a:latin typeface="Cambria Math" panose="02040503050406030204" pitchFamily="18" charset="0"/>
                                      <a:ea typeface="Cambria Math" panose="02040503050406030204" pitchFamily="18" charset="0"/>
                                    </a:rPr>
                                  </m:ctrlPr>
                                </m:dPr>
                                <m:e>
                                  <m:f>
                                    <m:fPr>
                                      <m:ctrlPr>
                                        <a:rPr lang="pt-BR" sz="1600" i="1">
                                          <a:latin typeface="Cambria Math" panose="02040503050406030204" pitchFamily="18" charset="0"/>
                                          <a:ea typeface="Cambria Math" panose="02040503050406030204" pitchFamily="18" charset="0"/>
                                        </a:rPr>
                                      </m:ctrlPr>
                                    </m:fPr>
                                    <m:num>
                                      <m:r>
                                        <a:rPr lang="pt-BR" sz="1600" i="1">
                                          <a:latin typeface="Cambria Math" panose="02040503050406030204" pitchFamily="18" charset="0"/>
                                          <a:ea typeface="Cambria Math" panose="02040503050406030204" pitchFamily="18" charset="0"/>
                                        </a:rPr>
                                        <m:t>0,0002</m:t>
                                      </m:r>
                                    </m:num>
                                    <m:den>
                                      <m:r>
                                        <a:rPr lang="pt-BR" sz="1600" i="1">
                                          <a:latin typeface="Cambria Math" panose="02040503050406030204" pitchFamily="18" charset="0"/>
                                          <a:ea typeface="Cambria Math" panose="02040503050406030204" pitchFamily="18" charset="0"/>
                                        </a:rPr>
                                        <m:t>25,0246</m:t>
                                      </m:r>
                                    </m:den>
                                  </m:f>
                                </m:e>
                              </m:d>
                            </m:e>
                            <m:sup>
                              <m:r>
                                <a:rPr lang="pt-BR" sz="1600" i="1">
                                  <a:latin typeface="Cambria Math" panose="02040503050406030204" pitchFamily="18" charset="0"/>
                                  <a:ea typeface="Cambria Math" panose="02040503050406030204" pitchFamily="18" charset="0"/>
                                </a:rPr>
                                <m:t>2</m:t>
                              </m:r>
                            </m:sup>
                          </m:sSup>
                          <m:r>
                            <a:rPr lang="pt-BR" sz="1600" i="1">
                              <a:latin typeface="Cambria Math" panose="02040503050406030204" pitchFamily="18" charset="0"/>
                              <a:ea typeface="Cambria Math" panose="02040503050406030204" pitchFamily="18" charset="0"/>
                            </a:rPr>
                            <m:t>+</m:t>
                          </m:r>
                          <m:sSup>
                            <m:sSupPr>
                              <m:ctrlPr>
                                <a:rPr lang="pt-BR" sz="1600" i="1">
                                  <a:latin typeface="Cambria Math" panose="02040503050406030204" pitchFamily="18" charset="0"/>
                                  <a:ea typeface="Cambria Math" panose="02040503050406030204" pitchFamily="18" charset="0"/>
                                </a:rPr>
                              </m:ctrlPr>
                            </m:sSupPr>
                            <m:e>
                              <m:d>
                                <m:dPr>
                                  <m:ctrlPr>
                                    <a:rPr lang="pt-BR" sz="1600" i="1">
                                      <a:latin typeface="Cambria Math" panose="02040503050406030204" pitchFamily="18" charset="0"/>
                                      <a:ea typeface="Cambria Math" panose="02040503050406030204" pitchFamily="18" charset="0"/>
                                    </a:rPr>
                                  </m:ctrlPr>
                                </m:dPr>
                                <m:e>
                                  <m:f>
                                    <m:fPr>
                                      <m:ctrlPr>
                                        <a:rPr lang="pt-BR" sz="1600" i="1">
                                          <a:latin typeface="Cambria Math" panose="02040503050406030204" pitchFamily="18" charset="0"/>
                                          <a:ea typeface="Cambria Math" panose="02040503050406030204" pitchFamily="18" charset="0"/>
                                        </a:rPr>
                                      </m:ctrlPr>
                                    </m:fPr>
                                    <m:num>
                                      <m:r>
                                        <a:rPr lang="pt-BR" sz="1600" i="1">
                                          <a:latin typeface="Cambria Math" panose="02040503050406030204" pitchFamily="18" charset="0"/>
                                          <a:ea typeface="Cambria Math" panose="02040503050406030204" pitchFamily="18" charset="0"/>
                                        </a:rPr>
                                        <m:t>0,01</m:t>
                                      </m:r>
                                    </m:num>
                                    <m:den>
                                      <m:r>
                                        <a:rPr lang="pt-BR" sz="1600" i="1">
                                          <a:latin typeface="Cambria Math" panose="02040503050406030204" pitchFamily="18" charset="0"/>
                                          <a:ea typeface="Cambria Math" panose="02040503050406030204" pitchFamily="18" charset="0"/>
                                        </a:rPr>
                                        <m:t>24,89</m:t>
                                      </m:r>
                                    </m:den>
                                  </m:f>
                                </m:e>
                              </m:d>
                            </m:e>
                            <m:sup>
                              <m:r>
                                <a:rPr lang="pt-BR" sz="1600" i="1">
                                  <a:latin typeface="Cambria Math" panose="02040503050406030204" pitchFamily="18" charset="0"/>
                                  <a:ea typeface="Cambria Math" panose="02040503050406030204" pitchFamily="18" charset="0"/>
                                </a:rPr>
                                <m:t>2</m:t>
                              </m:r>
                            </m:sup>
                          </m:sSup>
                        </m:e>
                      </m:rad>
                    </m:oMath>
                  </m:oMathPara>
                </a14:m>
                <a:endParaRPr lang="pt-BR" sz="1600" dirty="0"/>
              </a:p>
            </p:txBody>
          </p:sp>
        </mc:Choice>
        <mc:Fallback xmlns="">
          <p:sp>
            <p:nvSpPr>
              <p:cNvPr id="18" name="CaixaDeTexto 17">
                <a:extLst>
                  <a:ext uri="{FF2B5EF4-FFF2-40B4-BE49-F238E27FC236}">
                    <a16:creationId xmlns="" xmlns:a16="http://schemas.microsoft.com/office/drawing/2014/main" xmlns:a14="http://schemas.microsoft.com/office/drawing/2010/main" id="{A93C6732-EC5D-404A-A19B-1635E347F8F7}"/>
                  </a:ext>
                </a:extLst>
              </p:cNvPr>
              <p:cNvSpPr txBox="1">
                <a:spLocks noRot="1" noChangeAspect="1" noMove="1" noResize="1" noEditPoints="1" noAdjustHandles="1" noChangeArrowheads="1" noChangeShapeType="1" noTextEdit="1"/>
              </p:cNvSpPr>
              <p:nvPr/>
            </p:nvSpPr>
            <p:spPr>
              <a:xfrm>
                <a:off x="4022906" y="3484148"/>
                <a:ext cx="3425168" cy="727507"/>
              </a:xfrm>
              <a:prstGeom prst="rect">
                <a:avLst/>
              </a:prstGeom>
              <a:blipFill rotWithShape="0">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 name="CaixaDeTexto 18">
                <a:extLst>
                  <a:ext uri="{FF2B5EF4-FFF2-40B4-BE49-F238E27FC236}">
                    <a16:creationId xmlns="" xmlns:a16="http://schemas.microsoft.com/office/drawing/2014/main" id="{62D77A64-97DC-498F-ACF7-18497FF79DD8}"/>
                  </a:ext>
                </a:extLst>
              </p:cNvPr>
              <p:cNvSpPr txBox="1"/>
              <p:nvPr/>
            </p:nvSpPr>
            <p:spPr>
              <a:xfrm>
                <a:off x="1836564" y="4425566"/>
                <a:ext cx="3994235" cy="727507"/>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pt-BR" sz="1600" b="0" i="1" smtClean="0">
                              <a:latin typeface="Cambria Math" panose="02040503050406030204" pitchFamily="18" charset="0"/>
                            </a:rPr>
                          </m:ctrlPr>
                        </m:sSubPr>
                        <m:e>
                          <m:r>
                            <a:rPr lang="pt-BR" sz="1600" b="0" i="1" smtClean="0">
                              <a:latin typeface="Cambria Math" panose="02040503050406030204" pitchFamily="18" charset="0"/>
                            </a:rPr>
                            <m:t>𝑢</m:t>
                          </m:r>
                        </m:e>
                        <m:sub>
                          <m:r>
                            <a:rPr lang="pt-BR" sz="1600" b="0" i="1" smtClean="0">
                              <a:latin typeface="Cambria Math" panose="02040503050406030204" pitchFamily="18" charset="0"/>
                              <a:ea typeface="Cambria Math" panose="02040503050406030204" pitchFamily="18" charset="0"/>
                            </a:rPr>
                            <m:t>𝜌</m:t>
                          </m:r>
                        </m:sub>
                      </m:sSub>
                      <m:r>
                        <a:rPr lang="pt-BR" sz="1600" b="0" i="1" smtClean="0">
                          <a:latin typeface="Cambria Math" panose="02040503050406030204" pitchFamily="18" charset="0"/>
                        </a:rPr>
                        <m:t>=</m:t>
                      </m:r>
                      <m:r>
                        <a:rPr lang="pt-BR" sz="1600" i="1">
                          <a:latin typeface="Cambria Math" panose="02040503050406030204" pitchFamily="18" charset="0"/>
                          <a:ea typeface="Cambria Math" panose="02040503050406030204" pitchFamily="18" charset="0"/>
                        </a:rPr>
                        <m:t>0,994621292</m:t>
                      </m:r>
                      <m:rad>
                        <m:radPr>
                          <m:degHide m:val="on"/>
                          <m:ctrlPr>
                            <a:rPr lang="pt-BR" sz="1600" b="0" i="1" smtClean="0">
                              <a:latin typeface="Cambria Math" panose="02040503050406030204" pitchFamily="18" charset="0"/>
                              <a:ea typeface="Cambria Math" panose="02040503050406030204" pitchFamily="18" charset="0"/>
                            </a:rPr>
                          </m:ctrlPr>
                        </m:radPr>
                        <m:deg/>
                        <m:e>
                          <m:sSup>
                            <m:sSupPr>
                              <m:ctrlPr>
                                <a:rPr lang="pt-BR" sz="1600" i="1">
                                  <a:latin typeface="Cambria Math" panose="02040503050406030204" pitchFamily="18" charset="0"/>
                                  <a:ea typeface="Cambria Math" panose="02040503050406030204" pitchFamily="18" charset="0"/>
                                </a:rPr>
                              </m:ctrlPr>
                            </m:sSupPr>
                            <m:e>
                              <m:d>
                                <m:dPr>
                                  <m:ctrlPr>
                                    <a:rPr lang="pt-BR" sz="1600" i="1">
                                      <a:latin typeface="Cambria Math" panose="02040503050406030204" pitchFamily="18" charset="0"/>
                                      <a:ea typeface="Cambria Math" panose="02040503050406030204" pitchFamily="18" charset="0"/>
                                    </a:rPr>
                                  </m:ctrlPr>
                                </m:dPr>
                                <m:e>
                                  <m:f>
                                    <m:fPr>
                                      <m:ctrlPr>
                                        <a:rPr lang="pt-BR" sz="1600" i="1">
                                          <a:latin typeface="Cambria Math" panose="02040503050406030204" pitchFamily="18" charset="0"/>
                                          <a:ea typeface="Cambria Math" panose="02040503050406030204" pitchFamily="18" charset="0"/>
                                        </a:rPr>
                                      </m:ctrlPr>
                                    </m:fPr>
                                    <m:num>
                                      <m:r>
                                        <a:rPr lang="pt-BR" sz="1600" i="1">
                                          <a:latin typeface="Cambria Math" panose="02040503050406030204" pitchFamily="18" charset="0"/>
                                          <a:ea typeface="Cambria Math" panose="02040503050406030204" pitchFamily="18" charset="0"/>
                                        </a:rPr>
                                        <m:t>0,0002</m:t>
                                      </m:r>
                                    </m:num>
                                    <m:den>
                                      <m:r>
                                        <a:rPr lang="pt-BR" sz="1600" i="1">
                                          <a:latin typeface="Cambria Math" panose="02040503050406030204" pitchFamily="18" charset="0"/>
                                          <a:ea typeface="Cambria Math" panose="02040503050406030204" pitchFamily="18" charset="0"/>
                                        </a:rPr>
                                        <m:t>25,0246</m:t>
                                      </m:r>
                                    </m:den>
                                  </m:f>
                                </m:e>
                              </m:d>
                            </m:e>
                            <m:sup>
                              <m:r>
                                <a:rPr lang="pt-BR" sz="1600" i="1">
                                  <a:latin typeface="Cambria Math" panose="02040503050406030204" pitchFamily="18" charset="0"/>
                                  <a:ea typeface="Cambria Math" panose="02040503050406030204" pitchFamily="18" charset="0"/>
                                </a:rPr>
                                <m:t>2</m:t>
                              </m:r>
                            </m:sup>
                          </m:sSup>
                          <m:r>
                            <a:rPr lang="pt-BR" sz="1600" i="1">
                              <a:latin typeface="Cambria Math" panose="02040503050406030204" pitchFamily="18" charset="0"/>
                              <a:ea typeface="Cambria Math" panose="02040503050406030204" pitchFamily="18" charset="0"/>
                            </a:rPr>
                            <m:t>+</m:t>
                          </m:r>
                          <m:sSup>
                            <m:sSupPr>
                              <m:ctrlPr>
                                <a:rPr lang="pt-BR" sz="1600" i="1">
                                  <a:latin typeface="Cambria Math" panose="02040503050406030204" pitchFamily="18" charset="0"/>
                                  <a:ea typeface="Cambria Math" panose="02040503050406030204" pitchFamily="18" charset="0"/>
                                </a:rPr>
                              </m:ctrlPr>
                            </m:sSupPr>
                            <m:e>
                              <m:d>
                                <m:dPr>
                                  <m:ctrlPr>
                                    <a:rPr lang="pt-BR" sz="1600" i="1">
                                      <a:latin typeface="Cambria Math" panose="02040503050406030204" pitchFamily="18" charset="0"/>
                                      <a:ea typeface="Cambria Math" panose="02040503050406030204" pitchFamily="18" charset="0"/>
                                    </a:rPr>
                                  </m:ctrlPr>
                                </m:dPr>
                                <m:e>
                                  <m:f>
                                    <m:fPr>
                                      <m:ctrlPr>
                                        <a:rPr lang="pt-BR" sz="1600" i="1">
                                          <a:latin typeface="Cambria Math" panose="02040503050406030204" pitchFamily="18" charset="0"/>
                                          <a:ea typeface="Cambria Math" panose="02040503050406030204" pitchFamily="18" charset="0"/>
                                        </a:rPr>
                                      </m:ctrlPr>
                                    </m:fPr>
                                    <m:num>
                                      <m:r>
                                        <a:rPr lang="pt-BR" sz="1600" i="1">
                                          <a:latin typeface="Cambria Math" panose="02040503050406030204" pitchFamily="18" charset="0"/>
                                          <a:ea typeface="Cambria Math" panose="02040503050406030204" pitchFamily="18" charset="0"/>
                                        </a:rPr>
                                        <m:t>0,01</m:t>
                                      </m:r>
                                    </m:num>
                                    <m:den>
                                      <m:r>
                                        <a:rPr lang="pt-BR" sz="1600" i="1">
                                          <a:latin typeface="Cambria Math" panose="02040503050406030204" pitchFamily="18" charset="0"/>
                                          <a:ea typeface="Cambria Math" panose="02040503050406030204" pitchFamily="18" charset="0"/>
                                        </a:rPr>
                                        <m:t>24,89</m:t>
                                      </m:r>
                                    </m:den>
                                  </m:f>
                                </m:e>
                              </m:d>
                            </m:e>
                            <m:sup>
                              <m:r>
                                <a:rPr lang="pt-BR" sz="1600" i="1">
                                  <a:latin typeface="Cambria Math" panose="02040503050406030204" pitchFamily="18" charset="0"/>
                                  <a:ea typeface="Cambria Math" panose="02040503050406030204" pitchFamily="18" charset="0"/>
                                </a:rPr>
                                <m:t>2</m:t>
                              </m:r>
                            </m:sup>
                          </m:sSup>
                        </m:e>
                      </m:rad>
                    </m:oMath>
                  </m:oMathPara>
                </a14:m>
                <a:endParaRPr lang="pt-BR" sz="1600" dirty="0"/>
              </a:p>
            </p:txBody>
          </p:sp>
        </mc:Choice>
        <mc:Fallback xmlns="">
          <p:sp>
            <p:nvSpPr>
              <p:cNvPr id="19" name="CaixaDeTexto 18">
                <a:extLst>
                  <a:ext uri="{FF2B5EF4-FFF2-40B4-BE49-F238E27FC236}">
                    <a16:creationId xmlns="" xmlns:a16="http://schemas.microsoft.com/office/drawing/2014/main" xmlns:a14="http://schemas.microsoft.com/office/drawing/2010/main" id="{62D77A64-97DC-498F-ACF7-18497FF79DD8}"/>
                  </a:ext>
                </a:extLst>
              </p:cNvPr>
              <p:cNvSpPr txBox="1">
                <a:spLocks noRot="1" noChangeAspect="1" noMove="1" noResize="1" noEditPoints="1" noAdjustHandles="1" noChangeArrowheads="1" noChangeShapeType="1" noTextEdit="1"/>
              </p:cNvSpPr>
              <p:nvPr/>
            </p:nvSpPr>
            <p:spPr>
              <a:xfrm>
                <a:off x="1836564" y="4425566"/>
                <a:ext cx="3994235" cy="727507"/>
              </a:xfrm>
              <a:prstGeom prst="rect">
                <a:avLst/>
              </a:prstGeom>
              <a:blipFill rotWithShape="0">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 name="CaixaDeTexto 19">
                <a:extLst>
                  <a:ext uri="{FF2B5EF4-FFF2-40B4-BE49-F238E27FC236}">
                    <a16:creationId xmlns="" xmlns:a16="http://schemas.microsoft.com/office/drawing/2014/main" id="{9D1024E6-30E8-44F8-B8DA-3A8EAEA9D982}"/>
                  </a:ext>
                </a:extLst>
              </p:cNvPr>
              <p:cNvSpPr txBox="1"/>
              <p:nvPr/>
            </p:nvSpPr>
            <p:spPr>
              <a:xfrm>
                <a:off x="2251878" y="5528488"/>
                <a:ext cx="3218253" cy="268343"/>
              </a:xfrm>
              <a:prstGeom prst="rect">
                <a:avLst/>
              </a:prstGeom>
              <a:noFill/>
            </p:spPr>
            <p:txBody>
              <a:bodyPr wrap="none" lIns="0" tIns="0" rIns="0" bIns="0" rtlCol="0">
                <a:spAutoFit/>
              </a:bodyPr>
              <a:lstStyle/>
              <a:p>
                <a14:m>
                  <m:oMath xmlns:m="http://schemas.openxmlformats.org/officeDocument/2006/math">
                    <m:sSub>
                      <m:sSubPr>
                        <m:ctrlPr>
                          <a:rPr lang="pt-BR" sz="1600" b="1" i="1" smtClean="0">
                            <a:latin typeface="Cambria Math" panose="02040503050406030204" pitchFamily="18" charset="0"/>
                          </a:rPr>
                        </m:ctrlPr>
                      </m:sSubPr>
                      <m:e>
                        <m:r>
                          <a:rPr lang="pt-BR" sz="1600" b="1" i="1" smtClean="0">
                            <a:latin typeface="Cambria Math" panose="02040503050406030204" pitchFamily="18" charset="0"/>
                          </a:rPr>
                          <m:t>𝒖</m:t>
                        </m:r>
                      </m:e>
                      <m:sub>
                        <m:r>
                          <a:rPr lang="pt-BR" sz="1600" b="1" i="1" smtClean="0">
                            <a:latin typeface="Cambria Math" panose="02040503050406030204" pitchFamily="18" charset="0"/>
                            <a:ea typeface="Cambria Math" panose="02040503050406030204" pitchFamily="18" charset="0"/>
                          </a:rPr>
                          <m:t>𝝆</m:t>
                        </m:r>
                      </m:sub>
                    </m:sSub>
                    <m:r>
                      <a:rPr lang="pt-BR" sz="1600" b="1" i="1" smtClean="0">
                        <a:latin typeface="Cambria Math" panose="02040503050406030204" pitchFamily="18" charset="0"/>
                      </a:rPr>
                      <m:t>=</m:t>
                    </m:r>
                  </m:oMath>
                </a14:m>
                <a:r>
                  <a:rPr lang="pt-BR" sz="1600" b="1" dirty="0"/>
                  <a:t>0,0003996858428 = 0,0004 g/</a:t>
                </a:r>
                <a:r>
                  <a:rPr lang="pt-BR" sz="1600" b="1" dirty="0" err="1"/>
                  <a:t>mL</a:t>
                </a:r>
                <a:endParaRPr lang="pt-BR" sz="1600" b="1" dirty="0"/>
              </a:p>
            </p:txBody>
          </p:sp>
        </mc:Choice>
        <mc:Fallback xmlns="">
          <p:sp>
            <p:nvSpPr>
              <p:cNvPr id="20" name="CaixaDeTexto 19">
                <a:extLst>
                  <a:ext uri="{FF2B5EF4-FFF2-40B4-BE49-F238E27FC236}">
                    <a16:creationId xmlns="" xmlns:a16="http://schemas.microsoft.com/office/drawing/2014/main" xmlns:a14="http://schemas.microsoft.com/office/drawing/2010/main" id="{9D1024E6-30E8-44F8-B8DA-3A8EAEA9D982}"/>
                  </a:ext>
                </a:extLst>
              </p:cNvPr>
              <p:cNvSpPr txBox="1">
                <a:spLocks noRot="1" noChangeAspect="1" noMove="1" noResize="1" noEditPoints="1" noAdjustHandles="1" noChangeArrowheads="1" noChangeShapeType="1" noTextEdit="1"/>
              </p:cNvSpPr>
              <p:nvPr/>
            </p:nvSpPr>
            <p:spPr>
              <a:xfrm>
                <a:off x="2251878" y="5528488"/>
                <a:ext cx="3218253" cy="268343"/>
              </a:xfrm>
              <a:prstGeom prst="rect">
                <a:avLst/>
              </a:prstGeom>
              <a:blipFill rotWithShape="0">
                <a:blip r:embed="rId7"/>
                <a:stretch>
                  <a:fillRect l="-1515" t="-22727" r="-2841" b="-38636"/>
                </a:stretch>
              </a:blipFill>
            </p:spPr>
            <p:txBody>
              <a:bodyPr/>
              <a:lstStyle/>
              <a:p>
                <a:r>
                  <a:rPr lang="pt-BR">
                    <a:noFill/>
                  </a:rPr>
                  <a:t> </a:t>
                </a:r>
              </a:p>
            </p:txBody>
          </p:sp>
        </mc:Fallback>
      </mc:AlternateContent>
    </p:spTree>
    <p:extLst>
      <p:ext uri="{BB962C8B-B14F-4D97-AF65-F5344CB8AC3E}">
        <p14:creationId xmlns:p14="http://schemas.microsoft.com/office/powerpoint/2010/main" val="120295952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979" name="Object 3"/>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50331" name="Equação" r:id="rId3" imgW="114151" imgH="215619" progId="Equation.3">
                  <p:embed/>
                </p:oleObj>
              </mc:Choice>
              <mc:Fallback>
                <p:oleObj name="Equação" r:id="rId3" imgW="114151" imgH="215619" progId="Equation.3">
                  <p:embed/>
                  <p:pic>
                    <p:nvPicPr>
                      <p:cNvPr id="12697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graphicFrame>
        <p:nvGraphicFramePr>
          <p:cNvPr id="126987" name="Object 11"/>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0332" name="Equation" r:id="rId5" imgW="114120" imgH="215640" progId="Equation.3">
                  <p:embed/>
                </p:oleObj>
              </mc:Choice>
              <mc:Fallback>
                <p:oleObj name="Equation" r:id="rId5" imgW="114120" imgH="215640" progId="Equation.3">
                  <p:embed/>
                  <p:pic>
                    <p:nvPicPr>
                      <p:cNvPr id="126987"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6988" name="Object 1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0333" name="Equation" r:id="rId6" imgW="114120" imgH="215640" progId="Equation.3">
                  <p:embed/>
                </p:oleObj>
              </mc:Choice>
              <mc:Fallback>
                <p:oleObj name="Equation" r:id="rId6" imgW="114120" imgH="215640" progId="Equation.3">
                  <p:embed/>
                  <p:pic>
                    <p:nvPicPr>
                      <p:cNvPr id="126988"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tângulo 2"/>
          <p:cNvSpPr/>
          <p:nvPr/>
        </p:nvSpPr>
        <p:spPr>
          <a:xfrm>
            <a:off x="612000" y="1183672"/>
            <a:ext cx="7920000" cy="958980"/>
          </a:xfrm>
          <a:prstGeom prst="rect">
            <a:avLst/>
          </a:prstGeom>
        </p:spPr>
        <p:txBody>
          <a:bodyPr wrap="square">
            <a:spAutoFit/>
          </a:bodyPr>
          <a:lstStyle/>
          <a:p>
            <a:pPr algn="just">
              <a:lnSpc>
                <a:spcPct val="120000"/>
              </a:lnSpc>
            </a:pPr>
            <a:r>
              <a:rPr lang="pt-BR" sz="1600" b="1" dirty="0">
                <a:solidFill>
                  <a:srgbClr val="E1B937"/>
                </a:solidFill>
                <a:latin typeface="+mj-lt"/>
              </a:rPr>
              <a:t>Exercício 7.1 </a:t>
            </a:r>
            <a:endParaRPr lang="pt-BR" sz="1600" b="1" dirty="0" smtClean="0">
              <a:solidFill>
                <a:srgbClr val="E1B937"/>
              </a:solidFill>
              <a:latin typeface="+mj-lt"/>
            </a:endParaRPr>
          </a:p>
          <a:p>
            <a:pPr algn="just">
              <a:lnSpc>
                <a:spcPct val="120000"/>
              </a:lnSpc>
            </a:pPr>
            <a:r>
              <a:rPr lang="pt-BR" sz="1600" dirty="0" smtClean="0">
                <a:latin typeface="+mj-lt"/>
              </a:rPr>
              <a:t>Um </a:t>
            </a:r>
            <a:r>
              <a:rPr lang="pt-BR" sz="1600" dirty="0">
                <a:latin typeface="+mj-lt"/>
              </a:rPr>
              <a:t>químico realizou a medição da massa (M4) de um produto utilizando a seguinte balança de pratos.</a:t>
            </a:r>
          </a:p>
        </p:txBody>
      </p:sp>
      <p:sp>
        <p:nvSpPr>
          <p:cNvPr id="4" name="Retângulo 3"/>
          <p:cNvSpPr/>
          <p:nvPr/>
        </p:nvSpPr>
        <p:spPr>
          <a:xfrm>
            <a:off x="612000" y="4288833"/>
            <a:ext cx="7920000" cy="1254446"/>
          </a:xfrm>
          <a:prstGeom prst="rect">
            <a:avLst/>
          </a:prstGeom>
        </p:spPr>
        <p:txBody>
          <a:bodyPr wrap="square">
            <a:spAutoFit/>
          </a:bodyPr>
          <a:lstStyle/>
          <a:p>
            <a:pPr>
              <a:lnSpc>
                <a:spcPct val="120000"/>
              </a:lnSpc>
            </a:pPr>
            <a:r>
              <a:rPr lang="pt-BR" sz="1600" dirty="0">
                <a:latin typeface="+mj-lt"/>
              </a:rPr>
              <a:t>M1 = (128,0 + 0,2) g ;  M2 = (56,4 + 0,4) g ; M3 = (39,7 + 0,7) g</a:t>
            </a:r>
          </a:p>
          <a:p>
            <a:pPr algn="just">
              <a:lnSpc>
                <a:spcPct val="120000"/>
              </a:lnSpc>
            </a:pPr>
            <a:r>
              <a:rPr lang="pt-BR" sz="1600" dirty="0">
                <a:latin typeface="+mj-lt"/>
              </a:rPr>
              <a:t/>
            </a:r>
            <a:br>
              <a:rPr lang="pt-BR" sz="1600" dirty="0">
                <a:latin typeface="+mj-lt"/>
              </a:rPr>
            </a:br>
            <a:r>
              <a:rPr lang="pt-BR" sz="1600" dirty="0">
                <a:latin typeface="+mj-lt"/>
              </a:rPr>
              <a:t>Considerando a balança em equilíbrio e as incertezas declaradas para k = 2,0 todos com confiabilidade metrologia de 95,45%. Calcule o valor da massa M4 e sua incerteza. </a:t>
            </a:r>
          </a:p>
        </p:txBody>
      </p:sp>
      <p:pic>
        <p:nvPicPr>
          <p:cNvPr id="1925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8450" y="1923233"/>
            <a:ext cx="3175984" cy="2120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ítulo 1">
            <a:extLst>
              <a:ext uri="{FF2B5EF4-FFF2-40B4-BE49-F238E27FC236}">
                <a16:creationId xmlns="" xmlns:a16="http://schemas.microsoft.com/office/drawing/2014/main" id="{4E719F85-80B7-4D1C-80F3-6D0E7AF778C9}"/>
              </a:ext>
            </a:extLst>
          </p:cNvPr>
          <p:cNvSpPr>
            <a:spLocks noGrp="1"/>
          </p:cNvSpPr>
          <p:nvPr>
            <p:ph type="title"/>
          </p:nvPr>
        </p:nvSpPr>
        <p:spPr>
          <a:xfrm>
            <a:off x="612000" y="243047"/>
            <a:ext cx="7470775" cy="607096"/>
          </a:xfrm>
        </p:spPr>
        <p:txBody>
          <a:bodyPr>
            <a:noAutofit/>
          </a:bodyPr>
          <a:lstStyle/>
          <a:p>
            <a:r>
              <a:rPr lang="pt-BR" sz="2200" b="1" cap="all" dirty="0">
                <a:solidFill>
                  <a:srgbClr val="0066B2"/>
                </a:solidFill>
              </a:rPr>
              <a:t>7. Determinação de incerteza em medições indiretas </a:t>
            </a:r>
          </a:p>
        </p:txBody>
      </p:sp>
    </p:spTree>
    <p:extLst>
      <p:ext uri="{BB962C8B-B14F-4D97-AF65-F5344CB8AC3E}">
        <p14:creationId xmlns:p14="http://schemas.microsoft.com/office/powerpoint/2010/main" val="2185480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ço Reservado para Conteúdo 2"/>
          <p:cNvSpPr>
            <a:spLocks noGrp="1"/>
          </p:cNvSpPr>
          <p:nvPr>
            <p:ph idx="4294967295"/>
          </p:nvPr>
        </p:nvSpPr>
        <p:spPr>
          <a:xfrm>
            <a:off x="563499" y="1312516"/>
            <a:ext cx="7920000" cy="4320000"/>
          </a:xfrm>
        </p:spPr>
        <p:txBody>
          <a:bodyPr/>
          <a:lstStyle/>
          <a:p>
            <a:pPr marL="0" indent="0" algn="just">
              <a:lnSpc>
                <a:spcPct val="90000"/>
              </a:lnSpc>
              <a:buFont typeface="Arial" charset="0"/>
              <a:buNone/>
            </a:pPr>
            <a:r>
              <a:rPr lang="pt-BR" sz="1600" dirty="0">
                <a:latin typeface="+mj-lt"/>
              </a:rPr>
              <a:t>A classificação dos pesos-padrão também está relacionada com o processo de fabricação e do tipo de marcação em sua superfície:</a:t>
            </a:r>
          </a:p>
          <a:p>
            <a:pPr marL="0" indent="0" algn="just">
              <a:lnSpc>
                <a:spcPct val="70000"/>
              </a:lnSpc>
              <a:buFont typeface="Arial" charset="0"/>
              <a:buNone/>
            </a:pPr>
            <a:endParaRPr lang="pt-BR" sz="1600" dirty="0">
              <a:latin typeface="+mj-lt"/>
            </a:endParaRPr>
          </a:p>
          <a:p>
            <a:pPr marL="0" indent="0" algn="just">
              <a:lnSpc>
                <a:spcPct val="110000"/>
              </a:lnSpc>
              <a:buFont typeface="Arial" charset="0"/>
              <a:buNone/>
            </a:pPr>
            <a:r>
              <a:rPr lang="pt-BR" sz="1600" b="1" dirty="0">
                <a:latin typeface="+mj-lt"/>
              </a:rPr>
              <a:t>Classe E1 e E2</a:t>
            </a:r>
            <a:r>
              <a:rPr lang="pt-BR" sz="1600" dirty="0">
                <a:latin typeface="+mj-lt"/>
              </a:rPr>
              <a:t>: pesos inteiriços de aço inoxidável, sem marcação na sua superfície e sem câmara de ajuste.</a:t>
            </a:r>
          </a:p>
          <a:p>
            <a:pPr marL="0" indent="0" algn="just">
              <a:lnSpc>
                <a:spcPct val="110000"/>
              </a:lnSpc>
              <a:buFont typeface="Arial" charset="0"/>
              <a:buNone/>
            </a:pPr>
            <a:r>
              <a:rPr lang="pt-BR" sz="1600" b="1" dirty="0">
                <a:latin typeface="+mj-lt"/>
              </a:rPr>
              <a:t>Classe F1</a:t>
            </a:r>
            <a:r>
              <a:rPr lang="pt-BR" sz="1600" dirty="0">
                <a:latin typeface="+mj-lt"/>
              </a:rPr>
              <a:t>: pesos de aço inoxidável com câmara de ajuste, admitem a marcação do valor nominal na sua superfície.</a:t>
            </a:r>
          </a:p>
          <a:p>
            <a:pPr marL="0" indent="0" algn="just">
              <a:lnSpc>
                <a:spcPct val="110000"/>
              </a:lnSpc>
              <a:buFont typeface="Arial" charset="0"/>
              <a:buNone/>
            </a:pPr>
            <a:r>
              <a:rPr lang="pt-BR" sz="1600" b="1" dirty="0">
                <a:latin typeface="+mj-lt"/>
              </a:rPr>
              <a:t>Classe F2</a:t>
            </a:r>
            <a:r>
              <a:rPr lang="pt-BR" sz="1600" dirty="0">
                <a:latin typeface="+mj-lt"/>
              </a:rPr>
              <a:t>: pesos de latão com um revestimento de cromo, admitem a marcação do valor nominal na sua superfície, seguido da letra F.</a:t>
            </a:r>
          </a:p>
          <a:p>
            <a:pPr marL="0" indent="0" algn="just">
              <a:lnSpc>
                <a:spcPct val="110000"/>
              </a:lnSpc>
              <a:buFont typeface="Arial" charset="0"/>
              <a:buNone/>
            </a:pPr>
            <a:r>
              <a:rPr lang="pt-BR" sz="1600" b="1" dirty="0">
                <a:latin typeface="+mj-lt"/>
              </a:rPr>
              <a:t>Classe M1, M2, M3</a:t>
            </a:r>
            <a:r>
              <a:rPr lang="pt-BR" sz="1600" dirty="0">
                <a:latin typeface="+mj-lt"/>
              </a:rPr>
              <a:t>: pesos de latão ou ferro fundido, admitem a marcação do valor nominal na sua superfície, com boa qualidade de pintura.</a:t>
            </a:r>
          </a:p>
          <a:p>
            <a:pPr marL="0" indent="0" algn="just">
              <a:lnSpc>
                <a:spcPct val="70000"/>
              </a:lnSpc>
              <a:buFont typeface="Arial" charset="0"/>
              <a:buNone/>
            </a:pPr>
            <a:endParaRPr lang="pt-BR" sz="1800" dirty="0"/>
          </a:p>
        </p:txBody>
      </p:sp>
      <p:sp>
        <p:nvSpPr>
          <p:cNvPr id="5" name="Título 1">
            <a:extLst>
              <a:ext uri="{FF2B5EF4-FFF2-40B4-BE49-F238E27FC236}">
                <a16:creationId xmlns="" xmlns:a16="http://schemas.microsoft.com/office/drawing/2014/main" id="{3E31241D-32B1-4301-869D-45D11A459AAF}"/>
              </a:ext>
            </a:extLst>
          </p:cNvPr>
          <p:cNvSpPr txBox="1">
            <a:spLocks/>
          </p:cNvSpPr>
          <p:nvPr/>
        </p:nvSpPr>
        <p:spPr>
          <a:xfrm>
            <a:off x="421832" y="182642"/>
            <a:ext cx="7886349" cy="6387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1. PORTARIA 233 Inmetro – CLASSIFICAÇÃO DE MASSAS</a:t>
            </a:r>
            <a:endParaRPr lang="pt-BR" sz="2200" dirty="0">
              <a:solidFill>
                <a:srgbClr val="0066B2"/>
              </a:solidFill>
            </a:endParaRPr>
          </a:p>
        </p:txBody>
      </p:sp>
    </p:spTree>
    <p:extLst>
      <p:ext uri="{BB962C8B-B14F-4D97-AF65-F5344CB8AC3E}">
        <p14:creationId xmlns:p14="http://schemas.microsoft.com/office/powerpoint/2010/main" val="3209190922"/>
      </p:ext>
    </p:extLst>
  </p:cSld>
  <p:clrMapOvr>
    <a:masterClrMapping/>
  </p:clrMapOvr>
  <p:transition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ço Reservado para Conteúdo 2"/>
          <p:cNvSpPr>
            <a:spLocks noGrp="1"/>
          </p:cNvSpPr>
          <p:nvPr>
            <p:ph idx="4294967295"/>
          </p:nvPr>
        </p:nvSpPr>
        <p:spPr>
          <a:xfrm>
            <a:off x="421832" y="1310253"/>
            <a:ext cx="7920000" cy="4320000"/>
          </a:xfrm>
        </p:spPr>
        <p:txBody>
          <a:bodyPr>
            <a:normAutofit/>
          </a:bodyPr>
          <a:lstStyle/>
          <a:p>
            <a:pPr marL="0" indent="0" algn="just">
              <a:lnSpc>
                <a:spcPct val="120000"/>
              </a:lnSpc>
              <a:spcBef>
                <a:spcPts val="0"/>
              </a:spcBef>
              <a:buFont typeface="Arial" charset="0"/>
              <a:buNone/>
              <a:tabLst>
                <a:tab pos="0" algn="l"/>
              </a:tabLst>
            </a:pPr>
            <a:r>
              <a:rPr lang="pt-BR" sz="1600" b="1" dirty="0">
                <a:solidFill>
                  <a:srgbClr val="E1B937"/>
                </a:solidFill>
                <a:latin typeface="+mj-lt"/>
              </a:rPr>
              <a:t>Valor Nominal dos </a:t>
            </a:r>
            <a:r>
              <a:rPr lang="pt-BR" sz="1600" b="1" dirty="0" smtClean="0">
                <a:solidFill>
                  <a:srgbClr val="E1B937"/>
                </a:solidFill>
                <a:latin typeface="+mj-lt"/>
              </a:rPr>
              <a:t>Pesos-Padrão</a:t>
            </a:r>
          </a:p>
          <a:p>
            <a:pPr marL="0" indent="0" algn="just">
              <a:lnSpc>
                <a:spcPct val="120000"/>
              </a:lnSpc>
              <a:spcBef>
                <a:spcPts val="0"/>
              </a:spcBef>
              <a:buFont typeface="Arial" charset="0"/>
              <a:buNone/>
              <a:tabLst>
                <a:tab pos="0" algn="l"/>
              </a:tabLst>
            </a:pPr>
            <a:endParaRPr lang="pt-BR" sz="1600" b="1" dirty="0">
              <a:solidFill>
                <a:srgbClr val="E1B937"/>
              </a:solidFill>
              <a:latin typeface="+mj-lt"/>
            </a:endParaRPr>
          </a:p>
          <a:p>
            <a:pPr marL="0" indent="0" algn="just">
              <a:lnSpc>
                <a:spcPct val="120000"/>
              </a:lnSpc>
              <a:spcBef>
                <a:spcPts val="0"/>
              </a:spcBef>
              <a:buFont typeface="Arial" charset="0"/>
              <a:buNone/>
              <a:tabLst>
                <a:tab pos="0" algn="l"/>
              </a:tabLst>
            </a:pPr>
            <a:r>
              <a:rPr lang="pt-BR" sz="1600" dirty="0">
                <a:latin typeface="+mj-lt"/>
              </a:rPr>
              <a:t>Os jogos de pesos-padrão, que geralmente são chamadas de “coleções de pesos-padrão” podem ser confeccionados de diferentes tipos de material, porém o mais indicado é o aço inoxidável, com massa específica próxima de 8000 kg/m</a:t>
            </a:r>
            <a:r>
              <a:rPr lang="pt-BR" sz="1600" baseline="30000" dirty="0">
                <a:latin typeface="+mj-lt"/>
              </a:rPr>
              <a:t>3</a:t>
            </a:r>
            <a:r>
              <a:rPr lang="pt-BR" sz="1600" dirty="0">
                <a:latin typeface="+mj-lt"/>
              </a:rPr>
              <a:t>. Uma coleção de pesos-padrão, consiste em uma série de pesos designados de tal modo, que todos os valores nominais possíveis possam ser assegurados com o menor número de pesos. A composição das séries dos pesos mais comum é:</a:t>
            </a:r>
          </a:p>
          <a:p>
            <a:pPr marL="0" indent="0" algn="ctr">
              <a:lnSpc>
                <a:spcPct val="120000"/>
              </a:lnSpc>
              <a:spcBef>
                <a:spcPts val="0"/>
              </a:spcBef>
              <a:buFont typeface="Arial" charset="0"/>
              <a:buNone/>
              <a:tabLst>
                <a:tab pos="0" algn="l"/>
              </a:tabLst>
            </a:pPr>
            <a:r>
              <a:rPr lang="pt-BR" sz="1600" dirty="0">
                <a:latin typeface="+mj-lt"/>
              </a:rPr>
              <a:t>(1-2-2-5)x10</a:t>
            </a:r>
            <a:r>
              <a:rPr lang="pt-BR" sz="1600" baseline="30000" dirty="0">
                <a:latin typeface="+mj-lt"/>
              </a:rPr>
              <a:t>n</a:t>
            </a:r>
            <a:r>
              <a:rPr lang="pt-BR" sz="1600" dirty="0">
                <a:latin typeface="+mj-lt"/>
              </a:rPr>
              <a:t> kg;  (1-1-2-5)x10</a:t>
            </a:r>
            <a:r>
              <a:rPr lang="pt-BR" sz="1600" baseline="30000" dirty="0">
                <a:latin typeface="+mj-lt"/>
              </a:rPr>
              <a:t>n</a:t>
            </a:r>
            <a:r>
              <a:rPr lang="pt-BR" sz="1600" dirty="0">
                <a:latin typeface="+mj-lt"/>
              </a:rPr>
              <a:t> kg; (1-1-1-2-5)x10</a:t>
            </a:r>
            <a:r>
              <a:rPr lang="pt-BR" sz="1600" baseline="30000" dirty="0">
                <a:latin typeface="+mj-lt"/>
              </a:rPr>
              <a:t>n </a:t>
            </a:r>
            <a:r>
              <a:rPr lang="pt-BR" sz="1600" dirty="0">
                <a:latin typeface="+mj-lt"/>
              </a:rPr>
              <a:t> kg  e (1-1-2-2-5)x10</a:t>
            </a:r>
            <a:r>
              <a:rPr lang="pt-BR" sz="1600" baseline="30000" dirty="0">
                <a:latin typeface="+mj-lt"/>
              </a:rPr>
              <a:t>n</a:t>
            </a:r>
            <a:r>
              <a:rPr lang="pt-BR" sz="1600" dirty="0">
                <a:latin typeface="+mj-lt"/>
              </a:rPr>
              <a:t> kg</a:t>
            </a:r>
          </a:p>
          <a:p>
            <a:pPr marL="0" indent="0" algn="just">
              <a:lnSpc>
                <a:spcPct val="120000"/>
              </a:lnSpc>
              <a:spcBef>
                <a:spcPts val="0"/>
              </a:spcBef>
              <a:buFont typeface="Arial" charset="0"/>
              <a:buNone/>
              <a:tabLst>
                <a:tab pos="0" algn="l"/>
              </a:tabLst>
            </a:pPr>
            <a:r>
              <a:rPr lang="pt-BR" sz="1600" dirty="0">
                <a:latin typeface="+mj-lt"/>
              </a:rPr>
              <a:t>onde “n” representa um número inteiro positivo, negativo ou zero.</a:t>
            </a:r>
          </a:p>
          <a:p>
            <a:pPr marL="0" indent="0" algn="just">
              <a:lnSpc>
                <a:spcPct val="120000"/>
              </a:lnSpc>
              <a:spcBef>
                <a:spcPts val="0"/>
              </a:spcBef>
              <a:buFont typeface="Arial" charset="0"/>
              <a:buNone/>
              <a:tabLst>
                <a:tab pos="0" algn="l"/>
              </a:tabLst>
            </a:pPr>
            <a:r>
              <a:rPr lang="pt-BR" sz="1600" dirty="0">
                <a:latin typeface="+mj-lt"/>
              </a:rPr>
              <a:t>O valor nominal da massa dos pesos-padrão devem ser iguais a 1x10</a:t>
            </a:r>
            <a:r>
              <a:rPr lang="pt-BR" sz="1600" baseline="30000" dirty="0">
                <a:latin typeface="+mj-lt"/>
              </a:rPr>
              <a:t>n</a:t>
            </a:r>
            <a:r>
              <a:rPr lang="pt-BR" sz="1600" dirty="0">
                <a:latin typeface="+mj-lt"/>
              </a:rPr>
              <a:t> kg; 2x10</a:t>
            </a:r>
            <a:r>
              <a:rPr lang="pt-BR" sz="1600" baseline="30000" dirty="0">
                <a:latin typeface="+mj-lt"/>
              </a:rPr>
              <a:t>n</a:t>
            </a:r>
            <a:r>
              <a:rPr lang="pt-BR" sz="1600" dirty="0">
                <a:latin typeface="+mj-lt"/>
              </a:rPr>
              <a:t> kg ou  5x10</a:t>
            </a:r>
            <a:r>
              <a:rPr lang="pt-BR" sz="1600" baseline="30000" dirty="0">
                <a:latin typeface="+mj-lt"/>
              </a:rPr>
              <a:t>n</a:t>
            </a:r>
            <a:r>
              <a:rPr lang="pt-BR" sz="1600" dirty="0">
                <a:latin typeface="+mj-lt"/>
              </a:rPr>
              <a:t> kg, onde “n” também representa um número inteiro positivo, negativo ou zero.</a:t>
            </a:r>
          </a:p>
          <a:p>
            <a:pPr marL="0" indent="0" algn="just">
              <a:lnSpc>
                <a:spcPct val="120000"/>
              </a:lnSpc>
              <a:spcBef>
                <a:spcPts val="0"/>
              </a:spcBef>
              <a:buFont typeface="Arial" charset="0"/>
              <a:buNone/>
              <a:tabLst>
                <a:tab pos="0" algn="l"/>
              </a:tabLst>
            </a:pPr>
            <a:endParaRPr lang="pt-BR" sz="1800" dirty="0"/>
          </a:p>
        </p:txBody>
      </p:sp>
      <p:sp>
        <p:nvSpPr>
          <p:cNvPr id="4" name="Título 1">
            <a:extLst>
              <a:ext uri="{FF2B5EF4-FFF2-40B4-BE49-F238E27FC236}">
                <a16:creationId xmlns="" xmlns:a16="http://schemas.microsoft.com/office/drawing/2014/main" id="{48BFACAB-BE0A-4AB9-900C-A8FE7D3341F1}"/>
              </a:ext>
            </a:extLst>
          </p:cNvPr>
          <p:cNvSpPr txBox="1">
            <a:spLocks/>
          </p:cNvSpPr>
          <p:nvPr/>
        </p:nvSpPr>
        <p:spPr>
          <a:xfrm>
            <a:off x="421832" y="182642"/>
            <a:ext cx="7886349" cy="6387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1. </a:t>
            </a:r>
            <a:r>
              <a:rPr lang="pt-BR" sz="2200" b="1" dirty="0" smtClean="0">
                <a:solidFill>
                  <a:srgbClr val="0066B2"/>
                </a:solidFill>
              </a:rPr>
              <a:t>PORTARIA 233 Inmetro – </a:t>
            </a:r>
            <a:r>
              <a:rPr lang="pt-BR" sz="2200" b="1" dirty="0">
                <a:solidFill>
                  <a:srgbClr val="0066B2"/>
                </a:solidFill>
              </a:rPr>
              <a:t>CLASSIFICAÇÃO DE MASSAS</a:t>
            </a:r>
            <a:endParaRPr lang="pt-BR" sz="2200" dirty="0">
              <a:solidFill>
                <a:srgbClr val="0066B2"/>
              </a:solidFill>
            </a:endParaRPr>
          </a:p>
        </p:txBody>
      </p:sp>
    </p:spTree>
    <p:extLst>
      <p:ext uri="{BB962C8B-B14F-4D97-AF65-F5344CB8AC3E}">
        <p14:creationId xmlns:p14="http://schemas.microsoft.com/office/powerpoint/2010/main" val="1189769187"/>
      </p:ext>
    </p:extLst>
  </p:cSld>
  <p:clrMapOvr>
    <a:masterClrMapping/>
  </p:clrMapOvr>
  <p:transition advTm="1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Espaço Reservado para Conteúdo 2"/>
          <p:cNvSpPr>
            <a:spLocks noGrp="1"/>
          </p:cNvSpPr>
          <p:nvPr>
            <p:ph idx="4294967295"/>
          </p:nvPr>
        </p:nvSpPr>
        <p:spPr>
          <a:xfrm>
            <a:off x="753668" y="1430795"/>
            <a:ext cx="7920000" cy="871239"/>
          </a:xfrm>
        </p:spPr>
        <p:txBody>
          <a:bodyPr>
            <a:noAutofit/>
          </a:bodyPr>
          <a:lstStyle/>
          <a:p>
            <a:pPr marL="0" indent="0" algn="ctr">
              <a:lnSpc>
                <a:spcPct val="120000"/>
              </a:lnSpc>
              <a:spcBef>
                <a:spcPts val="0"/>
              </a:spcBef>
              <a:buFont typeface="Arial" charset="0"/>
              <a:buNone/>
            </a:pPr>
            <a:r>
              <a:rPr lang="pt-BR" sz="1600" dirty="0">
                <a:latin typeface="+mj-lt"/>
              </a:rPr>
              <a:t>A massa específica dos pesos-padrão variam de acordo com o tipo de material empregado na sua confecção, sendo que atualmente o aço inoxidável com </a:t>
            </a:r>
            <a:br>
              <a:rPr lang="pt-BR" sz="1600" dirty="0">
                <a:latin typeface="+mj-lt"/>
              </a:rPr>
            </a:br>
            <a:r>
              <a:rPr lang="pt-BR" sz="1600" dirty="0">
                <a:latin typeface="+mj-lt"/>
              </a:rPr>
              <a:t>8000 kg/m</a:t>
            </a:r>
            <a:r>
              <a:rPr lang="pt-BR" sz="1600" baseline="30000" dirty="0">
                <a:latin typeface="+mj-lt"/>
              </a:rPr>
              <a:t>3</a:t>
            </a:r>
            <a:r>
              <a:rPr lang="pt-BR" sz="1600" dirty="0">
                <a:latin typeface="+mj-lt"/>
              </a:rPr>
              <a:t> é o mais recomendado.</a:t>
            </a:r>
          </a:p>
        </p:txBody>
      </p:sp>
      <p:sp>
        <p:nvSpPr>
          <p:cNvPr id="5" name="Título 1">
            <a:extLst>
              <a:ext uri="{FF2B5EF4-FFF2-40B4-BE49-F238E27FC236}">
                <a16:creationId xmlns="" xmlns:a16="http://schemas.microsoft.com/office/drawing/2014/main" id="{482B41C2-CCA8-428E-BB6A-BFFD24B029D7}"/>
              </a:ext>
            </a:extLst>
          </p:cNvPr>
          <p:cNvSpPr txBox="1">
            <a:spLocks/>
          </p:cNvSpPr>
          <p:nvPr/>
        </p:nvSpPr>
        <p:spPr>
          <a:xfrm>
            <a:off x="421832" y="182642"/>
            <a:ext cx="7886349" cy="6387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1. PORTARIA 233 Inmetro – CLASSIFICAÇÃO DE MASSAS</a:t>
            </a:r>
            <a:endParaRPr lang="pt-BR" sz="2200" dirty="0">
              <a:solidFill>
                <a:srgbClr val="0066B2"/>
              </a:solidFill>
            </a:endParaRPr>
          </a:p>
        </p:txBody>
      </p:sp>
      <p:graphicFrame>
        <p:nvGraphicFramePr>
          <p:cNvPr id="2" name="Tabela 2">
            <a:extLst>
              <a:ext uri="{FF2B5EF4-FFF2-40B4-BE49-F238E27FC236}">
                <a16:creationId xmlns="" xmlns:a16="http://schemas.microsoft.com/office/drawing/2014/main" id="{B0ED0BBE-624B-4A57-BF86-05E21B0A170B}"/>
              </a:ext>
            </a:extLst>
          </p:cNvPr>
          <p:cNvGraphicFramePr>
            <a:graphicFrameLocks noGrp="1"/>
          </p:cNvGraphicFramePr>
          <p:nvPr>
            <p:extLst>
              <p:ext uri="{D42A27DB-BD31-4B8C-83A1-F6EECF244321}">
                <p14:modId xmlns:p14="http://schemas.microsoft.com/office/powerpoint/2010/main" val="263457663"/>
              </p:ext>
            </p:extLst>
          </p:nvPr>
        </p:nvGraphicFramePr>
        <p:xfrm>
          <a:off x="1524000" y="2794270"/>
          <a:ext cx="6096000" cy="2865120"/>
        </p:xfrm>
        <a:graphic>
          <a:graphicData uri="http://schemas.openxmlformats.org/drawingml/2006/table">
            <a:tbl>
              <a:tblPr firstRow="1" bandRow="1">
                <a:tableStyleId>{073A0DAA-6AF3-43AB-8588-CEC1D06C72B9}</a:tableStyleId>
              </a:tblPr>
              <a:tblGrid>
                <a:gridCol w="2032000">
                  <a:extLst>
                    <a:ext uri="{9D8B030D-6E8A-4147-A177-3AD203B41FA5}">
                      <a16:colId xmlns="" xmlns:a16="http://schemas.microsoft.com/office/drawing/2014/main" val="281152436"/>
                    </a:ext>
                  </a:extLst>
                </a:gridCol>
                <a:gridCol w="2032000">
                  <a:extLst>
                    <a:ext uri="{9D8B030D-6E8A-4147-A177-3AD203B41FA5}">
                      <a16:colId xmlns="" xmlns:a16="http://schemas.microsoft.com/office/drawing/2014/main" val="815466794"/>
                    </a:ext>
                  </a:extLst>
                </a:gridCol>
                <a:gridCol w="2032000">
                  <a:extLst>
                    <a:ext uri="{9D8B030D-6E8A-4147-A177-3AD203B41FA5}">
                      <a16:colId xmlns="" xmlns:a16="http://schemas.microsoft.com/office/drawing/2014/main" val="2501218367"/>
                    </a:ext>
                  </a:extLst>
                </a:gridCol>
              </a:tblGrid>
              <a:tr h="370840">
                <a:tc>
                  <a:txBody>
                    <a:bodyPr/>
                    <a:lstStyle/>
                    <a:p>
                      <a:pPr algn="ctr"/>
                      <a:r>
                        <a:rPr lang="pt-BR" dirty="0"/>
                        <a:t>MATERIAL</a:t>
                      </a:r>
                    </a:p>
                  </a:txBody>
                  <a:tcPr anchor="ctr"/>
                </a:tc>
                <a:tc>
                  <a:txBody>
                    <a:bodyPr/>
                    <a:lstStyle/>
                    <a:p>
                      <a:pPr algn="ctr"/>
                      <a:r>
                        <a:rPr lang="pt-BR" dirty="0"/>
                        <a:t>MASSA ESPECIFICA</a:t>
                      </a:r>
                    </a:p>
                    <a:p>
                      <a:pPr algn="ctr"/>
                      <a:r>
                        <a:rPr lang="pt-BR" dirty="0"/>
                        <a:t>(kg/m³)</a:t>
                      </a:r>
                    </a:p>
                  </a:txBody>
                  <a:tcPr anchor="ctr"/>
                </a:tc>
                <a:tc>
                  <a:txBody>
                    <a:bodyPr/>
                    <a:lstStyle/>
                    <a:p>
                      <a:pPr algn="ctr"/>
                      <a:r>
                        <a:rPr lang="pt-BR" dirty="0"/>
                        <a:t>FAIXA DE MEDIÇÃO</a:t>
                      </a:r>
                    </a:p>
                  </a:txBody>
                  <a:tcPr anchor="ctr"/>
                </a:tc>
                <a:extLst>
                  <a:ext uri="{0D108BD9-81ED-4DB2-BD59-A6C34878D82A}">
                    <a16:rowId xmlns="" xmlns:a16="http://schemas.microsoft.com/office/drawing/2014/main" val="378246987"/>
                  </a:ext>
                </a:extLst>
              </a:tr>
              <a:tr h="370840">
                <a:tc>
                  <a:txBody>
                    <a:bodyPr/>
                    <a:lstStyle/>
                    <a:p>
                      <a:pPr algn="ctr"/>
                      <a:r>
                        <a:rPr lang="pt-BR" dirty="0"/>
                        <a:t>Alumínio</a:t>
                      </a:r>
                    </a:p>
                  </a:txBody>
                  <a:tcPr anchor="ctr"/>
                </a:tc>
                <a:tc>
                  <a:txBody>
                    <a:bodyPr/>
                    <a:lstStyle/>
                    <a:p>
                      <a:pPr algn="ctr"/>
                      <a:r>
                        <a:rPr lang="pt-BR" dirty="0"/>
                        <a:t>2700</a:t>
                      </a:r>
                    </a:p>
                  </a:txBody>
                  <a:tcPr anchor="ctr"/>
                </a:tc>
                <a:tc>
                  <a:txBody>
                    <a:bodyPr/>
                    <a:lstStyle/>
                    <a:p>
                      <a:pPr algn="ctr"/>
                      <a:r>
                        <a:rPr lang="pt-BR" dirty="0"/>
                        <a:t>1 mg a 5 mg</a:t>
                      </a:r>
                    </a:p>
                  </a:txBody>
                  <a:tcPr anchor="ctr"/>
                </a:tc>
                <a:extLst>
                  <a:ext uri="{0D108BD9-81ED-4DB2-BD59-A6C34878D82A}">
                    <a16:rowId xmlns="" xmlns:a16="http://schemas.microsoft.com/office/drawing/2014/main" val="850837656"/>
                  </a:ext>
                </a:extLst>
              </a:tr>
              <a:tr h="370840">
                <a:tc>
                  <a:txBody>
                    <a:bodyPr/>
                    <a:lstStyle/>
                    <a:p>
                      <a:pPr algn="ctr"/>
                      <a:r>
                        <a:rPr lang="pt-BR" dirty="0"/>
                        <a:t>Níquel</a:t>
                      </a:r>
                    </a:p>
                  </a:txBody>
                  <a:tcPr anchor="ctr"/>
                </a:tc>
                <a:tc>
                  <a:txBody>
                    <a:bodyPr/>
                    <a:lstStyle/>
                    <a:p>
                      <a:pPr algn="ctr"/>
                      <a:r>
                        <a:rPr lang="pt-BR" dirty="0"/>
                        <a:t>8600</a:t>
                      </a:r>
                    </a:p>
                  </a:txBody>
                  <a:tcPr anchor="ctr"/>
                </a:tc>
                <a:tc>
                  <a:txBody>
                    <a:bodyPr/>
                    <a:lstStyle/>
                    <a:p>
                      <a:pPr algn="ctr"/>
                      <a:r>
                        <a:rPr lang="pt-BR" dirty="0"/>
                        <a:t>10 mg a 500 mg</a:t>
                      </a:r>
                    </a:p>
                  </a:txBody>
                  <a:tcPr anchor="ctr"/>
                </a:tc>
                <a:extLst>
                  <a:ext uri="{0D108BD9-81ED-4DB2-BD59-A6C34878D82A}">
                    <a16:rowId xmlns="" xmlns:a16="http://schemas.microsoft.com/office/drawing/2014/main" val="880921976"/>
                  </a:ext>
                </a:extLst>
              </a:tr>
              <a:tr h="370840">
                <a:tc>
                  <a:txBody>
                    <a:bodyPr/>
                    <a:lstStyle/>
                    <a:p>
                      <a:pPr algn="ctr"/>
                      <a:r>
                        <a:rPr lang="pt-BR" dirty="0"/>
                        <a:t>Aço </a:t>
                      </a:r>
                    </a:p>
                  </a:txBody>
                  <a:tcPr anchor="ctr"/>
                </a:tc>
                <a:tc>
                  <a:txBody>
                    <a:bodyPr/>
                    <a:lstStyle/>
                    <a:p>
                      <a:pPr algn="ctr"/>
                      <a:r>
                        <a:rPr lang="pt-BR" dirty="0"/>
                        <a:t>7900</a:t>
                      </a:r>
                    </a:p>
                  </a:txBody>
                  <a:tcPr anchor="ctr"/>
                </a:tc>
                <a:tc>
                  <a:txBody>
                    <a:bodyPr/>
                    <a:lstStyle/>
                    <a:p>
                      <a:pPr algn="ctr"/>
                      <a:r>
                        <a:rPr lang="pt-BR" dirty="0"/>
                        <a:t>1 g a 50 kg</a:t>
                      </a:r>
                    </a:p>
                  </a:txBody>
                  <a:tcPr anchor="ctr"/>
                </a:tc>
                <a:extLst>
                  <a:ext uri="{0D108BD9-81ED-4DB2-BD59-A6C34878D82A}">
                    <a16:rowId xmlns="" xmlns:a16="http://schemas.microsoft.com/office/drawing/2014/main" val="3620070013"/>
                  </a:ext>
                </a:extLst>
              </a:tr>
              <a:tr h="370840">
                <a:tc>
                  <a:txBody>
                    <a:bodyPr/>
                    <a:lstStyle/>
                    <a:p>
                      <a:pPr algn="ctr"/>
                      <a:r>
                        <a:rPr lang="pt-BR" dirty="0"/>
                        <a:t>Latão</a:t>
                      </a:r>
                    </a:p>
                  </a:txBody>
                  <a:tcPr anchor="ctr"/>
                </a:tc>
                <a:tc>
                  <a:txBody>
                    <a:bodyPr/>
                    <a:lstStyle/>
                    <a:p>
                      <a:pPr algn="ctr"/>
                      <a:r>
                        <a:rPr lang="pt-BR" dirty="0"/>
                        <a:t>8400</a:t>
                      </a:r>
                    </a:p>
                  </a:txBody>
                  <a:tcPr anchor="ctr"/>
                </a:tc>
                <a:tc>
                  <a:txBody>
                    <a:bodyPr/>
                    <a:lstStyle/>
                    <a:p>
                      <a:pPr algn="ctr"/>
                      <a:r>
                        <a:rPr lang="pt-BR" dirty="0"/>
                        <a:t>1 g a 20 kg</a:t>
                      </a:r>
                    </a:p>
                  </a:txBody>
                  <a:tcPr anchor="ctr"/>
                </a:tc>
                <a:extLst>
                  <a:ext uri="{0D108BD9-81ED-4DB2-BD59-A6C34878D82A}">
                    <a16:rowId xmlns="" xmlns:a16="http://schemas.microsoft.com/office/drawing/2014/main" val="2958203103"/>
                  </a:ext>
                </a:extLst>
              </a:tr>
              <a:tr h="370840">
                <a:tc>
                  <a:txBody>
                    <a:bodyPr/>
                    <a:lstStyle/>
                    <a:p>
                      <a:pPr algn="ctr"/>
                      <a:r>
                        <a:rPr lang="pt-BR" dirty="0"/>
                        <a:t>Ferro Fundido</a:t>
                      </a:r>
                    </a:p>
                  </a:txBody>
                  <a:tcPr anchor="ctr"/>
                </a:tc>
                <a:tc>
                  <a:txBody>
                    <a:bodyPr/>
                    <a:lstStyle/>
                    <a:p>
                      <a:pPr algn="ctr"/>
                      <a:r>
                        <a:rPr lang="pt-BR" dirty="0"/>
                        <a:t>7850</a:t>
                      </a:r>
                    </a:p>
                  </a:txBody>
                  <a:tcPr anchor="ctr"/>
                </a:tc>
                <a:tc>
                  <a:txBody>
                    <a:bodyPr/>
                    <a:lstStyle/>
                    <a:p>
                      <a:pPr algn="ctr"/>
                      <a:r>
                        <a:rPr lang="pt-BR" dirty="0"/>
                        <a:t>5 kg a 1000 kg</a:t>
                      </a:r>
                    </a:p>
                  </a:txBody>
                  <a:tcPr anchor="ctr"/>
                </a:tc>
                <a:extLst>
                  <a:ext uri="{0D108BD9-81ED-4DB2-BD59-A6C34878D82A}">
                    <a16:rowId xmlns="" xmlns:a16="http://schemas.microsoft.com/office/drawing/2014/main" val="4201829229"/>
                  </a:ext>
                </a:extLst>
              </a:tr>
              <a:tr h="370840">
                <a:tc>
                  <a:txBody>
                    <a:bodyPr/>
                    <a:lstStyle/>
                    <a:p>
                      <a:pPr algn="ctr"/>
                      <a:r>
                        <a:rPr lang="pt-BR" dirty="0"/>
                        <a:t>Platina</a:t>
                      </a:r>
                    </a:p>
                  </a:txBody>
                  <a:tcPr anchor="ctr"/>
                </a:tc>
                <a:tc>
                  <a:txBody>
                    <a:bodyPr/>
                    <a:lstStyle/>
                    <a:p>
                      <a:pPr algn="ctr"/>
                      <a:r>
                        <a:rPr lang="pt-BR" dirty="0"/>
                        <a:t>21500</a:t>
                      </a:r>
                    </a:p>
                  </a:txBody>
                  <a:tcPr anchor="ctr"/>
                </a:tc>
                <a:tc>
                  <a:txBody>
                    <a:bodyPr/>
                    <a:lstStyle/>
                    <a:p>
                      <a:pPr algn="ctr"/>
                      <a:r>
                        <a:rPr lang="pt-BR" dirty="0"/>
                        <a:t>1 kg</a:t>
                      </a:r>
                    </a:p>
                  </a:txBody>
                  <a:tcPr anchor="ctr"/>
                </a:tc>
                <a:extLst>
                  <a:ext uri="{0D108BD9-81ED-4DB2-BD59-A6C34878D82A}">
                    <a16:rowId xmlns="" xmlns:a16="http://schemas.microsoft.com/office/drawing/2014/main" val="2148771724"/>
                  </a:ext>
                </a:extLst>
              </a:tr>
            </a:tbl>
          </a:graphicData>
        </a:graphic>
      </p:graphicFrame>
    </p:spTree>
    <p:extLst>
      <p:ext uri="{BB962C8B-B14F-4D97-AF65-F5344CB8AC3E}">
        <p14:creationId xmlns:p14="http://schemas.microsoft.com/office/powerpoint/2010/main" val="874124743"/>
      </p:ext>
    </p:extLst>
  </p:cSld>
  <p:clrMapOvr>
    <a:masterClrMapping/>
  </p:clrMapOvr>
  <p:transition advTm="1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ço Reservado para Conteúdo 2"/>
          <p:cNvSpPr>
            <a:spLocks noGrp="1"/>
          </p:cNvSpPr>
          <p:nvPr>
            <p:ph idx="4294967295"/>
          </p:nvPr>
        </p:nvSpPr>
        <p:spPr>
          <a:xfrm>
            <a:off x="405006" y="1384352"/>
            <a:ext cx="7920000" cy="4142649"/>
          </a:xfrm>
        </p:spPr>
        <p:txBody>
          <a:bodyPr>
            <a:normAutofit/>
          </a:bodyPr>
          <a:lstStyle/>
          <a:p>
            <a:pPr marL="0" indent="0" algn="just">
              <a:lnSpc>
                <a:spcPct val="120000"/>
              </a:lnSpc>
              <a:spcBef>
                <a:spcPts val="0"/>
              </a:spcBef>
              <a:buFont typeface="Arial" charset="0"/>
              <a:buNone/>
            </a:pPr>
            <a:r>
              <a:rPr lang="pt-BR" sz="1600" b="1" dirty="0">
                <a:solidFill>
                  <a:srgbClr val="E1B937"/>
                </a:solidFill>
                <a:latin typeface="+mj-lt"/>
              </a:rPr>
              <a:t>Máximo Erro Permitido (</a:t>
            </a:r>
            <a:r>
              <a:rPr lang="pt-BR" sz="1600" b="1" dirty="0">
                <a:solidFill>
                  <a:srgbClr val="E1B937"/>
                </a:solidFill>
                <a:latin typeface="+mj-lt"/>
                <a:sym typeface="Symbol" pitchFamily="18" charset="2"/>
              </a:rPr>
              <a:t></a:t>
            </a:r>
            <a:r>
              <a:rPr lang="pt-BR" sz="1600" b="1" dirty="0">
                <a:solidFill>
                  <a:srgbClr val="E1B937"/>
                </a:solidFill>
                <a:latin typeface="+mj-lt"/>
              </a:rPr>
              <a:t>m) em </a:t>
            </a:r>
            <a:r>
              <a:rPr lang="pt-BR" sz="1600" b="1" dirty="0" smtClean="0">
                <a:solidFill>
                  <a:srgbClr val="E1B937"/>
                </a:solidFill>
                <a:latin typeface="+mj-lt"/>
              </a:rPr>
              <a:t>Verificações</a:t>
            </a:r>
          </a:p>
          <a:p>
            <a:pPr marL="0" indent="0" algn="just">
              <a:lnSpc>
                <a:spcPct val="120000"/>
              </a:lnSpc>
              <a:spcBef>
                <a:spcPts val="0"/>
              </a:spcBef>
              <a:buFont typeface="Arial" charset="0"/>
              <a:buNone/>
            </a:pPr>
            <a:endParaRPr lang="pt-BR" sz="1600" b="1" dirty="0">
              <a:latin typeface="+mj-lt"/>
            </a:endParaRPr>
          </a:p>
          <a:p>
            <a:pPr marL="0" indent="0" algn="just">
              <a:lnSpc>
                <a:spcPct val="120000"/>
              </a:lnSpc>
              <a:spcBef>
                <a:spcPts val="0"/>
              </a:spcBef>
              <a:buFont typeface="Arial" charset="0"/>
              <a:buNone/>
            </a:pPr>
            <a:r>
              <a:rPr lang="pt-BR" sz="1600" dirty="0">
                <a:latin typeface="+mj-lt"/>
              </a:rPr>
              <a:t>Para cada peso-padrão, o máximo erro encontrado no valor de massa convencional ou do valor de massa do certificado, deve ser menor ou igual a 1/3 do máximo erro permitido da tabela de erros que veremos a seguir. Exceto para os pesos-padrão de classe E1 onde o erro deve ser significantemente menor que o máximo erro permitido.</a:t>
            </a:r>
          </a:p>
          <a:p>
            <a:pPr marL="0" indent="0" algn="just">
              <a:lnSpc>
                <a:spcPct val="120000"/>
              </a:lnSpc>
              <a:spcBef>
                <a:spcPts val="0"/>
              </a:spcBef>
              <a:buFont typeface="Arial" charset="0"/>
              <a:buNone/>
            </a:pPr>
            <a:r>
              <a:rPr lang="pt-BR" sz="1600" dirty="0">
                <a:latin typeface="+mj-lt"/>
              </a:rPr>
              <a:t>Os erros dos pesos-padrão de classe E1 servem de base para as outras classes.</a:t>
            </a:r>
          </a:p>
          <a:p>
            <a:pPr marL="0" indent="0" algn="just">
              <a:lnSpc>
                <a:spcPct val="120000"/>
              </a:lnSpc>
              <a:spcBef>
                <a:spcPts val="0"/>
              </a:spcBef>
              <a:buFont typeface="Arial" charset="0"/>
              <a:buNone/>
            </a:pPr>
            <a:endParaRPr lang="pt-BR" sz="1600" dirty="0">
              <a:latin typeface="+mj-lt"/>
            </a:endParaRPr>
          </a:p>
          <a:p>
            <a:pPr marL="0" indent="0" algn="ctr">
              <a:lnSpc>
                <a:spcPct val="150000"/>
              </a:lnSpc>
              <a:spcBef>
                <a:spcPts val="0"/>
              </a:spcBef>
              <a:buFont typeface="Arial" charset="0"/>
              <a:buNone/>
            </a:pPr>
            <a:r>
              <a:rPr lang="pt-BR" sz="1600" dirty="0">
                <a:latin typeface="+mj-lt"/>
              </a:rPr>
              <a:t>E2 </a:t>
            </a:r>
            <a:r>
              <a:rPr lang="pt-BR" sz="1600" dirty="0">
                <a:latin typeface="+mj-lt"/>
                <a:sym typeface="Symbol" pitchFamily="18" charset="2"/>
              </a:rPr>
              <a:t></a:t>
            </a:r>
            <a:r>
              <a:rPr lang="pt-BR" sz="1600" dirty="0">
                <a:latin typeface="+mj-lt"/>
              </a:rPr>
              <a:t>  3 x E1	</a:t>
            </a:r>
          </a:p>
          <a:p>
            <a:pPr marL="0" indent="0" algn="ctr">
              <a:lnSpc>
                <a:spcPct val="150000"/>
              </a:lnSpc>
              <a:spcBef>
                <a:spcPts val="0"/>
              </a:spcBef>
              <a:buFont typeface="Arial" charset="0"/>
              <a:buNone/>
            </a:pPr>
            <a:r>
              <a:rPr lang="pt-BR" sz="1600" dirty="0">
                <a:latin typeface="+mj-lt"/>
              </a:rPr>
              <a:t>F1 </a:t>
            </a:r>
            <a:r>
              <a:rPr lang="pt-BR" sz="1600" dirty="0">
                <a:latin typeface="+mj-lt"/>
                <a:sym typeface="Symbol" pitchFamily="18" charset="2"/>
              </a:rPr>
              <a:t></a:t>
            </a:r>
            <a:r>
              <a:rPr lang="pt-BR" sz="1600" dirty="0">
                <a:latin typeface="+mj-lt"/>
              </a:rPr>
              <a:t> 3 x E2	</a:t>
            </a:r>
          </a:p>
          <a:p>
            <a:pPr marL="0" indent="0" algn="ctr">
              <a:lnSpc>
                <a:spcPct val="150000"/>
              </a:lnSpc>
              <a:spcBef>
                <a:spcPts val="0"/>
              </a:spcBef>
              <a:buFont typeface="Arial" charset="0"/>
              <a:buNone/>
            </a:pPr>
            <a:r>
              <a:rPr lang="pt-BR" sz="1600" dirty="0">
                <a:latin typeface="+mj-lt"/>
              </a:rPr>
              <a:t>F2 </a:t>
            </a:r>
            <a:r>
              <a:rPr lang="pt-BR" sz="1600" dirty="0">
                <a:latin typeface="+mj-lt"/>
                <a:sym typeface="Symbol" pitchFamily="18" charset="2"/>
              </a:rPr>
              <a:t></a:t>
            </a:r>
            <a:r>
              <a:rPr lang="pt-BR" sz="1600" dirty="0">
                <a:latin typeface="+mj-lt"/>
              </a:rPr>
              <a:t>  3 x F1      </a:t>
            </a:r>
            <a:r>
              <a:rPr lang="pt-BR" sz="1800" b="1" dirty="0"/>
              <a:t>	</a:t>
            </a:r>
          </a:p>
          <a:p>
            <a:pPr marL="0" indent="0" algn="just">
              <a:lnSpc>
                <a:spcPct val="120000"/>
              </a:lnSpc>
              <a:spcBef>
                <a:spcPts val="0"/>
              </a:spcBef>
              <a:buFont typeface="Arial" charset="0"/>
              <a:buNone/>
            </a:pPr>
            <a:endParaRPr lang="pt-BR" sz="1800" b="1" dirty="0"/>
          </a:p>
        </p:txBody>
      </p:sp>
      <p:sp>
        <p:nvSpPr>
          <p:cNvPr id="4" name="Título 1">
            <a:extLst>
              <a:ext uri="{FF2B5EF4-FFF2-40B4-BE49-F238E27FC236}">
                <a16:creationId xmlns="" xmlns:a16="http://schemas.microsoft.com/office/drawing/2014/main" id="{24079602-F4EB-4B32-8231-5A34DCBC85BB}"/>
              </a:ext>
            </a:extLst>
          </p:cNvPr>
          <p:cNvSpPr txBox="1">
            <a:spLocks/>
          </p:cNvSpPr>
          <p:nvPr/>
        </p:nvSpPr>
        <p:spPr>
          <a:xfrm>
            <a:off x="421832" y="182642"/>
            <a:ext cx="7886349" cy="6387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1. PORTARIA 233 Inmetro – ERRO MÁXIMO PERMITIDO</a:t>
            </a:r>
            <a:endParaRPr lang="pt-BR" sz="2200" dirty="0">
              <a:solidFill>
                <a:srgbClr val="0066B2"/>
              </a:solidFill>
            </a:endParaRPr>
          </a:p>
        </p:txBody>
      </p:sp>
    </p:spTree>
    <p:extLst>
      <p:ext uri="{BB962C8B-B14F-4D97-AF65-F5344CB8AC3E}">
        <p14:creationId xmlns:p14="http://schemas.microsoft.com/office/powerpoint/2010/main" val="2745220144"/>
      </p:ext>
    </p:extLst>
  </p:cSld>
  <p:clrMapOvr>
    <a:masterClrMapping/>
  </p:clrMapOvr>
  <p:transition advTm="1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401974" y="112488"/>
            <a:ext cx="8340051" cy="6633023"/>
          </a:xfrm>
          <a:prstGeom prst="rect">
            <a:avLst/>
          </a:prstGeom>
        </p:spPr>
      </p:pic>
    </p:spTree>
    <p:extLst>
      <p:ext uri="{BB962C8B-B14F-4D97-AF65-F5344CB8AC3E}">
        <p14:creationId xmlns:p14="http://schemas.microsoft.com/office/powerpoint/2010/main" val="374956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ço Reservado para Conteúdo 2"/>
          <p:cNvSpPr>
            <a:spLocks noGrp="1"/>
          </p:cNvSpPr>
          <p:nvPr>
            <p:ph idx="4294967295"/>
          </p:nvPr>
        </p:nvSpPr>
        <p:spPr>
          <a:xfrm>
            <a:off x="421832" y="1358593"/>
            <a:ext cx="8171664" cy="4320000"/>
          </a:xfrm>
        </p:spPr>
        <p:txBody>
          <a:bodyPr>
            <a:noAutofit/>
          </a:bodyPr>
          <a:lstStyle/>
          <a:p>
            <a:pPr marL="0" indent="0" algn="just">
              <a:lnSpc>
                <a:spcPct val="120000"/>
              </a:lnSpc>
              <a:spcBef>
                <a:spcPts val="0"/>
              </a:spcBef>
              <a:buFont typeface="Arial" charset="0"/>
              <a:buNone/>
            </a:pPr>
            <a:r>
              <a:rPr lang="pt-BR" sz="1600" dirty="0">
                <a:latin typeface="+mj-lt"/>
              </a:rPr>
              <a:t>A classe de exatidão dos pesos utilizados como instrumentos de pesagem devem estar de acordo com o prescrito para “Instrumentos de Pesagem a funcionamento não automático”. Descrito na portaria 236.</a:t>
            </a:r>
          </a:p>
          <a:p>
            <a:pPr marL="0" indent="0" algn="just">
              <a:lnSpc>
                <a:spcPct val="120000"/>
              </a:lnSpc>
              <a:spcBef>
                <a:spcPts val="0"/>
              </a:spcBef>
              <a:buFont typeface="Arial" charset="0"/>
              <a:buNone/>
            </a:pPr>
            <a:endParaRPr lang="pt-BR" sz="1600" dirty="0" smtClean="0">
              <a:latin typeface="+mj-lt"/>
            </a:endParaRPr>
          </a:p>
          <a:p>
            <a:pPr marL="0" indent="0" algn="just">
              <a:lnSpc>
                <a:spcPct val="120000"/>
              </a:lnSpc>
              <a:spcBef>
                <a:spcPts val="0"/>
              </a:spcBef>
              <a:buNone/>
            </a:pPr>
            <a:r>
              <a:rPr lang="pt-BR" sz="1600" b="1" cap="all" dirty="0" smtClean="0">
                <a:solidFill>
                  <a:srgbClr val="E1B937"/>
                </a:solidFill>
                <a:latin typeface="+mj-lt"/>
              </a:rPr>
              <a:t>APLICABILIDADE DA MASSA PADRÃO PARA UTILIZAÇÃO NA RESPECTIVA BALANÇA. </a:t>
            </a:r>
          </a:p>
          <a:p>
            <a:pPr marL="0" indent="0" algn="just">
              <a:lnSpc>
                <a:spcPct val="120000"/>
              </a:lnSpc>
              <a:spcBef>
                <a:spcPts val="0"/>
              </a:spcBef>
              <a:buNone/>
            </a:pPr>
            <a:endParaRPr lang="pt-BR" sz="1600" b="1" dirty="0">
              <a:latin typeface="+mj-lt"/>
            </a:endParaRPr>
          </a:p>
          <a:p>
            <a:pPr marL="0" indent="0" algn="just">
              <a:lnSpc>
                <a:spcPct val="120000"/>
              </a:lnSpc>
              <a:spcBef>
                <a:spcPts val="0"/>
              </a:spcBef>
              <a:buFont typeface="Arial" charset="0"/>
              <a:buNone/>
            </a:pPr>
            <a:r>
              <a:rPr lang="pt-BR" sz="1600" b="1" dirty="0">
                <a:latin typeface="+mj-lt"/>
              </a:rPr>
              <a:t>E1</a:t>
            </a:r>
            <a:r>
              <a:rPr lang="pt-BR" sz="1600" dirty="0">
                <a:latin typeface="+mj-lt"/>
              </a:rPr>
              <a:t> - Pesos destinados a assegurar a rastreabilidade entre os padrões de massa</a:t>
            </a:r>
            <a:br>
              <a:rPr lang="pt-BR" sz="1600" dirty="0">
                <a:latin typeface="+mj-lt"/>
              </a:rPr>
            </a:br>
            <a:r>
              <a:rPr lang="pt-BR" sz="1600" dirty="0">
                <a:latin typeface="+mj-lt"/>
              </a:rPr>
              <a:t>nacional e os pesos de classe inferior E2;</a:t>
            </a:r>
          </a:p>
          <a:p>
            <a:pPr marL="0" indent="0" algn="just">
              <a:lnSpc>
                <a:spcPct val="120000"/>
              </a:lnSpc>
              <a:spcBef>
                <a:spcPts val="0"/>
              </a:spcBef>
              <a:buFont typeface="Arial" charset="0"/>
              <a:buNone/>
            </a:pPr>
            <a:r>
              <a:rPr lang="pt-BR" sz="1600" b="1" dirty="0">
                <a:latin typeface="+mj-lt"/>
              </a:rPr>
              <a:t>F1; E2 </a:t>
            </a:r>
            <a:r>
              <a:rPr lang="pt-BR" sz="1600" dirty="0">
                <a:latin typeface="+mj-lt"/>
              </a:rPr>
              <a:t>- Pesos destinados a serem utilizados com instrumentos de pesagem de classe de exatidão I.</a:t>
            </a:r>
          </a:p>
          <a:p>
            <a:pPr marL="0" indent="0" algn="just">
              <a:lnSpc>
                <a:spcPct val="120000"/>
              </a:lnSpc>
              <a:spcBef>
                <a:spcPts val="0"/>
              </a:spcBef>
              <a:buFont typeface="Arial" charset="0"/>
              <a:buNone/>
            </a:pPr>
            <a:r>
              <a:rPr lang="pt-BR" sz="1600" b="1" dirty="0" smtClean="0">
                <a:latin typeface="+mj-lt"/>
              </a:rPr>
              <a:t>F2</a:t>
            </a:r>
            <a:r>
              <a:rPr lang="pt-BR" sz="1600" dirty="0" smtClean="0">
                <a:latin typeface="+mj-lt"/>
              </a:rPr>
              <a:t>- Pesos destinados a serem utilizados nas transações comerciais importantes (</a:t>
            </a:r>
            <a:r>
              <a:rPr lang="pt-BR" sz="1600" dirty="0" err="1" smtClean="0">
                <a:latin typeface="+mj-lt"/>
              </a:rPr>
              <a:t>ex</a:t>
            </a:r>
            <a:r>
              <a:rPr lang="pt-BR" sz="1600" dirty="0" smtClean="0">
                <a:latin typeface="+mj-lt"/>
              </a:rPr>
              <a:t>.:ouro e pedras preciosas), com instrumentos de pesagem de classe de </a:t>
            </a:r>
            <a:br>
              <a:rPr lang="pt-BR" sz="1600" dirty="0" smtClean="0">
                <a:latin typeface="+mj-lt"/>
              </a:rPr>
            </a:br>
            <a:r>
              <a:rPr lang="pt-BR" sz="1600" dirty="0" smtClean="0">
                <a:latin typeface="+mj-lt"/>
              </a:rPr>
              <a:t>exatidão II.</a:t>
            </a:r>
            <a:endParaRPr lang="pt-BR" sz="1600" dirty="0">
              <a:latin typeface="+mj-lt"/>
            </a:endParaRPr>
          </a:p>
        </p:txBody>
      </p:sp>
      <p:sp>
        <p:nvSpPr>
          <p:cNvPr id="4" name="Título 1">
            <a:extLst>
              <a:ext uri="{FF2B5EF4-FFF2-40B4-BE49-F238E27FC236}">
                <a16:creationId xmlns="" xmlns:a16="http://schemas.microsoft.com/office/drawing/2014/main" id="{24079602-F4EB-4B32-8231-5A34DCBC85BB}"/>
              </a:ext>
            </a:extLst>
          </p:cNvPr>
          <p:cNvSpPr txBox="1">
            <a:spLocks/>
          </p:cNvSpPr>
          <p:nvPr/>
        </p:nvSpPr>
        <p:spPr>
          <a:xfrm>
            <a:off x="421832" y="182642"/>
            <a:ext cx="7886349" cy="6387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1. PORTARIA 233 Inmetro – ERRO MÁXIMO PERMITIDO</a:t>
            </a:r>
            <a:endParaRPr lang="pt-BR" sz="2200" dirty="0">
              <a:solidFill>
                <a:srgbClr val="0066B2"/>
              </a:solidFill>
            </a:endParaRPr>
          </a:p>
        </p:txBody>
      </p:sp>
    </p:spTree>
    <p:extLst>
      <p:ext uri="{BB962C8B-B14F-4D97-AF65-F5344CB8AC3E}">
        <p14:creationId xmlns:p14="http://schemas.microsoft.com/office/powerpoint/2010/main" val="1780364706"/>
      </p:ext>
    </p:extLst>
  </p:cSld>
  <p:clrMapOvr>
    <a:masterClrMapping/>
  </p:clrMapOvr>
  <p:transition advTm="1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ço Reservado para Conteúdo 2"/>
          <p:cNvSpPr>
            <a:spLocks noGrp="1"/>
          </p:cNvSpPr>
          <p:nvPr>
            <p:ph idx="4294967295"/>
          </p:nvPr>
        </p:nvSpPr>
        <p:spPr>
          <a:xfrm>
            <a:off x="421832" y="1629052"/>
            <a:ext cx="8365707" cy="4142649"/>
          </a:xfrm>
        </p:spPr>
        <p:txBody>
          <a:bodyPr>
            <a:noAutofit/>
          </a:bodyPr>
          <a:lstStyle/>
          <a:p>
            <a:pPr marL="0" indent="0" algn="just">
              <a:lnSpc>
                <a:spcPct val="120000"/>
              </a:lnSpc>
              <a:spcBef>
                <a:spcPts val="0"/>
              </a:spcBef>
              <a:buNone/>
            </a:pPr>
            <a:r>
              <a:rPr lang="pt-BR" sz="1600" b="1" cap="all" dirty="0">
                <a:solidFill>
                  <a:srgbClr val="E1B937"/>
                </a:solidFill>
              </a:rPr>
              <a:t>APLICABILIDADE DA MASSA PADRÃO PARA UTILIZAÇÃO NA RESPECTIVA BALANÇA. </a:t>
            </a:r>
            <a:endParaRPr lang="pt-BR" sz="1600" b="1" dirty="0">
              <a:solidFill>
                <a:srgbClr val="E1B937"/>
              </a:solidFill>
            </a:endParaRPr>
          </a:p>
          <a:p>
            <a:pPr marL="0" indent="0" algn="just">
              <a:lnSpc>
                <a:spcPct val="120000"/>
              </a:lnSpc>
              <a:spcBef>
                <a:spcPts val="0"/>
              </a:spcBef>
              <a:buNone/>
            </a:pPr>
            <a:endParaRPr lang="pt-BR" sz="1600" dirty="0"/>
          </a:p>
          <a:p>
            <a:pPr marL="0" indent="0" algn="just">
              <a:lnSpc>
                <a:spcPct val="120000"/>
              </a:lnSpc>
              <a:spcBef>
                <a:spcPts val="0"/>
              </a:spcBef>
              <a:buNone/>
            </a:pPr>
            <a:r>
              <a:rPr lang="pt-BR" sz="1600" dirty="0"/>
              <a:t>M1 - Pesos destinados a serem utilizados com instrumentos de pesagem de classe de exatidão II;</a:t>
            </a:r>
          </a:p>
          <a:p>
            <a:pPr marL="0" indent="0" algn="just">
              <a:lnSpc>
                <a:spcPct val="120000"/>
              </a:lnSpc>
              <a:spcBef>
                <a:spcPts val="0"/>
              </a:spcBef>
              <a:buFont typeface="Arial" charset="0"/>
              <a:buNone/>
            </a:pPr>
            <a:endParaRPr lang="pt-BR" sz="1600" dirty="0"/>
          </a:p>
          <a:p>
            <a:pPr marL="0" indent="0" algn="just">
              <a:lnSpc>
                <a:spcPct val="120000"/>
              </a:lnSpc>
              <a:spcBef>
                <a:spcPts val="0"/>
              </a:spcBef>
              <a:buFont typeface="Arial" charset="0"/>
              <a:buNone/>
            </a:pPr>
            <a:r>
              <a:rPr lang="pt-BR" sz="1600" dirty="0"/>
              <a:t>M2 - Pesos destinados às transações comerciais normais com os instrumentos de</a:t>
            </a:r>
            <a:br>
              <a:rPr lang="pt-BR" sz="1600" dirty="0"/>
            </a:br>
            <a:r>
              <a:rPr lang="pt-BR" sz="1600" dirty="0"/>
              <a:t>pesagem de classe de exatidão III;</a:t>
            </a:r>
          </a:p>
          <a:p>
            <a:pPr marL="0" indent="0" algn="just">
              <a:lnSpc>
                <a:spcPct val="120000"/>
              </a:lnSpc>
              <a:spcBef>
                <a:spcPts val="0"/>
              </a:spcBef>
              <a:buFont typeface="Arial" charset="0"/>
              <a:buNone/>
            </a:pPr>
            <a:r>
              <a:rPr lang="pt-BR" sz="1600" dirty="0"/>
              <a:t/>
            </a:r>
            <a:br>
              <a:rPr lang="pt-BR" sz="1600" dirty="0"/>
            </a:br>
            <a:r>
              <a:rPr lang="pt-BR" sz="1600" dirty="0"/>
              <a:t>M3 - Pesos destinados a serem utilizados com os instrumentos de pesagem de classe</a:t>
            </a:r>
            <a:br>
              <a:rPr lang="pt-BR" sz="1600" dirty="0"/>
            </a:br>
            <a:r>
              <a:rPr lang="pt-BR" sz="1600" dirty="0"/>
              <a:t>de exatidão III e IV.</a:t>
            </a:r>
          </a:p>
          <a:p>
            <a:pPr marL="0" indent="0" algn="just">
              <a:lnSpc>
                <a:spcPct val="120000"/>
              </a:lnSpc>
              <a:spcBef>
                <a:spcPts val="0"/>
              </a:spcBef>
              <a:buFont typeface="Arial" charset="0"/>
              <a:buNone/>
            </a:pPr>
            <a:r>
              <a:rPr lang="pt-BR" sz="1800" dirty="0"/>
              <a:t> </a:t>
            </a:r>
            <a:br>
              <a:rPr lang="pt-BR" sz="1800" dirty="0"/>
            </a:br>
            <a:endParaRPr lang="pt-BR" sz="1800" b="1" dirty="0"/>
          </a:p>
        </p:txBody>
      </p:sp>
      <p:sp>
        <p:nvSpPr>
          <p:cNvPr id="4" name="Título 1">
            <a:extLst>
              <a:ext uri="{FF2B5EF4-FFF2-40B4-BE49-F238E27FC236}">
                <a16:creationId xmlns="" xmlns:a16="http://schemas.microsoft.com/office/drawing/2014/main" id="{24079602-F4EB-4B32-8231-5A34DCBC85BB}"/>
              </a:ext>
            </a:extLst>
          </p:cNvPr>
          <p:cNvSpPr txBox="1">
            <a:spLocks/>
          </p:cNvSpPr>
          <p:nvPr/>
        </p:nvSpPr>
        <p:spPr>
          <a:xfrm>
            <a:off x="421832" y="182642"/>
            <a:ext cx="7886349" cy="6387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1. PORTARIA 233 Inmetro – ERRO MÁXIMO PERMITIDO</a:t>
            </a:r>
            <a:endParaRPr lang="pt-BR" sz="2200" dirty="0">
              <a:solidFill>
                <a:srgbClr val="0066B2"/>
              </a:solidFill>
            </a:endParaRPr>
          </a:p>
        </p:txBody>
      </p:sp>
    </p:spTree>
    <p:extLst>
      <p:ext uri="{BB962C8B-B14F-4D97-AF65-F5344CB8AC3E}">
        <p14:creationId xmlns:p14="http://schemas.microsoft.com/office/powerpoint/2010/main" val="3352478238"/>
      </p:ext>
    </p:extLst>
  </p:cSld>
  <p:clrMapOvr>
    <a:masterClrMapping/>
  </p:clrMapOvr>
  <p:transition advTm="1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tângulo 3"/>
          <p:cNvSpPr>
            <a:spLocks noChangeArrowheads="1"/>
          </p:cNvSpPr>
          <p:nvPr/>
        </p:nvSpPr>
        <p:spPr bwMode="auto">
          <a:xfrm>
            <a:off x="584598" y="1278718"/>
            <a:ext cx="7920000" cy="4504566"/>
          </a:xfrm>
          <a:prstGeom prst="rect">
            <a:avLst/>
          </a:prstGeom>
          <a:noFill/>
          <a:ln w="9525">
            <a:noFill/>
            <a:miter lim="800000"/>
            <a:headEnd/>
            <a:tailEnd/>
          </a:ln>
        </p:spPr>
        <p:txBody>
          <a:bodyPr>
            <a:spAutoFit/>
          </a:bodyPr>
          <a:lstStyle/>
          <a:p>
            <a:pPr algn="just">
              <a:lnSpc>
                <a:spcPct val="120000"/>
              </a:lnSpc>
            </a:pPr>
            <a:r>
              <a:rPr lang="pt-BR" sz="1600" b="1" dirty="0">
                <a:latin typeface="+mj-lt"/>
              </a:rPr>
              <a:t>Efeito:</a:t>
            </a:r>
            <a:r>
              <a:rPr lang="pt-BR" sz="1600" dirty="0">
                <a:latin typeface="+mj-lt"/>
              </a:rPr>
              <a:t> O resultado de uma pesagem muda constantemente em uma direção, no dispositivo de indicação.</a:t>
            </a:r>
          </a:p>
          <a:p>
            <a:pPr algn="just">
              <a:lnSpc>
                <a:spcPct val="120000"/>
              </a:lnSpc>
            </a:pPr>
            <a:endParaRPr lang="pt-BR" sz="1600" dirty="0">
              <a:latin typeface="+mj-lt"/>
            </a:endParaRPr>
          </a:p>
          <a:p>
            <a:pPr algn="just">
              <a:lnSpc>
                <a:spcPct val="120000"/>
              </a:lnSpc>
            </a:pPr>
            <a:r>
              <a:rPr lang="pt-BR" sz="1600" b="1" dirty="0">
                <a:latin typeface="+mj-lt"/>
              </a:rPr>
              <a:t>Causa: </a:t>
            </a:r>
            <a:r>
              <a:rPr lang="pt-BR" sz="1600" dirty="0">
                <a:latin typeface="+mj-lt"/>
              </a:rPr>
              <a:t>Diferenças de temperatura entre o peso-padrão e a câmara de pesagem produzem correntes de ar (turbulência), que alteram os valores de massa indicados. O ar movendo-se ao longo do peso-padrão, produz uma força em uma direção vertical de cima para baixo ou vice-versa. O efeito não desaparece até que o equilíbrio térmico seja estabelecido. Ocorre principalmente nas pesagens em </a:t>
            </a:r>
            <a:r>
              <a:rPr lang="pt-BR" sz="1600" dirty="0" err="1" smtClean="0">
                <a:latin typeface="+mj-lt"/>
              </a:rPr>
              <a:t>microbalanças</a:t>
            </a:r>
            <a:r>
              <a:rPr lang="pt-BR" sz="1600" dirty="0">
                <a:latin typeface="+mj-lt"/>
              </a:rPr>
              <a:t>, onde um objeto frio aparenta ser mais pesado que um objeto quente.</a:t>
            </a:r>
          </a:p>
          <a:p>
            <a:pPr algn="just">
              <a:lnSpc>
                <a:spcPct val="120000"/>
              </a:lnSpc>
            </a:pPr>
            <a:endParaRPr lang="pt-BR" sz="1600" dirty="0">
              <a:latin typeface="+mj-lt"/>
            </a:endParaRPr>
          </a:p>
          <a:p>
            <a:pPr>
              <a:lnSpc>
                <a:spcPct val="120000"/>
              </a:lnSpc>
            </a:pPr>
            <a:r>
              <a:rPr lang="pt-BR" sz="1600" b="1" dirty="0">
                <a:latin typeface="+mj-lt"/>
              </a:rPr>
              <a:t>Medidas Corretivas:</a:t>
            </a:r>
          </a:p>
          <a:p>
            <a:pPr>
              <a:lnSpc>
                <a:spcPct val="120000"/>
              </a:lnSpc>
            </a:pPr>
            <a:r>
              <a:rPr lang="pt-BR" sz="1600" dirty="0">
                <a:latin typeface="+mj-lt"/>
              </a:rPr>
              <a:t>- Estabelecer o equilíbrio térmico entre o pesos-padrão e a temperatura do laboratório ou câmara de pesagem da balança.</a:t>
            </a:r>
          </a:p>
          <a:p>
            <a:pPr>
              <a:lnSpc>
                <a:spcPct val="120000"/>
              </a:lnSpc>
            </a:pPr>
            <a:r>
              <a:rPr lang="pt-BR" sz="1600" dirty="0">
                <a:latin typeface="+mj-lt"/>
              </a:rPr>
              <a:t>- Manusear os pesos-padrão apenas com pinças ou garfos.</a:t>
            </a:r>
          </a:p>
          <a:p>
            <a:pPr>
              <a:lnSpc>
                <a:spcPct val="120000"/>
              </a:lnSpc>
            </a:pPr>
            <a:r>
              <a:rPr lang="pt-BR" sz="1600" dirty="0">
                <a:latin typeface="+mj-lt"/>
              </a:rPr>
              <a:t>- Evitar colocar as mãos dentro da câmara de pesagem da balança.</a:t>
            </a:r>
          </a:p>
        </p:txBody>
      </p:sp>
      <p:sp>
        <p:nvSpPr>
          <p:cNvPr id="4" name="Título 1">
            <a:extLst>
              <a:ext uri="{FF2B5EF4-FFF2-40B4-BE49-F238E27FC236}">
                <a16:creationId xmlns="" xmlns:a16="http://schemas.microsoft.com/office/drawing/2014/main" id="{9FCD9896-EA77-4483-AB02-1E67FECF422E}"/>
              </a:ext>
            </a:extLst>
          </p:cNvPr>
          <p:cNvSpPr txBox="1">
            <a:spLocks/>
          </p:cNvSpPr>
          <p:nvPr/>
        </p:nvSpPr>
        <p:spPr>
          <a:xfrm>
            <a:off x="406599" y="200227"/>
            <a:ext cx="8097999" cy="6387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AutoNum type="arabicPeriod"/>
            </a:pPr>
            <a:r>
              <a:rPr lang="pt-BR" sz="2200" b="1" dirty="0">
                <a:solidFill>
                  <a:srgbClr val="0066B2"/>
                </a:solidFill>
              </a:rPr>
              <a:t>PORTARIA 233 Inmetro – INFLUÊNCIAS FÍSICAS NAS PESAGENS</a:t>
            </a:r>
          </a:p>
          <a:p>
            <a:pPr algn="ctr"/>
            <a:r>
              <a:rPr lang="pt-BR" sz="2200" b="1" dirty="0">
                <a:solidFill>
                  <a:srgbClr val="0066B2"/>
                </a:solidFill>
              </a:rPr>
              <a:t>DIFERENÇA DE TEMPERATURA ENTRE A MASSA E A BALANÇA</a:t>
            </a:r>
            <a:endParaRPr lang="pt-BR" sz="2200" dirty="0">
              <a:solidFill>
                <a:srgbClr val="0066B2"/>
              </a:solidFill>
            </a:endParaRPr>
          </a:p>
        </p:txBody>
      </p:sp>
    </p:spTree>
    <p:extLst>
      <p:ext uri="{BB962C8B-B14F-4D97-AF65-F5344CB8AC3E}">
        <p14:creationId xmlns:p14="http://schemas.microsoft.com/office/powerpoint/2010/main" val="2923878527"/>
      </p:ext>
    </p:extLst>
  </p:cSld>
  <p:clrMapOvr>
    <a:masterClrMapping/>
  </p:clrMapOvr>
  <p:transition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93009" y="1156390"/>
            <a:ext cx="7886700" cy="524441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r>
              <a:rPr lang="pt-BR" sz="2200" dirty="0" smtClean="0"/>
              <a:t>Apresentação</a:t>
            </a:r>
          </a:p>
          <a:p>
            <a:endParaRPr lang="pt-BR" sz="2200" dirty="0"/>
          </a:p>
          <a:p>
            <a:pPr>
              <a:lnSpc>
                <a:spcPct val="120000"/>
              </a:lnSpc>
              <a:spcBef>
                <a:spcPts val="200"/>
              </a:spcBef>
              <a:spcAft>
                <a:spcPts val="200"/>
              </a:spcAft>
            </a:pPr>
            <a:r>
              <a:rPr lang="pt-BR" sz="1800" dirty="0">
                <a:solidFill>
                  <a:srgbClr val="E1B937"/>
                </a:solidFill>
              </a:rPr>
              <a:t>Professor: </a:t>
            </a:r>
            <a:r>
              <a:rPr lang="pt-BR" sz="1800" dirty="0">
                <a:solidFill>
                  <a:schemeClr val="tx1"/>
                </a:solidFill>
              </a:rPr>
              <a:t>Alexandre mendes</a:t>
            </a:r>
          </a:p>
          <a:p>
            <a:pPr algn="just">
              <a:lnSpc>
                <a:spcPct val="120000"/>
              </a:lnSpc>
              <a:spcBef>
                <a:spcPts val="200"/>
              </a:spcBef>
              <a:spcAft>
                <a:spcPts val="200"/>
              </a:spcAft>
            </a:pPr>
            <a:r>
              <a:rPr lang="pt-BR" sz="1600" dirty="0"/>
              <a:t/>
            </a:r>
            <a:br>
              <a:rPr lang="pt-BR" sz="1600" dirty="0"/>
            </a:br>
            <a:r>
              <a:rPr lang="pt-BR" sz="1500" b="0" dirty="0">
                <a:solidFill>
                  <a:schemeClr val="tx1"/>
                </a:solidFill>
              </a:rPr>
              <a:t>Professor titular de Metrologia do Instituto Federal do Rio de Janeiro</a:t>
            </a:r>
          </a:p>
          <a:p>
            <a:pPr algn="just">
              <a:lnSpc>
                <a:spcPct val="120000"/>
              </a:lnSpc>
              <a:spcBef>
                <a:spcPts val="200"/>
              </a:spcBef>
              <a:spcAft>
                <a:spcPts val="200"/>
              </a:spcAft>
            </a:pPr>
            <a:r>
              <a:rPr lang="pt-BR" sz="1500" b="0" dirty="0">
                <a:solidFill>
                  <a:schemeClr val="tx1"/>
                </a:solidFill>
              </a:rPr>
              <a:t>Licenciado em Física - UFRJ; Mestre em Metrologia - PUC-Rio e Doutor em Eng. Mecânica - PUC-Rio</a:t>
            </a:r>
          </a:p>
          <a:p>
            <a:pPr algn="just">
              <a:lnSpc>
                <a:spcPct val="120000"/>
              </a:lnSpc>
              <a:spcBef>
                <a:spcPts val="200"/>
              </a:spcBef>
              <a:spcAft>
                <a:spcPts val="200"/>
              </a:spcAft>
            </a:pPr>
            <a:r>
              <a:rPr lang="pt-BR" sz="1500" b="0" dirty="0">
                <a:solidFill>
                  <a:schemeClr val="tx1"/>
                </a:solidFill>
              </a:rPr>
              <a:t>Vice Presidente da SBM nos biênio 2010-2012; 2012-2014; 2014-2016, 2016-2018. </a:t>
            </a:r>
          </a:p>
          <a:p>
            <a:pPr algn="just">
              <a:lnSpc>
                <a:spcPct val="120000"/>
              </a:lnSpc>
              <a:spcBef>
                <a:spcPts val="200"/>
              </a:spcBef>
              <a:spcAft>
                <a:spcPts val="200"/>
              </a:spcAft>
            </a:pPr>
            <a:r>
              <a:rPr lang="pt-BR" sz="1500" b="0" dirty="0">
                <a:solidFill>
                  <a:schemeClr val="tx1"/>
                </a:solidFill>
              </a:rPr>
              <a:t>Membro do Conselho Deliberativo da SBM no quadriênio (2018 – 2022</a:t>
            </a:r>
            <a:r>
              <a:rPr lang="pt-BR" sz="1500" b="0" dirty="0" smtClean="0">
                <a:solidFill>
                  <a:schemeClr val="tx1"/>
                </a:solidFill>
              </a:rPr>
              <a:t>)</a:t>
            </a:r>
          </a:p>
          <a:p>
            <a:pPr algn="just">
              <a:lnSpc>
                <a:spcPct val="120000"/>
              </a:lnSpc>
              <a:spcBef>
                <a:spcPts val="200"/>
              </a:spcBef>
              <a:spcAft>
                <a:spcPts val="200"/>
              </a:spcAft>
            </a:pPr>
            <a:r>
              <a:rPr lang="pt-BR" sz="1500" b="0" dirty="0">
                <a:solidFill>
                  <a:schemeClr val="tx1"/>
                </a:solidFill>
              </a:rPr>
              <a:t>Coordenador acadêmico da pós graduação em Metrologia da SBM/IPETE-UCP</a:t>
            </a:r>
          </a:p>
          <a:p>
            <a:pPr algn="just">
              <a:lnSpc>
                <a:spcPct val="120000"/>
              </a:lnSpc>
              <a:spcBef>
                <a:spcPts val="200"/>
              </a:spcBef>
              <a:spcAft>
                <a:spcPts val="200"/>
              </a:spcAft>
            </a:pPr>
            <a:endParaRPr lang="pt-BR" sz="1500" b="0" dirty="0">
              <a:solidFill>
                <a:schemeClr val="tx1"/>
              </a:solidFill>
            </a:endParaRPr>
          </a:p>
          <a:p>
            <a:pPr algn="just">
              <a:lnSpc>
                <a:spcPct val="120000"/>
              </a:lnSpc>
              <a:spcBef>
                <a:spcPts val="200"/>
              </a:spcBef>
              <a:spcAft>
                <a:spcPts val="200"/>
              </a:spcAft>
            </a:pPr>
            <a:r>
              <a:rPr lang="pt-BR" sz="1800" dirty="0"/>
              <a:t/>
            </a:r>
            <a:br>
              <a:rPr lang="pt-BR" sz="1800" dirty="0"/>
            </a:br>
            <a:r>
              <a:rPr lang="pt-BR" sz="1800" dirty="0">
                <a:solidFill>
                  <a:srgbClr val="E1B937"/>
                </a:solidFill>
              </a:rPr>
              <a:t>Autor dos livros: </a:t>
            </a:r>
          </a:p>
          <a:p>
            <a:pPr algn="just" fontAlgn="auto">
              <a:lnSpc>
                <a:spcPct val="120000"/>
              </a:lnSpc>
              <a:spcBef>
                <a:spcPts val="200"/>
              </a:spcBef>
              <a:spcAft>
                <a:spcPts val="200"/>
              </a:spcAft>
              <a:buFont typeface="Wingdings" panose="05000000000000000000" pitchFamily="2" charset="2"/>
              <a:buChar char="ü"/>
            </a:pPr>
            <a:r>
              <a:rPr lang="pt-BR" sz="1500" b="0" dirty="0">
                <a:solidFill>
                  <a:schemeClr val="tx1"/>
                </a:solidFill>
              </a:rPr>
              <a:t>Metrologia e Incerteza de Medição – Conceitos e Aplicações - editora LTC. </a:t>
            </a:r>
          </a:p>
          <a:p>
            <a:pPr algn="just">
              <a:lnSpc>
                <a:spcPct val="120000"/>
              </a:lnSpc>
              <a:spcBef>
                <a:spcPts val="200"/>
              </a:spcBef>
              <a:spcAft>
                <a:spcPts val="200"/>
              </a:spcAft>
            </a:pPr>
            <a:r>
              <a:rPr lang="pt-BR" sz="1500" b="0" i="1" dirty="0"/>
              <a:t>https://www.grupogen.com.br/metrologia-e-incerteza-de-medicao-conceitos-e-aplicacoes </a:t>
            </a:r>
          </a:p>
          <a:p>
            <a:pPr algn="just">
              <a:lnSpc>
                <a:spcPct val="120000"/>
              </a:lnSpc>
              <a:spcBef>
                <a:spcPts val="200"/>
              </a:spcBef>
              <a:spcAft>
                <a:spcPts val="200"/>
              </a:spcAft>
              <a:buFont typeface="Wingdings" panose="05000000000000000000" pitchFamily="2" charset="2"/>
              <a:buChar char="ü"/>
              <a:tabLst>
                <a:tab pos="268288" algn="l"/>
                <a:tab pos="538163" algn="l"/>
              </a:tabLst>
            </a:pPr>
            <a:r>
              <a:rPr lang="pt-BR" sz="1500" b="0" dirty="0">
                <a:solidFill>
                  <a:schemeClr val="tx1"/>
                </a:solidFill>
              </a:rPr>
              <a:t>   A Física no Parque (MAST) e Termos e Expressões de Metrologia Aplicáveis ao Ambiente da Saúde - Documento Orientativo - SBM. </a:t>
            </a:r>
          </a:p>
          <a:p>
            <a:endParaRPr lang="pt-BR" sz="1800" dirty="0">
              <a:solidFill>
                <a:schemeClr val="tx1"/>
              </a:solidFill>
            </a:endParaRPr>
          </a:p>
        </p:txBody>
      </p:sp>
      <p:pic>
        <p:nvPicPr>
          <p:cNvPr id="6" name="Imagem 5"/>
          <p:cNvPicPr>
            <a:picLocks noChangeAspect="1"/>
          </p:cNvPicPr>
          <p:nvPr/>
        </p:nvPicPr>
        <p:blipFill>
          <a:blip r:embed="rId2"/>
          <a:stretch>
            <a:fillRect/>
          </a:stretch>
        </p:blipFill>
        <p:spPr>
          <a:xfrm>
            <a:off x="1" y="0"/>
            <a:ext cx="9144000" cy="952500"/>
          </a:xfrm>
          <a:prstGeom prst="rect">
            <a:avLst/>
          </a:prstGeom>
        </p:spPr>
      </p:pic>
    </p:spTree>
    <p:extLst>
      <p:ext uri="{BB962C8B-B14F-4D97-AF65-F5344CB8AC3E}">
        <p14:creationId xmlns:p14="http://schemas.microsoft.com/office/powerpoint/2010/main" val="48490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tângulo 3"/>
          <p:cNvSpPr>
            <a:spLocks noChangeArrowheads="1"/>
          </p:cNvSpPr>
          <p:nvPr/>
        </p:nvSpPr>
        <p:spPr bwMode="auto">
          <a:xfrm>
            <a:off x="495598" y="1180693"/>
            <a:ext cx="7920000" cy="4800032"/>
          </a:xfrm>
          <a:prstGeom prst="rect">
            <a:avLst/>
          </a:prstGeom>
          <a:noFill/>
          <a:ln w="9525">
            <a:noFill/>
            <a:miter lim="800000"/>
            <a:headEnd/>
            <a:tailEnd/>
          </a:ln>
        </p:spPr>
        <p:txBody>
          <a:bodyPr>
            <a:spAutoFit/>
          </a:bodyPr>
          <a:lstStyle/>
          <a:p>
            <a:pPr algn="just">
              <a:lnSpc>
                <a:spcPct val="120000"/>
              </a:lnSpc>
            </a:pPr>
            <a:r>
              <a:rPr lang="pt-BR" sz="1600" b="1" dirty="0">
                <a:latin typeface="+mj-lt"/>
              </a:rPr>
              <a:t>Efeito</a:t>
            </a:r>
            <a:r>
              <a:rPr lang="pt-BR" sz="1600" dirty="0">
                <a:latin typeface="+mj-lt"/>
              </a:rPr>
              <a:t>: O resultado de uma pesagem aumenta ou diminui vagarosamente, no dispositivo de indicação.</a:t>
            </a:r>
          </a:p>
          <a:p>
            <a:pPr algn="just">
              <a:lnSpc>
                <a:spcPct val="120000"/>
              </a:lnSpc>
            </a:pPr>
            <a:endParaRPr lang="pt-BR" sz="1600" dirty="0">
              <a:latin typeface="+mj-lt"/>
            </a:endParaRPr>
          </a:p>
          <a:p>
            <a:pPr algn="just">
              <a:lnSpc>
                <a:spcPct val="120000"/>
              </a:lnSpc>
            </a:pPr>
            <a:r>
              <a:rPr lang="pt-BR" sz="1600" b="1" dirty="0">
                <a:latin typeface="+mj-lt"/>
              </a:rPr>
              <a:t>Causa:</a:t>
            </a:r>
            <a:r>
              <a:rPr lang="pt-BR" sz="1600" dirty="0">
                <a:latin typeface="+mj-lt"/>
              </a:rPr>
              <a:t> A diminuição da massa em determinadas pesagens, é devido à evaporação do filme de água ou alguma substância volátil. Já o ganho de massa, está associado a absorção de água na superfície. Geralmente ocorre em pesagens de substâncias que absorvem umidade, como a madeira ou cortiça.</a:t>
            </a:r>
          </a:p>
          <a:p>
            <a:pPr algn="just">
              <a:lnSpc>
                <a:spcPct val="120000"/>
              </a:lnSpc>
            </a:pPr>
            <a:endParaRPr lang="pt-BR" sz="1600" dirty="0">
              <a:latin typeface="+mj-lt"/>
            </a:endParaRPr>
          </a:p>
          <a:p>
            <a:pPr algn="just">
              <a:lnSpc>
                <a:spcPct val="120000"/>
              </a:lnSpc>
            </a:pPr>
            <a:r>
              <a:rPr lang="pt-BR" sz="1600" b="1" dirty="0">
                <a:latin typeface="+mj-lt"/>
              </a:rPr>
              <a:t>Medidas Corretivas:</a:t>
            </a:r>
          </a:p>
          <a:p>
            <a:pPr algn="just">
              <a:lnSpc>
                <a:spcPct val="120000"/>
              </a:lnSpc>
            </a:pPr>
            <a:r>
              <a:rPr lang="pt-BR" sz="1600" dirty="0">
                <a:latin typeface="+mj-lt"/>
              </a:rPr>
              <a:t>-  Manter o prato da balança livre de sujeira, contaminantes e água.</a:t>
            </a:r>
          </a:p>
          <a:p>
            <a:pPr algn="just">
              <a:lnSpc>
                <a:spcPct val="120000"/>
              </a:lnSpc>
            </a:pPr>
            <a:r>
              <a:rPr lang="pt-BR" sz="1600" dirty="0">
                <a:latin typeface="+mj-lt"/>
              </a:rPr>
              <a:t>- Pegar os pesos-padrão com luvas de algodão dando preferência às pinças ou garfos, pois as mãos são uma fonte de umidade e acidez.</a:t>
            </a:r>
          </a:p>
          <a:p>
            <a:pPr algn="just">
              <a:lnSpc>
                <a:spcPct val="120000"/>
              </a:lnSpc>
            </a:pPr>
            <a:r>
              <a:rPr lang="pt-BR" sz="1600" dirty="0">
                <a:latin typeface="+mj-lt"/>
              </a:rPr>
              <a:t>- Evitar manter o prato das balanças forrado com papelão ou cortiça, pois são substâncias higroscópicas.</a:t>
            </a:r>
          </a:p>
          <a:p>
            <a:pPr algn="just">
              <a:lnSpc>
                <a:spcPct val="120000"/>
              </a:lnSpc>
            </a:pPr>
            <a:r>
              <a:rPr lang="pt-BR" sz="1600" dirty="0">
                <a:latin typeface="+mj-lt"/>
              </a:rPr>
              <a:t>- Usar recipientes de vidro de boca estreita e se for o caso, usar rolhas para a vedação dos recipientes.</a:t>
            </a:r>
          </a:p>
        </p:txBody>
      </p:sp>
      <p:sp>
        <p:nvSpPr>
          <p:cNvPr id="5" name="Título 1">
            <a:extLst>
              <a:ext uri="{FF2B5EF4-FFF2-40B4-BE49-F238E27FC236}">
                <a16:creationId xmlns="" xmlns:a16="http://schemas.microsoft.com/office/drawing/2014/main" id="{8F4C73A5-E9EB-4028-A70C-E548E42BC58E}"/>
              </a:ext>
            </a:extLst>
          </p:cNvPr>
          <p:cNvSpPr txBox="1">
            <a:spLocks/>
          </p:cNvSpPr>
          <p:nvPr/>
        </p:nvSpPr>
        <p:spPr>
          <a:xfrm>
            <a:off x="406599" y="200227"/>
            <a:ext cx="8097999" cy="6387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AutoNum type="arabicPeriod"/>
            </a:pPr>
            <a:r>
              <a:rPr lang="pt-BR" sz="2200" b="1" dirty="0">
                <a:solidFill>
                  <a:srgbClr val="0066B2"/>
                </a:solidFill>
              </a:rPr>
              <a:t>PORTARIA 233 Inmetro – INFLUÊNCIAS FÍSICAS NAS PESAGENS</a:t>
            </a:r>
          </a:p>
          <a:p>
            <a:pPr algn="ctr"/>
            <a:r>
              <a:rPr lang="pt-BR" sz="2200" b="1" dirty="0">
                <a:solidFill>
                  <a:srgbClr val="0066B2"/>
                </a:solidFill>
              </a:rPr>
              <a:t>PESAGEM DE SUBSTANCIA VOLÁTEIS - EVAPORAÇÃO</a:t>
            </a:r>
            <a:endParaRPr lang="pt-BR" sz="2200" dirty="0">
              <a:solidFill>
                <a:srgbClr val="0066B2"/>
              </a:solidFill>
            </a:endParaRPr>
          </a:p>
        </p:txBody>
      </p:sp>
    </p:spTree>
    <p:extLst>
      <p:ext uri="{BB962C8B-B14F-4D97-AF65-F5344CB8AC3E}">
        <p14:creationId xmlns:p14="http://schemas.microsoft.com/office/powerpoint/2010/main" val="2057843276"/>
      </p:ext>
    </p:extLst>
  </p:cSld>
  <p:clrMapOvr>
    <a:masterClrMapping/>
  </p:clrMapOvr>
  <p:transition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tângulo 3"/>
          <p:cNvSpPr>
            <a:spLocks noChangeArrowheads="1"/>
          </p:cNvSpPr>
          <p:nvPr/>
        </p:nvSpPr>
        <p:spPr bwMode="auto">
          <a:xfrm>
            <a:off x="584598" y="1371212"/>
            <a:ext cx="7920000" cy="4209101"/>
          </a:xfrm>
          <a:prstGeom prst="rect">
            <a:avLst/>
          </a:prstGeom>
          <a:noFill/>
          <a:ln w="9525">
            <a:noFill/>
            <a:miter lim="800000"/>
            <a:headEnd/>
            <a:tailEnd/>
          </a:ln>
        </p:spPr>
        <p:txBody>
          <a:bodyPr>
            <a:spAutoFit/>
          </a:bodyPr>
          <a:lstStyle/>
          <a:p>
            <a:pPr algn="just">
              <a:lnSpc>
                <a:spcPct val="120000"/>
              </a:lnSpc>
            </a:pPr>
            <a:r>
              <a:rPr lang="pt-BR" sz="1600" b="1" dirty="0">
                <a:latin typeface="+mj-lt"/>
              </a:rPr>
              <a:t>Efeito:</a:t>
            </a:r>
            <a:r>
              <a:rPr lang="pt-BR" sz="1600" dirty="0">
                <a:latin typeface="+mj-lt"/>
              </a:rPr>
              <a:t> O dispositivo de indicação apresenta diferentes valores de massa para um mesmo objeto. A instabilidade na calibração resulta em uma baixa repetibilidade.</a:t>
            </a:r>
          </a:p>
          <a:p>
            <a:pPr algn="just">
              <a:lnSpc>
                <a:spcPct val="120000"/>
              </a:lnSpc>
            </a:pPr>
            <a:endParaRPr lang="pt-BR" sz="1600" dirty="0">
              <a:latin typeface="+mj-lt"/>
            </a:endParaRPr>
          </a:p>
          <a:p>
            <a:pPr algn="just">
              <a:lnSpc>
                <a:spcPct val="120000"/>
              </a:lnSpc>
            </a:pPr>
            <a:r>
              <a:rPr lang="pt-BR" sz="1600" b="1" dirty="0">
                <a:latin typeface="+mj-lt"/>
              </a:rPr>
              <a:t>Causa:</a:t>
            </a:r>
            <a:r>
              <a:rPr lang="pt-BR" sz="1600" dirty="0">
                <a:latin typeface="+mj-lt"/>
              </a:rPr>
              <a:t> Os objetos a serem pesados tornam-se carregados eletrostaticamente, devido à fricção durante o manuseio ou transporte. A força eletrostática pode aparecer entre o objeto e a balança em ambientes com umidade relativa do ar inferior a 40 %.</a:t>
            </a:r>
          </a:p>
          <a:p>
            <a:pPr algn="just">
              <a:lnSpc>
                <a:spcPct val="120000"/>
              </a:lnSpc>
            </a:pPr>
            <a:endParaRPr lang="pt-BR" sz="1600" dirty="0">
              <a:latin typeface="+mj-lt"/>
            </a:endParaRPr>
          </a:p>
          <a:p>
            <a:pPr algn="just">
              <a:lnSpc>
                <a:spcPct val="120000"/>
              </a:lnSpc>
            </a:pPr>
            <a:r>
              <a:rPr lang="pt-BR" sz="1600" b="1" dirty="0">
                <a:latin typeface="+mj-lt"/>
              </a:rPr>
              <a:t>Medidas Corretivas:</a:t>
            </a:r>
          </a:p>
          <a:p>
            <a:pPr algn="just">
              <a:lnSpc>
                <a:spcPct val="120000"/>
              </a:lnSpc>
            </a:pPr>
            <a:r>
              <a:rPr lang="pt-BR" sz="1600" dirty="0">
                <a:latin typeface="+mj-lt"/>
              </a:rPr>
              <a:t>- A balança deve estar adequadamente aterrada.</a:t>
            </a:r>
          </a:p>
          <a:p>
            <a:pPr algn="just">
              <a:lnSpc>
                <a:spcPct val="120000"/>
              </a:lnSpc>
            </a:pPr>
            <a:r>
              <a:rPr lang="pt-BR" sz="1600" dirty="0">
                <a:latin typeface="+mj-lt"/>
              </a:rPr>
              <a:t>- Os objetos carregados eletrostaticamente podem ser descarregados através de um barramento de metal devidamente aterrado ao solo.</a:t>
            </a:r>
          </a:p>
          <a:p>
            <a:pPr algn="just">
              <a:lnSpc>
                <a:spcPct val="120000"/>
              </a:lnSpc>
            </a:pPr>
            <a:r>
              <a:rPr lang="pt-BR" sz="1600" dirty="0">
                <a:latin typeface="+mj-lt"/>
              </a:rPr>
              <a:t>- A umidade relativa do ar no local da pesagem não deve ser inferior a 40 %.</a:t>
            </a:r>
          </a:p>
          <a:p>
            <a:pPr algn="just">
              <a:lnSpc>
                <a:spcPct val="120000"/>
              </a:lnSpc>
            </a:pPr>
            <a:r>
              <a:rPr lang="pt-BR" sz="1600" dirty="0">
                <a:latin typeface="+mj-lt"/>
              </a:rPr>
              <a:t>- Usar pulseiras ou tapetes antiestáticos, que devem ser selecionados de acordo com o tipo do material a ser pesado (plástico, vidro, etc.).</a:t>
            </a:r>
          </a:p>
        </p:txBody>
      </p:sp>
      <p:sp>
        <p:nvSpPr>
          <p:cNvPr id="5" name="Título 1">
            <a:extLst>
              <a:ext uri="{FF2B5EF4-FFF2-40B4-BE49-F238E27FC236}">
                <a16:creationId xmlns="" xmlns:a16="http://schemas.microsoft.com/office/drawing/2014/main" id="{D5CF8077-29A5-4F80-99C4-D0B8EB900B1A}"/>
              </a:ext>
            </a:extLst>
          </p:cNvPr>
          <p:cNvSpPr txBox="1">
            <a:spLocks/>
          </p:cNvSpPr>
          <p:nvPr/>
        </p:nvSpPr>
        <p:spPr>
          <a:xfrm>
            <a:off x="406599" y="200227"/>
            <a:ext cx="8097999" cy="6387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AutoNum type="arabicPeriod"/>
            </a:pPr>
            <a:r>
              <a:rPr lang="pt-BR" sz="2200" b="1" dirty="0">
                <a:solidFill>
                  <a:srgbClr val="0066B2"/>
                </a:solidFill>
              </a:rPr>
              <a:t>PORTARIA 233 Inmetro – INFLUÊNCIAS FÍSICAS NAS PESAGENS</a:t>
            </a:r>
          </a:p>
          <a:p>
            <a:pPr algn="ctr"/>
            <a:r>
              <a:rPr lang="pt-BR" sz="2200" b="1" dirty="0">
                <a:solidFill>
                  <a:srgbClr val="0066B2"/>
                </a:solidFill>
              </a:rPr>
              <a:t>INFLUÊNCIA ELETROSTÁTICA</a:t>
            </a:r>
            <a:endParaRPr lang="pt-BR" sz="2200" dirty="0">
              <a:solidFill>
                <a:srgbClr val="0066B2"/>
              </a:solidFill>
            </a:endParaRPr>
          </a:p>
        </p:txBody>
      </p:sp>
    </p:spTree>
    <p:extLst>
      <p:ext uri="{BB962C8B-B14F-4D97-AF65-F5344CB8AC3E}">
        <p14:creationId xmlns:p14="http://schemas.microsoft.com/office/powerpoint/2010/main" val="2016855048"/>
      </p:ext>
    </p:extLst>
  </p:cSld>
  <p:clrMapOvr>
    <a:masterClrMapping/>
  </p:clrMapOvr>
  <p:transition advTm="1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tângulo 3"/>
          <p:cNvSpPr>
            <a:spLocks noChangeArrowheads="1"/>
          </p:cNvSpPr>
          <p:nvPr/>
        </p:nvSpPr>
        <p:spPr bwMode="auto">
          <a:xfrm>
            <a:off x="495598" y="1380899"/>
            <a:ext cx="7920000" cy="3587392"/>
          </a:xfrm>
          <a:prstGeom prst="rect">
            <a:avLst/>
          </a:prstGeom>
          <a:noFill/>
          <a:ln w="9525">
            <a:noFill/>
            <a:miter lim="800000"/>
            <a:headEnd/>
            <a:tailEnd/>
          </a:ln>
        </p:spPr>
        <p:txBody>
          <a:bodyPr>
            <a:spAutoFit/>
          </a:bodyPr>
          <a:lstStyle/>
          <a:p>
            <a:pPr algn="just">
              <a:lnSpc>
                <a:spcPct val="130000"/>
              </a:lnSpc>
            </a:pPr>
            <a:r>
              <a:rPr lang="pt-BR" sz="1600" b="1" dirty="0">
                <a:latin typeface="+mj-lt"/>
              </a:rPr>
              <a:t>Efeito</a:t>
            </a:r>
            <a:r>
              <a:rPr lang="pt-BR" sz="1600" dirty="0">
                <a:latin typeface="+mj-lt"/>
              </a:rPr>
              <a:t>: Os valores de massa no dispositivo de indicação poderiam ser diferentes, se as calibrações fossem realizadas em locais que tivessem uma diferença de altura de aproximadamente 10 metros. Por exemplo, calibrar um peso-padrão no 1° andar e em seguida no 4° andar de um prédio.</a:t>
            </a:r>
          </a:p>
          <a:p>
            <a:pPr algn="just">
              <a:lnSpc>
                <a:spcPct val="130000"/>
              </a:lnSpc>
            </a:pPr>
            <a:endParaRPr lang="pt-BR" sz="1600" dirty="0">
              <a:latin typeface="+mj-lt"/>
            </a:endParaRPr>
          </a:p>
          <a:p>
            <a:pPr algn="just">
              <a:lnSpc>
                <a:spcPct val="130000"/>
              </a:lnSpc>
            </a:pPr>
            <a:r>
              <a:rPr lang="pt-BR" sz="1600" b="1" dirty="0">
                <a:latin typeface="+mj-lt"/>
              </a:rPr>
              <a:t>Causa</a:t>
            </a:r>
            <a:r>
              <a:rPr lang="pt-BR" sz="1600" dirty="0">
                <a:latin typeface="+mj-lt"/>
              </a:rPr>
              <a:t>: Para determinar a massa de um corpo, a balança utiliza-se da condição gravitacional da Terra. A força de atração gravitacional depende exclusivamente da latitude e da altura do objeto, a partir do centro da Terra. </a:t>
            </a:r>
          </a:p>
          <a:p>
            <a:pPr algn="just">
              <a:lnSpc>
                <a:spcPct val="130000"/>
              </a:lnSpc>
            </a:pPr>
            <a:endParaRPr lang="pt-BR" sz="1600" dirty="0">
              <a:latin typeface="+mj-lt"/>
            </a:endParaRPr>
          </a:p>
          <a:p>
            <a:pPr algn="just">
              <a:lnSpc>
                <a:spcPct val="130000"/>
              </a:lnSpc>
            </a:pPr>
            <a:r>
              <a:rPr lang="pt-BR" sz="1600" b="1" dirty="0">
                <a:latin typeface="+mj-lt"/>
              </a:rPr>
              <a:t>Medidas Corretivas:</a:t>
            </a:r>
          </a:p>
          <a:p>
            <a:pPr algn="just">
              <a:lnSpc>
                <a:spcPct val="130000"/>
              </a:lnSpc>
            </a:pPr>
            <a:r>
              <a:rPr lang="pt-BR" sz="1600" dirty="0">
                <a:latin typeface="+mj-lt"/>
              </a:rPr>
              <a:t>- Não mover a balança de lugar . </a:t>
            </a:r>
          </a:p>
        </p:txBody>
      </p:sp>
      <p:sp>
        <p:nvSpPr>
          <p:cNvPr id="5" name="Título 1">
            <a:extLst>
              <a:ext uri="{FF2B5EF4-FFF2-40B4-BE49-F238E27FC236}">
                <a16:creationId xmlns="" xmlns:a16="http://schemas.microsoft.com/office/drawing/2014/main" id="{E9F2E7BD-9FC6-4F16-BBB9-2969806A9EFB}"/>
              </a:ext>
            </a:extLst>
          </p:cNvPr>
          <p:cNvSpPr txBox="1">
            <a:spLocks/>
          </p:cNvSpPr>
          <p:nvPr/>
        </p:nvSpPr>
        <p:spPr>
          <a:xfrm>
            <a:off x="406599" y="200227"/>
            <a:ext cx="8097999" cy="6387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AutoNum type="arabicPeriod"/>
            </a:pPr>
            <a:r>
              <a:rPr lang="pt-BR" sz="2200" b="1" dirty="0">
                <a:solidFill>
                  <a:srgbClr val="0066B2"/>
                </a:solidFill>
              </a:rPr>
              <a:t>PORTARIA 233 Inmetro – INFLUÊNCIAS FÍSICAS NAS PESAGENS</a:t>
            </a:r>
          </a:p>
          <a:p>
            <a:pPr algn="ctr"/>
            <a:r>
              <a:rPr lang="pt-BR" sz="2200" b="1" dirty="0">
                <a:solidFill>
                  <a:srgbClr val="0066B2"/>
                </a:solidFill>
              </a:rPr>
              <a:t>MUDANÇA DE ALTURA NA MEDIÇÃO DE MASSA</a:t>
            </a:r>
          </a:p>
        </p:txBody>
      </p:sp>
    </p:spTree>
    <p:extLst>
      <p:ext uri="{BB962C8B-B14F-4D97-AF65-F5344CB8AC3E}">
        <p14:creationId xmlns:p14="http://schemas.microsoft.com/office/powerpoint/2010/main" val="3350936609"/>
      </p:ext>
    </p:extLst>
  </p:cSld>
  <p:clrMapOvr>
    <a:masterClrMapping/>
  </p:clrMapOvr>
  <p:transition advTm="1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Espaço Reservado para Conteúdo 2"/>
          <p:cNvSpPr>
            <a:spLocks noGrp="1"/>
          </p:cNvSpPr>
          <p:nvPr>
            <p:ph idx="4294967295"/>
          </p:nvPr>
        </p:nvSpPr>
        <p:spPr>
          <a:xfrm>
            <a:off x="584598" y="1479744"/>
            <a:ext cx="7920000" cy="4320000"/>
          </a:xfrm>
        </p:spPr>
        <p:txBody>
          <a:bodyPr>
            <a:normAutofit/>
          </a:bodyPr>
          <a:lstStyle/>
          <a:p>
            <a:pPr marL="0" indent="0" algn="just">
              <a:lnSpc>
                <a:spcPct val="120000"/>
              </a:lnSpc>
              <a:spcBef>
                <a:spcPts val="0"/>
              </a:spcBef>
              <a:buFont typeface="Arial" charset="0"/>
              <a:buNone/>
            </a:pPr>
            <a:r>
              <a:rPr lang="pt-BR" sz="1600" b="1" dirty="0">
                <a:latin typeface="+mj-lt"/>
              </a:rPr>
              <a:t>Efeito:</a:t>
            </a:r>
            <a:r>
              <a:rPr lang="pt-BR" sz="1600" dirty="0">
                <a:latin typeface="+mj-lt"/>
              </a:rPr>
              <a:t> Um objeto pesado no ar e no vácuo não reflete o mesmo valor de massa indicado no mostrador da balança.</a:t>
            </a:r>
          </a:p>
          <a:p>
            <a:pPr marL="0" indent="0" algn="just">
              <a:lnSpc>
                <a:spcPct val="120000"/>
              </a:lnSpc>
              <a:spcBef>
                <a:spcPts val="0"/>
              </a:spcBef>
              <a:buFont typeface="Arial" charset="0"/>
              <a:buNone/>
            </a:pPr>
            <a:endParaRPr lang="pt-BR" sz="1600" dirty="0">
              <a:latin typeface="+mj-lt"/>
            </a:endParaRPr>
          </a:p>
          <a:p>
            <a:pPr marL="0" indent="0" algn="just">
              <a:lnSpc>
                <a:spcPct val="120000"/>
              </a:lnSpc>
              <a:spcBef>
                <a:spcPts val="0"/>
              </a:spcBef>
              <a:buFont typeface="Arial" charset="0"/>
              <a:buNone/>
            </a:pPr>
            <a:r>
              <a:rPr lang="pt-BR" sz="1600" b="1" dirty="0">
                <a:latin typeface="+mj-lt"/>
              </a:rPr>
              <a:t>Causa:</a:t>
            </a:r>
            <a:r>
              <a:rPr lang="pt-BR" sz="1600" dirty="0">
                <a:latin typeface="+mj-lt"/>
              </a:rPr>
              <a:t> Pelo Princípio de Archimedes, ao se imergir um objeto num fluido, este recebe uma força, proporcional ao volume de fluido deslocado por este corpo. Como o ar de massa específica 1,2 kg/m</a:t>
            </a:r>
            <a:r>
              <a:rPr lang="pt-BR" sz="1600" baseline="30000" dirty="0">
                <a:latin typeface="+mj-lt"/>
              </a:rPr>
              <a:t>3</a:t>
            </a:r>
            <a:r>
              <a:rPr lang="pt-BR" sz="1600" dirty="0">
                <a:latin typeface="+mj-lt"/>
              </a:rPr>
              <a:t> é o meio de pesagem, este produz um empuxo que atua no objeto a ser pesado.</a:t>
            </a:r>
          </a:p>
          <a:p>
            <a:pPr marL="0" indent="0" algn="just">
              <a:lnSpc>
                <a:spcPct val="120000"/>
              </a:lnSpc>
              <a:spcBef>
                <a:spcPts val="0"/>
              </a:spcBef>
              <a:buFont typeface="Arial" charset="0"/>
              <a:buNone/>
            </a:pPr>
            <a:endParaRPr lang="pt-BR" sz="1600" dirty="0">
              <a:latin typeface="+mj-lt"/>
            </a:endParaRPr>
          </a:p>
          <a:p>
            <a:pPr marL="0" indent="0" algn="just">
              <a:lnSpc>
                <a:spcPct val="120000"/>
              </a:lnSpc>
              <a:spcBef>
                <a:spcPts val="0"/>
              </a:spcBef>
              <a:buFont typeface="Arial" charset="0"/>
              <a:buNone/>
            </a:pPr>
            <a:r>
              <a:rPr lang="pt-BR" sz="1600" b="1" dirty="0">
                <a:latin typeface="+mj-lt"/>
              </a:rPr>
              <a:t>Medidas Corretivas:</a:t>
            </a:r>
          </a:p>
          <a:p>
            <a:pPr marL="0" indent="0" algn="just">
              <a:lnSpc>
                <a:spcPct val="120000"/>
              </a:lnSpc>
              <a:spcBef>
                <a:spcPts val="0"/>
              </a:spcBef>
              <a:buFont typeface="Arial" charset="0"/>
              <a:buNone/>
            </a:pPr>
            <a:r>
              <a:rPr lang="pt-BR" sz="1600" dirty="0">
                <a:latin typeface="+mj-lt"/>
              </a:rPr>
              <a:t>Quando se deseja realizar calibrações em diferentes dias, deve-se considerar as variações de temperatura, pressão atmosférica e umidade relativa do ar, a fim de calcular a média do efeito do empuxo do ar.</a:t>
            </a:r>
          </a:p>
        </p:txBody>
      </p:sp>
      <p:sp>
        <p:nvSpPr>
          <p:cNvPr id="5" name="Título 1">
            <a:extLst>
              <a:ext uri="{FF2B5EF4-FFF2-40B4-BE49-F238E27FC236}">
                <a16:creationId xmlns="" xmlns:a16="http://schemas.microsoft.com/office/drawing/2014/main" id="{96C1B73E-851C-4929-ACB2-D02967543152}"/>
              </a:ext>
            </a:extLst>
          </p:cNvPr>
          <p:cNvSpPr txBox="1">
            <a:spLocks/>
          </p:cNvSpPr>
          <p:nvPr/>
        </p:nvSpPr>
        <p:spPr>
          <a:xfrm>
            <a:off x="406599" y="200227"/>
            <a:ext cx="8097999" cy="6387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AutoNum type="arabicPeriod"/>
            </a:pPr>
            <a:r>
              <a:rPr lang="pt-BR" sz="2200" b="1" dirty="0">
                <a:solidFill>
                  <a:srgbClr val="0066B2"/>
                </a:solidFill>
              </a:rPr>
              <a:t>PORTARIA 233 Inmetro – INFLUÊNCIAS FÍSICAS NAS PESAGENS</a:t>
            </a:r>
          </a:p>
          <a:p>
            <a:pPr algn="ctr"/>
            <a:r>
              <a:rPr lang="pt-BR" sz="2200" b="1" dirty="0">
                <a:solidFill>
                  <a:srgbClr val="0066B2"/>
                </a:solidFill>
              </a:rPr>
              <a:t>VARIAÇÃO DA TEMPERATURA NO LABORATÓRIO</a:t>
            </a:r>
            <a:endParaRPr lang="pt-BR" sz="2200" dirty="0">
              <a:solidFill>
                <a:srgbClr val="0066B2"/>
              </a:solidFill>
            </a:endParaRPr>
          </a:p>
        </p:txBody>
      </p:sp>
    </p:spTree>
    <p:extLst>
      <p:ext uri="{BB962C8B-B14F-4D97-AF65-F5344CB8AC3E}">
        <p14:creationId xmlns:p14="http://schemas.microsoft.com/office/powerpoint/2010/main" val="4204257079"/>
      </p:ext>
    </p:extLst>
  </p:cSld>
  <p:clrMapOvr>
    <a:masterClrMapping/>
  </p:clrMapOvr>
  <p:transition advTm="1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9" name="Espaço Reservado para Conteúdo 2"/>
          <p:cNvSpPr>
            <a:spLocks noGrp="1"/>
          </p:cNvSpPr>
          <p:nvPr>
            <p:ph idx="4294967295"/>
          </p:nvPr>
        </p:nvSpPr>
        <p:spPr>
          <a:xfrm>
            <a:off x="584598" y="1493940"/>
            <a:ext cx="7920000" cy="4288673"/>
          </a:xfrm>
        </p:spPr>
        <p:txBody>
          <a:bodyPr>
            <a:normAutofit/>
          </a:bodyPr>
          <a:lstStyle/>
          <a:p>
            <a:pPr marL="0" indent="0" algn="just">
              <a:lnSpc>
                <a:spcPct val="110000"/>
              </a:lnSpc>
              <a:buFont typeface="Arial" charset="0"/>
              <a:buNone/>
            </a:pPr>
            <a:r>
              <a:rPr lang="pt-BR" sz="1600" dirty="0">
                <a:latin typeface="+mj-lt"/>
              </a:rPr>
              <a:t>A calibração de pesos deve ser efetuada sob condições ambientais estáveis, pressão atmosférica conhecida e temperatura de (20,0 ± 1,0)°C. </a:t>
            </a:r>
          </a:p>
          <a:p>
            <a:pPr marL="0" indent="0" algn="just">
              <a:lnSpc>
                <a:spcPct val="110000"/>
              </a:lnSpc>
              <a:buNone/>
            </a:pPr>
            <a:r>
              <a:rPr lang="pt-BR" sz="1600" dirty="0">
                <a:latin typeface="+mj-lt"/>
              </a:rPr>
              <a:t>A diferença de temperatura entre a massa padrão e o ambiente deve ser a menor possível. Isto pode ser conseguido colocando a massa padrão e a balança dentro do mesmo ambiente durante 30 min antes de executar a calibração. </a:t>
            </a:r>
          </a:p>
          <a:p>
            <a:pPr marL="0" indent="0" algn="just">
              <a:lnSpc>
                <a:spcPct val="110000"/>
              </a:lnSpc>
              <a:buNone/>
            </a:pPr>
            <a:r>
              <a:rPr lang="pt-BR" sz="1600" dirty="0">
                <a:latin typeface="+mj-lt"/>
              </a:rPr>
              <a:t>As balanças devem ser usadas após 30 min de ligadas. Essa recomendação é mais importante a medida que a medição for de capacidade cada vez menor. </a:t>
            </a:r>
          </a:p>
          <a:p>
            <a:pPr marL="0" indent="0" algn="just">
              <a:lnSpc>
                <a:spcPct val="110000"/>
              </a:lnSpc>
              <a:buNone/>
            </a:pPr>
            <a:r>
              <a:rPr lang="pt-BR" sz="1600" dirty="0">
                <a:latin typeface="+mj-lt"/>
              </a:rPr>
              <a:t>Balanças de grande capacidade (50 kg ou mais) sofrem menor influencia das variáveis ambientais (temperatura, umidade e pressão atmosférica)</a:t>
            </a:r>
          </a:p>
          <a:p>
            <a:pPr marL="0" indent="0" algn="just">
              <a:lnSpc>
                <a:spcPct val="110000"/>
              </a:lnSpc>
              <a:buNone/>
            </a:pPr>
            <a:r>
              <a:rPr lang="pt-BR" sz="1600" dirty="0">
                <a:latin typeface="+mj-lt"/>
              </a:rPr>
              <a:t>Já as balanças de precisão, analíticas e micro balanças, são fortemente afetadas por esses variáveis. </a:t>
            </a:r>
          </a:p>
          <a:p>
            <a:pPr marL="0" indent="0" algn="just">
              <a:lnSpc>
                <a:spcPct val="110000"/>
              </a:lnSpc>
              <a:buFont typeface="Arial" charset="0"/>
              <a:buNone/>
            </a:pPr>
            <a:endParaRPr lang="pt-BR" sz="1800" dirty="0"/>
          </a:p>
          <a:p>
            <a:pPr marL="0" indent="0" algn="just">
              <a:lnSpc>
                <a:spcPct val="110000"/>
              </a:lnSpc>
            </a:pPr>
            <a:endParaRPr lang="pt-BR" sz="1800" dirty="0"/>
          </a:p>
        </p:txBody>
      </p:sp>
      <p:sp>
        <p:nvSpPr>
          <p:cNvPr id="8" name="Título 1">
            <a:extLst>
              <a:ext uri="{FF2B5EF4-FFF2-40B4-BE49-F238E27FC236}">
                <a16:creationId xmlns="" xmlns:a16="http://schemas.microsoft.com/office/drawing/2014/main" id="{38987B1C-B359-4D56-B84C-D21A31C89CC4}"/>
              </a:ext>
            </a:extLst>
          </p:cNvPr>
          <p:cNvSpPr txBox="1">
            <a:spLocks/>
          </p:cNvSpPr>
          <p:nvPr/>
        </p:nvSpPr>
        <p:spPr>
          <a:xfrm>
            <a:off x="406599" y="200227"/>
            <a:ext cx="8097999" cy="6387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AutoNum type="arabicPeriod"/>
            </a:pPr>
            <a:r>
              <a:rPr lang="pt-BR" sz="2200" b="1" dirty="0">
                <a:solidFill>
                  <a:srgbClr val="0066B2"/>
                </a:solidFill>
              </a:rPr>
              <a:t>PORTARIA 233 Inmetro – INFLUÊNCIAS FÍSICAS NAS PESAGENS</a:t>
            </a:r>
          </a:p>
        </p:txBody>
      </p:sp>
    </p:spTree>
    <p:extLst>
      <p:ext uri="{BB962C8B-B14F-4D97-AF65-F5344CB8AC3E}">
        <p14:creationId xmlns:p14="http://schemas.microsoft.com/office/powerpoint/2010/main" val="681372101"/>
      </p:ext>
    </p:extLst>
  </p:cSld>
  <p:clrMapOvr>
    <a:masterClrMapping/>
  </p:clrMapOvr>
  <p:transition advTm="1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ço Reservado para Conteúdo 2"/>
          <p:cNvSpPr>
            <a:spLocks noGrp="1"/>
          </p:cNvSpPr>
          <p:nvPr>
            <p:ph idx="4294967295"/>
          </p:nvPr>
        </p:nvSpPr>
        <p:spPr>
          <a:xfrm>
            <a:off x="584598" y="1225869"/>
            <a:ext cx="7920000" cy="4554779"/>
          </a:xfrm>
        </p:spPr>
        <p:txBody>
          <a:bodyPr>
            <a:noAutofit/>
          </a:bodyPr>
          <a:lstStyle/>
          <a:p>
            <a:pPr marL="0" indent="0" algn="just">
              <a:lnSpc>
                <a:spcPct val="120000"/>
              </a:lnSpc>
              <a:spcBef>
                <a:spcPts val="0"/>
              </a:spcBef>
              <a:buNone/>
            </a:pPr>
            <a:r>
              <a:rPr lang="pt-BR" sz="1600" dirty="0">
                <a:latin typeface="+mj-lt"/>
              </a:rPr>
              <a:t>Os pesos devem ser manipulados e armazenados de maneira a se manterem limpos. Antes da calibração qualquer partícula estranha e umidade devem ser eliminadas usando papel macio sem deixar película, pincel de pelo de camelo ou outro método de limpeza mais elaborado que se faça necessário. Deve-se tomar cuidado no manuseio dos pesos (sempre usar luva de algodão branca), a fim de não alterar as condições superficiais, através de arranhões ou amassados.</a:t>
            </a:r>
          </a:p>
          <a:p>
            <a:pPr marL="0" indent="0" algn="just">
              <a:lnSpc>
                <a:spcPct val="120000"/>
              </a:lnSpc>
              <a:spcBef>
                <a:spcPts val="0"/>
              </a:spcBef>
              <a:buNone/>
            </a:pPr>
            <a:endParaRPr lang="pt-BR" sz="1600" dirty="0">
              <a:latin typeface="+mj-lt"/>
            </a:endParaRPr>
          </a:p>
          <a:p>
            <a:pPr marL="0" indent="0" algn="just">
              <a:lnSpc>
                <a:spcPct val="120000"/>
              </a:lnSpc>
              <a:spcBef>
                <a:spcPts val="0"/>
              </a:spcBef>
              <a:buNone/>
            </a:pPr>
            <a:r>
              <a:rPr lang="pt-BR" sz="1600" dirty="0">
                <a:latin typeface="+mj-lt"/>
              </a:rPr>
              <a:t>Caso o peso apresente impurezas que não sejam possíveis de serem removidas pelos métodos mencionados acima, pode-se usar localmente, álcool isopropílico.</a:t>
            </a:r>
          </a:p>
          <a:p>
            <a:pPr marL="0" indent="0" algn="just">
              <a:lnSpc>
                <a:spcPct val="120000"/>
              </a:lnSpc>
              <a:spcBef>
                <a:spcPts val="0"/>
              </a:spcBef>
              <a:buNone/>
            </a:pPr>
            <a:endParaRPr lang="pt-BR" sz="1600" dirty="0">
              <a:latin typeface="+mj-lt"/>
            </a:endParaRPr>
          </a:p>
          <a:p>
            <a:pPr marL="0" indent="0" algn="just">
              <a:lnSpc>
                <a:spcPct val="120000"/>
              </a:lnSpc>
              <a:spcBef>
                <a:spcPts val="0"/>
              </a:spcBef>
              <a:buNone/>
            </a:pPr>
            <a:r>
              <a:rPr lang="pt-BR" sz="1600" dirty="0">
                <a:latin typeface="+mj-lt"/>
              </a:rPr>
              <a:t>Pesos que tenham cavidade  de ajuste, nunca devem ser imersos em solvente pela possibilidade do solvente penetrar na cavidade. Quando da necessidade de se determinar à estabilidade temporal do peso, a massa do peso deve ser verificada antes e depois da limpeza. O processo de limpeza não deve remover quantidade significativa de material.</a:t>
            </a:r>
          </a:p>
        </p:txBody>
      </p:sp>
      <p:sp>
        <p:nvSpPr>
          <p:cNvPr id="6" name="Título 1">
            <a:extLst>
              <a:ext uri="{FF2B5EF4-FFF2-40B4-BE49-F238E27FC236}">
                <a16:creationId xmlns="" xmlns:a16="http://schemas.microsoft.com/office/drawing/2014/main" id="{F0654E98-43E9-4D5F-A01E-88B6E8E90017}"/>
              </a:ext>
            </a:extLst>
          </p:cNvPr>
          <p:cNvSpPr txBox="1">
            <a:spLocks/>
          </p:cNvSpPr>
          <p:nvPr/>
        </p:nvSpPr>
        <p:spPr>
          <a:xfrm>
            <a:off x="406599" y="200227"/>
            <a:ext cx="8097999" cy="6387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1. </a:t>
            </a:r>
            <a:r>
              <a:rPr lang="pt-BR" sz="2200" b="1" dirty="0" smtClean="0">
                <a:solidFill>
                  <a:srgbClr val="0066B2"/>
                </a:solidFill>
              </a:rPr>
              <a:t>PORTARIA 233 Inmetro – INFLUÊNCIAS FÍSICAS NAS PESAGENS</a:t>
            </a:r>
            <a:endParaRPr lang="pt-BR" sz="2200" dirty="0">
              <a:solidFill>
                <a:srgbClr val="0066B2"/>
              </a:solidFill>
            </a:endParaRPr>
          </a:p>
        </p:txBody>
      </p:sp>
    </p:spTree>
    <p:extLst>
      <p:ext uri="{BB962C8B-B14F-4D97-AF65-F5344CB8AC3E}">
        <p14:creationId xmlns:p14="http://schemas.microsoft.com/office/powerpoint/2010/main" val="1345467636"/>
      </p:ext>
    </p:extLst>
  </p:cSld>
  <p:clrMapOvr>
    <a:masterClrMapping/>
  </p:clrMapOvr>
  <p:transition advTm="1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 xmlns:a16="http://schemas.microsoft.com/office/drawing/2014/main" id="{F0654E98-43E9-4D5F-A01E-88B6E8E90017}"/>
              </a:ext>
            </a:extLst>
          </p:cNvPr>
          <p:cNvSpPr txBox="1">
            <a:spLocks/>
          </p:cNvSpPr>
          <p:nvPr/>
        </p:nvSpPr>
        <p:spPr>
          <a:xfrm>
            <a:off x="406599" y="182642"/>
            <a:ext cx="8097999" cy="6387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1.1 EXERCÍCIO - Com base no certificado de calibração das massas abaixo, determine sua classe de exatidão. </a:t>
            </a:r>
          </a:p>
        </p:txBody>
      </p:sp>
      <p:pic>
        <p:nvPicPr>
          <p:cNvPr id="4" name="Imagem 3">
            <a:extLst>
              <a:ext uri="{FF2B5EF4-FFF2-40B4-BE49-F238E27FC236}">
                <a16:creationId xmlns="" xmlns:a16="http://schemas.microsoft.com/office/drawing/2014/main" id="{9BA840B2-D5DC-422D-93CA-9B52B37A592B}"/>
              </a:ext>
            </a:extLst>
          </p:cNvPr>
          <p:cNvPicPr>
            <a:picLocks noChangeAspect="1"/>
          </p:cNvPicPr>
          <p:nvPr/>
        </p:nvPicPr>
        <p:blipFill>
          <a:blip r:embed="rId2"/>
          <a:stretch>
            <a:fillRect/>
          </a:stretch>
        </p:blipFill>
        <p:spPr>
          <a:xfrm>
            <a:off x="1023456" y="1019094"/>
            <a:ext cx="6600837" cy="5278604"/>
          </a:xfrm>
          <a:prstGeom prst="rect">
            <a:avLst/>
          </a:prstGeom>
        </p:spPr>
      </p:pic>
    </p:spTree>
    <p:extLst>
      <p:ext uri="{BB962C8B-B14F-4D97-AF65-F5344CB8AC3E}">
        <p14:creationId xmlns:p14="http://schemas.microsoft.com/office/powerpoint/2010/main" val="1242875394"/>
      </p:ext>
    </p:extLst>
  </p:cSld>
  <p:clrMapOvr>
    <a:masterClrMapping/>
  </p:clrMapOvr>
  <p:transition advTm="1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ítulo 1"/>
          <p:cNvSpPr>
            <a:spLocks noGrp="1"/>
          </p:cNvSpPr>
          <p:nvPr>
            <p:ph type="title" idx="4294967295"/>
          </p:nvPr>
        </p:nvSpPr>
        <p:spPr>
          <a:xfrm>
            <a:off x="310370" y="229353"/>
            <a:ext cx="8213698" cy="592057"/>
          </a:xfrm>
        </p:spPr>
        <p:txBody>
          <a:bodyPr>
            <a:normAutofit/>
          </a:bodyPr>
          <a:lstStyle/>
          <a:p>
            <a:r>
              <a:rPr lang="pt-BR" sz="2200" b="1" dirty="0">
                <a:solidFill>
                  <a:srgbClr val="0066B2"/>
                </a:solidFill>
              </a:rPr>
              <a:t>2. </a:t>
            </a:r>
            <a:r>
              <a:rPr lang="pt-BR" sz="2200" b="1" dirty="0" smtClean="0">
                <a:solidFill>
                  <a:srgbClr val="0066B2"/>
                </a:solidFill>
              </a:rPr>
              <a:t>PORTARIA </a:t>
            </a:r>
            <a:r>
              <a:rPr lang="pt-BR" sz="2200" b="1" dirty="0">
                <a:solidFill>
                  <a:srgbClr val="0066B2"/>
                </a:solidFill>
              </a:rPr>
              <a:t>236 </a:t>
            </a:r>
            <a:r>
              <a:rPr lang="pt-BR" sz="2200" b="1" dirty="0" smtClean="0">
                <a:solidFill>
                  <a:srgbClr val="0066B2"/>
                </a:solidFill>
              </a:rPr>
              <a:t>Inmetro – CLASSE </a:t>
            </a:r>
            <a:r>
              <a:rPr lang="pt-BR" sz="2200" b="1" dirty="0">
                <a:solidFill>
                  <a:srgbClr val="0066B2"/>
                </a:solidFill>
              </a:rPr>
              <a:t>DE EXATIDÃO DAS BALANÇAS</a:t>
            </a:r>
          </a:p>
        </p:txBody>
      </p:sp>
      <p:sp>
        <p:nvSpPr>
          <p:cNvPr id="6" name="Espaço Reservado para Conteúdo 2"/>
          <p:cNvSpPr>
            <a:spLocks noGrp="1"/>
          </p:cNvSpPr>
          <p:nvPr>
            <p:ph idx="4294967295"/>
          </p:nvPr>
        </p:nvSpPr>
        <p:spPr>
          <a:xfrm>
            <a:off x="418858" y="1091312"/>
            <a:ext cx="7920000" cy="2138521"/>
          </a:xfrm>
        </p:spPr>
        <p:txBody>
          <a:bodyPr>
            <a:normAutofit/>
          </a:bodyPr>
          <a:lstStyle/>
          <a:p>
            <a:pPr marL="0" indent="0" algn="just">
              <a:lnSpc>
                <a:spcPct val="120000"/>
              </a:lnSpc>
              <a:spcBef>
                <a:spcPts val="0"/>
              </a:spcBef>
              <a:buFont typeface="Arial" charset="0"/>
              <a:buNone/>
            </a:pPr>
            <a:r>
              <a:rPr lang="pt-BR" sz="1600" b="1" dirty="0">
                <a:latin typeface="+mj-lt"/>
              </a:rPr>
              <a:t>Balanças</a:t>
            </a:r>
          </a:p>
          <a:p>
            <a:pPr marL="0" indent="0" algn="just">
              <a:lnSpc>
                <a:spcPct val="120000"/>
              </a:lnSpc>
              <a:spcBef>
                <a:spcPts val="0"/>
              </a:spcBef>
              <a:buFont typeface="Arial" charset="0"/>
              <a:buNone/>
            </a:pPr>
            <a:r>
              <a:rPr lang="pt-BR" sz="1600" dirty="0">
                <a:latin typeface="+mj-lt"/>
              </a:rPr>
              <a:t>Instrumento de medição utilizado para determinar a massa de um corpo, utilizando-se da ação da gravidade sobre este corpo. Estes instrumentos podem servir igualmente para determinar outras grandezas, quantidades ou características em função da massa. De acordo com seu método de operação, um instrumento de pesagem é classificado como um instrumento automático ou não automático.</a:t>
            </a:r>
          </a:p>
        </p:txBody>
      </p:sp>
      <p:pic>
        <p:nvPicPr>
          <p:cNvPr id="3" name="Imagem 2">
            <a:extLst>
              <a:ext uri="{FF2B5EF4-FFF2-40B4-BE49-F238E27FC236}">
                <a16:creationId xmlns="" xmlns:a16="http://schemas.microsoft.com/office/drawing/2014/main" id="{B05BF7FC-6AFC-49D4-A717-9C1565027C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850" y="3367369"/>
            <a:ext cx="3822788" cy="2877280"/>
          </a:xfrm>
          <a:prstGeom prst="rect">
            <a:avLst/>
          </a:prstGeom>
        </p:spPr>
      </p:pic>
      <p:sp>
        <p:nvSpPr>
          <p:cNvPr id="4" name="CaixaDeTexto 3">
            <a:extLst>
              <a:ext uri="{FF2B5EF4-FFF2-40B4-BE49-F238E27FC236}">
                <a16:creationId xmlns="" xmlns:a16="http://schemas.microsoft.com/office/drawing/2014/main" id="{9CF9C5A2-3139-4260-888F-BE80FDE80E4F}"/>
              </a:ext>
            </a:extLst>
          </p:cNvPr>
          <p:cNvSpPr txBox="1"/>
          <p:nvPr/>
        </p:nvSpPr>
        <p:spPr>
          <a:xfrm>
            <a:off x="5477128" y="4574189"/>
            <a:ext cx="2758699" cy="830997"/>
          </a:xfrm>
          <a:prstGeom prst="rect">
            <a:avLst/>
          </a:prstGeom>
          <a:noFill/>
        </p:spPr>
        <p:txBody>
          <a:bodyPr wrap="square" rtlCol="0">
            <a:spAutoFit/>
          </a:bodyPr>
          <a:lstStyle/>
          <a:p>
            <a:r>
              <a:rPr lang="pt-BR" sz="1600" dirty="0"/>
              <a:t>Balança de precisão. Resolução 0,1 g. </a:t>
            </a:r>
          </a:p>
          <a:p>
            <a:r>
              <a:rPr lang="pt-BR" sz="1600" dirty="0"/>
              <a:t>Capacidade até 2000 g</a:t>
            </a:r>
          </a:p>
        </p:txBody>
      </p:sp>
    </p:spTree>
    <p:extLst>
      <p:ext uri="{BB962C8B-B14F-4D97-AF65-F5344CB8AC3E}">
        <p14:creationId xmlns:p14="http://schemas.microsoft.com/office/powerpoint/2010/main" val="3528674045"/>
      </p:ext>
    </p:extLst>
  </p:cSld>
  <p:clrMapOvr>
    <a:masterClrMapping/>
  </p:clrMapOvr>
  <p:transition advTm="1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ChangeArrowheads="1"/>
          </p:cNvSpPr>
          <p:nvPr/>
        </p:nvSpPr>
        <p:spPr bwMode="auto">
          <a:xfrm>
            <a:off x="229076" y="1159858"/>
            <a:ext cx="7920000" cy="1569660"/>
          </a:xfrm>
          <a:prstGeom prst="rect">
            <a:avLst/>
          </a:prstGeom>
          <a:noFill/>
          <a:ln w="9525">
            <a:noFill/>
            <a:miter lim="800000"/>
            <a:headEnd/>
            <a:tailEnd/>
          </a:ln>
          <a:effectLst/>
        </p:spPr>
        <p:txBody>
          <a:bodyPr anchor="ctr">
            <a:spAutoFit/>
          </a:bodyPr>
          <a:lstStyle/>
          <a:p>
            <a:pPr algn="just">
              <a:lnSpc>
                <a:spcPct val="120000"/>
              </a:lnSpc>
            </a:pPr>
            <a:r>
              <a:rPr lang="pt-BR" sz="1600" b="1" dirty="0">
                <a:latin typeface="+mj-lt"/>
              </a:rPr>
              <a:t>Valor de divisão de verificação (e)</a:t>
            </a:r>
          </a:p>
          <a:p>
            <a:pPr algn="just">
              <a:lnSpc>
                <a:spcPct val="120000"/>
              </a:lnSpc>
            </a:pPr>
            <a:r>
              <a:rPr lang="pt-BR" sz="1600" dirty="0">
                <a:latin typeface="+mj-lt"/>
              </a:rPr>
              <a:t>Valor expresso em unidades de massa utilizado para a classificação e a verificação</a:t>
            </a:r>
            <a:br>
              <a:rPr lang="pt-BR" sz="1600" dirty="0">
                <a:latin typeface="+mj-lt"/>
              </a:rPr>
            </a:br>
            <a:r>
              <a:rPr lang="pt-BR" sz="1600" dirty="0">
                <a:latin typeface="+mj-lt"/>
              </a:rPr>
              <a:t>de um instrumento.</a:t>
            </a:r>
          </a:p>
          <a:p>
            <a:pPr algn="just">
              <a:lnSpc>
                <a:spcPct val="120000"/>
              </a:lnSpc>
            </a:pPr>
            <a:r>
              <a:rPr lang="pt-BR" sz="1600" dirty="0">
                <a:latin typeface="+mj-lt"/>
              </a:rPr>
              <a:t>O valor de divisão de verificação, para os diferentes tipos de instrumentos, deve ser como estabelecido na Tabela abaixo</a:t>
            </a:r>
          </a:p>
        </p:txBody>
      </p:sp>
      <p:sp>
        <p:nvSpPr>
          <p:cNvPr id="183300" name="Rectangle 4"/>
          <p:cNvSpPr>
            <a:spLocks noChangeArrowheads="1"/>
          </p:cNvSpPr>
          <p:nvPr/>
        </p:nvSpPr>
        <p:spPr bwMode="auto">
          <a:xfrm>
            <a:off x="0" y="3333750"/>
            <a:ext cx="9144000" cy="0"/>
          </a:xfrm>
          <a:prstGeom prst="rect">
            <a:avLst/>
          </a:prstGeom>
          <a:noFill/>
          <a:ln w="9525">
            <a:noFill/>
            <a:miter lim="800000"/>
            <a:headEnd/>
            <a:tailEnd/>
          </a:ln>
          <a:effectLst/>
        </p:spPr>
        <p:txBody>
          <a:bodyPr wrap="none" anchor="ctr">
            <a:spAutoFit/>
          </a:bodyPr>
          <a:lstStyle/>
          <a:p>
            <a:endParaRPr lang="pt-BR">
              <a:solidFill>
                <a:prstClr val="black"/>
              </a:solidFill>
            </a:endParaRPr>
          </a:p>
        </p:txBody>
      </p:sp>
      <p:sp>
        <p:nvSpPr>
          <p:cNvPr id="183301" name="Rectangle 5"/>
          <p:cNvSpPr>
            <a:spLocks noChangeArrowheads="1"/>
          </p:cNvSpPr>
          <p:nvPr/>
        </p:nvSpPr>
        <p:spPr bwMode="auto">
          <a:xfrm>
            <a:off x="0" y="3319463"/>
            <a:ext cx="9144000" cy="0"/>
          </a:xfrm>
          <a:prstGeom prst="rect">
            <a:avLst/>
          </a:prstGeom>
          <a:noFill/>
          <a:ln w="9525">
            <a:noFill/>
            <a:miter lim="800000"/>
            <a:headEnd/>
            <a:tailEnd/>
          </a:ln>
          <a:effectLst/>
        </p:spPr>
        <p:txBody>
          <a:bodyPr wrap="none" anchor="ctr">
            <a:spAutoFit/>
          </a:bodyPr>
          <a:lstStyle/>
          <a:p>
            <a:endParaRPr lang="pt-BR">
              <a:solidFill>
                <a:prstClr val="black"/>
              </a:solidFill>
            </a:endParaRPr>
          </a:p>
        </p:txBody>
      </p:sp>
      <p:sp>
        <p:nvSpPr>
          <p:cNvPr id="183394" name="Rectangle 98"/>
          <p:cNvSpPr>
            <a:spLocks noChangeArrowheads="1"/>
          </p:cNvSpPr>
          <p:nvPr/>
        </p:nvSpPr>
        <p:spPr bwMode="auto">
          <a:xfrm>
            <a:off x="0" y="3243263"/>
            <a:ext cx="9144000" cy="0"/>
          </a:xfrm>
          <a:prstGeom prst="rect">
            <a:avLst/>
          </a:prstGeom>
          <a:noFill/>
          <a:ln w="9525">
            <a:noFill/>
            <a:miter lim="800000"/>
            <a:headEnd/>
            <a:tailEnd/>
          </a:ln>
          <a:effectLst/>
        </p:spPr>
        <p:txBody>
          <a:bodyPr wrap="none" anchor="ctr">
            <a:spAutoFit/>
          </a:bodyPr>
          <a:lstStyle/>
          <a:p>
            <a:endParaRPr lang="pt-BR">
              <a:solidFill>
                <a:prstClr val="black"/>
              </a:solidFill>
            </a:endParaRPr>
          </a:p>
        </p:txBody>
      </p:sp>
      <p:graphicFrame>
        <p:nvGraphicFramePr>
          <p:cNvPr id="2" name="Tabela 1"/>
          <p:cNvGraphicFramePr>
            <a:graphicFrameLocks noGrp="1"/>
          </p:cNvGraphicFramePr>
          <p:nvPr>
            <p:extLst>
              <p:ext uri="{D42A27DB-BD31-4B8C-83A1-F6EECF244321}">
                <p14:modId xmlns:p14="http://schemas.microsoft.com/office/powerpoint/2010/main" val="206502168"/>
              </p:ext>
            </p:extLst>
          </p:nvPr>
        </p:nvGraphicFramePr>
        <p:xfrm>
          <a:off x="392321" y="2905544"/>
          <a:ext cx="7593510" cy="1264515"/>
        </p:xfrm>
        <a:graphic>
          <a:graphicData uri="http://schemas.openxmlformats.org/drawingml/2006/table">
            <a:tbl>
              <a:tblPr firstRow="1" firstCol="1" lastRow="1" lastCol="1" bandRow="1" bandCol="1">
                <a:tableStyleId>{7E9639D4-E3E2-4D34-9284-5A2195B3D0D7}</a:tableStyleId>
              </a:tblPr>
              <a:tblGrid>
                <a:gridCol w="4318512">
                  <a:extLst>
                    <a:ext uri="{9D8B030D-6E8A-4147-A177-3AD203B41FA5}">
                      <a16:colId xmlns="" xmlns:a16="http://schemas.microsoft.com/office/drawing/2014/main" val="20000"/>
                    </a:ext>
                  </a:extLst>
                </a:gridCol>
                <a:gridCol w="3274998">
                  <a:extLst>
                    <a:ext uri="{9D8B030D-6E8A-4147-A177-3AD203B41FA5}">
                      <a16:colId xmlns="" xmlns:a16="http://schemas.microsoft.com/office/drawing/2014/main" val="20001"/>
                    </a:ext>
                  </a:extLst>
                </a:gridCol>
              </a:tblGrid>
              <a:tr h="263352">
                <a:tc>
                  <a:txBody>
                    <a:bodyPr/>
                    <a:lstStyle/>
                    <a:p>
                      <a:pPr algn="ctr">
                        <a:spcAft>
                          <a:spcPts val="0"/>
                        </a:spcAft>
                      </a:pPr>
                      <a:r>
                        <a:rPr lang="pt-BR" sz="1600" b="0" dirty="0">
                          <a:effectLst/>
                          <a:latin typeface="+mj-lt"/>
                        </a:rPr>
                        <a:t>Tipo de instrumento</a:t>
                      </a:r>
                      <a:endParaRPr lang="pt-BR" sz="1600" b="0" dirty="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600" b="0">
                          <a:effectLst/>
                          <a:latin typeface="+mj-lt"/>
                        </a:rPr>
                        <a:t>Valor de divisão de verificação</a:t>
                      </a:r>
                      <a:endParaRPr lang="pt-BR" sz="1600" b="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85673">
                <a:tc>
                  <a:txBody>
                    <a:bodyPr/>
                    <a:lstStyle/>
                    <a:p>
                      <a:pPr algn="ctr">
                        <a:spcAft>
                          <a:spcPts val="0"/>
                        </a:spcAft>
                      </a:pPr>
                      <a:r>
                        <a:rPr lang="pt-BR" sz="1600" b="0" dirty="0">
                          <a:effectLst/>
                          <a:latin typeface="+mj-lt"/>
                        </a:rPr>
                        <a:t>Graduado sem dispositivo indicador auxiliar</a:t>
                      </a:r>
                      <a:endParaRPr lang="pt-BR" sz="1600" b="0" dirty="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600" b="0" dirty="0">
                          <a:effectLst/>
                          <a:latin typeface="+mj-lt"/>
                        </a:rPr>
                        <a:t>e = d</a:t>
                      </a:r>
                      <a:endParaRPr lang="pt-BR" sz="1600" b="0" dirty="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27070">
                <a:tc>
                  <a:txBody>
                    <a:bodyPr/>
                    <a:lstStyle/>
                    <a:p>
                      <a:pPr algn="ctr">
                        <a:spcAft>
                          <a:spcPts val="0"/>
                        </a:spcAft>
                      </a:pPr>
                      <a:r>
                        <a:rPr lang="pt-BR" sz="1600" b="0" dirty="0">
                          <a:effectLst/>
                          <a:latin typeface="+mj-lt"/>
                        </a:rPr>
                        <a:t>Graduado com dispositivo indicador auxiliar</a:t>
                      </a:r>
                      <a:endParaRPr lang="pt-BR" sz="1600" b="0" dirty="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600" b="0" dirty="0">
                          <a:effectLst/>
                          <a:latin typeface="+mj-lt"/>
                        </a:rPr>
                        <a:t>e é estabelecido pelo fabricante</a:t>
                      </a:r>
                      <a:endParaRPr lang="pt-BR" sz="1600" b="0" dirty="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88420">
                <a:tc>
                  <a:txBody>
                    <a:bodyPr/>
                    <a:lstStyle/>
                    <a:p>
                      <a:pPr algn="ctr">
                        <a:spcAft>
                          <a:spcPts val="0"/>
                        </a:spcAft>
                      </a:pPr>
                      <a:r>
                        <a:rPr lang="pt-BR" sz="1600" b="0">
                          <a:effectLst/>
                          <a:latin typeface="+mj-lt"/>
                        </a:rPr>
                        <a:t>Não graduado</a:t>
                      </a:r>
                      <a:endParaRPr lang="pt-BR" sz="1600" b="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600" b="0" dirty="0">
                          <a:effectLst/>
                          <a:latin typeface="+mj-lt"/>
                        </a:rPr>
                        <a:t>e é estabelecido pelo fabricante</a:t>
                      </a:r>
                      <a:endParaRPr lang="pt-BR" sz="1600" b="0" dirty="0">
                        <a:effectLst/>
                        <a:latin typeface="+mj-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pic>
        <p:nvPicPr>
          <p:cNvPr id="13" name="Imagem 12" descr="2014-12-01_16-51-49_3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6344" y="4507778"/>
            <a:ext cx="2742778" cy="1660321"/>
          </a:xfrm>
          <a:prstGeom prst="rect">
            <a:avLst/>
          </a:prstGeom>
          <a:ln>
            <a:noFill/>
          </a:ln>
          <a:effectLst>
            <a:outerShdw blurRad="292100" dist="139700" dir="2700000" algn="tl" rotWithShape="0">
              <a:srgbClr val="333333">
                <a:alpha val="65000"/>
              </a:srgbClr>
            </a:outerShdw>
          </a:effectLst>
        </p:spPr>
      </p:pic>
      <p:sp>
        <p:nvSpPr>
          <p:cNvPr id="10" name="Título 1">
            <a:extLst>
              <a:ext uri="{FF2B5EF4-FFF2-40B4-BE49-F238E27FC236}">
                <a16:creationId xmlns="" xmlns:a16="http://schemas.microsoft.com/office/drawing/2014/main" id="{84AB1337-5BC0-4B5E-970D-B29E7133F52A}"/>
              </a:ext>
            </a:extLst>
          </p:cNvPr>
          <p:cNvSpPr txBox="1">
            <a:spLocks/>
          </p:cNvSpPr>
          <p:nvPr/>
        </p:nvSpPr>
        <p:spPr>
          <a:xfrm>
            <a:off x="310370" y="229353"/>
            <a:ext cx="8213698" cy="592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Inmetro – CLASSE DE EXATIDÃO DAS BALANÇAS</a:t>
            </a:r>
          </a:p>
        </p:txBody>
      </p:sp>
      <p:cxnSp>
        <p:nvCxnSpPr>
          <p:cNvPr id="7" name="Conector de Seta Reta 6">
            <a:extLst>
              <a:ext uri="{FF2B5EF4-FFF2-40B4-BE49-F238E27FC236}">
                <a16:creationId xmlns="" xmlns:a16="http://schemas.microsoft.com/office/drawing/2014/main" id="{5919EA75-F905-4122-8831-2933850A3852}"/>
              </a:ext>
            </a:extLst>
          </p:cNvPr>
          <p:cNvCxnSpPr>
            <a:cxnSpLocks/>
          </p:cNvCxnSpPr>
          <p:nvPr/>
        </p:nvCxnSpPr>
        <p:spPr>
          <a:xfrm flipV="1">
            <a:off x="3778250" y="5608073"/>
            <a:ext cx="2095500" cy="1140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CaixaDeTexto 7">
            <a:extLst>
              <a:ext uri="{FF2B5EF4-FFF2-40B4-BE49-F238E27FC236}">
                <a16:creationId xmlns="" xmlns:a16="http://schemas.microsoft.com/office/drawing/2014/main" id="{DCADE19D-F36E-4D61-BBB6-612C406BBFBA}"/>
              </a:ext>
            </a:extLst>
          </p:cNvPr>
          <p:cNvSpPr txBox="1"/>
          <p:nvPr/>
        </p:nvSpPr>
        <p:spPr>
          <a:xfrm>
            <a:off x="5873750" y="5315685"/>
            <a:ext cx="2095500" cy="584775"/>
          </a:xfrm>
          <a:prstGeom prst="rect">
            <a:avLst/>
          </a:prstGeom>
          <a:noFill/>
        </p:spPr>
        <p:txBody>
          <a:bodyPr wrap="square" rtlCol="0">
            <a:spAutoFit/>
          </a:bodyPr>
          <a:lstStyle/>
          <a:p>
            <a:r>
              <a:rPr lang="pt-BR" sz="1600" dirty="0">
                <a:latin typeface="+mj-lt"/>
              </a:rPr>
              <a:t>Dispositivo indicador auxiliar</a:t>
            </a:r>
          </a:p>
        </p:txBody>
      </p:sp>
    </p:spTree>
    <p:extLst>
      <p:ext uri="{BB962C8B-B14F-4D97-AF65-F5344CB8AC3E}">
        <p14:creationId xmlns:p14="http://schemas.microsoft.com/office/powerpoint/2010/main" val="1017668609"/>
      </p:ext>
    </p:extLst>
  </p:cSld>
  <p:clrMapOvr>
    <a:masterClrMapping/>
  </p:clrMapOvr>
  <p:transition advTm="1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ítulo 1"/>
          <p:cNvSpPr>
            <a:spLocks noGrp="1"/>
          </p:cNvSpPr>
          <p:nvPr>
            <p:ph type="title" idx="4294967295"/>
          </p:nvPr>
        </p:nvSpPr>
        <p:spPr>
          <a:xfrm>
            <a:off x="310370" y="229353"/>
            <a:ext cx="8213698" cy="592057"/>
          </a:xfrm>
        </p:spPr>
        <p:txBody>
          <a:bodyPr>
            <a:normAutofit/>
          </a:bodyPr>
          <a:lstStyle/>
          <a:p>
            <a:r>
              <a:rPr lang="pt-BR" sz="2200" b="1" dirty="0">
                <a:solidFill>
                  <a:srgbClr val="0066B2"/>
                </a:solidFill>
              </a:rPr>
              <a:t>2. PORTARIA 236 Inmetro – CLASSE DE EXATIDÃO DAS BALANÇAS</a:t>
            </a:r>
          </a:p>
        </p:txBody>
      </p:sp>
      <p:sp>
        <p:nvSpPr>
          <p:cNvPr id="6" name="Espaço Reservado para Conteúdo 2"/>
          <p:cNvSpPr>
            <a:spLocks noGrp="1"/>
          </p:cNvSpPr>
          <p:nvPr>
            <p:ph idx="4294967295"/>
          </p:nvPr>
        </p:nvSpPr>
        <p:spPr>
          <a:xfrm>
            <a:off x="604068" y="1449472"/>
            <a:ext cx="7920000" cy="3775156"/>
          </a:xfrm>
        </p:spPr>
        <p:txBody>
          <a:bodyPr>
            <a:noAutofit/>
          </a:bodyPr>
          <a:lstStyle/>
          <a:p>
            <a:pPr marL="0" indent="0">
              <a:lnSpc>
                <a:spcPct val="120000"/>
              </a:lnSpc>
              <a:spcBef>
                <a:spcPts val="0"/>
              </a:spcBef>
              <a:buFont typeface="Arial" charset="0"/>
              <a:buNone/>
            </a:pPr>
            <a:r>
              <a:rPr lang="pt-BR" sz="1600" b="1" dirty="0">
                <a:latin typeface="+mj-lt"/>
              </a:rPr>
              <a:t>Classes de exatidão</a:t>
            </a:r>
            <a:r>
              <a:rPr lang="pt-BR" sz="1600" dirty="0">
                <a:latin typeface="+mj-lt"/>
              </a:rPr>
              <a:t/>
            </a:r>
            <a:br>
              <a:rPr lang="pt-BR" sz="1600" dirty="0">
                <a:latin typeface="+mj-lt"/>
              </a:rPr>
            </a:br>
            <a:r>
              <a:rPr lang="pt-BR" sz="1600" dirty="0">
                <a:latin typeface="+mj-lt"/>
              </a:rPr>
              <a:t>São estabelecidas as seguintes classes de exatidão e seus símbolos:</a:t>
            </a:r>
          </a:p>
          <a:p>
            <a:pPr marL="0" indent="0">
              <a:lnSpc>
                <a:spcPct val="120000"/>
              </a:lnSpc>
              <a:spcBef>
                <a:spcPts val="0"/>
              </a:spcBef>
              <a:buFont typeface="Arial" charset="0"/>
              <a:buNone/>
            </a:pPr>
            <a:r>
              <a:rPr lang="pt-BR" sz="1600" dirty="0">
                <a:latin typeface="+mj-lt"/>
              </a:rPr>
              <a:t/>
            </a:r>
            <a:br>
              <a:rPr lang="pt-BR" sz="1600" dirty="0">
                <a:latin typeface="+mj-lt"/>
              </a:rPr>
            </a:br>
            <a:r>
              <a:rPr lang="pt-BR" sz="1600" dirty="0">
                <a:latin typeface="+mj-lt"/>
              </a:rPr>
              <a:t>a) Exatidão especial, símbolo </a:t>
            </a:r>
          </a:p>
          <a:p>
            <a:pPr marL="0" indent="0">
              <a:lnSpc>
                <a:spcPct val="120000"/>
              </a:lnSpc>
              <a:spcBef>
                <a:spcPts val="0"/>
              </a:spcBef>
              <a:buFont typeface="Arial" charset="0"/>
              <a:buNone/>
            </a:pPr>
            <a:r>
              <a:rPr lang="pt-BR" sz="1600" dirty="0">
                <a:latin typeface="+mj-lt"/>
              </a:rPr>
              <a:t/>
            </a:r>
            <a:br>
              <a:rPr lang="pt-BR" sz="1600" dirty="0">
                <a:latin typeface="+mj-lt"/>
              </a:rPr>
            </a:br>
            <a:r>
              <a:rPr lang="pt-BR" sz="1600" dirty="0">
                <a:latin typeface="+mj-lt"/>
              </a:rPr>
              <a:t>b) Exatidão fina, símbolo</a:t>
            </a:r>
          </a:p>
          <a:p>
            <a:pPr marL="0" indent="0">
              <a:lnSpc>
                <a:spcPct val="120000"/>
              </a:lnSpc>
              <a:spcBef>
                <a:spcPts val="0"/>
              </a:spcBef>
              <a:buFont typeface="Arial" charset="0"/>
              <a:buNone/>
            </a:pPr>
            <a:r>
              <a:rPr lang="pt-BR" sz="1600" dirty="0">
                <a:latin typeface="+mj-lt"/>
              </a:rPr>
              <a:t/>
            </a:r>
            <a:br>
              <a:rPr lang="pt-BR" sz="1600" dirty="0">
                <a:latin typeface="+mj-lt"/>
              </a:rPr>
            </a:br>
            <a:r>
              <a:rPr lang="pt-BR" sz="1600" dirty="0">
                <a:latin typeface="+mj-lt"/>
              </a:rPr>
              <a:t>c) Exatidão média, símbolo</a:t>
            </a:r>
          </a:p>
          <a:p>
            <a:pPr marL="0" indent="0">
              <a:lnSpc>
                <a:spcPct val="120000"/>
              </a:lnSpc>
              <a:spcBef>
                <a:spcPts val="0"/>
              </a:spcBef>
              <a:buFont typeface="Arial" charset="0"/>
              <a:buNone/>
            </a:pPr>
            <a:r>
              <a:rPr lang="pt-BR" sz="1600" dirty="0">
                <a:latin typeface="+mj-lt"/>
              </a:rPr>
              <a:t/>
            </a:r>
            <a:br>
              <a:rPr lang="pt-BR" sz="1600" dirty="0">
                <a:latin typeface="+mj-lt"/>
              </a:rPr>
            </a:br>
            <a:r>
              <a:rPr lang="pt-BR" sz="1600" dirty="0">
                <a:latin typeface="+mj-lt"/>
              </a:rPr>
              <a:t>d) Exatidão ordinária, símbolo </a:t>
            </a:r>
            <a:r>
              <a:rPr lang="pt-BR" sz="1800" dirty="0"/>
              <a:t/>
            </a:r>
            <a:br>
              <a:rPr lang="pt-BR" sz="1800" dirty="0"/>
            </a:br>
            <a:endParaRPr lang="pt-BR" sz="1800" dirty="0"/>
          </a:p>
        </p:txBody>
      </p:sp>
      <p:pic>
        <p:nvPicPr>
          <p:cNvPr id="2" name="Imagem 1">
            <a:extLst>
              <a:ext uri="{FF2B5EF4-FFF2-40B4-BE49-F238E27FC236}">
                <a16:creationId xmlns="" xmlns:a16="http://schemas.microsoft.com/office/drawing/2014/main" id="{1E13A42C-100F-4957-80D8-DD0B0CD3F60A}"/>
              </a:ext>
            </a:extLst>
          </p:cNvPr>
          <p:cNvPicPr>
            <a:picLocks noChangeAspect="1"/>
          </p:cNvPicPr>
          <p:nvPr/>
        </p:nvPicPr>
        <p:blipFill>
          <a:blip r:embed="rId2"/>
          <a:stretch>
            <a:fillRect/>
          </a:stretch>
        </p:blipFill>
        <p:spPr>
          <a:xfrm>
            <a:off x="3721448" y="2201489"/>
            <a:ext cx="404812" cy="547687"/>
          </a:xfrm>
          <a:prstGeom prst="rect">
            <a:avLst/>
          </a:prstGeom>
        </p:spPr>
      </p:pic>
      <p:pic>
        <p:nvPicPr>
          <p:cNvPr id="5" name="Imagem 4">
            <a:extLst>
              <a:ext uri="{FF2B5EF4-FFF2-40B4-BE49-F238E27FC236}">
                <a16:creationId xmlns="" xmlns:a16="http://schemas.microsoft.com/office/drawing/2014/main" id="{F0B00391-E236-45F0-A90D-F5AE8B065467}"/>
              </a:ext>
            </a:extLst>
          </p:cNvPr>
          <p:cNvPicPr>
            <a:picLocks noChangeAspect="1"/>
          </p:cNvPicPr>
          <p:nvPr/>
        </p:nvPicPr>
        <p:blipFill>
          <a:blip r:embed="rId3"/>
          <a:stretch>
            <a:fillRect/>
          </a:stretch>
        </p:blipFill>
        <p:spPr>
          <a:xfrm>
            <a:off x="3711343" y="2811866"/>
            <a:ext cx="404812" cy="434187"/>
          </a:xfrm>
          <a:prstGeom prst="rect">
            <a:avLst/>
          </a:prstGeom>
        </p:spPr>
      </p:pic>
      <p:pic>
        <p:nvPicPr>
          <p:cNvPr id="7" name="Imagem 6">
            <a:extLst>
              <a:ext uri="{FF2B5EF4-FFF2-40B4-BE49-F238E27FC236}">
                <a16:creationId xmlns="" xmlns:a16="http://schemas.microsoft.com/office/drawing/2014/main" id="{259F9E12-FD7F-4A88-80BA-E0BF10AE04BC}"/>
              </a:ext>
            </a:extLst>
          </p:cNvPr>
          <p:cNvPicPr>
            <a:picLocks noChangeAspect="1"/>
          </p:cNvPicPr>
          <p:nvPr/>
        </p:nvPicPr>
        <p:blipFill>
          <a:blip r:embed="rId4"/>
          <a:stretch>
            <a:fillRect/>
          </a:stretch>
        </p:blipFill>
        <p:spPr>
          <a:xfrm>
            <a:off x="3620855" y="3337050"/>
            <a:ext cx="585787" cy="452437"/>
          </a:xfrm>
          <a:prstGeom prst="rect">
            <a:avLst/>
          </a:prstGeom>
        </p:spPr>
      </p:pic>
      <p:pic>
        <p:nvPicPr>
          <p:cNvPr id="8" name="Imagem 7">
            <a:extLst>
              <a:ext uri="{FF2B5EF4-FFF2-40B4-BE49-F238E27FC236}">
                <a16:creationId xmlns="" xmlns:a16="http://schemas.microsoft.com/office/drawing/2014/main" id="{30117273-9BA8-463E-9FA7-AF4F388AFEC0}"/>
              </a:ext>
            </a:extLst>
          </p:cNvPr>
          <p:cNvPicPr>
            <a:picLocks noChangeAspect="1"/>
          </p:cNvPicPr>
          <p:nvPr/>
        </p:nvPicPr>
        <p:blipFill>
          <a:blip r:embed="rId5"/>
          <a:stretch>
            <a:fillRect/>
          </a:stretch>
        </p:blipFill>
        <p:spPr>
          <a:xfrm>
            <a:off x="3544654" y="3985272"/>
            <a:ext cx="738187" cy="442912"/>
          </a:xfrm>
          <a:prstGeom prst="rect">
            <a:avLst/>
          </a:prstGeom>
        </p:spPr>
      </p:pic>
    </p:spTree>
    <p:extLst>
      <p:ext uri="{BB962C8B-B14F-4D97-AF65-F5344CB8AC3E}">
        <p14:creationId xmlns:p14="http://schemas.microsoft.com/office/powerpoint/2010/main" val="1402892580"/>
      </p:ext>
    </p:extLst>
  </p:cSld>
  <p:clrMapOvr>
    <a:masterClrMapping/>
  </p:clrMapOvr>
  <p:transition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68058" y="1298788"/>
            <a:ext cx="7920000" cy="4320000"/>
          </a:xfrm>
        </p:spPr>
        <p:txBody>
          <a:bodyPr>
            <a:noAutofit/>
          </a:bodyPr>
          <a:lstStyle/>
          <a:p>
            <a:pPr marL="0" lvl="0" indent="0">
              <a:buNone/>
            </a:pPr>
            <a:r>
              <a:rPr lang="pt-BR" sz="1600" b="1" cap="all" dirty="0">
                <a:latin typeface="+mj-lt"/>
              </a:rPr>
              <a:t>1. PORTARIA 233 – </a:t>
            </a:r>
            <a:r>
              <a:rPr lang="pt-BR" sz="1600" b="1" cap="all" dirty="0" smtClean="0">
                <a:latin typeface="+mj-lt"/>
              </a:rPr>
              <a:t>INMETRO</a:t>
            </a:r>
            <a:endParaRPr lang="pt-BR" sz="1600" b="1" dirty="0" smtClean="0">
              <a:latin typeface="+mj-lt"/>
            </a:endParaRPr>
          </a:p>
          <a:p>
            <a:pPr lvl="1"/>
            <a:r>
              <a:rPr lang="pt-BR" sz="1600" cap="all" dirty="0" smtClean="0">
                <a:latin typeface="+mj-lt"/>
              </a:rPr>
              <a:t>CLASSIFICAÇÃO DAS MASSAS PADRÃO</a:t>
            </a:r>
            <a:endParaRPr lang="pt-BR" sz="1600" dirty="0" smtClean="0">
              <a:latin typeface="+mj-lt"/>
            </a:endParaRPr>
          </a:p>
          <a:p>
            <a:pPr lvl="1"/>
            <a:r>
              <a:rPr lang="pt-BR" sz="1600" cap="all" dirty="0" smtClean="0">
                <a:latin typeface="+mj-lt"/>
              </a:rPr>
              <a:t>ERRO </a:t>
            </a:r>
            <a:r>
              <a:rPr lang="pt-BR" sz="1600" cap="all" dirty="0">
                <a:latin typeface="+mj-lt"/>
              </a:rPr>
              <a:t>MÁXIMO ADMISSÍVEL PARA AS MASSAS PADRÃO</a:t>
            </a:r>
            <a:endParaRPr lang="pt-BR" sz="1600" dirty="0">
              <a:latin typeface="+mj-lt"/>
            </a:endParaRPr>
          </a:p>
          <a:p>
            <a:pPr lvl="1"/>
            <a:r>
              <a:rPr lang="pt-BR" sz="1600" cap="all" dirty="0">
                <a:latin typeface="+mj-lt"/>
              </a:rPr>
              <a:t>INFLUÊNCIAS FÍSICAS NAS PESSAGENS </a:t>
            </a:r>
            <a:endParaRPr lang="pt-BR" sz="1600" dirty="0">
              <a:latin typeface="+mj-lt"/>
            </a:endParaRPr>
          </a:p>
          <a:p>
            <a:pPr lvl="1"/>
            <a:r>
              <a:rPr lang="pt-BR" sz="1600" cap="all" dirty="0">
                <a:latin typeface="+mj-lt"/>
              </a:rPr>
              <a:t>exercício </a:t>
            </a:r>
          </a:p>
          <a:p>
            <a:pPr marL="457200" lvl="1" indent="0">
              <a:buNone/>
            </a:pPr>
            <a:endParaRPr lang="pt-BR" sz="1600" dirty="0">
              <a:latin typeface="+mj-lt"/>
            </a:endParaRPr>
          </a:p>
          <a:p>
            <a:pPr marL="0" lvl="0" indent="0">
              <a:buNone/>
            </a:pPr>
            <a:r>
              <a:rPr lang="pt-BR" sz="1600" b="1" cap="all" dirty="0">
                <a:latin typeface="+mj-lt"/>
              </a:rPr>
              <a:t>2. PORTARIA 236 – INMETRO: CLASSES DE EXATIDÃO DAS BALANÇAS</a:t>
            </a:r>
            <a:endParaRPr lang="pt-BR" sz="1600" b="1" dirty="0">
              <a:latin typeface="+mj-lt"/>
            </a:endParaRPr>
          </a:p>
          <a:p>
            <a:pPr lvl="1"/>
            <a:r>
              <a:rPr lang="pt-BR" sz="1600" cap="all" dirty="0">
                <a:latin typeface="+mj-lt"/>
              </a:rPr>
              <a:t>CLASSE DE EXATIDAS DAS BALANÇAS</a:t>
            </a:r>
            <a:endParaRPr lang="pt-BR" sz="1600" dirty="0">
              <a:latin typeface="+mj-lt"/>
            </a:endParaRPr>
          </a:p>
          <a:p>
            <a:pPr lvl="1"/>
            <a:r>
              <a:rPr lang="pt-BR" sz="1600" cap="all" dirty="0">
                <a:latin typeface="+mj-lt"/>
              </a:rPr>
              <a:t>Erro Máximo Permitido</a:t>
            </a:r>
            <a:endParaRPr lang="pt-BR" sz="1600" dirty="0">
              <a:latin typeface="+mj-lt"/>
            </a:endParaRPr>
          </a:p>
          <a:p>
            <a:pPr lvl="1"/>
            <a:r>
              <a:rPr lang="pt-BR" sz="1600" cap="all" dirty="0">
                <a:latin typeface="+mj-lt"/>
              </a:rPr>
              <a:t>APLICABILIDADE DA MASSA PADRÃO PARA UTILIZAÇÃO NA RESPECTIVA BALANÇA. </a:t>
            </a:r>
            <a:endParaRPr lang="pt-BR" sz="1600" dirty="0">
              <a:latin typeface="+mj-lt"/>
            </a:endParaRPr>
          </a:p>
          <a:p>
            <a:pPr lvl="1"/>
            <a:r>
              <a:rPr lang="pt-BR" sz="1600" cap="all" dirty="0">
                <a:latin typeface="+mj-lt"/>
              </a:rPr>
              <a:t>CARACTERISTICAS METROLOGICAS DAS BALANÇAS</a:t>
            </a:r>
            <a:endParaRPr lang="pt-BR" sz="1600" dirty="0">
              <a:latin typeface="+mj-lt"/>
            </a:endParaRPr>
          </a:p>
          <a:p>
            <a:pPr lvl="1"/>
            <a:r>
              <a:rPr lang="pt-BR" sz="1600" cap="all" dirty="0">
                <a:latin typeface="+mj-lt"/>
              </a:rPr>
              <a:t>CUIDADOS NO MANUSEIO E INSTALAÇÃO DAS BALANÇAS. </a:t>
            </a:r>
            <a:endParaRPr lang="pt-BR" sz="1600" dirty="0">
              <a:latin typeface="+mj-lt"/>
            </a:endParaRPr>
          </a:p>
          <a:p>
            <a:pPr lvl="1"/>
            <a:r>
              <a:rPr lang="pt-BR" sz="1600" cap="all" dirty="0">
                <a:latin typeface="+mj-lt"/>
              </a:rPr>
              <a:t>exercícios</a:t>
            </a:r>
            <a:endParaRPr lang="pt-BR" sz="1600" dirty="0">
              <a:latin typeface="+mj-lt"/>
            </a:endParaRPr>
          </a:p>
          <a:p>
            <a:pPr marL="0" lvl="0" indent="0">
              <a:buNone/>
            </a:pPr>
            <a:endParaRPr lang="pt-BR" sz="1800" dirty="0"/>
          </a:p>
        </p:txBody>
      </p:sp>
      <p:pic>
        <p:nvPicPr>
          <p:cNvPr id="5" name="Picture 2" descr="https://entib.org.br/entib/imagens/CAB_ENTIB_conteudo_programatic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3" y="485499"/>
            <a:ext cx="9159813" cy="453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494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Espaço Reservado para Conteúdo 2"/>
          <p:cNvSpPr>
            <a:spLocks noGrp="1"/>
          </p:cNvSpPr>
          <p:nvPr>
            <p:ph idx="4294967295"/>
          </p:nvPr>
        </p:nvSpPr>
        <p:spPr>
          <a:xfrm>
            <a:off x="529431" y="1128254"/>
            <a:ext cx="7920000" cy="1295400"/>
          </a:xfrm>
        </p:spPr>
        <p:txBody>
          <a:bodyPr>
            <a:noAutofit/>
          </a:bodyPr>
          <a:lstStyle/>
          <a:p>
            <a:pPr marL="0" indent="0" algn="just">
              <a:lnSpc>
                <a:spcPct val="120000"/>
              </a:lnSpc>
              <a:spcBef>
                <a:spcPts val="0"/>
              </a:spcBef>
              <a:buFont typeface="Arial" charset="0"/>
              <a:buNone/>
            </a:pPr>
            <a:r>
              <a:rPr lang="pt-BR" sz="1600" b="1" dirty="0">
                <a:latin typeface="+mj-lt"/>
              </a:rPr>
              <a:t>Classificação das balanças</a:t>
            </a:r>
          </a:p>
          <a:p>
            <a:pPr marL="0" indent="0" algn="just">
              <a:lnSpc>
                <a:spcPct val="120000"/>
              </a:lnSpc>
              <a:spcBef>
                <a:spcPts val="0"/>
              </a:spcBef>
              <a:buFont typeface="Arial" charset="0"/>
              <a:buNone/>
            </a:pPr>
            <a:r>
              <a:rPr lang="pt-BR" sz="1600" dirty="0">
                <a:latin typeface="+mj-lt"/>
              </a:rPr>
              <a:t>O valor de divisão de verificação, o número de valores de divisão de verificação e a</a:t>
            </a:r>
            <a:br>
              <a:rPr lang="pt-BR" sz="1600" dirty="0">
                <a:latin typeface="+mj-lt"/>
              </a:rPr>
            </a:br>
            <a:r>
              <a:rPr lang="pt-BR" sz="1600" dirty="0">
                <a:latin typeface="+mj-lt"/>
              </a:rPr>
              <a:t>carga mínima devem ser como estabelecido na Tabela 2 em função da classe de</a:t>
            </a:r>
            <a:br>
              <a:rPr lang="pt-BR" sz="1600" dirty="0">
                <a:latin typeface="+mj-lt"/>
              </a:rPr>
            </a:br>
            <a:r>
              <a:rPr lang="pt-BR" sz="1600" dirty="0">
                <a:latin typeface="+mj-lt"/>
              </a:rPr>
              <a:t>exatidão dos instrumentos.</a:t>
            </a:r>
          </a:p>
          <a:p>
            <a:pPr marL="0" indent="0" algn="just">
              <a:lnSpc>
                <a:spcPct val="120000"/>
              </a:lnSpc>
              <a:spcBef>
                <a:spcPts val="0"/>
              </a:spcBef>
              <a:buFont typeface="Arial" charset="0"/>
              <a:buNone/>
            </a:pPr>
            <a:r>
              <a:rPr lang="pt-BR" sz="1800" dirty="0"/>
              <a:t> </a:t>
            </a:r>
            <a:br>
              <a:rPr lang="pt-BR" sz="1800" dirty="0"/>
            </a:br>
            <a:endParaRPr lang="pt-BR" sz="1800" dirty="0"/>
          </a:p>
          <a:p>
            <a:pPr marL="0" indent="0" algn="just">
              <a:lnSpc>
                <a:spcPct val="120000"/>
              </a:lnSpc>
              <a:spcBef>
                <a:spcPts val="0"/>
              </a:spcBef>
              <a:buFont typeface="Arial" charset="0"/>
              <a:buNone/>
            </a:pPr>
            <a:endParaRPr lang="pt-BR" sz="1800" dirty="0"/>
          </a:p>
        </p:txBody>
      </p:sp>
      <p:graphicFrame>
        <p:nvGraphicFramePr>
          <p:cNvPr id="139313" name="Group 49"/>
          <p:cNvGraphicFramePr>
            <a:graphicFrameLocks noGrp="1"/>
          </p:cNvGraphicFramePr>
          <p:nvPr>
            <p:extLst>
              <p:ext uri="{D42A27DB-BD31-4B8C-83A1-F6EECF244321}">
                <p14:modId xmlns:p14="http://schemas.microsoft.com/office/powerpoint/2010/main" val="4188318811"/>
              </p:ext>
            </p:extLst>
          </p:nvPr>
        </p:nvGraphicFramePr>
        <p:xfrm>
          <a:off x="529431" y="2504980"/>
          <a:ext cx="7775576" cy="2682240"/>
        </p:xfrm>
        <a:graphic>
          <a:graphicData uri="http://schemas.openxmlformats.org/drawingml/2006/table">
            <a:tbl>
              <a:tblPr>
                <a:tableStyleId>{5940675A-B579-460E-94D1-54222C63F5DA}</a:tableStyleId>
              </a:tblPr>
              <a:tblGrid>
                <a:gridCol w="1285875">
                  <a:extLst>
                    <a:ext uri="{9D8B030D-6E8A-4147-A177-3AD203B41FA5}">
                      <a16:colId xmlns="" xmlns:a16="http://schemas.microsoft.com/office/drawing/2014/main" val="20000"/>
                    </a:ext>
                  </a:extLst>
                </a:gridCol>
                <a:gridCol w="2206089">
                  <a:extLst>
                    <a:ext uri="{9D8B030D-6E8A-4147-A177-3AD203B41FA5}">
                      <a16:colId xmlns="" xmlns:a16="http://schemas.microsoft.com/office/drawing/2014/main" val="20001"/>
                    </a:ext>
                  </a:extLst>
                </a:gridCol>
                <a:gridCol w="1384294">
                  <a:extLst>
                    <a:ext uri="{9D8B030D-6E8A-4147-A177-3AD203B41FA5}">
                      <a16:colId xmlns="" xmlns:a16="http://schemas.microsoft.com/office/drawing/2014/main" val="20002"/>
                    </a:ext>
                  </a:extLst>
                </a:gridCol>
                <a:gridCol w="1384293">
                  <a:extLst>
                    <a:ext uri="{9D8B030D-6E8A-4147-A177-3AD203B41FA5}">
                      <a16:colId xmlns="" xmlns:a16="http://schemas.microsoft.com/office/drawing/2014/main" val="20003"/>
                    </a:ext>
                  </a:extLst>
                </a:gridCol>
                <a:gridCol w="1515025">
                  <a:extLst>
                    <a:ext uri="{9D8B030D-6E8A-4147-A177-3AD203B41FA5}">
                      <a16:colId xmlns="" xmlns:a16="http://schemas.microsoft.com/office/drawing/2014/main" val="20004"/>
                    </a:ext>
                  </a:extLst>
                </a:gridCol>
              </a:tblGrid>
              <a:tr h="795338">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1" u="none" strike="noStrike" cap="none" normalizeH="0" baseline="0" dirty="0">
                          <a:ln>
                            <a:noFill/>
                          </a:ln>
                          <a:solidFill>
                            <a:schemeClr val="bg1"/>
                          </a:solidFill>
                          <a:effectLst/>
                          <a:latin typeface="+mj-lt"/>
                        </a:rPr>
                        <a:t>Classe de Exatidão</a:t>
                      </a:r>
                      <a:endParaRPr kumimoji="0" lang="pt-BR" sz="1600" b="0" i="0" u="none" strike="noStrike" cap="none" normalizeH="0" baseline="0" dirty="0">
                        <a:ln>
                          <a:noFill/>
                        </a:ln>
                        <a:solidFill>
                          <a:schemeClr val="bg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1" u="none" strike="noStrike" cap="none" normalizeH="0" baseline="0" dirty="0">
                          <a:ln>
                            <a:noFill/>
                          </a:ln>
                          <a:solidFill>
                            <a:schemeClr val="bg1"/>
                          </a:solidFill>
                          <a:effectLst/>
                          <a:latin typeface="+mj-lt"/>
                        </a:rPr>
                        <a:t>Valor de divisão de verificação (e)</a:t>
                      </a:r>
                      <a:endParaRPr kumimoji="0" lang="pt-BR" sz="1600" b="0" i="0" u="none" strike="noStrike" cap="none" normalizeH="0" baseline="0" dirty="0">
                        <a:ln>
                          <a:noFill/>
                        </a:ln>
                        <a:solidFill>
                          <a:schemeClr val="bg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1" u="none" strike="noStrike" cap="none" normalizeH="0" baseline="0" dirty="0">
                          <a:ln>
                            <a:noFill/>
                          </a:ln>
                          <a:solidFill>
                            <a:schemeClr val="bg1"/>
                          </a:solidFill>
                          <a:effectLst/>
                          <a:latin typeface="+mj-lt"/>
                        </a:rPr>
                        <a:t>Número de valores de </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1" u="none" strike="noStrike" cap="none" normalizeH="0" baseline="0" dirty="0">
                          <a:ln>
                            <a:noFill/>
                          </a:ln>
                          <a:solidFill>
                            <a:schemeClr val="bg1"/>
                          </a:solidFill>
                          <a:effectLst/>
                          <a:latin typeface="+mj-lt"/>
                        </a:rPr>
                        <a:t>divisão de verificação </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1" u="none" strike="noStrike" cap="none" normalizeH="0" baseline="0" dirty="0">
                          <a:ln>
                            <a:noFill/>
                          </a:ln>
                          <a:solidFill>
                            <a:schemeClr val="bg1"/>
                          </a:solidFill>
                          <a:effectLst/>
                          <a:latin typeface="+mj-lt"/>
                        </a:rPr>
                        <a:t>(n = Max/e)</a:t>
                      </a:r>
                      <a:endParaRPr kumimoji="0" lang="pt-BR" sz="1600" b="0" u="none" strike="noStrike" cap="none" normalizeH="0" baseline="0" dirty="0">
                        <a:ln>
                          <a:noFill/>
                        </a:ln>
                        <a:solidFill>
                          <a:schemeClr val="bg1"/>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1" u="none" strike="noStrike" cap="none" normalizeH="0" baseline="0" dirty="0">
                          <a:ln>
                            <a:noFill/>
                          </a:ln>
                          <a:solidFill>
                            <a:schemeClr val="bg1"/>
                          </a:solidFill>
                          <a:effectLst/>
                          <a:latin typeface="+mj-lt"/>
                        </a:rPr>
                        <a:t>Mínimo            Máximo         </a:t>
                      </a:r>
                      <a:endParaRPr kumimoji="0" lang="pt-BR" sz="1600" b="0" i="0" u="none" strike="noStrike" cap="none" normalizeH="0" baseline="0" dirty="0">
                        <a:ln>
                          <a:noFill/>
                        </a:ln>
                        <a:solidFill>
                          <a:schemeClr val="bg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pt-BR" dirty="0"/>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1" u="none" strike="noStrike" cap="none" normalizeH="0" baseline="0" dirty="0">
                          <a:ln>
                            <a:noFill/>
                          </a:ln>
                          <a:solidFill>
                            <a:schemeClr val="bg1"/>
                          </a:solidFill>
                          <a:effectLst/>
                          <a:latin typeface="+mj-lt"/>
                        </a:rPr>
                        <a:t>Carga mínima</a:t>
                      </a:r>
                      <a:endParaRPr kumimoji="0" lang="pt-BR" sz="1600" b="0" u="none" strike="noStrike" cap="none" normalizeH="0" baseline="0" dirty="0">
                        <a:ln>
                          <a:noFill/>
                        </a:ln>
                        <a:solidFill>
                          <a:schemeClr val="bg1"/>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1" u="none" strike="noStrike" cap="none" normalizeH="0" baseline="0" dirty="0">
                          <a:ln>
                            <a:noFill/>
                          </a:ln>
                          <a:solidFill>
                            <a:schemeClr val="bg1"/>
                          </a:solidFill>
                          <a:effectLst/>
                          <a:latin typeface="+mj-lt"/>
                        </a:rPr>
                        <a:t>(limite inferior)</a:t>
                      </a:r>
                      <a:endParaRPr kumimoji="0" lang="pt-BR" sz="1600" b="0" i="0" u="none" strike="noStrike" cap="none" normalizeH="0" baseline="0" dirty="0">
                        <a:ln>
                          <a:noFill/>
                        </a:ln>
                        <a:solidFill>
                          <a:schemeClr val="bg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 xmlns:a16="http://schemas.microsoft.com/office/drawing/2014/main" val="10000"/>
                  </a:ext>
                </a:extLst>
              </a:tr>
              <a:tr h="198438">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dirty="0">
                          <a:ln>
                            <a:noFill/>
                          </a:ln>
                          <a:solidFill>
                            <a:schemeClr val="tx1"/>
                          </a:solidFill>
                          <a:effectLst/>
                          <a:latin typeface="+mj-lt"/>
                        </a:rPr>
                        <a:t>Especial ( I )</a:t>
                      </a:r>
                      <a:endParaRPr kumimoji="0" lang="pt-BR" sz="1600" b="0" i="0" u="none" strike="noStrike" cap="none" normalizeH="0" baseline="0" dirty="0">
                        <a:ln>
                          <a:noFill/>
                        </a:ln>
                        <a:solidFill>
                          <a:schemeClr val="tx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a:ln>
                            <a:noFill/>
                          </a:ln>
                          <a:solidFill>
                            <a:schemeClr val="tx1"/>
                          </a:solidFill>
                          <a:effectLst/>
                          <a:latin typeface="+mj-lt"/>
                        </a:rPr>
                        <a:t>0,001 g </a:t>
                      </a:r>
                      <a:r>
                        <a:rPr kumimoji="0" lang="pt-BR" sz="1600" b="0" u="none" strike="noStrike" cap="none" normalizeH="0" baseline="0">
                          <a:ln>
                            <a:noFill/>
                          </a:ln>
                          <a:solidFill>
                            <a:schemeClr val="tx1"/>
                          </a:solidFill>
                          <a:effectLst/>
                          <a:latin typeface="+mj-lt"/>
                          <a:sym typeface="Symbol" pitchFamily="18" charset="2"/>
                        </a:rPr>
                        <a:t></a:t>
                      </a:r>
                      <a:r>
                        <a:rPr kumimoji="0" lang="pt-BR" sz="1600" b="0" u="none" strike="noStrike" cap="none" normalizeH="0" baseline="0">
                          <a:ln>
                            <a:noFill/>
                          </a:ln>
                          <a:solidFill>
                            <a:schemeClr val="tx1"/>
                          </a:solidFill>
                          <a:effectLst/>
                          <a:latin typeface="+mj-lt"/>
                        </a:rPr>
                        <a:t> e</a:t>
                      </a:r>
                      <a:endParaRPr kumimoji="0" lang="pt-BR" sz="1600" b="0" i="0" u="none" strike="noStrike" cap="none" normalizeH="0" baseline="0">
                        <a:ln>
                          <a:noFill/>
                        </a:ln>
                        <a:solidFill>
                          <a:schemeClr val="tx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dirty="0">
                          <a:ln>
                            <a:noFill/>
                          </a:ln>
                          <a:solidFill>
                            <a:schemeClr val="tx1"/>
                          </a:solidFill>
                          <a:effectLst/>
                          <a:latin typeface="+mj-lt"/>
                        </a:rPr>
                        <a:t>5.0000</a:t>
                      </a:r>
                      <a:endParaRPr kumimoji="0" lang="pt-BR" sz="1600" b="0" i="0" u="none" strike="noStrike" cap="none" normalizeH="0" baseline="0" dirty="0">
                        <a:ln>
                          <a:noFill/>
                        </a:ln>
                        <a:solidFill>
                          <a:schemeClr val="tx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a:ln>
                            <a:noFill/>
                          </a:ln>
                          <a:solidFill>
                            <a:schemeClr val="tx1"/>
                          </a:solidFill>
                          <a:effectLst/>
                          <a:latin typeface="+mj-lt"/>
                        </a:rPr>
                        <a:t> </a:t>
                      </a:r>
                      <a:endParaRPr kumimoji="0" lang="pt-BR" sz="1600" b="0" i="0" u="none" strike="noStrike" cap="none" normalizeH="0" baseline="0">
                        <a:ln>
                          <a:noFill/>
                        </a:ln>
                        <a:solidFill>
                          <a:schemeClr val="tx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a:ln>
                            <a:noFill/>
                          </a:ln>
                          <a:solidFill>
                            <a:schemeClr val="tx1"/>
                          </a:solidFill>
                          <a:effectLst/>
                          <a:latin typeface="+mj-lt"/>
                        </a:rPr>
                        <a:t>100 e</a:t>
                      </a:r>
                      <a:endParaRPr kumimoji="0" lang="pt-BR" sz="1600" b="0" i="0" u="none" strike="noStrike" cap="none" normalizeH="0" baseline="0">
                        <a:ln>
                          <a:noFill/>
                        </a:ln>
                        <a:solidFill>
                          <a:schemeClr val="tx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9687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dirty="0">
                          <a:ln>
                            <a:noFill/>
                          </a:ln>
                          <a:solidFill>
                            <a:schemeClr val="tx1"/>
                          </a:solidFill>
                          <a:effectLst/>
                          <a:latin typeface="+mj-lt"/>
                        </a:rPr>
                        <a:t>Fina </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dirty="0">
                          <a:ln>
                            <a:noFill/>
                          </a:ln>
                          <a:solidFill>
                            <a:schemeClr val="tx1"/>
                          </a:solidFill>
                          <a:effectLst/>
                          <a:latin typeface="+mj-lt"/>
                        </a:rPr>
                        <a:t>( II )</a:t>
                      </a:r>
                      <a:endParaRPr kumimoji="0" lang="pt-BR" sz="1600" b="0" i="0" u="none" strike="noStrike" cap="none" normalizeH="0" baseline="0" dirty="0">
                        <a:ln>
                          <a:noFill/>
                        </a:ln>
                        <a:solidFill>
                          <a:schemeClr val="tx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dirty="0">
                          <a:ln>
                            <a:noFill/>
                          </a:ln>
                          <a:solidFill>
                            <a:schemeClr val="tx1"/>
                          </a:solidFill>
                          <a:effectLst/>
                          <a:latin typeface="+mj-lt"/>
                        </a:rPr>
                        <a:t>0,001 g </a:t>
                      </a:r>
                      <a:r>
                        <a:rPr kumimoji="0" lang="pt-BR" sz="1600" b="0" u="none" strike="noStrike" cap="none" normalizeH="0" baseline="0" dirty="0">
                          <a:ln>
                            <a:noFill/>
                          </a:ln>
                          <a:solidFill>
                            <a:schemeClr val="tx1"/>
                          </a:solidFill>
                          <a:effectLst/>
                          <a:latin typeface="+mj-lt"/>
                          <a:sym typeface="Symbol" pitchFamily="18" charset="2"/>
                        </a:rPr>
                        <a:t></a:t>
                      </a:r>
                      <a:r>
                        <a:rPr kumimoji="0" lang="pt-BR" sz="1600" b="0" u="none" strike="noStrike" cap="none" normalizeH="0" baseline="0" dirty="0">
                          <a:ln>
                            <a:noFill/>
                          </a:ln>
                          <a:solidFill>
                            <a:schemeClr val="tx1"/>
                          </a:solidFill>
                          <a:effectLst/>
                          <a:latin typeface="+mj-lt"/>
                        </a:rPr>
                        <a:t>  e </a:t>
                      </a:r>
                      <a:r>
                        <a:rPr kumimoji="0" lang="pt-BR" sz="1600" b="0" u="none" strike="noStrike" cap="none" normalizeH="0" baseline="0" dirty="0">
                          <a:ln>
                            <a:noFill/>
                          </a:ln>
                          <a:solidFill>
                            <a:schemeClr val="tx1"/>
                          </a:solidFill>
                          <a:effectLst/>
                          <a:latin typeface="+mj-lt"/>
                          <a:sym typeface="Symbol" pitchFamily="18" charset="2"/>
                        </a:rPr>
                        <a:t></a:t>
                      </a:r>
                      <a:r>
                        <a:rPr kumimoji="0" lang="pt-BR" sz="1600" b="0" u="none" strike="noStrike" cap="none" normalizeH="0" baseline="0" dirty="0">
                          <a:ln>
                            <a:noFill/>
                          </a:ln>
                          <a:solidFill>
                            <a:schemeClr val="tx1"/>
                          </a:solidFill>
                          <a:effectLst/>
                          <a:latin typeface="+mj-lt"/>
                        </a:rPr>
                        <a:t>  0,05 g</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dirty="0">
                          <a:ln>
                            <a:noFill/>
                          </a:ln>
                          <a:solidFill>
                            <a:schemeClr val="tx1"/>
                          </a:solidFill>
                          <a:effectLst/>
                          <a:latin typeface="+mj-lt"/>
                        </a:rPr>
                        <a:t>0,1 g </a:t>
                      </a:r>
                      <a:r>
                        <a:rPr kumimoji="0" lang="pt-BR" sz="1600" b="0" u="none" strike="noStrike" cap="none" normalizeH="0" baseline="0" dirty="0">
                          <a:ln>
                            <a:noFill/>
                          </a:ln>
                          <a:solidFill>
                            <a:schemeClr val="tx1"/>
                          </a:solidFill>
                          <a:effectLst/>
                          <a:latin typeface="+mj-lt"/>
                          <a:sym typeface="Symbol" pitchFamily="18" charset="2"/>
                        </a:rPr>
                        <a:t></a:t>
                      </a:r>
                      <a:r>
                        <a:rPr kumimoji="0" lang="pt-BR" sz="1600" b="0" u="none" strike="noStrike" cap="none" normalizeH="0" baseline="0" dirty="0">
                          <a:ln>
                            <a:noFill/>
                          </a:ln>
                          <a:solidFill>
                            <a:schemeClr val="tx1"/>
                          </a:solidFill>
                          <a:effectLst/>
                          <a:latin typeface="+mj-lt"/>
                        </a:rPr>
                        <a:t> e</a:t>
                      </a:r>
                      <a:endParaRPr kumimoji="0" lang="pt-BR" sz="1600" b="0" i="0" u="none" strike="noStrike" cap="none" normalizeH="0" baseline="0" dirty="0">
                        <a:ln>
                          <a:noFill/>
                        </a:ln>
                        <a:solidFill>
                          <a:schemeClr val="tx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dirty="0">
                          <a:ln>
                            <a:noFill/>
                          </a:ln>
                          <a:solidFill>
                            <a:schemeClr val="tx1"/>
                          </a:solidFill>
                          <a:effectLst/>
                          <a:latin typeface="+mj-lt"/>
                        </a:rPr>
                        <a:t>100</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dirty="0">
                          <a:ln>
                            <a:noFill/>
                          </a:ln>
                          <a:solidFill>
                            <a:schemeClr val="tx1"/>
                          </a:solidFill>
                          <a:effectLst/>
                          <a:latin typeface="+mj-lt"/>
                        </a:rPr>
                        <a:t>5.000</a:t>
                      </a:r>
                      <a:endParaRPr kumimoji="0" lang="pt-BR" sz="1600" b="0" i="0" u="none" strike="noStrike" cap="none" normalizeH="0" baseline="0" dirty="0">
                        <a:ln>
                          <a:noFill/>
                        </a:ln>
                        <a:solidFill>
                          <a:schemeClr val="tx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dirty="0">
                          <a:ln>
                            <a:noFill/>
                          </a:ln>
                          <a:solidFill>
                            <a:schemeClr val="tx1"/>
                          </a:solidFill>
                          <a:effectLst/>
                          <a:latin typeface="+mj-lt"/>
                        </a:rPr>
                        <a:t>100.000</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dirty="0">
                          <a:ln>
                            <a:noFill/>
                          </a:ln>
                          <a:solidFill>
                            <a:schemeClr val="tx1"/>
                          </a:solidFill>
                          <a:effectLst/>
                          <a:latin typeface="+mj-lt"/>
                        </a:rPr>
                        <a:t>100.000</a:t>
                      </a:r>
                      <a:endParaRPr kumimoji="0" lang="pt-BR" sz="1600" b="0" i="0" u="none" strike="noStrike" cap="none" normalizeH="0" baseline="0" dirty="0">
                        <a:ln>
                          <a:noFill/>
                        </a:ln>
                        <a:solidFill>
                          <a:schemeClr val="tx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a:ln>
                            <a:noFill/>
                          </a:ln>
                          <a:solidFill>
                            <a:schemeClr val="tx1"/>
                          </a:solidFill>
                          <a:effectLst/>
                          <a:latin typeface="+mj-lt"/>
                        </a:rPr>
                        <a:t>20 e</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a:ln>
                            <a:noFill/>
                          </a:ln>
                          <a:solidFill>
                            <a:schemeClr val="tx1"/>
                          </a:solidFill>
                          <a:effectLst/>
                          <a:latin typeface="+mj-lt"/>
                        </a:rPr>
                        <a:t>50 e</a:t>
                      </a:r>
                      <a:endParaRPr kumimoji="0" lang="pt-BR" sz="1600" b="0" i="0" u="none" strike="noStrike" cap="none" normalizeH="0" baseline="0">
                        <a:ln>
                          <a:noFill/>
                        </a:ln>
                        <a:solidFill>
                          <a:schemeClr val="tx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96875">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dirty="0">
                          <a:ln>
                            <a:noFill/>
                          </a:ln>
                          <a:solidFill>
                            <a:schemeClr val="tx1"/>
                          </a:solidFill>
                          <a:effectLst/>
                          <a:latin typeface="+mj-lt"/>
                        </a:rPr>
                        <a:t>Média </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dirty="0">
                          <a:ln>
                            <a:noFill/>
                          </a:ln>
                          <a:solidFill>
                            <a:schemeClr val="tx1"/>
                          </a:solidFill>
                          <a:effectLst/>
                          <a:latin typeface="+mj-lt"/>
                        </a:rPr>
                        <a:t>( III )</a:t>
                      </a:r>
                      <a:endParaRPr kumimoji="0" lang="pt-BR" sz="1600" b="0" i="0" u="none" strike="noStrike" cap="none" normalizeH="0" baseline="0" dirty="0">
                        <a:ln>
                          <a:noFill/>
                        </a:ln>
                        <a:solidFill>
                          <a:schemeClr val="tx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dirty="0">
                          <a:ln>
                            <a:noFill/>
                          </a:ln>
                          <a:solidFill>
                            <a:schemeClr val="tx1"/>
                          </a:solidFill>
                          <a:effectLst/>
                          <a:latin typeface="+mj-lt"/>
                        </a:rPr>
                        <a:t>0,1 g </a:t>
                      </a:r>
                      <a:r>
                        <a:rPr kumimoji="0" lang="pt-BR" sz="1600" b="0" u="none" strike="noStrike" cap="none" normalizeH="0" baseline="0" dirty="0">
                          <a:ln>
                            <a:noFill/>
                          </a:ln>
                          <a:solidFill>
                            <a:schemeClr val="tx1"/>
                          </a:solidFill>
                          <a:effectLst/>
                          <a:latin typeface="+mj-lt"/>
                          <a:sym typeface="Symbol" pitchFamily="18" charset="2"/>
                        </a:rPr>
                        <a:t></a:t>
                      </a:r>
                      <a:r>
                        <a:rPr kumimoji="0" lang="pt-BR" sz="1600" b="0" u="none" strike="noStrike" cap="none" normalizeH="0" baseline="0" dirty="0">
                          <a:ln>
                            <a:noFill/>
                          </a:ln>
                          <a:solidFill>
                            <a:schemeClr val="tx1"/>
                          </a:solidFill>
                          <a:effectLst/>
                          <a:latin typeface="+mj-lt"/>
                        </a:rPr>
                        <a:t>  e </a:t>
                      </a:r>
                      <a:r>
                        <a:rPr kumimoji="0" lang="pt-BR" sz="1600" b="0" u="none" strike="noStrike" cap="none" normalizeH="0" baseline="0" dirty="0">
                          <a:ln>
                            <a:noFill/>
                          </a:ln>
                          <a:solidFill>
                            <a:schemeClr val="tx1"/>
                          </a:solidFill>
                          <a:effectLst/>
                          <a:latin typeface="+mj-lt"/>
                          <a:sym typeface="Symbol" pitchFamily="18" charset="2"/>
                        </a:rPr>
                        <a:t></a:t>
                      </a:r>
                      <a:r>
                        <a:rPr kumimoji="0" lang="pt-BR" sz="1600" b="0" u="none" strike="noStrike" cap="none" normalizeH="0" baseline="0" dirty="0">
                          <a:ln>
                            <a:noFill/>
                          </a:ln>
                          <a:solidFill>
                            <a:schemeClr val="tx1"/>
                          </a:solidFill>
                          <a:effectLst/>
                          <a:latin typeface="+mj-lt"/>
                        </a:rPr>
                        <a:t>  2 g</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dirty="0">
                          <a:ln>
                            <a:noFill/>
                          </a:ln>
                          <a:solidFill>
                            <a:schemeClr val="tx1"/>
                          </a:solidFill>
                          <a:effectLst/>
                          <a:latin typeface="+mj-lt"/>
                        </a:rPr>
                        <a:t>5 g </a:t>
                      </a:r>
                      <a:r>
                        <a:rPr kumimoji="0" lang="pt-BR" sz="1600" b="0" u="none" strike="noStrike" cap="none" normalizeH="0" baseline="0" dirty="0">
                          <a:ln>
                            <a:noFill/>
                          </a:ln>
                          <a:solidFill>
                            <a:schemeClr val="tx1"/>
                          </a:solidFill>
                          <a:effectLst/>
                          <a:latin typeface="+mj-lt"/>
                          <a:sym typeface="Symbol" pitchFamily="18" charset="2"/>
                        </a:rPr>
                        <a:t></a:t>
                      </a:r>
                      <a:r>
                        <a:rPr kumimoji="0" lang="pt-BR" sz="1600" b="0" u="none" strike="noStrike" cap="none" normalizeH="0" baseline="0" dirty="0">
                          <a:ln>
                            <a:noFill/>
                          </a:ln>
                          <a:solidFill>
                            <a:schemeClr val="tx1"/>
                          </a:solidFill>
                          <a:effectLst/>
                          <a:latin typeface="+mj-lt"/>
                        </a:rPr>
                        <a:t>  e</a:t>
                      </a:r>
                      <a:endParaRPr kumimoji="0" lang="pt-BR" sz="1600" b="0" i="0" u="none" strike="noStrike" cap="none" normalizeH="0" baseline="0" dirty="0">
                        <a:ln>
                          <a:noFill/>
                        </a:ln>
                        <a:solidFill>
                          <a:schemeClr val="tx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a:ln>
                            <a:noFill/>
                          </a:ln>
                          <a:solidFill>
                            <a:schemeClr val="tx1"/>
                          </a:solidFill>
                          <a:effectLst/>
                          <a:latin typeface="+mj-lt"/>
                        </a:rPr>
                        <a:t>100</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a:ln>
                            <a:noFill/>
                          </a:ln>
                          <a:solidFill>
                            <a:schemeClr val="tx1"/>
                          </a:solidFill>
                          <a:effectLst/>
                          <a:latin typeface="+mj-lt"/>
                        </a:rPr>
                        <a:t>500 </a:t>
                      </a:r>
                      <a:endParaRPr kumimoji="0" lang="pt-BR" sz="1600" b="0" i="0" u="none" strike="noStrike" cap="none" normalizeH="0" baseline="0">
                        <a:ln>
                          <a:noFill/>
                        </a:ln>
                        <a:solidFill>
                          <a:schemeClr val="tx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dirty="0">
                          <a:ln>
                            <a:noFill/>
                          </a:ln>
                          <a:solidFill>
                            <a:schemeClr val="tx1"/>
                          </a:solidFill>
                          <a:effectLst/>
                          <a:latin typeface="+mj-lt"/>
                        </a:rPr>
                        <a:t>10.000</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dirty="0">
                          <a:ln>
                            <a:noFill/>
                          </a:ln>
                          <a:solidFill>
                            <a:schemeClr val="tx1"/>
                          </a:solidFill>
                          <a:effectLst/>
                          <a:latin typeface="+mj-lt"/>
                        </a:rPr>
                        <a:t>10.000</a:t>
                      </a:r>
                      <a:endParaRPr kumimoji="0" lang="pt-BR" sz="1600" b="0" i="0" u="none" strike="noStrike" cap="none" normalizeH="0" baseline="0" dirty="0">
                        <a:ln>
                          <a:noFill/>
                        </a:ln>
                        <a:solidFill>
                          <a:schemeClr val="tx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a:ln>
                            <a:noFill/>
                          </a:ln>
                          <a:solidFill>
                            <a:schemeClr val="tx1"/>
                          </a:solidFill>
                          <a:effectLst/>
                          <a:latin typeface="+mj-lt"/>
                        </a:rPr>
                        <a:t>20 e</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a:ln>
                            <a:noFill/>
                          </a:ln>
                          <a:solidFill>
                            <a:schemeClr val="tx1"/>
                          </a:solidFill>
                          <a:effectLst/>
                          <a:latin typeface="+mj-lt"/>
                        </a:rPr>
                        <a:t>20 e</a:t>
                      </a:r>
                      <a:endParaRPr kumimoji="0" lang="pt-BR" sz="1600" b="0" i="0" u="none" strike="noStrike" cap="none" normalizeH="0" baseline="0">
                        <a:ln>
                          <a:noFill/>
                        </a:ln>
                        <a:solidFill>
                          <a:schemeClr val="tx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98438">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dirty="0">
                          <a:ln>
                            <a:noFill/>
                          </a:ln>
                          <a:solidFill>
                            <a:schemeClr val="tx1"/>
                          </a:solidFill>
                          <a:effectLst/>
                          <a:latin typeface="+mj-lt"/>
                        </a:rPr>
                        <a:t>Ordinária </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dirty="0">
                          <a:ln>
                            <a:noFill/>
                          </a:ln>
                          <a:solidFill>
                            <a:schemeClr val="tx1"/>
                          </a:solidFill>
                          <a:effectLst/>
                          <a:latin typeface="+mj-lt"/>
                        </a:rPr>
                        <a:t>( IIII )</a:t>
                      </a:r>
                      <a:endParaRPr kumimoji="0" lang="pt-BR" sz="1600" b="0" i="0" u="none" strike="noStrike" cap="none" normalizeH="0" baseline="0" dirty="0">
                        <a:ln>
                          <a:noFill/>
                        </a:ln>
                        <a:solidFill>
                          <a:schemeClr val="tx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dirty="0">
                          <a:ln>
                            <a:noFill/>
                          </a:ln>
                          <a:solidFill>
                            <a:schemeClr val="tx1"/>
                          </a:solidFill>
                          <a:effectLst/>
                          <a:latin typeface="+mj-lt"/>
                        </a:rPr>
                        <a:t>5 g </a:t>
                      </a:r>
                      <a:r>
                        <a:rPr kumimoji="0" lang="pt-BR" sz="1600" b="0" u="none" strike="noStrike" cap="none" normalizeH="0" baseline="0" dirty="0">
                          <a:ln>
                            <a:noFill/>
                          </a:ln>
                          <a:solidFill>
                            <a:schemeClr val="tx1"/>
                          </a:solidFill>
                          <a:effectLst/>
                          <a:latin typeface="+mj-lt"/>
                          <a:sym typeface="Symbol" pitchFamily="18" charset="2"/>
                        </a:rPr>
                        <a:t></a:t>
                      </a:r>
                      <a:r>
                        <a:rPr kumimoji="0" lang="pt-BR" sz="1600" b="0" u="none" strike="noStrike" cap="none" normalizeH="0" baseline="0" dirty="0">
                          <a:ln>
                            <a:noFill/>
                          </a:ln>
                          <a:solidFill>
                            <a:schemeClr val="tx1"/>
                          </a:solidFill>
                          <a:effectLst/>
                          <a:latin typeface="+mj-lt"/>
                        </a:rPr>
                        <a:t>  e</a:t>
                      </a:r>
                      <a:endParaRPr kumimoji="0" lang="pt-BR" sz="1600" b="0" i="0" u="none" strike="noStrike" cap="none" normalizeH="0" baseline="0" dirty="0">
                        <a:ln>
                          <a:noFill/>
                        </a:ln>
                        <a:solidFill>
                          <a:schemeClr val="tx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dirty="0">
                          <a:ln>
                            <a:noFill/>
                          </a:ln>
                          <a:solidFill>
                            <a:schemeClr val="tx1"/>
                          </a:solidFill>
                          <a:effectLst/>
                          <a:latin typeface="+mj-lt"/>
                        </a:rPr>
                        <a:t>100</a:t>
                      </a:r>
                      <a:endParaRPr kumimoji="0" lang="pt-BR" sz="1600" b="0" i="0" u="none" strike="noStrike" cap="none" normalizeH="0" baseline="0" dirty="0">
                        <a:ln>
                          <a:noFill/>
                        </a:ln>
                        <a:solidFill>
                          <a:schemeClr val="tx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dirty="0">
                          <a:ln>
                            <a:noFill/>
                          </a:ln>
                          <a:solidFill>
                            <a:schemeClr val="tx1"/>
                          </a:solidFill>
                          <a:effectLst/>
                          <a:latin typeface="+mj-lt"/>
                        </a:rPr>
                        <a:t>1000</a:t>
                      </a:r>
                      <a:endParaRPr kumimoji="0" lang="pt-BR" sz="1600" b="0" i="0" u="none" strike="noStrike" cap="none" normalizeH="0" baseline="0" dirty="0">
                        <a:ln>
                          <a:noFill/>
                        </a:ln>
                        <a:solidFill>
                          <a:schemeClr val="tx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600" b="0" u="none" strike="noStrike" cap="none" normalizeH="0" baseline="0" dirty="0">
                          <a:ln>
                            <a:noFill/>
                          </a:ln>
                          <a:solidFill>
                            <a:schemeClr val="tx1"/>
                          </a:solidFill>
                          <a:effectLst/>
                          <a:latin typeface="+mj-lt"/>
                        </a:rPr>
                        <a:t>10 e</a:t>
                      </a:r>
                      <a:endParaRPr kumimoji="0" lang="pt-BR" sz="1600" b="0" i="0" u="none" strike="noStrike" cap="none" normalizeH="0" baseline="0" dirty="0">
                        <a:ln>
                          <a:noFill/>
                        </a:ln>
                        <a:solidFill>
                          <a:schemeClr val="tx1"/>
                        </a:solidFill>
                        <a:effectLst/>
                        <a:latin typeface="+mj-lt"/>
                        <a:cs typeface="Times New Roman" pitchFamily="18" charset="0"/>
                      </a:endParaRPr>
                    </a:p>
                  </a:txBody>
                  <a:tcPr marL="71755" marR="717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5" name="Título 1">
            <a:extLst>
              <a:ext uri="{FF2B5EF4-FFF2-40B4-BE49-F238E27FC236}">
                <a16:creationId xmlns="" xmlns:a16="http://schemas.microsoft.com/office/drawing/2014/main" id="{ED7D6F61-6D83-493E-90D3-9667F96ECC39}"/>
              </a:ext>
            </a:extLst>
          </p:cNvPr>
          <p:cNvSpPr txBox="1">
            <a:spLocks/>
          </p:cNvSpPr>
          <p:nvPr/>
        </p:nvSpPr>
        <p:spPr>
          <a:xfrm>
            <a:off x="310370" y="229353"/>
            <a:ext cx="8213698" cy="592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Inmetro – CLASSE DE EXATIDÃO DAS BALANÇAS</a:t>
            </a:r>
          </a:p>
        </p:txBody>
      </p:sp>
      <p:sp>
        <p:nvSpPr>
          <p:cNvPr id="18" name="Retângulo 17">
            <a:extLst>
              <a:ext uri="{FF2B5EF4-FFF2-40B4-BE49-F238E27FC236}">
                <a16:creationId xmlns="" xmlns:a16="http://schemas.microsoft.com/office/drawing/2014/main" id="{ED9E23C3-6109-44F5-821A-A5BA91CE5769}"/>
              </a:ext>
            </a:extLst>
          </p:cNvPr>
          <p:cNvSpPr/>
          <p:nvPr/>
        </p:nvSpPr>
        <p:spPr>
          <a:xfrm>
            <a:off x="658219" y="5321299"/>
            <a:ext cx="8085138" cy="584775"/>
          </a:xfrm>
          <a:prstGeom prst="rect">
            <a:avLst/>
          </a:prstGeom>
        </p:spPr>
        <p:txBody>
          <a:bodyPr wrap="square">
            <a:spAutoFit/>
          </a:bodyPr>
          <a:lstStyle/>
          <a:p>
            <a:r>
              <a:rPr lang="pt-BR" sz="1600" b="1" dirty="0">
                <a:solidFill>
                  <a:srgbClr val="000000"/>
                </a:solidFill>
                <a:latin typeface="+mj-lt"/>
              </a:rPr>
              <a:t>A carga mínima do instrumento é determinada conforme as condições estabelecidas na tabela acima, na qual o valor de divisão de verificação e, é substituído pelo valor de divisão real d.</a:t>
            </a:r>
            <a:r>
              <a:rPr lang="pt-BR" sz="1600" b="1" dirty="0">
                <a:latin typeface="+mj-lt"/>
              </a:rPr>
              <a:t> </a:t>
            </a:r>
          </a:p>
        </p:txBody>
      </p:sp>
    </p:spTree>
    <p:extLst>
      <p:ext uri="{BB962C8B-B14F-4D97-AF65-F5344CB8AC3E}">
        <p14:creationId xmlns:p14="http://schemas.microsoft.com/office/powerpoint/2010/main" val="926329162"/>
      </p:ext>
    </p:extLst>
  </p:cSld>
  <p:clrMapOvr>
    <a:masterClrMapping/>
  </p:clrMapOvr>
  <p:transition advTm="1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Espaço Reservado para Conteúdo 2"/>
          <p:cNvSpPr>
            <a:spLocks noGrp="1"/>
          </p:cNvSpPr>
          <p:nvPr>
            <p:ph idx="4294967295"/>
          </p:nvPr>
        </p:nvSpPr>
        <p:spPr>
          <a:xfrm>
            <a:off x="310370" y="1359722"/>
            <a:ext cx="7920000" cy="3092157"/>
          </a:xfrm>
        </p:spPr>
        <p:txBody>
          <a:bodyPr>
            <a:noAutofit/>
          </a:bodyPr>
          <a:lstStyle/>
          <a:p>
            <a:pPr marL="0" indent="0" algn="just">
              <a:lnSpc>
                <a:spcPct val="120000"/>
              </a:lnSpc>
              <a:spcBef>
                <a:spcPts val="0"/>
              </a:spcBef>
              <a:buFont typeface="Arial" charset="0"/>
              <a:buNone/>
            </a:pPr>
            <a:r>
              <a:rPr lang="pt-BR" sz="1600" b="1" dirty="0">
                <a:solidFill>
                  <a:srgbClr val="E1B937"/>
                </a:solidFill>
                <a:latin typeface="+mj-lt"/>
              </a:rPr>
              <a:t>Exercício </a:t>
            </a:r>
            <a:r>
              <a:rPr lang="pt-BR" sz="1600" b="1" dirty="0" smtClean="0">
                <a:solidFill>
                  <a:srgbClr val="E1B937"/>
                </a:solidFill>
                <a:latin typeface="+mj-lt"/>
              </a:rPr>
              <a:t>2.1</a:t>
            </a:r>
          </a:p>
          <a:p>
            <a:pPr marL="0" indent="0" algn="just">
              <a:lnSpc>
                <a:spcPct val="120000"/>
              </a:lnSpc>
              <a:spcBef>
                <a:spcPts val="0"/>
              </a:spcBef>
              <a:buFont typeface="Arial" charset="0"/>
              <a:buNone/>
            </a:pPr>
            <a:endParaRPr lang="pt-BR" sz="1600" b="1" dirty="0">
              <a:solidFill>
                <a:srgbClr val="E1B937"/>
              </a:solidFill>
              <a:latin typeface="+mj-lt"/>
            </a:endParaRPr>
          </a:p>
          <a:p>
            <a:pPr marL="0" indent="0" algn="just">
              <a:lnSpc>
                <a:spcPct val="120000"/>
              </a:lnSpc>
              <a:spcBef>
                <a:spcPts val="0"/>
              </a:spcBef>
              <a:buFont typeface="Arial" charset="0"/>
              <a:buNone/>
            </a:pPr>
            <a:r>
              <a:rPr lang="pt-BR" sz="1600" dirty="0">
                <a:latin typeface="+mj-lt"/>
              </a:rPr>
              <a:t>Com base na figura ao lado, com dados de uma balança </a:t>
            </a:r>
            <a:r>
              <a:rPr lang="pt-BR" sz="1600" dirty="0" err="1">
                <a:latin typeface="+mj-lt"/>
              </a:rPr>
              <a:t>Sartorius</a:t>
            </a:r>
            <a:r>
              <a:rPr lang="pt-BR" sz="1600" dirty="0">
                <a:latin typeface="+mj-lt"/>
              </a:rPr>
              <a:t>, determine  o que se </a:t>
            </a:r>
            <a:r>
              <a:rPr lang="pt-BR" sz="1600" dirty="0" smtClean="0">
                <a:latin typeface="+mj-lt"/>
              </a:rPr>
              <a:t>pede</a:t>
            </a:r>
          </a:p>
          <a:p>
            <a:pPr marL="0" indent="0" algn="just">
              <a:lnSpc>
                <a:spcPct val="120000"/>
              </a:lnSpc>
              <a:spcBef>
                <a:spcPts val="0"/>
              </a:spcBef>
              <a:buFont typeface="Arial" charset="0"/>
              <a:buNone/>
            </a:pPr>
            <a:endParaRPr lang="pt-BR" sz="1600" dirty="0">
              <a:latin typeface="+mj-lt"/>
            </a:endParaRPr>
          </a:p>
          <a:p>
            <a:pPr marL="342900" indent="-342900" algn="just">
              <a:lnSpc>
                <a:spcPct val="120000"/>
              </a:lnSpc>
              <a:spcBef>
                <a:spcPts val="0"/>
              </a:spcBef>
              <a:buFont typeface="Arial" charset="0"/>
              <a:buAutoNum type="alphaLcParenR"/>
            </a:pPr>
            <a:r>
              <a:rPr lang="pt-BR" sz="1600" dirty="0">
                <a:latin typeface="+mj-lt"/>
              </a:rPr>
              <a:t>Resolução (d)</a:t>
            </a:r>
          </a:p>
          <a:p>
            <a:pPr marL="342900" indent="-342900" algn="just">
              <a:lnSpc>
                <a:spcPct val="120000"/>
              </a:lnSpc>
              <a:spcBef>
                <a:spcPts val="0"/>
              </a:spcBef>
              <a:buFont typeface="Arial" charset="0"/>
              <a:buAutoNum type="alphaLcParenR"/>
            </a:pPr>
            <a:r>
              <a:rPr lang="pt-BR" sz="1600" dirty="0">
                <a:latin typeface="+mj-lt"/>
              </a:rPr>
              <a:t>Valor de verificação (e)</a:t>
            </a:r>
          </a:p>
          <a:p>
            <a:pPr marL="342900" indent="-342900" algn="just">
              <a:lnSpc>
                <a:spcPct val="120000"/>
              </a:lnSpc>
              <a:spcBef>
                <a:spcPts val="0"/>
              </a:spcBef>
              <a:buFont typeface="Arial" charset="0"/>
              <a:buAutoNum type="alphaLcParenR"/>
            </a:pPr>
            <a:r>
              <a:rPr lang="pt-BR" sz="1600" dirty="0">
                <a:latin typeface="+mj-lt"/>
              </a:rPr>
              <a:t>Carga máxima (Max)</a:t>
            </a:r>
          </a:p>
          <a:p>
            <a:pPr marL="342900" indent="-342900" algn="just">
              <a:lnSpc>
                <a:spcPct val="120000"/>
              </a:lnSpc>
              <a:spcBef>
                <a:spcPts val="0"/>
              </a:spcBef>
              <a:buFont typeface="Arial" charset="0"/>
              <a:buAutoNum type="alphaLcParenR"/>
            </a:pPr>
            <a:r>
              <a:rPr lang="pt-BR" sz="1600" dirty="0">
                <a:latin typeface="+mj-lt"/>
              </a:rPr>
              <a:t>N° de valores de verificação (n)</a:t>
            </a:r>
          </a:p>
          <a:p>
            <a:pPr marL="342900" indent="-342900" algn="just">
              <a:lnSpc>
                <a:spcPct val="120000"/>
              </a:lnSpc>
              <a:spcBef>
                <a:spcPts val="0"/>
              </a:spcBef>
              <a:buFont typeface="Arial" charset="0"/>
              <a:buAutoNum type="alphaLcParenR"/>
            </a:pPr>
            <a:r>
              <a:rPr lang="pt-BR" sz="1600" dirty="0">
                <a:latin typeface="+mj-lt"/>
              </a:rPr>
              <a:t>Carga mínima </a:t>
            </a:r>
          </a:p>
          <a:p>
            <a:pPr marL="342900" indent="-342900" algn="just">
              <a:lnSpc>
                <a:spcPct val="120000"/>
              </a:lnSpc>
              <a:spcBef>
                <a:spcPts val="0"/>
              </a:spcBef>
              <a:buFont typeface="Arial" charset="0"/>
              <a:buAutoNum type="alphaLcParenR"/>
            </a:pPr>
            <a:r>
              <a:rPr lang="pt-BR" sz="1600" dirty="0">
                <a:latin typeface="+mj-lt"/>
              </a:rPr>
              <a:t>Classe da balança</a:t>
            </a:r>
          </a:p>
          <a:p>
            <a:pPr marL="342900" indent="-342900" algn="just">
              <a:lnSpc>
                <a:spcPct val="120000"/>
              </a:lnSpc>
              <a:spcBef>
                <a:spcPts val="0"/>
              </a:spcBef>
              <a:buFont typeface="Arial" charset="0"/>
              <a:buAutoNum type="alphaLcParenR"/>
            </a:pPr>
            <a:endParaRPr lang="pt-BR" sz="1800" dirty="0"/>
          </a:p>
          <a:p>
            <a:pPr marL="0" indent="0" algn="just">
              <a:lnSpc>
                <a:spcPct val="120000"/>
              </a:lnSpc>
              <a:spcBef>
                <a:spcPts val="0"/>
              </a:spcBef>
              <a:buNone/>
            </a:pPr>
            <a:endParaRPr lang="pt-BR" sz="1800" dirty="0"/>
          </a:p>
          <a:p>
            <a:pPr marL="0" indent="0" algn="just">
              <a:lnSpc>
                <a:spcPct val="120000"/>
              </a:lnSpc>
              <a:spcBef>
                <a:spcPts val="0"/>
              </a:spcBef>
              <a:buNone/>
            </a:pPr>
            <a:endParaRPr lang="pt-BR" sz="1800" dirty="0"/>
          </a:p>
          <a:p>
            <a:pPr marL="0" indent="0" algn="just">
              <a:lnSpc>
                <a:spcPct val="120000"/>
              </a:lnSpc>
              <a:spcBef>
                <a:spcPts val="0"/>
              </a:spcBef>
              <a:buFont typeface="Arial" charset="0"/>
              <a:buNone/>
            </a:pPr>
            <a:endParaRPr lang="pt-BR" sz="1800" dirty="0"/>
          </a:p>
        </p:txBody>
      </p:sp>
      <p:sp>
        <p:nvSpPr>
          <p:cNvPr id="5" name="Título 1">
            <a:extLst>
              <a:ext uri="{FF2B5EF4-FFF2-40B4-BE49-F238E27FC236}">
                <a16:creationId xmlns="" xmlns:a16="http://schemas.microsoft.com/office/drawing/2014/main" id="{ED7D6F61-6D83-493E-90D3-9667F96ECC39}"/>
              </a:ext>
            </a:extLst>
          </p:cNvPr>
          <p:cNvSpPr txBox="1">
            <a:spLocks/>
          </p:cNvSpPr>
          <p:nvPr/>
        </p:nvSpPr>
        <p:spPr>
          <a:xfrm>
            <a:off x="310370" y="229353"/>
            <a:ext cx="8213698" cy="592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Inmetro – CLASSE DE EXATIDÃO DAS BALANÇAS</a:t>
            </a:r>
          </a:p>
        </p:txBody>
      </p:sp>
      <p:pic>
        <p:nvPicPr>
          <p:cNvPr id="6" name="Imagem 5" descr="2014-12-22_17-27-48_940">
            <a:extLst>
              <a:ext uri="{FF2B5EF4-FFF2-40B4-BE49-F238E27FC236}">
                <a16:creationId xmlns="" xmlns:a16="http://schemas.microsoft.com/office/drawing/2014/main" id="{986D5163-12EE-4586-8FAB-071C800478F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7311" y="2393324"/>
            <a:ext cx="5047444" cy="34150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5365509"/>
      </p:ext>
    </p:extLst>
  </p:cSld>
  <p:clrMapOvr>
    <a:masterClrMapping/>
  </p:clrMapOvr>
  <p:transition advTm="1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Espaço Reservado para Conteúdo 2"/>
          <p:cNvSpPr>
            <a:spLocks noGrp="1"/>
          </p:cNvSpPr>
          <p:nvPr>
            <p:ph idx="4294967295"/>
          </p:nvPr>
        </p:nvSpPr>
        <p:spPr>
          <a:xfrm>
            <a:off x="310370" y="1089189"/>
            <a:ext cx="7920000" cy="3073803"/>
          </a:xfrm>
        </p:spPr>
        <p:txBody>
          <a:bodyPr>
            <a:noAutofit/>
          </a:bodyPr>
          <a:lstStyle/>
          <a:p>
            <a:pPr marL="0" indent="0" algn="just">
              <a:lnSpc>
                <a:spcPct val="120000"/>
              </a:lnSpc>
              <a:spcBef>
                <a:spcPts val="0"/>
              </a:spcBef>
              <a:buFont typeface="Arial" charset="0"/>
              <a:buNone/>
            </a:pPr>
            <a:r>
              <a:rPr lang="pt-BR" sz="1600" b="1" dirty="0">
                <a:solidFill>
                  <a:srgbClr val="E1B937"/>
                </a:solidFill>
                <a:latin typeface="+mj-lt"/>
              </a:rPr>
              <a:t>Exercício 2.2</a:t>
            </a:r>
          </a:p>
          <a:p>
            <a:pPr marL="0" indent="0" algn="just">
              <a:lnSpc>
                <a:spcPct val="120000"/>
              </a:lnSpc>
              <a:spcBef>
                <a:spcPts val="0"/>
              </a:spcBef>
              <a:buFont typeface="Arial" charset="0"/>
              <a:buNone/>
            </a:pPr>
            <a:r>
              <a:rPr lang="pt-BR" sz="1600" dirty="0">
                <a:latin typeface="+mj-lt"/>
              </a:rPr>
              <a:t>Com base na figura ao lado, com dados de uma balança </a:t>
            </a:r>
            <a:r>
              <a:rPr lang="pt-BR" sz="1600" dirty="0" err="1">
                <a:latin typeface="+mj-lt"/>
              </a:rPr>
              <a:t>Ohaus</a:t>
            </a:r>
            <a:r>
              <a:rPr lang="pt-BR" sz="1600" dirty="0">
                <a:latin typeface="+mj-lt"/>
              </a:rPr>
              <a:t>, determine  o que se </a:t>
            </a:r>
            <a:r>
              <a:rPr lang="pt-BR" sz="1600" dirty="0" smtClean="0">
                <a:latin typeface="+mj-lt"/>
              </a:rPr>
              <a:t>pede</a:t>
            </a:r>
          </a:p>
          <a:p>
            <a:pPr marL="0" indent="0" algn="just">
              <a:lnSpc>
                <a:spcPct val="120000"/>
              </a:lnSpc>
              <a:spcBef>
                <a:spcPts val="0"/>
              </a:spcBef>
              <a:buFont typeface="Arial" charset="0"/>
              <a:buNone/>
            </a:pPr>
            <a:endParaRPr lang="pt-BR" sz="1600" dirty="0">
              <a:latin typeface="+mj-lt"/>
            </a:endParaRPr>
          </a:p>
          <a:p>
            <a:pPr marL="342900" indent="-342900" algn="just">
              <a:lnSpc>
                <a:spcPct val="120000"/>
              </a:lnSpc>
              <a:spcBef>
                <a:spcPts val="0"/>
              </a:spcBef>
              <a:buFont typeface="Arial" charset="0"/>
              <a:buAutoNum type="alphaLcParenR"/>
            </a:pPr>
            <a:r>
              <a:rPr lang="pt-BR" sz="1600" dirty="0">
                <a:latin typeface="+mj-lt"/>
              </a:rPr>
              <a:t>Resolução (d)</a:t>
            </a:r>
          </a:p>
          <a:p>
            <a:pPr marL="342900" indent="-342900" algn="just">
              <a:lnSpc>
                <a:spcPct val="120000"/>
              </a:lnSpc>
              <a:spcBef>
                <a:spcPts val="0"/>
              </a:spcBef>
              <a:buFont typeface="Arial" charset="0"/>
              <a:buAutoNum type="alphaLcParenR"/>
            </a:pPr>
            <a:r>
              <a:rPr lang="pt-BR" sz="1600" dirty="0">
                <a:latin typeface="+mj-lt"/>
              </a:rPr>
              <a:t>Valor de verificação (e)</a:t>
            </a:r>
          </a:p>
          <a:p>
            <a:pPr marL="342900" indent="-342900" algn="just">
              <a:lnSpc>
                <a:spcPct val="120000"/>
              </a:lnSpc>
              <a:spcBef>
                <a:spcPts val="0"/>
              </a:spcBef>
              <a:buFont typeface="Arial" charset="0"/>
              <a:buAutoNum type="alphaLcParenR"/>
            </a:pPr>
            <a:r>
              <a:rPr lang="pt-BR" sz="1600" dirty="0">
                <a:latin typeface="+mj-lt"/>
              </a:rPr>
              <a:t>Carga máxima (Max)</a:t>
            </a:r>
          </a:p>
          <a:p>
            <a:pPr marL="342900" indent="-342900" algn="just">
              <a:lnSpc>
                <a:spcPct val="120000"/>
              </a:lnSpc>
              <a:spcBef>
                <a:spcPts val="0"/>
              </a:spcBef>
              <a:buFont typeface="Arial" charset="0"/>
              <a:buAutoNum type="alphaLcParenR"/>
            </a:pPr>
            <a:r>
              <a:rPr lang="pt-BR" sz="1600" dirty="0">
                <a:latin typeface="+mj-lt"/>
              </a:rPr>
              <a:t>N° de valores de verificação (n)</a:t>
            </a:r>
          </a:p>
          <a:p>
            <a:pPr marL="342900" indent="-342900" algn="just">
              <a:lnSpc>
                <a:spcPct val="120000"/>
              </a:lnSpc>
              <a:spcBef>
                <a:spcPts val="0"/>
              </a:spcBef>
              <a:buFont typeface="Arial" charset="0"/>
              <a:buAutoNum type="alphaLcParenR"/>
            </a:pPr>
            <a:r>
              <a:rPr lang="pt-BR" sz="1600" dirty="0">
                <a:latin typeface="+mj-lt"/>
              </a:rPr>
              <a:t>Carga mínima </a:t>
            </a:r>
          </a:p>
          <a:p>
            <a:pPr marL="342900" indent="-342900" algn="just">
              <a:lnSpc>
                <a:spcPct val="120000"/>
              </a:lnSpc>
              <a:spcBef>
                <a:spcPts val="0"/>
              </a:spcBef>
              <a:buFont typeface="Arial" charset="0"/>
              <a:buAutoNum type="alphaLcParenR"/>
            </a:pPr>
            <a:r>
              <a:rPr lang="pt-BR" sz="1600" dirty="0">
                <a:latin typeface="+mj-lt"/>
              </a:rPr>
              <a:t>Classe da balança</a:t>
            </a:r>
          </a:p>
          <a:p>
            <a:pPr marL="342900" indent="-342900" algn="just">
              <a:lnSpc>
                <a:spcPct val="120000"/>
              </a:lnSpc>
              <a:spcBef>
                <a:spcPts val="0"/>
              </a:spcBef>
              <a:buFont typeface="Arial" charset="0"/>
              <a:buAutoNum type="alphaLcParenR"/>
            </a:pPr>
            <a:endParaRPr lang="pt-BR" sz="1800" dirty="0"/>
          </a:p>
          <a:p>
            <a:pPr marL="342900" indent="-342900" algn="just">
              <a:lnSpc>
                <a:spcPct val="120000"/>
              </a:lnSpc>
              <a:spcBef>
                <a:spcPts val="0"/>
              </a:spcBef>
              <a:buFont typeface="Arial" charset="0"/>
              <a:buAutoNum type="alphaLcParenR"/>
            </a:pPr>
            <a:endParaRPr lang="pt-BR" sz="1800" dirty="0"/>
          </a:p>
          <a:p>
            <a:pPr marL="0" indent="0" algn="just">
              <a:lnSpc>
                <a:spcPct val="120000"/>
              </a:lnSpc>
              <a:spcBef>
                <a:spcPts val="0"/>
              </a:spcBef>
              <a:buNone/>
            </a:pPr>
            <a:endParaRPr lang="pt-BR" sz="1800" dirty="0"/>
          </a:p>
          <a:p>
            <a:pPr marL="0" indent="0" algn="just">
              <a:lnSpc>
                <a:spcPct val="120000"/>
              </a:lnSpc>
              <a:spcBef>
                <a:spcPts val="0"/>
              </a:spcBef>
              <a:buFont typeface="Arial" charset="0"/>
              <a:buNone/>
            </a:pPr>
            <a:endParaRPr lang="pt-BR" sz="1800" dirty="0"/>
          </a:p>
        </p:txBody>
      </p:sp>
      <p:sp>
        <p:nvSpPr>
          <p:cNvPr id="5" name="Título 1">
            <a:extLst>
              <a:ext uri="{FF2B5EF4-FFF2-40B4-BE49-F238E27FC236}">
                <a16:creationId xmlns="" xmlns:a16="http://schemas.microsoft.com/office/drawing/2014/main" id="{ED7D6F61-6D83-493E-90D3-9667F96ECC39}"/>
              </a:ext>
            </a:extLst>
          </p:cNvPr>
          <p:cNvSpPr txBox="1">
            <a:spLocks/>
          </p:cNvSpPr>
          <p:nvPr/>
        </p:nvSpPr>
        <p:spPr>
          <a:xfrm>
            <a:off x="310370" y="229353"/>
            <a:ext cx="8213698" cy="592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smtClean="0">
                <a:solidFill>
                  <a:srgbClr val="0066B2"/>
                </a:solidFill>
              </a:rPr>
              <a:t>2. PORTARIA 236 Inmetro – CLASSE DE EXATIDÃO DAS BALANÇAS</a:t>
            </a:r>
            <a:endParaRPr lang="pt-BR" sz="2200" b="1" dirty="0">
              <a:solidFill>
                <a:srgbClr val="0066B2"/>
              </a:solidFill>
            </a:endParaRPr>
          </a:p>
        </p:txBody>
      </p:sp>
      <p:pic>
        <p:nvPicPr>
          <p:cNvPr id="3" name="Imagem 2">
            <a:extLst>
              <a:ext uri="{FF2B5EF4-FFF2-40B4-BE49-F238E27FC236}">
                <a16:creationId xmlns="" xmlns:a16="http://schemas.microsoft.com/office/drawing/2014/main" id="{7232801B-579E-46BB-A507-8A8FF17EDB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29" r="4093"/>
          <a:stretch/>
        </p:blipFill>
        <p:spPr>
          <a:xfrm>
            <a:off x="4546008" y="2277042"/>
            <a:ext cx="4158722" cy="3489749"/>
          </a:xfrm>
          <a:prstGeom prst="rect">
            <a:avLst/>
          </a:prstGeom>
          <a:ln>
            <a:noFill/>
          </a:ln>
          <a:effectLst>
            <a:outerShdw blurRad="292100" dist="139700" dir="2700000" algn="tl" rotWithShape="0">
              <a:srgbClr val="333333">
                <a:alpha val="65000"/>
              </a:srgbClr>
            </a:outerShdw>
          </a:effectLst>
        </p:spPr>
      </p:pic>
      <p:pic>
        <p:nvPicPr>
          <p:cNvPr id="9" name="Imagem 8">
            <a:extLst>
              <a:ext uri="{FF2B5EF4-FFF2-40B4-BE49-F238E27FC236}">
                <a16:creationId xmlns="" xmlns:a16="http://schemas.microsoft.com/office/drawing/2014/main" id="{AEAD23A7-D85E-4D50-8733-44688E680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21" y="4142897"/>
            <a:ext cx="4031737" cy="16238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238964"/>
      </p:ext>
    </p:extLst>
  </p:cSld>
  <p:clrMapOvr>
    <a:masterClrMapping/>
  </p:clrMapOvr>
  <p:transition advTm="1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Espaço Reservado para Conteúdo 2"/>
          <p:cNvSpPr>
            <a:spLocks noGrp="1"/>
          </p:cNvSpPr>
          <p:nvPr>
            <p:ph idx="4294967295"/>
          </p:nvPr>
        </p:nvSpPr>
        <p:spPr>
          <a:xfrm>
            <a:off x="310370" y="1040228"/>
            <a:ext cx="7920000" cy="1773312"/>
          </a:xfrm>
        </p:spPr>
        <p:txBody>
          <a:bodyPr>
            <a:noAutofit/>
          </a:bodyPr>
          <a:lstStyle/>
          <a:p>
            <a:pPr marL="0" indent="0" algn="just">
              <a:lnSpc>
                <a:spcPct val="120000"/>
              </a:lnSpc>
              <a:spcBef>
                <a:spcPts val="0"/>
              </a:spcBef>
              <a:buFont typeface="Arial" charset="0"/>
              <a:buNone/>
            </a:pPr>
            <a:r>
              <a:rPr lang="pt-BR" sz="1600" b="1" dirty="0">
                <a:solidFill>
                  <a:srgbClr val="E1B937"/>
                </a:solidFill>
                <a:latin typeface="+mj-lt"/>
              </a:rPr>
              <a:t>Exercício </a:t>
            </a:r>
            <a:r>
              <a:rPr lang="pt-BR" sz="1600" b="1" dirty="0" smtClean="0">
                <a:solidFill>
                  <a:srgbClr val="E1B937"/>
                </a:solidFill>
                <a:latin typeface="+mj-lt"/>
              </a:rPr>
              <a:t>2.3</a:t>
            </a:r>
          </a:p>
          <a:p>
            <a:pPr marL="0" indent="0" algn="just">
              <a:lnSpc>
                <a:spcPct val="120000"/>
              </a:lnSpc>
              <a:spcBef>
                <a:spcPts val="0"/>
              </a:spcBef>
              <a:buFont typeface="Arial" charset="0"/>
              <a:buNone/>
            </a:pPr>
            <a:endParaRPr lang="pt-BR" sz="1600" b="1" dirty="0">
              <a:solidFill>
                <a:srgbClr val="E1B937"/>
              </a:solidFill>
              <a:latin typeface="+mj-lt"/>
            </a:endParaRPr>
          </a:p>
          <a:p>
            <a:pPr marL="0" indent="0" algn="just">
              <a:lnSpc>
                <a:spcPct val="120000"/>
              </a:lnSpc>
              <a:spcBef>
                <a:spcPts val="0"/>
              </a:spcBef>
              <a:buFont typeface="Arial" charset="0"/>
              <a:buNone/>
            </a:pPr>
            <a:r>
              <a:rPr lang="pt-BR" sz="1600" dirty="0">
                <a:latin typeface="+mj-lt"/>
              </a:rPr>
              <a:t>A balança abaixo possui carga máxima de 200 kg, </a:t>
            </a:r>
            <a:r>
              <a:rPr lang="pt-BR" sz="1600" dirty="0" smtClean="0">
                <a:latin typeface="+mj-lt"/>
              </a:rPr>
              <a:t>e = d = 50 </a:t>
            </a:r>
            <a:r>
              <a:rPr lang="pt-BR" sz="1600" dirty="0">
                <a:latin typeface="+mj-lt"/>
              </a:rPr>
              <a:t>g, determine:</a:t>
            </a:r>
          </a:p>
          <a:p>
            <a:pPr marL="342900" indent="-342900" algn="just">
              <a:lnSpc>
                <a:spcPct val="120000"/>
              </a:lnSpc>
              <a:spcBef>
                <a:spcPts val="0"/>
              </a:spcBef>
              <a:buFont typeface="Arial" charset="0"/>
              <a:buAutoNum type="alphaLcParenR"/>
            </a:pPr>
            <a:r>
              <a:rPr lang="pt-BR" sz="1600" dirty="0">
                <a:latin typeface="+mj-lt"/>
              </a:rPr>
              <a:t>N° de valores de verificação (n)</a:t>
            </a:r>
          </a:p>
          <a:p>
            <a:pPr marL="342900" indent="-342900" algn="just">
              <a:lnSpc>
                <a:spcPct val="120000"/>
              </a:lnSpc>
              <a:spcBef>
                <a:spcPts val="0"/>
              </a:spcBef>
              <a:buFont typeface="Arial" charset="0"/>
              <a:buAutoNum type="alphaLcParenR"/>
            </a:pPr>
            <a:r>
              <a:rPr lang="pt-BR" sz="1600" dirty="0">
                <a:latin typeface="+mj-lt"/>
              </a:rPr>
              <a:t>Classe da balança</a:t>
            </a:r>
          </a:p>
          <a:p>
            <a:pPr marL="342900" indent="-342900" algn="just">
              <a:lnSpc>
                <a:spcPct val="120000"/>
              </a:lnSpc>
              <a:spcBef>
                <a:spcPts val="0"/>
              </a:spcBef>
              <a:buFont typeface="Arial" charset="0"/>
              <a:buAutoNum type="alphaLcParenR"/>
            </a:pPr>
            <a:r>
              <a:rPr lang="pt-BR" sz="1600" dirty="0">
                <a:latin typeface="+mj-lt"/>
              </a:rPr>
              <a:t>Carga mínima </a:t>
            </a:r>
          </a:p>
          <a:p>
            <a:pPr marL="0" indent="0" algn="just">
              <a:lnSpc>
                <a:spcPct val="120000"/>
              </a:lnSpc>
              <a:spcBef>
                <a:spcPts val="0"/>
              </a:spcBef>
              <a:buNone/>
            </a:pPr>
            <a:endParaRPr lang="pt-BR" sz="1800" dirty="0"/>
          </a:p>
          <a:p>
            <a:pPr marL="0" indent="0" algn="just">
              <a:lnSpc>
                <a:spcPct val="120000"/>
              </a:lnSpc>
              <a:spcBef>
                <a:spcPts val="0"/>
              </a:spcBef>
              <a:buFont typeface="Arial" charset="0"/>
              <a:buNone/>
            </a:pPr>
            <a:endParaRPr lang="pt-BR" sz="1800" dirty="0"/>
          </a:p>
        </p:txBody>
      </p:sp>
      <p:sp>
        <p:nvSpPr>
          <p:cNvPr id="5" name="Título 1">
            <a:extLst>
              <a:ext uri="{FF2B5EF4-FFF2-40B4-BE49-F238E27FC236}">
                <a16:creationId xmlns="" xmlns:a16="http://schemas.microsoft.com/office/drawing/2014/main" id="{ED7D6F61-6D83-493E-90D3-9667F96ECC39}"/>
              </a:ext>
            </a:extLst>
          </p:cNvPr>
          <p:cNvSpPr txBox="1">
            <a:spLocks/>
          </p:cNvSpPr>
          <p:nvPr/>
        </p:nvSpPr>
        <p:spPr>
          <a:xfrm>
            <a:off x="310370" y="229353"/>
            <a:ext cx="8213698" cy="592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Inmetro – CLASSE DE EXATIDÃO DAS BALANÇAS</a:t>
            </a:r>
          </a:p>
        </p:txBody>
      </p:sp>
      <p:pic>
        <p:nvPicPr>
          <p:cNvPr id="6" name="Imagem 5">
            <a:extLst>
              <a:ext uri="{FF2B5EF4-FFF2-40B4-BE49-F238E27FC236}">
                <a16:creationId xmlns="" xmlns:a16="http://schemas.microsoft.com/office/drawing/2014/main" id="{E97D4E1F-63BB-4544-8A60-10E4B68B1B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370" y="3032358"/>
            <a:ext cx="3001601" cy="3001601"/>
          </a:xfrm>
          <a:prstGeom prst="rect">
            <a:avLst/>
          </a:prstGeom>
        </p:spPr>
      </p:pic>
      <p:pic>
        <p:nvPicPr>
          <p:cNvPr id="2" name="Imagem 1"/>
          <p:cNvPicPr>
            <a:picLocks noChangeAspect="1"/>
          </p:cNvPicPr>
          <p:nvPr/>
        </p:nvPicPr>
        <p:blipFill>
          <a:blip r:embed="rId3"/>
          <a:stretch>
            <a:fillRect/>
          </a:stretch>
        </p:blipFill>
        <p:spPr>
          <a:xfrm>
            <a:off x="3535137" y="2475571"/>
            <a:ext cx="5119922" cy="3381593"/>
          </a:xfrm>
          <a:prstGeom prst="rect">
            <a:avLst/>
          </a:prstGeom>
        </p:spPr>
      </p:pic>
      <p:sp>
        <p:nvSpPr>
          <p:cNvPr id="13" name="CaixaDeTexto 12">
            <a:extLst>
              <a:ext uri="{FF2B5EF4-FFF2-40B4-BE49-F238E27FC236}">
                <a16:creationId xmlns="" xmlns:a16="http://schemas.microsoft.com/office/drawing/2014/main" id="{5883B687-8AFD-4710-9692-A7D3785750D2}"/>
              </a:ext>
            </a:extLst>
          </p:cNvPr>
          <p:cNvSpPr txBox="1"/>
          <p:nvPr/>
        </p:nvSpPr>
        <p:spPr>
          <a:xfrm>
            <a:off x="3535137" y="2256753"/>
            <a:ext cx="5119922" cy="3457700"/>
          </a:xfrm>
          <a:prstGeom prst="rect">
            <a:avLst/>
          </a:prstGeom>
          <a:solidFill>
            <a:schemeClr val="bg1"/>
          </a:solidFill>
        </p:spPr>
        <p:txBody>
          <a:bodyPr wrap="square" rtlCol="0">
            <a:spAutoFit/>
          </a:bodyPr>
          <a:lstStyle/>
          <a:p>
            <a:endParaRPr lang="pt-BR" dirty="0"/>
          </a:p>
        </p:txBody>
      </p:sp>
    </p:spTree>
    <p:extLst>
      <p:ext uri="{BB962C8B-B14F-4D97-AF65-F5344CB8AC3E}">
        <p14:creationId xmlns:p14="http://schemas.microsoft.com/office/powerpoint/2010/main" val="3497478320"/>
      </p:ext>
    </p:extLst>
  </p:cSld>
  <p:clrMapOvr>
    <a:masterClrMapping/>
  </p:clrMapOvr>
  <p:transition advTm="1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Espaço Reservado para Conteúdo 2"/>
          <p:cNvSpPr>
            <a:spLocks noGrp="1"/>
          </p:cNvSpPr>
          <p:nvPr>
            <p:ph idx="4294967295"/>
          </p:nvPr>
        </p:nvSpPr>
        <p:spPr>
          <a:xfrm>
            <a:off x="310370" y="1225830"/>
            <a:ext cx="7920000" cy="1097280"/>
          </a:xfrm>
        </p:spPr>
        <p:txBody>
          <a:bodyPr>
            <a:noAutofit/>
          </a:bodyPr>
          <a:lstStyle/>
          <a:p>
            <a:pPr marL="0" indent="0" algn="just">
              <a:lnSpc>
                <a:spcPct val="120000"/>
              </a:lnSpc>
              <a:spcBef>
                <a:spcPts val="0"/>
              </a:spcBef>
              <a:buFont typeface="Arial" charset="0"/>
              <a:buNone/>
            </a:pPr>
            <a:r>
              <a:rPr lang="pt-BR" sz="1600" b="1" dirty="0">
                <a:latin typeface="+mj-lt"/>
              </a:rPr>
              <a:t>Erro Máximo Permitido para balanças. (EMP)</a:t>
            </a:r>
          </a:p>
          <a:p>
            <a:pPr marL="0" indent="0" algn="just">
              <a:lnSpc>
                <a:spcPct val="120000"/>
              </a:lnSpc>
              <a:spcBef>
                <a:spcPts val="0"/>
              </a:spcBef>
              <a:buFont typeface="Arial" charset="0"/>
              <a:buNone/>
            </a:pPr>
            <a:r>
              <a:rPr lang="pt-BR" sz="1600" dirty="0">
                <a:latin typeface="+mj-lt"/>
              </a:rPr>
              <a:t>Os erros máximos permitidos para as cargas crescentes e decrescentes são</a:t>
            </a:r>
            <a:br>
              <a:rPr lang="pt-BR" sz="1600" dirty="0">
                <a:latin typeface="+mj-lt"/>
              </a:rPr>
            </a:br>
            <a:r>
              <a:rPr lang="pt-BR" sz="1600" dirty="0">
                <a:latin typeface="+mj-lt"/>
              </a:rPr>
              <a:t>estabelecidos na tabela abaixo.</a:t>
            </a:r>
          </a:p>
          <a:p>
            <a:pPr marL="0" indent="0" algn="just">
              <a:lnSpc>
                <a:spcPct val="120000"/>
              </a:lnSpc>
              <a:spcBef>
                <a:spcPts val="0"/>
              </a:spcBef>
              <a:buFont typeface="Arial" charset="0"/>
              <a:buNone/>
            </a:pPr>
            <a:endParaRPr lang="pt-BR" sz="1800" dirty="0"/>
          </a:p>
          <a:p>
            <a:pPr marL="0" indent="0" algn="just">
              <a:lnSpc>
                <a:spcPct val="120000"/>
              </a:lnSpc>
              <a:spcBef>
                <a:spcPts val="0"/>
              </a:spcBef>
              <a:buFont typeface="Arial" charset="0"/>
              <a:buNone/>
            </a:pPr>
            <a:endParaRPr lang="pt-BR" sz="1800" dirty="0"/>
          </a:p>
          <a:p>
            <a:pPr marL="0" indent="0" algn="just">
              <a:lnSpc>
                <a:spcPct val="120000"/>
              </a:lnSpc>
              <a:spcBef>
                <a:spcPts val="0"/>
              </a:spcBef>
              <a:buFont typeface="Arial" charset="0"/>
              <a:buNone/>
            </a:pPr>
            <a:endParaRPr lang="pt-BR" sz="1800" dirty="0"/>
          </a:p>
          <a:p>
            <a:pPr marL="0" indent="0" algn="just">
              <a:lnSpc>
                <a:spcPct val="120000"/>
              </a:lnSpc>
              <a:spcBef>
                <a:spcPts val="0"/>
              </a:spcBef>
              <a:buFont typeface="Arial" charset="0"/>
              <a:buNone/>
            </a:pPr>
            <a:endParaRPr lang="pt-BR" sz="1800" dirty="0"/>
          </a:p>
          <a:p>
            <a:pPr marL="0" indent="0" algn="just">
              <a:lnSpc>
                <a:spcPct val="120000"/>
              </a:lnSpc>
              <a:spcBef>
                <a:spcPts val="0"/>
              </a:spcBef>
              <a:buFont typeface="Arial" charset="0"/>
              <a:buNone/>
            </a:pPr>
            <a:endParaRPr lang="pt-BR" sz="1800" dirty="0"/>
          </a:p>
          <a:p>
            <a:pPr marL="0" indent="0" algn="just">
              <a:lnSpc>
                <a:spcPct val="120000"/>
              </a:lnSpc>
              <a:spcBef>
                <a:spcPts val="0"/>
              </a:spcBef>
              <a:buFont typeface="Arial" charset="0"/>
              <a:buNone/>
            </a:pPr>
            <a:endParaRPr lang="pt-BR" sz="1800" dirty="0"/>
          </a:p>
          <a:p>
            <a:pPr marL="0" indent="0" algn="just">
              <a:lnSpc>
                <a:spcPct val="120000"/>
              </a:lnSpc>
              <a:spcBef>
                <a:spcPts val="0"/>
              </a:spcBef>
              <a:buFont typeface="Arial" charset="0"/>
              <a:buNone/>
            </a:pPr>
            <a:r>
              <a:rPr lang="pt-BR" sz="1600" b="1" dirty="0">
                <a:latin typeface="+mj-lt"/>
              </a:rPr>
              <a:t>Atenção: as massas m são expressas em valores de verificação (e)</a:t>
            </a:r>
          </a:p>
          <a:p>
            <a:pPr marL="0" indent="0" algn="just">
              <a:lnSpc>
                <a:spcPct val="120000"/>
              </a:lnSpc>
              <a:spcBef>
                <a:spcPts val="0"/>
              </a:spcBef>
              <a:buFont typeface="Arial" charset="0"/>
              <a:buNone/>
            </a:pPr>
            <a:endParaRPr lang="pt-BR" sz="1800" dirty="0"/>
          </a:p>
          <a:p>
            <a:pPr marL="0" indent="0" algn="just">
              <a:lnSpc>
                <a:spcPct val="120000"/>
              </a:lnSpc>
              <a:spcBef>
                <a:spcPts val="0"/>
              </a:spcBef>
              <a:buFont typeface="Arial" charset="0"/>
              <a:buNone/>
            </a:pPr>
            <a:r>
              <a:rPr lang="pt-BR" sz="1800" dirty="0"/>
              <a:t> </a:t>
            </a:r>
            <a:br>
              <a:rPr lang="pt-BR" sz="1800" dirty="0"/>
            </a:br>
            <a:r>
              <a:rPr lang="pt-BR" sz="1800" dirty="0"/>
              <a:t> </a:t>
            </a:r>
            <a:br>
              <a:rPr lang="pt-BR" sz="1800" dirty="0"/>
            </a:br>
            <a:endParaRPr lang="pt-BR" sz="1800" dirty="0"/>
          </a:p>
          <a:p>
            <a:pPr marL="342900" indent="-342900" algn="just">
              <a:lnSpc>
                <a:spcPct val="120000"/>
              </a:lnSpc>
              <a:spcBef>
                <a:spcPts val="0"/>
              </a:spcBef>
              <a:buFont typeface="Arial" charset="0"/>
              <a:buAutoNum type="alphaLcParenR"/>
            </a:pPr>
            <a:endParaRPr lang="pt-BR" sz="1800" dirty="0"/>
          </a:p>
          <a:p>
            <a:pPr marL="342900" indent="-342900" algn="just">
              <a:lnSpc>
                <a:spcPct val="120000"/>
              </a:lnSpc>
              <a:spcBef>
                <a:spcPts val="0"/>
              </a:spcBef>
              <a:buFont typeface="Arial" charset="0"/>
              <a:buAutoNum type="alphaLcParenR"/>
            </a:pPr>
            <a:endParaRPr lang="pt-BR" sz="1800" dirty="0"/>
          </a:p>
          <a:p>
            <a:pPr marL="0" indent="0" algn="just">
              <a:lnSpc>
                <a:spcPct val="120000"/>
              </a:lnSpc>
              <a:spcBef>
                <a:spcPts val="0"/>
              </a:spcBef>
              <a:buNone/>
            </a:pPr>
            <a:endParaRPr lang="pt-BR" sz="1800" dirty="0"/>
          </a:p>
          <a:p>
            <a:pPr marL="0" indent="0" algn="just">
              <a:lnSpc>
                <a:spcPct val="120000"/>
              </a:lnSpc>
              <a:spcBef>
                <a:spcPts val="0"/>
              </a:spcBef>
              <a:buFont typeface="Arial" charset="0"/>
              <a:buNone/>
            </a:pPr>
            <a:endParaRPr lang="pt-BR" sz="1800" dirty="0"/>
          </a:p>
        </p:txBody>
      </p:sp>
      <p:sp>
        <p:nvSpPr>
          <p:cNvPr id="5" name="Título 1">
            <a:extLst>
              <a:ext uri="{FF2B5EF4-FFF2-40B4-BE49-F238E27FC236}">
                <a16:creationId xmlns="" xmlns:a16="http://schemas.microsoft.com/office/drawing/2014/main" id="{ED7D6F61-6D83-493E-90D3-9667F96ECC39}"/>
              </a:ext>
            </a:extLst>
          </p:cNvPr>
          <p:cNvSpPr txBox="1">
            <a:spLocks/>
          </p:cNvSpPr>
          <p:nvPr/>
        </p:nvSpPr>
        <p:spPr>
          <a:xfrm>
            <a:off x="310370" y="229353"/>
            <a:ext cx="8213698" cy="592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Inmetro – CLASSE DE EXATIDÃO DAS BALANÇAS</a:t>
            </a:r>
          </a:p>
        </p:txBody>
      </p:sp>
      <p:graphicFrame>
        <p:nvGraphicFramePr>
          <p:cNvPr id="4" name="Tabela 5">
            <a:extLst>
              <a:ext uri="{FF2B5EF4-FFF2-40B4-BE49-F238E27FC236}">
                <a16:creationId xmlns="" xmlns:a16="http://schemas.microsoft.com/office/drawing/2014/main" id="{EDC5375D-CDFD-459A-AF07-8F4D67252A16}"/>
              </a:ext>
            </a:extLst>
          </p:cNvPr>
          <p:cNvGraphicFramePr>
            <a:graphicFrameLocks noGrp="1"/>
          </p:cNvGraphicFramePr>
          <p:nvPr>
            <p:extLst>
              <p:ext uri="{D42A27DB-BD31-4B8C-83A1-F6EECF244321}">
                <p14:modId xmlns:p14="http://schemas.microsoft.com/office/powerpoint/2010/main" val="983098066"/>
              </p:ext>
            </p:extLst>
          </p:nvPr>
        </p:nvGraphicFramePr>
        <p:xfrm>
          <a:off x="412376" y="2323110"/>
          <a:ext cx="8172214" cy="1483360"/>
        </p:xfrm>
        <a:graphic>
          <a:graphicData uri="http://schemas.openxmlformats.org/drawingml/2006/table">
            <a:tbl>
              <a:tblPr firstRow="1" bandRow="1">
                <a:tableStyleId>{7E9639D4-E3E2-4D34-9284-5A2195B3D0D7}</a:tableStyleId>
              </a:tblPr>
              <a:tblGrid>
                <a:gridCol w="766859">
                  <a:extLst>
                    <a:ext uri="{9D8B030D-6E8A-4147-A177-3AD203B41FA5}">
                      <a16:colId xmlns="" xmlns:a16="http://schemas.microsoft.com/office/drawing/2014/main" val="235400568"/>
                    </a:ext>
                  </a:extLst>
                </a:gridCol>
                <a:gridCol w="1977441">
                  <a:extLst>
                    <a:ext uri="{9D8B030D-6E8A-4147-A177-3AD203B41FA5}">
                      <a16:colId xmlns="" xmlns:a16="http://schemas.microsoft.com/office/drawing/2014/main" val="1655015955"/>
                    </a:ext>
                  </a:extLst>
                </a:gridCol>
                <a:gridCol w="1990016">
                  <a:extLst>
                    <a:ext uri="{9D8B030D-6E8A-4147-A177-3AD203B41FA5}">
                      <a16:colId xmlns="" xmlns:a16="http://schemas.microsoft.com/office/drawing/2014/main" val="4119003460"/>
                    </a:ext>
                  </a:extLst>
                </a:gridCol>
                <a:gridCol w="1786185">
                  <a:extLst>
                    <a:ext uri="{9D8B030D-6E8A-4147-A177-3AD203B41FA5}">
                      <a16:colId xmlns="" xmlns:a16="http://schemas.microsoft.com/office/drawing/2014/main" val="2091492963"/>
                    </a:ext>
                  </a:extLst>
                </a:gridCol>
                <a:gridCol w="1651713">
                  <a:extLst>
                    <a:ext uri="{9D8B030D-6E8A-4147-A177-3AD203B41FA5}">
                      <a16:colId xmlns="" xmlns:a16="http://schemas.microsoft.com/office/drawing/2014/main" val="3911241645"/>
                    </a:ext>
                  </a:extLst>
                </a:gridCol>
              </a:tblGrid>
              <a:tr h="370840">
                <a:tc>
                  <a:txBody>
                    <a:bodyPr/>
                    <a:lstStyle/>
                    <a:p>
                      <a:pPr algn="ctr"/>
                      <a:r>
                        <a:rPr lang="pt-BR" sz="1600" dirty="0"/>
                        <a:t>EMP</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pt-BR" sz="1600" dirty="0"/>
                        <a:t>Classe I</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pt-BR" sz="1600" dirty="0"/>
                        <a:t>Classe II</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pt-BR" sz="1600" dirty="0"/>
                        <a:t>Classe III</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pt-BR" sz="1600" dirty="0"/>
                        <a:t>Classe IIII</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61030587"/>
                  </a:ext>
                </a:extLst>
              </a:tr>
              <a:tr h="370840">
                <a:tc>
                  <a:txBody>
                    <a:bodyPr/>
                    <a:lstStyle/>
                    <a:p>
                      <a:pPr algn="ctr"/>
                      <a:r>
                        <a:rPr lang="pt-BR" sz="1600" dirty="0"/>
                        <a:t>± 0,5 e</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pt-BR" sz="1600" dirty="0"/>
                        <a:t>0 ≤ m ≤ 50.000</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pt-BR" sz="1600" dirty="0"/>
                        <a:t>0 ≤ m ≤ 5.000</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pt-BR" sz="1600" dirty="0"/>
                        <a:t>0 ≤ m ≤ 500</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pt-BR" sz="1600" dirty="0"/>
                        <a:t>0 ≤ m ≤ 50</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0202539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dirty="0"/>
                        <a:t>± 1,0 e</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dirty="0"/>
                        <a:t>50.000 ≤ m ≤ 200.000</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dirty="0"/>
                        <a:t>5.000 ≤ m ≤ 20.000</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dirty="0"/>
                        <a:t>500 ≤ m ≤ 2.000</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dirty="0"/>
                        <a:t>50 ≤ m ≤ 200</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699255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dirty="0"/>
                        <a:t>± 1,5 e</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dirty="0"/>
                        <a:t>200.000 &lt; m</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dirty="0"/>
                        <a:t>20.000 &lt; m ≤ 100.000</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0" u="none" strike="noStrike" kern="1200" cap="none" spc="0" normalizeH="0" baseline="0" noProof="0" dirty="0">
                          <a:ln>
                            <a:noFill/>
                          </a:ln>
                          <a:solidFill>
                            <a:prstClr val="black"/>
                          </a:solidFill>
                          <a:effectLst/>
                          <a:uLnTx/>
                          <a:uFillTx/>
                        </a:rPr>
                        <a:t>2.000 &lt; m ≤ 10.000</a:t>
                      </a:r>
                      <a:endParaRPr kumimoji="0" lang="pt-BR" sz="1600" b="0" i="0" u="none" strike="noStrike" kern="1200" cap="none" spc="0" normalizeH="0" baseline="0" noProof="0" dirty="0">
                        <a:ln>
                          <a:noFill/>
                        </a:ln>
                        <a:solidFill>
                          <a:prstClr val="black"/>
                        </a:solidFill>
                        <a:effectLst/>
                        <a:uLnTx/>
                        <a:uFillTx/>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0" u="none" strike="noStrike" kern="1200" cap="none" spc="0" normalizeH="0" baseline="0" noProof="0" dirty="0">
                          <a:ln>
                            <a:noFill/>
                          </a:ln>
                          <a:solidFill>
                            <a:prstClr val="black"/>
                          </a:solidFill>
                          <a:effectLst/>
                          <a:uLnTx/>
                          <a:uFillTx/>
                        </a:rPr>
                        <a:t>200 &lt; m ≤ 1.000</a:t>
                      </a:r>
                      <a:endParaRPr kumimoji="0" lang="pt-BR" sz="1600" b="0" i="0" u="none" strike="noStrike" kern="1200" cap="none" spc="0" normalizeH="0" baseline="0" noProof="0" dirty="0">
                        <a:ln>
                          <a:noFill/>
                        </a:ln>
                        <a:solidFill>
                          <a:prstClr val="black"/>
                        </a:solidFill>
                        <a:effectLst/>
                        <a:uLnTx/>
                        <a:uFillTx/>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95723939"/>
                  </a:ext>
                </a:extLst>
              </a:tr>
            </a:tbl>
          </a:graphicData>
        </a:graphic>
      </p:graphicFrame>
      <p:sp>
        <p:nvSpPr>
          <p:cNvPr id="8" name="CaixaDeTexto 7">
            <a:extLst>
              <a:ext uri="{FF2B5EF4-FFF2-40B4-BE49-F238E27FC236}">
                <a16:creationId xmlns="" xmlns:a16="http://schemas.microsoft.com/office/drawing/2014/main" id="{AB3A331A-A561-4312-8290-EFEB539B8468}"/>
              </a:ext>
            </a:extLst>
          </p:cNvPr>
          <p:cNvSpPr txBox="1"/>
          <p:nvPr/>
        </p:nvSpPr>
        <p:spPr>
          <a:xfrm>
            <a:off x="482600" y="4775200"/>
            <a:ext cx="7747770" cy="663515"/>
          </a:xfrm>
          <a:prstGeom prst="rect">
            <a:avLst/>
          </a:prstGeom>
          <a:noFill/>
        </p:spPr>
        <p:txBody>
          <a:bodyPr wrap="square" rtlCol="0">
            <a:spAutoFit/>
          </a:bodyPr>
          <a:lstStyle/>
          <a:p>
            <a:pPr>
              <a:lnSpc>
                <a:spcPct val="120000"/>
              </a:lnSpc>
            </a:pPr>
            <a:r>
              <a:rPr lang="pt-BR" sz="1600" dirty="0">
                <a:latin typeface="+mj-lt"/>
              </a:rPr>
              <a:t>Os erros máximos permitidos em serviço são iguais ao dobro dos erros máximos</a:t>
            </a:r>
            <a:br>
              <a:rPr lang="pt-BR" sz="1600" dirty="0">
                <a:latin typeface="+mj-lt"/>
              </a:rPr>
            </a:br>
            <a:r>
              <a:rPr lang="pt-BR" sz="1600" dirty="0">
                <a:latin typeface="+mj-lt"/>
              </a:rPr>
              <a:t>permitidos na verificação inicial.</a:t>
            </a:r>
          </a:p>
        </p:txBody>
      </p:sp>
    </p:spTree>
    <p:extLst>
      <p:ext uri="{BB962C8B-B14F-4D97-AF65-F5344CB8AC3E}">
        <p14:creationId xmlns:p14="http://schemas.microsoft.com/office/powerpoint/2010/main" val="2109706028"/>
      </p:ext>
    </p:extLst>
  </p:cSld>
  <p:clrMapOvr>
    <a:masterClrMapping/>
  </p:clrMapOvr>
  <p:transition advTm="1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Espaço Reservado para Conteúdo 2"/>
          <p:cNvSpPr>
            <a:spLocks noGrp="1"/>
          </p:cNvSpPr>
          <p:nvPr>
            <p:ph idx="4294967295"/>
          </p:nvPr>
        </p:nvSpPr>
        <p:spPr>
          <a:xfrm>
            <a:off x="398295" y="1023619"/>
            <a:ext cx="7920000" cy="1350303"/>
          </a:xfrm>
        </p:spPr>
        <p:txBody>
          <a:bodyPr>
            <a:noAutofit/>
          </a:bodyPr>
          <a:lstStyle/>
          <a:p>
            <a:pPr marL="0" indent="0" algn="just">
              <a:lnSpc>
                <a:spcPct val="120000"/>
              </a:lnSpc>
              <a:spcBef>
                <a:spcPts val="0"/>
              </a:spcBef>
              <a:buFont typeface="Arial" charset="0"/>
              <a:buNone/>
            </a:pPr>
            <a:r>
              <a:rPr lang="pt-BR" sz="1600" b="1" dirty="0">
                <a:solidFill>
                  <a:srgbClr val="E1B937"/>
                </a:solidFill>
                <a:latin typeface="+mj-lt"/>
              </a:rPr>
              <a:t>Exercício resolvido </a:t>
            </a:r>
            <a:r>
              <a:rPr lang="pt-BR" sz="1600" b="1" dirty="0" smtClean="0">
                <a:solidFill>
                  <a:srgbClr val="E1B937"/>
                </a:solidFill>
                <a:latin typeface="+mj-lt"/>
              </a:rPr>
              <a:t>– EMP</a:t>
            </a:r>
          </a:p>
          <a:p>
            <a:pPr marL="0" indent="0" algn="just">
              <a:lnSpc>
                <a:spcPct val="120000"/>
              </a:lnSpc>
              <a:spcBef>
                <a:spcPts val="0"/>
              </a:spcBef>
              <a:buFont typeface="Arial" charset="0"/>
              <a:buNone/>
            </a:pPr>
            <a:r>
              <a:rPr lang="pt-BR" sz="1600" dirty="0" smtClean="0">
                <a:latin typeface="+mj-lt"/>
              </a:rPr>
              <a:t>Considere </a:t>
            </a:r>
            <a:r>
              <a:rPr lang="pt-BR" sz="1600" dirty="0">
                <a:latin typeface="+mj-lt"/>
              </a:rPr>
              <a:t>uma balança com resolução (d) igual a 0,01 g e elegibilidade (e) igual a 0,1 g. Sua carga máxima é de 4000 g. Sabendo que a sua classe de exatidão é II, determine seu EMP. </a:t>
            </a:r>
          </a:p>
          <a:p>
            <a:pPr marL="0" indent="0" algn="just">
              <a:lnSpc>
                <a:spcPct val="120000"/>
              </a:lnSpc>
              <a:spcBef>
                <a:spcPts val="0"/>
              </a:spcBef>
              <a:buFont typeface="Arial" charset="0"/>
              <a:buNone/>
            </a:pPr>
            <a:endParaRPr lang="pt-BR" sz="1800" dirty="0"/>
          </a:p>
          <a:p>
            <a:pPr marL="0" indent="0" algn="just">
              <a:lnSpc>
                <a:spcPct val="120000"/>
              </a:lnSpc>
              <a:spcBef>
                <a:spcPts val="0"/>
              </a:spcBef>
              <a:buFont typeface="Arial" charset="0"/>
              <a:buNone/>
            </a:pPr>
            <a:endParaRPr lang="pt-BR" sz="1800" dirty="0"/>
          </a:p>
          <a:p>
            <a:pPr marL="0" indent="0" algn="just">
              <a:lnSpc>
                <a:spcPct val="120000"/>
              </a:lnSpc>
              <a:spcBef>
                <a:spcPts val="0"/>
              </a:spcBef>
              <a:buFont typeface="Arial" charset="0"/>
              <a:buNone/>
            </a:pPr>
            <a:endParaRPr lang="pt-BR" sz="1800" dirty="0"/>
          </a:p>
          <a:p>
            <a:pPr marL="0" indent="0" algn="just">
              <a:lnSpc>
                <a:spcPct val="120000"/>
              </a:lnSpc>
              <a:spcBef>
                <a:spcPts val="0"/>
              </a:spcBef>
              <a:buFont typeface="Arial" charset="0"/>
              <a:buNone/>
            </a:pPr>
            <a:endParaRPr lang="pt-BR" sz="1800" dirty="0"/>
          </a:p>
          <a:p>
            <a:pPr marL="0" indent="0" algn="just">
              <a:lnSpc>
                <a:spcPct val="120000"/>
              </a:lnSpc>
              <a:spcBef>
                <a:spcPts val="0"/>
              </a:spcBef>
              <a:buFont typeface="Arial" charset="0"/>
              <a:buNone/>
            </a:pPr>
            <a:endParaRPr lang="pt-BR" sz="1800" dirty="0"/>
          </a:p>
          <a:p>
            <a:pPr marL="0" indent="0" algn="just">
              <a:lnSpc>
                <a:spcPct val="120000"/>
              </a:lnSpc>
              <a:spcBef>
                <a:spcPts val="0"/>
              </a:spcBef>
              <a:buFont typeface="Arial" charset="0"/>
              <a:buNone/>
            </a:pPr>
            <a:endParaRPr lang="pt-BR" sz="1800" dirty="0"/>
          </a:p>
          <a:p>
            <a:pPr marL="0" indent="0" algn="just">
              <a:lnSpc>
                <a:spcPct val="120000"/>
              </a:lnSpc>
              <a:spcBef>
                <a:spcPts val="0"/>
              </a:spcBef>
              <a:buFont typeface="Arial" charset="0"/>
              <a:buNone/>
            </a:pPr>
            <a:endParaRPr lang="pt-BR" sz="1800" dirty="0"/>
          </a:p>
          <a:p>
            <a:pPr marL="0" indent="0" algn="just">
              <a:lnSpc>
                <a:spcPct val="120000"/>
              </a:lnSpc>
              <a:spcBef>
                <a:spcPts val="0"/>
              </a:spcBef>
              <a:buFont typeface="Arial" charset="0"/>
              <a:buNone/>
            </a:pPr>
            <a:r>
              <a:rPr lang="pt-BR" sz="1800" dirty="0"/>
              <a:t> </a:t>
            </a:r>
            <a:br>
              <a:rPr lang="pt-BR" sz="1800" dirty="0"/>
            </a:br>
            <a:r>
              <a:rPr lang="pt-BR" sz="1800" dirty="0"/>
              <a:t> </a:t>
            </a:r>
            <a:br>
              <a:rPr lang="pt-BR" sz="1800" dirty="0"/>
            </a:br>
            <a:endParaRPr lang="pt-BR" sz="1800" dirty="0"/>
          </a:p>
          <a:p>
            <a:pPr marL="0" indent="0" algn="just">
              <a:lnSpc>
                <a:spcPct val="120000"/>
              </a:lnSpc>
              <a:spcBef>
                <a:spcPts val="0"/>
              </a:spcBef>
              <a:buNone/>
            </a:pPr>
            <a:endParaRPr lang="pt-BR" sz="1800" dirty="0"/>
          </a:p>
          <a:p>
            <a:pPr marL="342900" indent="-342900" algn="just">
              <a:lnSpc>
                <a:spcPct val="120000"/>
              </a:lnSpc>
              <a:spcBef>
                <a:spcPts val="0"/>
              </a:spcBef>
              <a:buFont typeface="Arial" charset="0"/>
              <a:buAutoNum type="alphaLcParenR"/>
            </a:pPr>
            <a:endParaRPr lang="pt-BR" sz="1800" dirty="0"/>
          </a:p>
          <a:p>
            <a:pPr marL="0" indent="0" algn="just">
              <a:lnSpc>
                <a:spcPct val="120000"/>
              </a:lnSpc>
              <a:spcBef>
                <a:spcPts val="0"/>
              </a:spcBef>
              <a:buNone/>
            </a:pPr>
            <a:endParaRPr lang="pt-BR" sz="1800" dirty="0"/>
          </a:p>
          <a:p>
            <a:pPr marL="0" indent="0" algn="just">
              <a:lnSpc>
                <a:spcPct val="120000"/>
              </a:lnSpc>
              <a:spcBef>
                <a:spcPts val="0"/>
              </a:spcBef>
              <a:buFont typeface="Arial" charset="0"/>
              <a:buNone/>
            </a:pPr>
            <a:endParaRPr lang="pt-BR" sz="1800" dirty="0"/>
          </a:p>
        </p:txBody>
      </p:sp>
      <p:sp>
        <p:nvSpPr>
          <p:cNvPr id="5" name="Título 1">
            <a:extLst>
              <a:ext uri="{FF2B5EF4-FFF2-40B4-BE49-F238E27FC236}">
                <a16:creationId xmlns="" xmlns:a16="http://schemas.microsoft.com/office/drawing/2014/main" id="{ED7D6F61-6D83-493E-90D3-9667F96ECC39}"/>
              </a:ext>
            </a:extLst>
          </p:cNvPr>
          <p:cNvSpPr txBox="1">
            <a:spLocks/>
          </p:cNvSpPr>
          <p:nvPr/>
        </p:nvSpPr>
        <p:spPr>
          <a:xfrm>
            <a:off x="310370" y="229353"/>
            <a:ext cx="8213698" cy="592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Inmetro – CLASSE DE EXATIDÃO DAS BALANÇAS</a:t>
            </a:r>
          </a:p>
        </p:txBody>
      </p:sp>
      <p:graphicFrame>
        <p:nvGraphicFramePr>
          <p:cNvPr id="4" name="Tabela 5">
            <a:extLst>
              <a:ext uri="{FF2B5EF4-FFF2-40B4-BE49-F238E27FC236}">
                <a16:creationId xmlns="" xmlns:a16="http://schemas.microsoft.com/office/drawing/2014/main" id="{EDC5375D-CDFD-459A-AF07-8F4D67252A16}"/>
              </a:ext>
            </a:extLst>
          </p:cNvPr>
          <p:cNvGraphicFramePr>
            <a:graphicFrameLocks noGrp="1"/>
          </p:cNvGraphicFramePr>
          <p:nvPr>
            <p:extLst>
              <p:ext uri="{D42A27DB-BD31-4B8C-83A1-F6EECF244321}">
                <p14:modId xmlns:p14="http://schemas.microsoft.com/office/powerpoint/2010/main" val="2422405305"/>
              </p:ext>
            </p:extLst>
          </p:nvPr>
        </p:nvGraphicFramePr>
        <p:xfrm>
          <a:off x="502024" y="2507921"/>
          <a:ext cx="8082566" cy="1899920"/>
        </p:xfrm>
        <a:graphic>
          <a:graphicData uri="http://schemas.openxmlformats.org/drawingml/2006/table">
            <a:tbl>
              <a:tblPr firstRow="1" bandRow="1">
                <a:tableStyleId>{7E9639D4-E3E2-4D34-9284-5A2195B3D0D7}</a:tableStyleId>
              </a:tblPr>
              <a:tblGrid>
                <a:gridCol w="758447">
                  <a:extLst>
                    <a:ext uri="{9D8B030D-6E8A-4147-A177-3AD203B41FA5}">
                      <a16:colId xmlns="" xmlns:a16="http://schemas.microsoft.com/office/drawing/2014/main" val="235400568"/>
                    </a:ext>
                  </a:extLst>
                </a:gridCol>
                <a:gridCol w="1955749">
                  <a:extLst>
                    <a:ext uri="{9D8B030D-6E8A-4147-A177-3AD203B41FA5}">
                      <a16:colId xmlns="" xmlns:a16="http://schemas.microsoft.com/office/drawing/2014/main" val="1655015955"/>
                    </a:ext>
                  </a:extLst>
                </a:gridCol>
                <a:gridCol w="1968185">
                  <a:extLst>
                    <a:ext uri="{9D8B030D-6E8A-4147-A177-3AD203B41FA5}">
                      <a16:colId xmlns="" xmlns:a16="http://schemas.microsoft.com/office/drawing/2014/main" val="4119003460"/>
                    </a:ext>
                  </a:extLst>
                </a:gridCol>
                <a:gridCol w="1766591">
                  <a:extLst>
                    <a:ext uri="{9D8B030D-6E8A-4147-A177-3AD203B41FA5}">
                      <a16:colId xmlns="" xmlns:a16="http://schemas.microsoft.com/office/drawing/2014/main" val="2091492963"/>
                    </a:ext>
                  </a:extLst>
                </a:gridCol>
                <a:gridCol w="1633594">
                  <a:extLst>
                    <a:ext uri="{9D8B030D-6E8A-4147-A177-3AD203B41FA5}">
                      <a16:colId xmlns="" xmlns:a16="http://schemas.microsoft.com/office/drawing/2014/main" val="3911241645"/>
                    </a:ext>
                  </a:extLst>
                </a:gridCol>
              </a:tblGrid>
              <a:tr h="370840">
                <a:tc>
                  <a:txBody>
                    <a:bodyPr/>
                    <a:lstStyle/>
                    <a:p>
                      <a:pPr algn="ctr"/>
                      <a:r>
                        <a:rPr lang="pt-BR" sz="1600" dirty="0"/>
                        <a:t>EMP</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pt-BR" sz="1600" dirty="0"/>
                        <a:t>Classe I</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pt-BR" sz="1600" dirty="0">
                          <a:solidFill>
                            <a:schemeClr val="tx1"/>
                          </a:solidFill>
                        </a:rPr>
                        <a:t>Classe II</a:t>
                      </a:r>
                      <a:endParaRPr lang="pt-BR" sz="1600" dirty="0">
                        <a:solidFill>
                          <a:schemeClr val="tx1"/>
                        </a:solidFill>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a:r>
                        <a:rPr lang="pt-BR" sz="1600" dirty="0"/>
                        <a:t>Classe III</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pt-BR" sz="1600" dirty="0"/>
                        <a:t>Classe IIII</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61030587"/>
                  </a:ext>
                </a:extLst>
              </a:tr>
              <a:tr h="370840">
                <a:tc>
                  <a:txBody>
                    <a:bodyPr/>
                    <a:lstStyle/>
                    <a:p>
                      <a:pPr algn="ctr"/>
                      <a:r>
                        <a:rPr lang="pt-BR" sz="1600" dirty="0"/>
                        <a:t>± 0,5 e</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pt-BR" sz="1600" dirty="0"/>
                        <a:t>0 ≤ m ≤ 50.000</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pt-BR" sz="1600" dirty="0"/>
                        <a:t>0 ≤ m ≤ 5.000</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a:r>
                        <a:rPr lang="pt-BR" sz="1600" dirty="0"/>
                        <a:t>0 ≤ m ≤ 500</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pt-BR" sz="1600" dirty="0"/>
                        <a:t>0 ≤ m ≤ 50</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0202539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dirty="0"/>
                        <a:t>± 1,0 e</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dirty="0"/>
                        <a:t>50.000 ≤ m ≤ 200.000</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dirty="0"/>
                        <a:t>5.000 ≤ m ≤ 20.000</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dirty="0"/>
                        <a:t>500 ≤ m ≤ 2.000</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dirty="0"/>
                        <a:t>50 ≤ m ≤ 200</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699255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dirty="0"/>
                        <a:t>± 1,5 e</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dirty="0"/>
                        <a:t>200.000 &lt; m</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dirty="0"/>
                        <a:t>20.000 &lt; m ≤ 100.000</a:t>
                      </a:r>
                      <a:endParaRPr lang="pt-BR" sz="1600" dirty="0">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0" u="none" strike="noStrike" kern="1200" cap="none" spc="0" normalizeH="0" baseline="0" noProof="0" dirty="0">
                          <a:ln>
                            <a:noFill/>
                          </a:ln>
                          <a:solidFill>
                            <a:prstClr val="black"/>
                          </a:solidFill>
                          <a:effectLst/>
                          <a:uLnTx/>
                          <a:uFillTx/>
                        </a:rPr>
                        <a:t>2.000 &lt; m ≤ 10.000</a:t>
                      </a:r>
                      <a:endParaRPr kumimoji="0" lang="pt-BR" sz="1600" b="0" i="0" u="none" strike="noStrike" kern="1200" cap="none" spc="0" normalizeH="0" baseline="0" noProof="0" dirty="0">
                        <a:ln>
                          <a:noFill/>
                        </a:ln>
                        <a:solidFill>
                          <a:prstClr val="black"/>
                        </a:solidFill>
                        <a:effectLst/>
                        <a:uLnTx/>
                        <a:uFillTx/>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0" u="none" strike="noStrike" kern="1200" cap="none" spc="0" normalizeH="0" baseline="0" noProof="0" dirty="0">
                          <a:ln>
                            <a:noFill/>
                          </a:ln>
                          <a:solidFill>
                            <a:prstClr val="black"/>
                          </a:solidFill>
                          <a:effectLst/>
                          <a:uLnTx/>
                          <a:uFillTx/>
                        </a:rPr>
                        <a:t>200 &lt; m ≤ 1.000</a:t>
                      </a:r>
                      <a:endParaRPr kumimoji="0" lang="pt-BR" sz="1600" b="0" i="0" u="none" strike="noStrike" kern="1200" cap="none" spc="0" normalizeH="0" baseline="0" noProof="0" dirty="0">
                        <a:ln>
                          <a:noFill/>
                        </a:ln>
                        <a:solidFill>
                          <a:prstClr val="black"/>
                        </a:solidFill>
                        <a:effectLst/>
                        <a:uLnTx/>
                        <a:uFillTx/>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95723939"/>
                  </a:ext>
                </a:extLst>
              </a:tr>
            </a:tbl>
          </a:graphicData>
        </a:graphic>
      </p:graphicFrame>
      <p:sp>
        <p:nvSpPr>
          <p:cNvPr id="6" name="CaixaDeTexto 5">
            <a:extLst>
              <a:ext uri="{FF2B5EF4-FFF2-40B4-BE49-F238E27FC236}">
                <a16:creationId xmlns="" xmlns:a16="http://schemas.microsoft.com/office/drawing/2014/main" id="{D27583C9-44E6-4DE1-92F0-9D722EF2E09B}"/>
              </a:ext>
            </a:extLst>
          </p:cNvPr>
          <p:cNvSpPr txBox="1"/>
          <p:nvPr/>
        </p:nvSpPr>
        <p:spPr>
          <a:xfrm>
            <a:off x="457219" y="4674357"/>
            <a:ext cx="7920000" cy="1254446"/>
          </a:xfrm>
          <a:prstGeom prst="rect">
            <a:avLst/>
          </a:prstGeom>
          <a:noFill/>
        </p:spPr>
        <p:txBody>
          <a:bodyPr wrap="square" rtlCol="0">
            <a:spAutoFit/>
          </a:bodyPr>
          <a:lstStyle/>
          <a:p>
            <a:pPr>
              <a:lnSpc>
                <a:spcPct val="120000"/>
              </a:lnSpc>
            </a:pPr>
            <a:r>
              <a:rPr lang="pt-BR" sz="1600" dirty="0">
                <a:latin typeface="+mj-lt"/>
              </a:rPr>
              <a:t>Como a massa m é expressão em valores de e, temos para a classe II, segundo a tabela acima:</a:t>
            </a:r>
          </a:p>
          <a:p>
            <a:pPr>
              <a:lnSpc>
                <a:spcPct val="120000"/>
              </a:lnSpc>
            </a:pPr>
            <a:r>
              <a:rPr lang="pt-BR" sz="1600" b="1" dirty="0">
                <a:latin typeface="+mj-lt"/>
              </a:rPr>
              <a:t>Massa medida entre: </a:t>
            </a:r>
            <a:r>
              <a:rPr lang="pt-BR" sz="1600" dirty="0">
                <a:latin typeface="+mj-lt"/>
              </a:rPr>
              <a:t>0 e 5000 x 0,1 = 500 g; EMP = 0,5 x 0,1 = 0,05 g</a:t>
            </a:r>
          </a:p>
          <a:p>
            <a:pPr>
              <a:lnSpc>
                <a:spcPct val="120000"/>
              </a:lnSpc>
            </a:pPr>
            <a:r>
              <a:rPr lang="pt-BR" sz="1600" b="1" dirty="0">
                <a:latin typeface="+mj-lt"/>
              </a:rPr>
              <a:t>Massa medida entre: </a:t>
            </a:r>
            <a:r>
              <a:rPr lang="pt-BR" sz="1600" dirty="0">
                <a:latin typeface="+mj-lt"/>
              </a:rPr>
              <a:t>500 e 20.000 x 0,1 = 2.000 g; EMP = 1,0 x 0,1 = 0,1 g</a:t>
            </a:r>
          </a:p>
          <a:p>
            <a:pPr>
              <a:lnSpc>
                <a:spcPct val="120000"/>
              </a:lnSpc>
            </a:pPr>
            <a:r>
              <a:rPr lang="pt-BR" sz="1600" b="1" dirty="0">
                <a:latin typeface="+mj-lt"/>
              </a:rPr>
              <a:t>Massa medida entre: </a:t>
            </a:r>
            <a:r>
              <a:rPr lang="pt-BR" sz="1600" dirty="0">
                <a:latin typeface="+mj-lt"/>
              </a:rPr>
              <a:t>2.000 e 100.000 x 0,1 = 10.000 g; EMP = 1,5 x 0,1 = 0,15 g</a:t>
            </a:r>
          </a:p>
        </p:txBody>
      </p:sp>
    </p:spTree>
    <p:extLst>
      <p:ext uri="{BB962C8B-B14F-4D97-AF65-F5344CB8AC3E}">
        <p14:creationId xmlns:p14="http://schemas.microsoft.com/office/powerpoint/2010/main" val="529476571"/>
      </p:ext>
    </p:extLst>
  </p:cSld>
  <p:clrMapOvr>
    <a:masterClrMapping/>
  </p:clrMapOvr>
  <p:transition advTm="1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Espaço Reservado para Conteúdo 2"/>
          <p:cNvSpPr>
            <a:spLocks noGrp="1"/>
          </p:cNvSpPr>
          <p:nvPr>
            <p:ph idx="4294967295"/>
          </p:nvPr>
        </p:nvSpPr>
        <p:spPr>
          <a:xfrm>
            <a:off x="529359" y="1139873"/>
            <a:ext cx="7920000" cy="1128198"/>
          </a:xfrm>
        </p:spPr>
        <p:txBody>
          <a:bodyPr>
            <a:noAutofit/>
          </a:bodyPr>
          <a:lstStyle/>
          <a:p>
            <a:pPr marL="0" indent="0" algn="just">
              <a:lnSpc>
                <a:spcPct val="120000"/>
              </a:lnSpc>
              <a:spcBef>
                <a:spcPts val="0"/>
              </a:spcBef>
              <a:buFont typeface="Arial" charset="0"/>
              <a:buNone/>
            </a:pPr>
            <a:r>
              <a:rPr lang="pt-BR" sz="1800" b="1" dirty="0">
                <a:solidFill>
                  <a:srgbClr val="E1B937"/>
                </a:solidFill>
              </a:rPr>
              <a:t>Exercício </a:t>
            </a:r>
            <a:r>
              <a:rPr lang="pt-BR" sz="1800" b="1" dirty="0" smtClean="0">
                <a:solidFill>
                  <a:srgbClr val="E1B937"/>
                </a:solidFill>
              </a:rPr>
              <a:t>2.4</a:t>
            </a:r>
            <a:endParaRPr lang="pt-BR" sz="1800" b="1" dirty="0">
              <a:solidFill>
                <a:srgbClr val="E1B937"/>
              </a:solidFill>
            </a:endParaRPr>
          </a:p>
          <a:p>
            <a:pPr marL="0" indent="0" algn="just">
              <a:lnSpc>
                <a:spcPct val="120000"/>
              </a:lnSpc>
              <a:spcBef>
                <a:spcPts val="0"/>
              </a:spcBef>
              <a:buNone/>
            </a:pPr>
            <a:r>
              <a:rPr lang="pt-BR" sz="1600" dirty="0"/>
              <a:t>A imagem abaixo representa as informações do fabricante de uma </a:t>
            </a:r>
            <a:r>
              <a:rPr lang="pt-BR" sz="1600" dirty="0" smtClean="0"/>
              <a:t>balança </a:t>
            </a:r>
            <a:r>
              <a:rPr lang="pt-BR" sz="1600" dirty="0" err="1"/>
              <a:t>Sartorius</a:t>
            </a:r>
            <a:r>
              <a:rPr lang="pt-BR" sz="1600" dirty="0" smtClean="0"/>
              <a:t>, </a:t>
            </a:r>
            <a:r>
              <a:rPr lang="pt-BR" sz="1600" dirty="0"/>
              <a:t>com base nela, determine o EMP da balança</a:t>
            </a:r>
            <a:r>
              <a:rPr lang="pt-BR" sz="1600" dirty="0" smtClean="0"/>
              <a:t>.</a:t>
            </a:r>
            <a:endParaRPr lang="pt-BR" sz="1800" dirty="0"/>
          </a:p>
          <a:p>
            <a:pPr marL="0" indent="0" algn="just">
              <a:lnSpc>
                <a:spcPct val="120000"/>
              </a:lnSpc>
              <a:spcBef>
                <a:spcPts val="0"/>
              </a:spcBef>
              <a:buNone/>
            </a:pPr>
            <a:endParaRPr lang="pt-BR" sz="1800" dirty="0"/>
          </a:p>
          <a:p>
            <a:pPr marL="0" indent="0" algn="just">
              <a:lnSpc>
                <a:spcPct val="120000"/>
              </a:lnSpc>
              <a:spcBef>
                <a:spcPts val="0"/>
              </a:spcBef>
              <a:buFont typeface="Arial" charset="0"/>
              <a:buNone/>
            </a:pPr>
            <a:endParaRPr lang="pt-BR" sz="1800" dirty="0"/>
          </a:p>
        </p:txBody>
      </p:sp>
      <p:sp>
        <p:nvSpPr>
          <p:cNvPr id="5" name="Título 1">
            <a:extLst>
              <a:ext uri="{FF2B5EF4-FFF2-40B4-BE49-F238E27FC236}">
                <a16:creationId xmlns="" xmlns:a16="http://schemas.microsoft.com/office/drawing/2014/main" id="{ED7D6F61-6D83-493E-90D3-9667F96ECC39}"/>
              </a:ext>
            </a:extLst>
          </p:cNvPr>
          <p:cNvSpPr txBox="1">
            <a:spLocks/>
          </p:cNvSpPr>
          <p:nvPr/>
        </p:nvSpPr>
        <p:spPr>
          <a:xfrm>
            <a:off x="529359" y="274323"/>
            <a:ext cx="8213698" cy="592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Inmetro – CLASSE DE EXATIDÃO DAS BALANÇAS</a:t>
            </a:r>
          </a:p>
        </p:txBody>
      </p:sp>
      <p:pic>
        <p:nvPicPr>
          <p:cNvPr id="6" name="Imagem 5" descr="2014-12-22_17-27-48_940">
            <a:extLst>
              <a:ext uri="{FF2B5EF4-FFF2-40B4-BE49-F238E27FC236}">
                <a16:creationId xmlns="" xmlns:a16="http://schemas.microsoft.com/office/drawing/2014/main" id="{986D5163-12EE-4586-8FAB-071C800478F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436" y="2268071"/>
            <a:ext cx="7929929" cy="32810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8786656"/>
      </p:ext>
    </p:extLst>
  </p:cSld>
  <p:clrMapOvr>
    <a:masterClrMapping/>
  </p:clrMapOvr>
  <p:transition advTm="1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Espaço Reservado para Conteúdo 2"/>
          <p:cNvSpPr>
            <a:spLocks noGrp="1"/>
          </p:cNvSpPr>
          <p:nvPr>
            <p:ph idx="4294967295"/>
          </p:nvPr>
        </p:nvSpPr>
        <p:spPr>
          <a:xfrm>
            <a:off x="604068" y="1257348"/>
            <a:ext cx="7920000" cy="1082440"/>
          </a:xfrm>
        </p:spPr>
        <p:txBody>
          <a:bodyPr>
            <a:noAutofit/>
          </a:bodyPr>
          <a:lstStyle/>
          <a:p>
            <a:pPr marL="0" indent="0" algn="just">
              <a:lnSpc>
                <a:spcPct val="120000"/>
              </a:lnSpc>
              <a:spcBef>
                <a:spcPts val="0"/>
              </a:spcBef>
              <a:buFont typeface="Arial" charset="0"/>
              <a:buNone/>
            </a:pPr>
            <a:r>
              <a:rPr lang="pt-BR" sz="1800" b="1" dirty="0">
                <a:solidFill>
                  <a:srgbClr val="E1B937"/>
                </a:solidFill>
              </a:rPr>
              <a:t>Exercício 2.5</a:t>
            </a:r>
          </a:p>
          <a:p>
            <a:pPr marL="0" indent="0" algn="just">
              <a:lnSpc>
                <a:spcPct val="120000"/>
              </a:lnSpc>
              <a:spcBef>
                <a:spcPts val="0"/>
              </a:spcBef>
              <a:buFont typeface="Arial" charset="0"/>
              <a:buNone/>
            </a:pPr>
            <a:r>
              <a:rPr lang="pt-BR" sz="1600" dirty="0">
                <a:latin typeface="+mj-lt"/>
              </a:rPr>
              <a:t>A imagem abaixo representa as informações do fabricante </a:t>
            </a:r>
            <a:r>
              <a:rPr lang="pt-BR" sz="1600" dirty="0" smtClean="0">
                <a:latin typeface="+mj-lt"/>
              </a:rPr>
              <a:t>de uma balança </a:t>
            </a:r>
            <a:r>
              <a:rPr lang="pt-BR" sz="1600" dirty="0" err="1"/>
              <a:t>Ohaus</a:t>
            </a:r>
            <a:r>
              <a:rPr lang="pt-BR" sz="1600" dirty="0" smtClean="0">
                <a:latin typeface="+mj-lt"/>
              </a:rPr>
              <a:t>, </a:t>
            </a:r>
            <a:r>
              <a:rPr lang="pt-BR" sz="1600" dirty="0">
                <a:latin typeface="+mj-lt"/>
              </a:rPr>
              <a:t>com base nela, determine o EMP da balança.</a:t>
            </a:r>
          </a:p>
          <a:p>
            <a:pPr marL="0" indent="0" algn="just">
              <a:lnSpc>
                <a:spcPct val="120000"/>
              </a:lnSpc>
              <a:spcBef>
                <a:spcPts val="0"/>
              </a:spcBef>
              <a:buNone/>
            </a:pPr>
            <a:endParaRPr lang="pt-BR" sz="1800" dirty="0"/>
          </a:p>
          <a:p>
            <a:pPr marL="342900" indent="-342900" algn="just">
              <a:lnSpc>
                <a:spcPct val="120000"/>
              </a:lnSpc>
              <a:spcBef>
                <a:spcPts val="0"/>
              </a:spcBef>
              <a:buFont typeface="Arial" charset="0"/>
              <a:buAutoNum type="alphaLcParenR"/>
            </a:pPr>
            <a:endParaRPr lang="pt-BR" sz="1800" dirty="0"/>
          </a:p>
          <a:p>
            <a:pPr marL="0" indent="0" algn="just">
              <a:lnSpc>
                <a:spcPct val="120000"/>
              </a:lnSpc>
              <a:spcBef>
                <a:spcPts val="0"/>
              </a:spcBef>
              <a:buNone/>
            </a:pPr>
            <a:endParaRPr lang="pt-BR" sz="1800" dirty="0"/>
          </a:p>
          <a:p>
            <a:pPr marL="0" indent="0" algn="just">
              <a:lnSpc>
                <a:spcPct val="120000"/>
              </a:lnSpc>
              <a:spcBef>
                <a:spcPts val="0"/>
              </a:spcBef>
              <a:buFont typeface="Arial" charset="0"/>
              <a:buNone/>
            </a:pPr>
            <a:endParaRPr lang="pt-BR" sz="1800" dirty="0"/>
          </a:p>
        </p:txBody>
      </p:sp>
      <p:sp>
        <p:nvSpPr>
          <p:cNvPr id="5" name="Título 1">
            <a:extLst>
              <a:ext uri="{FF2B5EF4-FFF2-40B4-BE49-F238E27FC236}">
                <a16:creationId xmlns="" xmlns:a16="http://schemas.microsoft.com/office/drawing/2014/main" id="{ED7D6F61-6D83-493E-90D3-9667F96ECC39}"/>
              </a:ext>
            </a:extLst>
          </p:cNvPr>
          <p:cNvSpPr txBox="1">
            <a:spLocks/>
          </p:cNvSpPr>
          <p:nvPr/>
        </p:nvSpPr>
        <p:spPr>
          <a:xfrm>
            <a:off x="604068" y="327965"/>
            <a:ext cx="8213698" cy="592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Inmetro – CLASSE DE EXATIDÃO DAS BALANÇAS</a:t>
            </a:r>
          </a:p>
        </p:txBody>
      </p:sp>
      <p:pic>
        <p:nvPicPr>
          <p:cNvPr id="3" name="Imagem 2">
            <a:extLst>
              <a:ext uri="{FF2B5EF4-FFF2-40B4-BE49-F238E27FC236}">
                <a16:creationId xmlns="" xmlns:a16="http://schemas.microsoft.com/office/drawing/2014/main" id="{7232801B-579E-46BB-A507-8A8FF17EDB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318" y="2492204"/>
            <a:ext cx="7842750" cy="34917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6869968"/>
      </p:ext>
    </p:extLst>
  </p:cSld>
  <p:clrMapOvr>
    <a:masterClrMapping/>
  </p:clrMapOvr>
  <p:transition advTm="1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Espaço Reservado para Conteúdo 2"/>
          <p:cNvSpPr>
            <a:spLocks noGrp="1"/>
          </p:cNvSpPr>
          <p:nvPr>
            <p:ph idx="4294967295"/>
          </p:nvPr>
        </p:nvSpPr>
        <p:spPr>
          <a:xfrm>
            <a:off x="710405" y="1119077"/>
            <a:ext cx="7920000" cy="924876"/>
          </a:xfrm>
        </p:spPr>
        <p:txBody>
          <a:bodyPr>
            <a:noAutofit/>
          </a:bodyPr>
          <a:lstStyle/>
          <a:p>
            <a:pPr marL="0" indent="0" algn="just">
              <a:lnSpc>
                <a:spcPct val="120000"/>
              </a:lnSpc>
              <a:spcBef>
                <a:spcPts val="0"/>
              </a:spcBef>
              <a:buFont typeface="Arial" charset="0"/>
              <a:buNone/>
            </a:pPr>
            <a:r>
              <a:rPr lang="pt-BR" sz="1600" b="1" dirty="0">
                <a:solidFill>
                  <a:srgbClr val="E1B937"/>
                </a:solidFill>
                <a:latin typeface="+mj-lt"/>
              </a:rPr>
              <a:t>Exercício 2.6</a:t>
            </a:r>
          </a:p>
          <a:p>
            <a:pPr marL="0" indent="0" algn="just">
              <a:lnSpc>
                <a:spcPct val="120000"/>
              </a:lnSpc>
              <a:spcBef>
                <a:spcPts val="0"/>
              </a:spcBef>
              <a:buFont typeface="Arial" charset="0"/>
              <a:buNone/>
            </a:pPr>
            <a:r>
              <a:rPr lang="pt-BR" sz="1600" dirty="0">
                <a:latin typeface="+mj-lt"/>
              </a:rPr>
              <a:t>A imagem abaixo representa as informações do fabricante da balança, com base nela, determine o EMP da balança.</a:t>
            </a:r>
            <a:endParaRPr lang="pt-BR" sz="1600" dirty="0">
              <a:latin typeface="+mj-lt"/>
            </a:endParaRPr>
          </a:p>
          <a:p>
            <a:pPr marL="0" indent="0" algn="just">
              <a:lnSpc>
                <a:spcPct val="120000"/>
              </a:lnSpc>
              <a:spcBef>
                <a:spcPts val="0"/>
              </a:spcBef>
              <a:buFont typeface="Arial" charset="0"/>
              <a:buNone/>
            </a:pPr>
            <a:endParaRPr lang="pt-BR" sz="1800" dirty="0"/>
          </a:p>
        </p:txBody>
      </p:sp>
      <p:sp>
        <p:nvSpPr>
          <p:cNvPr id="5" name="Título 1">
            <a:extLst>
              <a:ext uri="{FF2B5EF4-FFF2-40B4-BE49-F238E27FC236}">
                <a16:creationId xmlns="" xmlns:a16="http://schemas.microsoft.com/office/drawing/2014/main" id="{ED7D6F61-6D83-493E-90D3-9667F96ECC39}"/>
              </a:ext>
            </a:extLst>
          </p:cNvPr>
          <p:cNvSpPr txBox="1">
            <a:spLocks/>
          </p:cNvSpPr>
          <p:nvPr/>
        </p:nvSpPr>
        <p:spPr>
          <a:xfrm>
            <a:off x="710405" y="229353"/>
            <a:ext cx="8213698" cy="592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Inmetro – CLASSE DE EXATIDÃO DAS BALANÇAS</a:t>
            </a:r>
          </a:p>
        </p:txBody>
      </p:sp>
      <p:pic>
        <p:nvPicPr>
          <p:cNvPr id="2" name="Imagem 1"/>
          <p:cNvPicPr>
            <a:picLocks noChangeAspect="1"/>
          </p:cNvPicPr>
          <p:nvPr/>
        </p:nvPicPr>
        <p:blipFill>
          <a:blip r:embed="rId2"/>
          <a:stretch>
            <a:fillRect/>
          </a:stretch>
        </p:blipFill>
        <p:spPr>
          <a:xfrm>
            <a:off x="1735690" y="2275654"/>
            <a:ext cx="5869430" cy="3876626"/>
          </a:xfrm>
          <a:prstGeom prst="rect">
            <a:avLst/>
          </a:prstGeom>
        </p:spPr>
      </p:pic>
    </p:spTree>
    <p:extLst>
      <p:ext uri="{BB962C8B-B14F-4D97-AF65-F5344CB8AC3E}">
        <p14:creationId xmlns:p14="http://schemas.microsoft.com/office/powerpoint/2010/main" val="3044746421"/>
      </p:ext>
    </p:extLst>
  </p:cSld>
  <p:clrMapOvr>
    <a:masterClrMapping/>
  </p:clrMapOvr>
  <p:transition advTm="1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1590341941"/>
              </p:ext>
            </p:extLst>
          </p:nvPr>
        </p:nvGraphicFramePr>
        <p:xfrm>
          <a:off x="530990" y="1795551"/>
          <a:ext cx="7807540" cy="3385096"/>
        </p:xfrm>
        <a:graphic>
          <a:graphicData uri="http://schemas.openxmlformats.org/drawingml/2006/table">
            <a:tbl>
              <a:tblPr firstRow="1" firstCol="1" lastRow="1" lastCol="1" bandRow="1" bandCol="1">
                <a:tableStyleId>{7E9639D4-E3E2-4D34-9284-5A2195B3D0D7}</a:tableStyleId>
              </a:tblPr>
              <a:tblGrid>
                <a:gridCol w="1759727">
                  <a:extLst>
                    <a:ext uri="{9D8B030D-6E8A-4147-A177-3AD203B41FA5}">
                      <a16:colId xmlns="" xmlns:a16="http://schemas.microsoft.com/office/drawing/2014/main" val="20000"/>
                    </a:ext>
                  </a:extLst>
                </a:gridCol>
                <a:gridCol w="711638">
                  <a:extLst>
                    <a:ext uri="{9D8B030D-6E8A-4147-A177-3AD203B41FA5}">
                      <a16:colId xmlns="" xmlns:a16="http://schemas.microsoft.com/office/drawing/2014/main" val="20001"/>
                    </a:ext>
                  </a:extLst>
                </a:gridCol>
                <a:gridCol w="711200">
                  <a:extLst>
                    <a:ext uri="{9D8B030D-6E8A-4147-A177-3AD203B41FA5}">
                      <a16:colId xmlns="" xmlns:a16="http://schemas.microsoft.com/office/drawing/2014/main" val="20002"/>
                    </a:ext>
                  </a:extLst>
                </a:gridCol>
                <a:gridCol w="446886">
                  <a:extLst>
                    <a:ext uri="{9D8B030D-6E8A-4147-A177-3AD203B41FA5}">
                      <a16:colId xmlns="" xmlns:a16="http://schemas.microsoft.com/office/drawing/2014/main" val="20003"/>
                    </a:ext>
                  </a:extLst>
                </a:gridCol>
                <a:gridCol w="598488">
                  <a:extLst>
                    <a:ext uri="{9D8B030D-6E8A-4147-A177-3AD203B41FA5}">
                      <a16:colId xmlns="" xmlns:a16="http://schemas.microsoft.com/office/drawing/2014/main" val="20004"/>
                    </a:ext>
                  </a:extLst>
                </a:gridCol>
                <a:gridCol w="728738">
                  <a:extLst>
                    <a:ext uri="{9D8B030D-6E8A-4147-A177-3AD203B41FA5}">
                      <a16:colId xmlns="" xmlns:a16="http://schemas.microsoft.com/office/drawing/2014/main" val="20005"/>
                    </a:ext>
                  </a:extLst>
                </a:gridCol>
                <a:gridCol w="823912">
                  <a:extLst>
                    <a:ext uri="{9D8B030D-6E8A-4147-A177-3AD203B41FA5}">
                      <a16:colId xmlns="" xmlns:a16="http://schemas.microsoft.com/office/drawing/2014/main" val="20006"/>
                    </a:ext>
                  </a:extLst>
                </a:gridCol>
                <a:gridCol w="936625">
                  <a:extLst>
                    <a:ext uri="{9D8B030D-6E8A-4147-A177-3AD203B41FA5}">
                      <a16:colId xmlns="" xmlns:a16="http://schemas.microsoft.com/office/drawing/2014/main" val="20007"/>
                    </a:ext>
                  </a:extLst>
                </a:gridCol>
                <a:gridCol w="1090326">
                  <a:extLst>
                    <a:ext uri="{9D8B030D-6E8A-4147-A177-3AD203B41FA5}">
                      <a16:colId xmlns="" xmlns:a16="http://schemas.microsoft.com/office/drawing/2014/main" val="20008"/>
                    </a:ext>
                  </a:extLst>
                </a:gridCol>
              </a:tblGrid>
              <a:tr h="423137">
                <a:tc gridSpan="9">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1" u="none" strike="noStrike" cap="none" normalizeH="0" baseline="0" dirty="0">
                          <a:ln>
                            <a:noFill/>
                          </a:ln>
                          <a:solidFill>
                            <a:schemeClr val="bg1"/>
                          </a:solidFill>
                          <a:effectLst/>
                        </a:rPr>
                        <a:t>Menor Classe de Pesos-padrão Requerida para Diferentes Tipos de Balança</a:t>
                      </a:r>
                      <a:endParaRPr kumimoji="0" lang="pt-BR" sz="1800" b="0" i="0" u="none" strike="noStrike" cap="none" normalizeH="0" baseline="0" dirty="0">
                        <a:ln>
                          <a:noFill/>
                        </a:ln>
                        <a:solidFill>
                          <a:schemeClr val="bg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10000"/>
                  </a:ext>
                </a:extLst>
              </a:tr>
              <a:tr h="423137">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1" u="none" strike="noStrike" cap="none" normalizeH="0" baseline="0" dirty="0">
                          <a:ln>
                            <a:noFill/>
                          </a:ln>
                          <a:solidFill>
                            <a:schemeClr val="tx1"/>
                          </a:solidFill>
                          <a:effectLst/>
                        </a:rPr>
                        <a:t>Resolução</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1" u="none" strike="noStrike" cap="none" normalizeH="0" baseline="0">
                          <a:ln>
                            <a:noFill/>
                          </a:ln>
                          <a:solidFill>
                            <a:schemeClr val="tx1"/>
                          </a:solidFill>
                          <a:effectLst/>
                        </a:rPr>
                        <a:t>100 g</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1" u="none" strike="noStrike" cap="none" normalizeH="0" baseline="0">
                          <a:ln>
                            <a:noFill/>
                          </a:ln>
                          <a:solidFill>
                            <a:schemeClr val="tx1"/>
                          </a:solidFill>
                          <a:effectLst/>
                        </a:rPr>
                        <a:t>10 g</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1" u="none" strike="noStrike" cap="none" normalizeH="0" baseline="0">
                          <a:ln>
                            <a:noFill/>
                          </a:ln>
                          <a:solidFill>
                            <a:schemeClr val="tx1"/>
                          </a:solidFill>
                          <a:effectLst/>
                        </a:rPr>
                        <a:t>1 g</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1" u="none" strike="noStrike" cap="none" normalizeH="0" baseline="0" dirty="0">
                          <a:ln>
                            <a:noFill/>
                          </a:ln>
                          <a:solidFill>
                            <a:schemeClr val="tx1"/>
                          </a:solidFill>
                          <a:effectLst/>
                        </a:rPr>
                        <a:t>0,1 g</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1" u="none" strike="noStrike" cap="none" normalizeH="0" baseline="0" dirty="0">
                          <a:ln>
                            <a:noFill/>
                          </a:ln>
                          <a:solidFill>
                            <a:schemeClr val="tx1"/>
                          </a:solidFill>
                          <a:effectLst/>
                        </a:rPr>
                        <a:t>0,01 g</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1" u="none" strike="noStrike" cap="none" normalizeH="0" baseline="0" dirty="0">
                          <a:ln>
                            <a:noFill/>
                          </a:ln>
                          <a:solidFill>
                            <a:schemeClr val="tx1"/>
                          </a:solidFill>
                          <a:effectLst/>
                        </a:rPr>
                        <a:t>0,001 g</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1" u="none" strike="noStrike" cap="none" normalizeH="0" baseline="0" dirty="0">
                          <a:ln>
                            <a:noFill/>
                          </a:ln>
                          <a:solidFill>
                            <a:schemeClr val="tx1"/>
                          </a:solidFill>
                          <a:effectLst/>
                        </a:rPr>
                        <a:t>0,0001 g</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1" u="none" strike="noStrike" cap="none" normalizeH="0" baseline="0" dirty="0">
                          <a:ln>
                            <a:noFill/>
                          </a:ln>
                          <a:solidFill>
                            <a:schemeClr val="tx1"/>
                          </a:solidFill>
                          <a:effectLst/>
                          <a:sym typeface="Symbol" pitchFamily="18" charset="2"/>
                        </a:rPr>
                        <a:t></a:t>
                      </a:r>
                      <a:r>
                        <a:rPr kumimoji="0" lang="en-US" sz="1800" b="1" u="none" strike="noStrike" cap="none" normalizeH="0" baseline="0" dirty="0">
                          <a:ln>
                            <a:noFill/>
                          </a:ln>
                          <a:solidFill>
                            <a:schemeClr val="tx1"/>
                          </a:solidFill>
                          <a:effectLst/>
                        </a:rPr>
                        <a:t> 0,0001 g</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23137">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1" u="none" strike="noStrike" cap="none" normalizeH="0" baseline="0" dirty="0">
                          <a:ln>
                            <a:noFill/>
                          </a:ln>
                          <a:solidFill>
                            <a:schemeClr val="tx1"/>
                          </a:solidFill>
                          <a:effectLst/>
                        </a:rPr>
                        <a:t>Capacidade</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 </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 </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 </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 </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 </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 </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 </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 </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23137">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1" u="none" strike="noStrike" cap="none" normalizeH="0" baseline="0" dirty="0">
                          <a:ln>
                            <a:noFill/>
                          </a:ln>
                          <a:solidFill>
                            <a:schemeClr val="tx1"/>
                          </a:solidFill>
                          <a:effectLst/>
                        </a:rPr>
                        <a:t>Até 200 g</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 </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 </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 </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0" u="none" strike="noStrike" cap="none" normalizeH="0" baseline="0">
                          <a:ln>
                            <a:noFill/>
                          </a:ln>
                          <a:solidFill>
                            <a:schemeClr val="tx1"/>
                          </a:solidFill>
                          <a:effectLst/>
                        </a:rPr>
                        <a:t>M1</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0" u="none" strike="noStrike" cap="none" normalizeH="0" baseline="0">
                          <a:ln>
                            <a:noFill/>
                          </a:ln>
                          <a:solidFill>
                            <a:schemeClr val="tx1"/>
                          </a:solidFill>
                          <a:effectLst/>
                        </a:rPr>
                        <a:t>M1</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0" u="none" strike="noStrike" cap="none" normalizeH="0" baseline="0">
                          <a:ln>
                            <a:noFill/>
                          </a:ln>
                          <a:solidFill>
                            <a:schemeClr val="tx1"/>
                          </a:solidFill>
                          <a:effectLst/>
                        </a:rPr>
                        <a:t>F2</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F1</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E2</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23137">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1" u="none" strike="noStrike" cap="none" normalizeH="0" baseline="0">
                          <a:ln>
                            <a:noFill/>
                          </a:ln>
                          <a:solidFill>
                            <a:schemeClr val="tx1"/>
                          </a:solidFill>
                          <a:effectLst/>
                        </a:rPr>
                        <a:t>200 g a 1 kg</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 </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 </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0" u="none" strike="noStrike" cap="none" normalizeH="0" baseline="0">
                          <a:ln>
                            <a:noFill/>
                          </a:ln>
                          <a:solidFill>
                            <a:schemeClr val="tx1"/>
                          </a:solidFill>
                          <a:effectLst/>
                        </a:rPr>
                        <a:t>M1</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0" u="none" strike="noStrike" cap="none" normalizeH="0" baseline="0">
                          <a:ln>
                            <a:noFill/>
                          </a:ln>
                          <a:solidFill>
                            <a:schemeClr val="tx1"/>
                          </a:solidFill>
                          <a:effectLst/>
                        </a:rPr>
                        <a:t>M1</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0" u="none" strike="noStrike" cap="none" normalizeH="0" baseline="0">
                          <a:ln>
                            <a:noFill/>
                          </a:ln>
                          <a:solidFill>
                            <a:schemeClr val="tx1"/>
                          </a:solidFill>
                          <a:effectLst/>
                        </a:rPr>
                        <a:t>F2</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F1/E2</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E2</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E2</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423137">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1" u="none" strike="noStrike" cap="none" normalizeH="0" baseline="0">
                          <a:ln>
                            <a:noFill/>
                          </a:ln>
                          <a:solidFill>
                            <a:schemeClr val="tx1"/>
                          </a:solidFill>
                          <a:effectLst/>
                        </a:rPr>
                        <a:t>1 kg a 30 kg</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M2</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M2</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M1</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F2</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E2</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E2</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E2</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 </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423137">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1" u="none" strike="noStrike" cap="none" normalizeH="0" baseline="0" dirty="0">
                          <a:ln>
                            <a:noFill/>
                          </a:ln>
                          <a:solidFill>
                            <a:schemeClr val="tx1"/>
                          </a:solidFill>
                          <a:effectLst/>
                        </a:rPr>
                        <a:t>30 kg a 100 kg</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0" u="none" strike="noStrike" cap="none" normalizeH="0" baseline="0">
                          <a:ln>
                            <a:noFill/>
                          </a:ln>
                          <a:solidFill>
                            <a:schemeClr val="tx1"/>
                          </a:solidFill>
                          <a:effectLst/>
                        </a:rPr>
                        <a:t>M2</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0" u="none" strike="noStrike" cap="none" normalizeH="0" baseline="0">
                          <a:ln>
                            <a:noFill/>
                          </a:ln>
                          <a:solidFill>
                            <a:schemeClr val="tx1"/>
                          </a:solidFill>
                          <a:effectLst/>
                        </a:rPr>
                        <a:t>M1</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0" u="none" strike="noStrike" cap="none" normalizeH="0" baseline="0">
                          <a:ln>
                            <a:noFill/>
                          </a:ln>
                          <a:solidFill>
                            <a:schemeClr val="tx1"/>
                          </a:solidFill>
                          <a:effectLst/>
                        </a:rPr>
                        <a:t>F2</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F1</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E2</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 </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 </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 </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423137">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1" u="none" strike="noStrike" cap="none" normalizeH="0" baseline="0">
                          <a:ln>
                            <a:noFill/>
                          </a:ln>
                          <a:solidFill>
                            <a:schemeClr val="tx1"/>
                          </a:solidFill>
                          <a:effectLst/>
                        </a:rPr>
                        <a:t>Acima de 100 kg</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0" u="none" strike="noStrike" cap="none" normalizeH="0" baseline="0">
                          <a:ln>
                            <a:noFill/>
                          </a:ln>
                          <a:solidFill>
                            <a:schemeClr val="tx1"/>
                          </a:solidFill>
                          <a:effectLst/>
                        </a:rPr>
                        <a:t>M2</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0" u="none" strike="noStrike" cap="none" normalizeH="0" baseline="0">
                          <a:ln>
                            <a:noFill/>
                          </a:ln>
                          <a:solidFill>
                            <a:schemeClr val="tx1"/>
                          </a:solidFill>
                          <a:effectLst/>
                        </a:rPr>
                        <a:t>M1/F2</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F1</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E2</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 </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 </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 </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 </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5" name="Título 1">
            <a:extLst>
              <a:ext uri="{FF2B5EF4-FFF2-40B4-BE49-F238E27FC236}">
                <a16:creationId xmlns="" xmlns:a16="http://schemas.microsoft.com/office/drawing/2014/main" id="{C36C0390-0B17-40F6-AD72-A2CB1173ED59}"/>
              </a:ext>
            </a:extLst>
          </p:cNvPr>
          <p:cNvSpPr txBox="1">
            <a:spLocks/>
          </p:cNvSpPr>
          <p:nvPr/>
        </p:nvSpPr>
        <p:spPr>
          <a:xfrm>
            <a:off x="408546" y="216832"/>
            <a:ext cx="8356600" cy="5920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E 233 Inmetro – PESO PADRÃO PARA BALANÇAS</a:t>
            </a:r>
          </a:p>
        </p:txBody>
      </p:sp>
    </p:spTree>
    <p:extLst>
      <p:ext uri="{BB962C8B-B14F-4D97-AF65-F5344CB8AC3E}">
        <p14:creationId xmlns:p14="http://schemas.microsoft.com/office/powerpoint/2010/main" val="3941641712"/>
      </p:ext>
    </p:extLst>
  </p:cSld>
  <p:clrMapOvr>
    <a:masterClrMapping/>
  </p:clrMapOvr>
  <p:transition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01358" y="1257216"/>
            <a:ext cx="7920000" cy="4725021"/>
          </a:xfrm>
        </p:spPr>
        <p:txBody>
          <a:bodyPr>
            <a:noAutofit/>
          </a:bodyPr>
          <a:lstStyle/>
          <a:p>
            <a:pPr marL="0" lvl="0" indent="0">
              <a:buNone/>
            </a:pPr>
            <a:r>
              <a:rPr lang="pt-BR" sz="1600" b="1" cap="all" dirty="0">
                <a:latin typeface="+mj-lt"/>
              </a:rPr>
              <a:t>3. Estatística Aplicada no cálculo de incerteza de medição</a:t>
            </a:r>
            <a:endParaRPr lang="pt-BR" sz="1600" b="1" dirty="0">
              <a:latin typeface="+mj-lt"/>
            </a:endParaRPr>
          </a:p>
          <a:p>
            <a:pPr lvl="1"/>
            <a:r>
              <a:rPr lang="pt-BR" sz="1600" cap="all" dirty="0">
                <a:latin typeface="+mj-lt"/>
              </a:rPr>
              <a:t>Teste de Valor Extremo (GRUBBS) </a:t>
            </a:r>
            <a:endParaRPr lang="pt-BR" sz="1600" dirty="0">
              <a:latin typeface="+mj-lt"/>
            </a:endParaRPr>
          </a:p>
          <a:p>
            <a:pPr lvl="1"/>
            <a:r>
              <a:rPr lang="pt-BR" sz="1600" cap="all" dirty="0">
                <a:latin typeface="+mj-lt"/>
              </a:rPr>
              <a:t>HISTOGRAMA - CONCEITO</a:t>
            </a:r>
            <a:endParaRPr lang="pt-BR" sz="1600" dirty="0">
              <a:latin typeface="+mj-lt"/>
            </a:endParaRPr>
          </a:p>
          <a:p>
            <a:pPr lvl="1"/>
            <a:r>
              <a:rPr lang="pt-BR" sz="1600" cap="all" dirty="0">
                <a:latin typeface="+mj-lt"/>
              </a:rPr>
              <a:t>distribuições de probabilidade - Distribuição Normal, Uniforme, Triangular e t-</a:t>
            </a:r>
            <a:r>
              <a:rPr lang="pt-BR" sz="1600" cap="all" dirty="0" err="1">
                <a:latin typeface="+mj-lt"/>
              </a:rPr>
              <a:t>Student</a:t>
            </a:r>
            <a:r>
              <a:rPr lang="pt-BR" sz="1600" cap="all" dirty="0">
                <a:latin typeface="+mj-lt"/>
              </a:rPr>
              <a:t>.</a:t>
            </a:r>
            <a:endParaRPr lang="pt-BR" sz="1600" dirty="0">
              <a:latin typeface="+mj-lt"/>
            </a:endParaRPr>
          </a:p>
          <a:p>
            <a:pPr lvl="1"/>
            <a:r>
              <a:rPr lang="pt-BR" sz="1600" cap="all" dirty="0">
                <a:latin typeface="+mj-lt"/>
              </a:rPr>
              <a:t>EXERCICIOS </a:t>
            </a:r>
          </a:p>
          <a:p>
            <a:pPr marL="457200" lvl="1" indent="0">
              <a:buNone/>
            </a:pPr>
            <a:endParaRPr lang="pt-BR" sz="1600" dirty="0">
              <a:latin typeface="+mj-lt"/>
            </a:endParaRPr>
          </a:p>
          <a:p>
            <a:pPr marL="0" lvl="0" indent="0">
              <a:buNone/>
            </a:pPr>
            <a:r>
              <a:rPr lang="pt-BR" sz="1600" b="1" cap="all" dirty="0">
                <a:latin typeface="+mj-lt"/>
              </a:rPr>
              <a:t>4. ISO GUM (2008) – Guia para a estimativa da incerteza de medição. </a:t>
            </a:r>
            <a:r>
              <a:rPr lang="pt-BR" sz="1600" b="1" dirty="0">
                <a:latin typeface="+mj-lt"/>
              </a:rPr>
              <a:t>11/06</a:t>
            </a:r>
          </a:p>
          <a:p>
            <a:pPr lvl="1"/>
            <a:r>
              <a:rPr lang="pt-BR" sz="1600" cap="all" dirty="0">
                <a:latin typeface="+mj-lt"/>
              </a:rPr>
              <a:t>Incertezas tipo A e B – APLICAÇÃO EM BALANÇAS</a:t>
            </a:r>
            <a:endParaRPr lang="pt-BR" sz="1600" dirty="0">
              <a:latin typeface="+mj-lt"/>
            </a:endParaRPr>
          </a:p>
          <a:p>
            <a:pPr lvl="1"/>
            <a:r>
              <a:rPr lang="pt-BR" sz="1600" cap="all" dirty="0">
                <a:latin typeface="+mj-lt"/>
              </a:rPr>
              <a:t>COEFICIENTE DE SENSIBILIDADE</a:t>
            </a:r>
            <a:endParaRPr lang="pt-BR" sz="1600" dirty="0">
              <a:latin typeface="+mj-lt"/>
            </a:endParaRPr>
          </a:p>
          <a:p>
            <a:pPr lvl="1"/>
            <a:r>
              <a:rPr lang="pt-BR" sz="1600" cap="all" dirty="0">
                <a:latin typeface="+mj-lt"/>
              </a:rPr>
              <a:t>Graus de liberdade efetivo</a:t>
            </a:r>
            <a:endParaRPr lang="pt-BR" sz="1600" dirty="0">
              <a:latin typeface="+mj-lt"/>
            </a:endParaRPr>
          </a:p>
          <a:p>
            <a:pPr lvl="1"/>
            <a:r>
              <a:rPr lang="pt-BR" sz="1600" cap="all" dirty="0">
                <a:latin typeface="+mj-lt"/>
              </a:rPr>
              <a:t>fator de abrangência k. </a:t>
            </a:r>
            <a:endParaRPr lang="pt-BR" sz="1600" dirty="0">
              <a:latin typeface="+mj-lt"/>
            </a:endParaRPr>
          </a:p>
          <a:p>
            <a:pPr lvl="1"/>
            <a:r>
              <a:rPr lang="pt-BR" sz="1600" cap="all" dirty="0">
                <a:latin typeface="+mj-lt"/>
              </a:rPr>
              <a:t>Incerteza expandida. </a:t>
            </a:r>
            <a:endParaRPr lang="pt-BR" sz="1600" dirty="0">
              <a:latin typeface="+mj-lt"/>
            </a:endParaRPr>
          </a:p>
        </p:txBody>
      </p:sp>
      <p:pic>
        <p:nvPicPr>
          <p:cNvPr id="5" name="Picture 2" descr="https://entib.org.br/entib/imagens/CAB_ENTIB_conteudo_programatic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3" y="485499"/>
            <a:ext cx="9159813" cy="453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5557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tângulo 4"/>
          <p:cNvSpPr>
            <a:spLocks noChangeArrowheads="1"/>
          </p:cNvSpPr>
          <p:nvPr/>
        </p:nvSpPr>
        <p:spPr bwMode="auto">
          <a:xfrm>
            <a:off x="310370" y="1157553"/>
            <a:ext cx="7920000" cy="1549911"/>
          </a:xfrm>
          <a:prstGeom prst="rect">
            <a:avLst/>
          </a:prstGeom>
          <a:noFill/>
          <a:ln w="9525">
            <a:noFill/>
            <a:miter lim="800000"/>
            <a:headEnd/>
            <a:tailEnd/>
          </a:ln>
        </p:spPr>
        <p:txBody>
          <a:bodyPr>
            <a:spAutoFit/>
          </a:bodyPr>
          <a:lstStyle/>
          <a:p>
            <a:pPr algn="just">
              <a:lnSpc>
                <a:spcPct val="120000"/>
              </a:lnSpc>
            </a:pPr>
            <a:r>
              <a:rPr lang="pt-BR" sz="1600" b="1" dirty="0">
                <a:solidFill>
                  <a:srgbClr val="E1B937"/>
                </a:solidFill>
                <a:latin typeface="+mj-lt"/>
              </a:rPr>
              <a:t>Resolução</a:t>
            </a:r>
            <a:r>
              <a:rPr lang="pt-BR" sz="1600" dirty="0">
                <a:solidFill>
                  <a:srgbClr val="E1B937"/>
                </a:solidFill>
                <a:latin typeface="+mj-lt"/>
              </a:rPr>
              <a:t> </a:t>
            </a:r>
          </a:p>
          <a:p>
            <a:pPr algn="just">
              <a:lnSpc>
                <a:spcPct val="120000"/>
              </a:lnSpc>
            </a:pPr>
            <a:r>
              <a:rPr lang="pt-BR" sz="1600" dirty="0">
                <a:latin typeface="+mj-lt"/>
              </a:rPr>
              <a:t>A resolução de uma balança é a menor diferença entre dois valores medidos que podem ser lidos no dispositivo de indicação. Em um dispositivo de indicação digital o menor incremento numérico também é denominado de divisão de escala.</a:t>
            </a:r>
          </a:p>
          <a:p>
            <a:pPr algn="just">
              <a:lnSpc>
                <a:spcPct val="120000"/>
              </a:lnSpc>
            </a:pPr>
            <a:r>
              <a:rPr lang="pt-BR" sz="1600" dirty="0">
                <a:latin typeface="+mj-lt"/>
              </a:rPr>
              <a:t>Em função de suas resoluções as balanças podem ser denominadas de:</a:t>
            </a:r>
          </a:p>
        </p:txBody>
      </p:sp>
      <p:graphicFrame>
        <p:nvGraphicFramePr>
          <p:cNvPr id="6" name="Tabela 5"/>
          <p:cNvGraphicFramePr>
            <a:graphicFrameLocks noGrp="1"/>
          </p:cNvGraphicFramePr>
          <p:nvPr>
            <p:extLst>
              <p:ext uri="{D42A27DB-BD31-4B8C-83A1-F6EECF244321}">
                <p14:modId xmlns:p14="http://schemas.microsoft.com/office/powerpoint/2010/main" val="1466144447"/>
              </p:ext>
            </p:extLst>
          </p:nvPr>
        </p:nvGraphicFramePr>
        <p:xfrm>
          <a:off x="1295115" y="3043607"/>
          <a:ext cx="5950509" cy="2866073"/>
        </p:xfrm>
        <a:graphic>
          <a:graphicData uri="http://schemas.openxmlformats.org/drawingml/2006/table">
            <a:tbl>
              <a:tblPr firstRow="1" firstCol="1" lastRow="1" lastCol="1" bandRow="1" bandCol="1">
                <a:tableStyleId>{7E9639D4-E3E2-4D34-9284-5A2195B3D0D7}</a:tableStyleId>
              </a:tblPr>
              <a:tblGrid>
                <a:gridCol w="2632075">
                  <a:extLst>
                    <a:ext uri="{9D8B030D-6E8A-4147-A177-3AD203B41FA5}">
                      <a16:colId xmlns="" xmlns:a16="http://schemas.microsoft.com/office/drawing/2014/main" val="20000"/>
                    </a:ext>
                  </a:extLst>
                </a:gridCol>
                <a:gridCol w="1563687">
                  <a:extLst>
                    <a:ext uri="{9D8B030D-6E8A-4147-A177-3AD203B41FA5}">
                      <a16:colId xmlns="" xmlns:a16="http://schemas.microsoft.com/office/drawing/2014/main" val="20001"/>
                    </a:ext>
                  </a:extLst>
                </a:gridCol>
                <a:gridCol w="1754747">
                  <a:extLst>
                    <a:ext uri="{9D8B030D-6E8A-4147-A177-3AD203B41FA5}">
                      <a16:colId xmlns="" xmlns:a16="http://schemas.microsoft.com/office/drawing/2014/main" val="20002"/>
                    </a:ext>
                  </a:extLst>
                </a:gridCol>
              </a:tblGrid>
              <a:tr h="33655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1" u="none" strike="noStrike" cap="none" normalizeH="0" baseline="0" dirty="0">
                          <a:ln>
                            <a:noFill/>
                          </a:ln>
                          <a:solidFill>
                            <a:schemeClr val="bg1"/>
                          </a:solidFill>
                          <a:effectLst/>
                        </a:rPr>
                        <a:t>Denominação</a:t>
                      </a:r>
                      <a:endParaRPr kumimoji="0" lang="pt-BR" sz="1800" b="0" i="0" u="none" strike="noStrike" cap="none" normalizeH="0" baseline="0" dirty="0">
                        <a:ln>
                          <a:noFill/>
                        </a:ln>
                        <a:solidFill>
                          <a:schemeClr val="bg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1" u="none" strike="noStrike" cap="none" normalizeH="0" baseline="0" dirty="0">
                          <a:ln>
                            <a:noFill/>
                          </a:ln>
                          <a:solidFill>
                            <a:schemeClr val="bg1"/>
                          </a:solidFill>
                          <a:effectLst/>
                        </a:rPr>
                        <a:t>Resolução</a:t>
                      </a:r>
                      <a:endParaRPr kumimoji="0" lang="pt-BR" sz="1800" b="0" i="0" u="none" strike="noStrike" cap="none" normalizeH="0" baseline="0" dirty="0">
                        <a:ln>
                          <a:noFill/>
                        </a:ln>
                        <a:solidFill>
                          <a:schemeClr val="bg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1" u="none" strike="noStrike" cap="none" normalizeH="0" baseline="0" dirty="0">
                          <a:ln>
                            <a:noFill/>
                          </a:ln>
                          <a:solidFill>
                            <a:schemeClr val="bg1"/>
                          </a:solidFill>
                          <a:effectLst/>
                        </a:rPr>
                        <a:t>Capacidade</a:t>
                      </a:r>
                      <a:endParaRPr kumimoji="0" lang="pt-BR" sz="1800" b="0" i="0" u="none" strike="noStrike" cap="none" normalizeH="0" baseline="0" dirty="0">
                        <a:ln>
                          <a:noFill/>
                        </a:ln>
                        <a:solidFill>
                          <a:schemeClr val="bg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34963">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1" u="none" strike="noStrike" cap="none" normalizeH="0" baseline="0" dirty="0">
                          <a:ln>
                            <a:noFill/>
                          </a:ln>
                          <a:solidFill>
                            <a:schemeClr val="tx1"/>
                          </a:solidFill>
                          <a:effectLst/>
                        </a:rPr>
                        <a:t>Balanças de Precisão</a:t>
                      </a:r>
                      <a:endParaRPr kumimoji="0" lang="pt-BR" sz="1800" b="1"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&gt; 0,001 g</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a:ln>
                            <a:noFill/>
                          </a:ln>
                          <a:solidFill>
                            <a:schemeClr val="tx1"/>
                          </a:solidFill>
                          <a:effectLst/>
                        </a:rPr>
                        <a:t>&gt; 100 g</a:t>
                      </a:r>
                      <a:endParaRPr kumimoji="0" lang="pt-BR" sz="1800" b="0" i="0" u="none" strike="noStrike" cap="none" normalizeH="0" baseline="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3655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1" u="none" strike="noStrike" cap="none" normalizeH="0" baseline="0" dirty="0">
                          <a:ln>
                            <a:noFill/>
                          </a:ln>
                          <a:solidFill>
                            <a:schemeClr val="tx1"/>
                          </a:solidFill>
                          <a:effectLst/>
                        </a:rPr>
                        <a:t>Balanças Analíticas</a:t>
                      </a:r>
                      <a:endParaRPr kumimoji="0" lang="pt-BR" sz="1800" b="1"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0,0001 g</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(4 casas)</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(50 – 500) g</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3655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1" u="none" strike="noStrike" cap="none" normalizeH="0" baseline="0" dirty="0">
                          <a:ln>
                            <a:noFill/>
                          </a:ln>
                          <a:solidFill>
                            <a:schemeClr val="tx1"/>
                          </a:solidFill>
                          <a:effectLst/>
                        </a:rPr>
                        <a:t>Balanças </a:t>
                      </a:r>
                      <a:r>
                        <a:rPr kumimoji="0" lang="pt-BR" sz="1800" b="1" u="none" strike="noStrike" cap="none" normalizeH="0" baseline="0" dirty="0" err="1">
                          <a:ln>
                            <a:noFill/>
                          </a:ln>
                          <a:solidFill>
                            <a:schemeClr val="tx1"/>
                          </a:solidFill>
                          <a:effectLst/>
                        </a:rPr>
                        <a:t>Semi-micro</a:t>
                      </a:r>
                      <a:endParaRPr kumimoji="0" lang="pt-BR" sz="1800" b="1"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0,00001 g</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(5 casas)</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(30 – 200) g</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34963">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1" u="none" strike="noStrike" cap="none" normalizeH="0" baseline="0" dirty="0">
                          <a:ln>
                            <a:noFill/>
                          </a:ln>
                          <a:solidFill>
                            <a:schemeClr val="tx1"/>
                          </a:solidFill>
                          <a:effectLst/>
                        </a:rPr>
                        <a:t>Balanças Micro</a:t>
                      </a:r>
                      <a:endParaRPr kumimoji="0" lang="pt-BR" sz="1800" b="1"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0,000001 g</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(6 casas)</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(1 – 25) g</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3655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1" u="none" strike="noStrike" cap="none" normalizeH="0" baseline="0" dirty="0">
                          <a:ln>
                            <a:noFill/>
                          </a:ln>
                          <a:solidFill>
                            <a:schemeClr val="tx1"/>
                          </a:solidFill>
                          <a:effectLst/>
                        </a:rPr>
                        <a:t>Balanças </a:t>
                      </a:r>
                      <a:r>
                        <a:rPr kumimoji="0" lang="pt-BR" sz="1800" b="1" u="none" strike="noStrike" cap="none" normalizeH="0" baseline="0" dirty="0" err="1">
                          <a:ln>
                            <a:noFill/>
                          </a:ln>
                          <a:solidFill>
                            <a:schemeClr val="tx1"/>
                          </a:solidFill>
                          <a:effectLst/>
                        </a:rPr>
                        <a:t>Ultra-micro</a:t>
                      </a:r>
                      <a:endParaRPr kumimoji="0" lang="pt-BR" sz="1800" b="1"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0,0000001 g</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(7 casas)</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pt-BR" sz="1800" b="0" u="none" strike="noStrike" cap="none" normalizeH="0" baseline="0" dirty="0">
                          <a:ln>
                            <a:noFill/>
                          </a:ln>
                          <a:solidFill>
                            <a:schemeClr val="tx1"/>
                          </a:solidFill>
                          <a:effectLst/>
                        </a:rPr>
                        <a:t>até 5 g</a:t>
                      </a:r>
                      <a:endParaRPr kumimoji="0" lang="pt-BR" sz="1800" b="0" i="0" u="none" strike="noStrike" cap="none" normalizeH="0" baseline="0" dirty="0">
                        <a:ln>
                          <a:noFill/>
                        </a:ln>
                        <a:solidFill>
                          <a:schemeClr val="tx1"/>
                        </a:solidFill>
                        <a:effectLst/>
                        <a:latin typeface="Calibri" pitchFamily="34" charset="0"/>
                        <a:cs typeface="Times New Roman" pitchFamily="18" charset="0"/>
                      </a:endParaRPr>
                    </a:p>
                  </a:txBody>
                  <a:tcPr marL="44450" marR="4445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5" name="Título 1">
            <a:extLst>
              <a:ext uri="{FF2B5EF4-FFF2-40B4-BE49-F238E27FC236}">
                <a16:creationId xmlns="" xmlns:a16="http://schemas.microsoft.com/office/drawing/2014/main" id="{8104FB51-B855-4C8C-A3C2-B97ED0FCFB3C}"/>
              </a:ext>
            </a:extLst>
          </p:cNvPr>
          <p:cNvSpPr txBox="1">
            <a:spLocks/>
          </p:cNvSpPr>
          <p:nvPr/>
        </p:nvSpPr>
        <p:spPr>
          <a:xfrm>
            <a:off x="310370" y="229353"/>
            <a:ext cx="8213698" cy="592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Inmetro – CARACTERÍSTICAS METROLÓGICAS</a:t>
            </a:r>
          </a:p>
        </p:txBody>
      </p:sp>
    </p:spTree>
    <p:extLst>
      <p:ext uri="{BB962C8B-B14F-4D97-AF65-F5344CB8AC3E}">
        <p14:creationId xmlns:p14="http://schemas.microsoft.com/office/powerpoint/2010/main" val="335622686"/>
      </p:ext>
    </p:extLst>
  </p:cSld>
  <p:clrMapOvr>
    <a:masterClrMapping/>
  </p:clrMapOvr>
  <p:transition advTm="1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tângulo 4"/>
          <p:cNvSpPr>
            <a:spLocks noChangeArrowheads="1"/>
          </p:cNvSpPr>
          <p:nvPr/>
        </p:nvSpPr>
        <p:spPr bwMode="auto">
          <a:xfrm>
            <a:off x="547042" y="1274712"/>
            <a:ext cx="7920000" cy="1865126"/>
          </a:xfrm>
          <a:prstGeom prst="rect">
            <a:avLst/>
          </a:prstGeom>
          <a:noFill/>
          <a:ln w="9525">
            <a:noFill/>
            <a:miter lim="800000"/>
            <a:headEnd/>
            <a:tailEnd/>
          </a:ln>
        </p:spPr>
        <p:txBody>
          <a:bodyPr>
            <a:spAutoFit/>
          </a:bodyPr>
          <a:lstStyle/>
          <a:p>
            <a:pPr algn="just">
              <a:lnSpc>
                <a:spcPct val="120000"/>
              </a:lnSpc>
            </a:pPr>
            <a:r>
              <a:rPr lang="pt-BR" sz="1600" b="1" dirty="0">
                <a:solidFill>
                  <a:srgbClr val="E1B937"/>
                </a:solidFill>
                <a:latin typeface="+mj-lt"/>
              </a:rPr>
              <a:t>Erro de Linearidade</a:t>
            </a:r>
          </a:p>
          <a:p>
            <a:pPr algn="just">
              <a:lnSpc>
                <a:spcPct val="120000"/>
              </a:lnSpc>
            </a:pPr>
            <a:r>
              <a:rPr lang="pt-BR" sz="1600" dirty="0">
                <a:latin typeface="+mj-lt"/>
              </a:rPr>
              <a:t>A linearidade indica como a balança é capaz de seguir a relação linear entre a carga aplicada e o valor indicado (escala linear). A curva característica de pesagem é idealizada como uma linha reta entre o zero e a carga máxima.</a:t>
            </a:r>
          </a:p>
          <a:p>
            <a:pPr algn="just">
              <a:lnSpc>
                <a:spcPct val="120000"/>
              </a:lnSpc>
            </a:pPr>
            <a:r>
              <a:rPr lang="pt-BR" sz="1600" dirty="0">
                <a:latin typeface="+mj-lt"/>
              </a:rPr>
              <a:t>Por outro lado, a não linearidade define a largura da banda que pode ser negativa ou positiva, e representa o desvio entre o valor ideal e o obtido um uma pesagem real.</a:t>
            </a:r>
          </a:p>
        </p:txBody>
      </p:sp>
      <p:sp>
        <p:nvSpPr>
          <p:cNvPr id="5" name="Título 1">
            <a:extLst>
              <a:ext uri="{FF2B5EF4-FFF2-40B4-BE49-F238E27FC236}">
                <a16:creationId xmlns="" xmlns:a16="http://schemas.microsoft.com/office/drawing/2014/main" id="{453EB99E-1BCA-4B0C-9766-04E294C8DE35}"/>
              </a:ext>
            </a:extLst>
          </p:cNvPr>
          <p:cNvSpPr txBox="1">
            <a:spLocks/>
          </p:cNvSpPr>
          <p:nvPr/>
        </p:nvSpPr>
        <p:spPr>
          <a:xfrm>
            <a:off x="547042" y="242232"/>
            <a:ext cx="8213698" cy="592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Inmetro – CARACTERÍSTICAS METROLÓGICAS</a:t>
            </a:r>
          </a:p>
        </p:txBody>
      </p:sp>
      <p:pic>
        <p:nvPicPr>
          <p:cNvPr id="6" name="Imagem 5">
            <a:extLst>
              <a:ext uri="{FF2B5EF4-FFF2-40B4-BE49-F238E27FC236}">
                <a16:creationId xmlns="" xmlns:a16="http://schemas.microsoft.com/office/drawing/2014/main" id="{8692444E-2D64-4018-A4C8-34E3A79675D3}"/>
              </a:ext>
            </a:extLst>
          </p:cNvPr>
          <p:cNvPicPr>
            <a:picLocks noChangeAspect="1"/>
          </p:cNvPicPr>
          <p:nvPr/>
        </p:nvPicPr>
        <p:blipFill>
          <a:blip r:embed="rId2"/>
          <a:stretch>
            <a:fillRect/>
          </a:stretch>
        </p:blipFill>
        <p:spPr>
          <a:xfrm>
            <a:off x="2061379" y="3248696"/>
            <a:ext cx="4597627" cy="2758576"/>
          </a:xfrm>
          <a:prstGeom prst="rect">
            <a:avLst/>
          </a:prstGeom>
          <a:ln>
            <a:solidFill>
              <a:schemeClr val="tx1"/>
            </a:solidFill>
          </a:ln>
        </p:spPr>
      </p:pic>
    </p:spTree>
    <p:extLst>
      <p:ext uri="{BB962C8B-B14F-4D97-AF65-F5344CB8AC3E}">
        <p14:creationId xmlns:p14="http://schemas.microsoft.com/office/powerpoint/2010/main" val="457280432"/>
      </p:ext>
    </p:extLst>
  </p:cSld>
  <p:clrMapOvr>
    <a:masterClrMapping/>
  </p:clrMapOvr>
  <p:transition advTm="1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tângulo 4"/>
          <p:cNvSpPr>
            <a:spLocks noChangeArrowheads="1"/>
          </p:cNvSpPr>
          <p:nvPr/>
        </p:nvSpPr>
        <p:spPr bwMode="auto">
          <a:xfrm>
            <a:off x="457219" y="1122417"/>
            <a:ext cx="7920000" cy="978729"/>
          </a:xfrm>
          <a:prstGeom prst="rect">
            <a:avLst/>
          </a:prstGeom>
          <a:noFill/>
          <a:ln w="9525">
            <a:noFill/>
            <a:miter lim="800000"/>
            <a:headEnd/>
            <a:tailEnd/>
          </a:ln>
        </p:spPr>
        <p:txBody>
          <a:bodyPr>
            <a:spAutoFit/>
          </a:bodyPr>
          <a:lstStyle/>
          <a:p>
            <a:pPr algn="just">
              <a:lnSpc>
                <a:spcPct val="120000"/>
              </a:lnSpc>
            </a:pPr>
            <a:r>
              <a:rPr lang="pt-BR" sz="1600" b="1" dirty="0">
                <a:solidFill>
                  <a:srgbClr val="E1B937"/>
                </a:solidFill>
                <a:latin typeface="Calibri" pitchFamily="34" charset="0"/>
              </a:rPr>
              <a:t>Erro de Linearidade  - Exercício </a:t>
            </a:r>
            <a:r>
              <a:rPr lang="pt-BR" sz="1600" b="1" dirty="0" smtClean="0">
                <a:solidFill>
                  <a:srgbClr val="E1B937"/>
                </a:solidFill>
                <a:latin typeface="Calibri" pitchFamily="34" charset="0"/>
              </a:rPr>
              <a:t>2.7</a:t>
            </a:r>
          </a:p>
          <a:p>
            <a:pPr algn="just">
              <a:lnSpc>
                <a:spcPct val="120000"/>
              </a:lnSpc>
            </a:pPr>
            <a:endParaRPr lang="pt-BR" sz="1600" b="1" dirty="0">
              <a:latin typeface="Calibri" pitchFamily="34" charset="0"/>
            </a:endParaRPr>
          </a:p>
          <a:p>
            <a:pPr algn="just">
              <a:lnSpc>
                <a:spcPct val="120000"/>
              </a:lnSpc>
            </a:pPr>
            <a:r>
              <a:rPr lang="pt-BR" sz="1600" dirty="0">
                <a:latin typeface="Calibri" pitchFamily="34" charset="0"/>
              </a:rPr>
              <a:t>Determine o erro de linearidade da balança abaixo</a:t>
            </a:r>
            <a:r>
              <a:rPr lang="pt-BR" sz="1600" b="1" dirty="0">
                <a:latin typeface="Calibri" pitchFamily="34" charset="0"/>
              </a:rPr>
              <a:t>.</a:t>
            </a:r>
          </a:p>
        </p:txBody>
      </p:sp>
      <p:sp>
        <p:nvSpPr>
          <p:cNvPr id="5" name="Título 1">
            <a:extLst>
              <a:ext uri="{FF2B5EF4-FFF2-40B4-BE49-F238E27FC236}">
                <a16:creationId xmlns="" xmlns:a16="http://schemas.microsoft.com/office/drawing/2014/main" id="{453EB99E-1BCA-4B0C-9766-04E294C8DE35}"/>
              </a:ext>
            </a:extLst>
          </p:cNvPr>
          <p:cNvSpPr txBox="1">
            <a:spLocks/>
          </p:cNvSpPr>
          <p:nvPr/>
        </p:nvSpPr>
        <p:spPr>
          <a:xfrm>
            <a:off x="310370" y="229353"/>
            <a:ext cx="8213698" cy="592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400" b="1" dirty="0">
                <a:solidFill>
                  <a:srgbClr val="0066B2"/>
                </a:solidFill>
              </a:rPr>
              <a:t>2. PORTARIA 236 Inmetro – CARACTERÍSTICAS METROLÓGICAS</a:t>
            </a:r>
          </a:p>
        </p:txBody>
      </p:sp>
      <p:pic>
        <p:nvPicPr>
          <p:cNvPr id="2" name="Imagem 1">
            <a:extLst>
              <a:ext uri="{FF2B5EF4-FFF2-40B4-BE49-F238E27FC236}">
                <a16:creationId xmlns="" xmlns:a16="http://schemas.microsoft.com/office/drawing/2014/main" id="{A9D791C9-4034-41A3-986C-24B00F60F90B}"/>
              </a:ext>
            </a:extLst>
          </p:cNvPr>
          <p:cNvPicPr>
            <a:picLocks noChangeAspect="1"/>
          </p:cNvPicPr>
          <p:nvPr/>
        </p:nvPicPr>
        <p:blipFill>
          <a:blip r:embed="rId2"/>
          <a:stretch>
            <a:fillRect/>
          </a:stretch>
        </p:blipFill>
        <p:spPr>
          <a:xfrm>
            <a:off x="491691" y="2505750"/>
            <a:ext cx="8032377" cy="1804027"/>
          </a:xfrm>
          <a:prstGeom prst="rect">
            <a:avLst/>
          </a:prstGeom>
        </p:spPr>
      </p:pic>
    </p:spTree>
    <p:extLst>
      <p:ext uri="{BB962C8B-B14F-4D97-AF65-F5344CB8AC3E}">
        <p14:creationId xmlns:p14="http://schemas.microsoft.com/office/powerpoint/2010/main" val="1445572831"/>
      </p:ext>
    </p:extLst>
  </p:cSld>
  <p:clrMapOvr>
    <a:masterClrMapping/>
  </p:clrMapOvr>
  <p:transition advTm="1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tângulo 4"/>
          <p:cNvSpPr>
            <a:spLocks noChangeArrowheads="1"/>
          </p:cNvSpPr>
          <p:nvPr/>
        </p:nvSpPr>
        <p:spPr bwMode="auto">
          <a:xfrm>
            <a:off x="722746" y="1492581"/>
            <a:ext cx="7920000" cy="3027239"/>
          </a:xfrm>
          <a:prstGeom prst="rect">
            <a:avLst/>
          </a:prstGeom>
          <a:noFill/>
          <a:ln w="9525">
            <a:noFill/>
            <a:miter lim="800000"/>
            <a:headEnd/>
            <a:tailEnd/>
          </a:ln>
        </p:spPr>
        <p:txBody>
          <a:bodyPr>
            <a:spAutoFit/>
          </a:bodyPr>
          <a:lstStyle/>
          <a:p>
            <a:pPr algn="just">
              <a:lnSpc>
                <a:spcPct val="120000"/>
              </a:lnSpc>
            </a:pPr>
            <a:r>
              <a:rPr lang="pt-BR" sz="1600" b="1" dirty="0" smtClean="0">
                <a:solidFill>
                  <a:srgbClr val="E1B937"/>
                </a:solidFill>
                <a:latin typeface="+mj-lt"/>
              </a:rPr>
              <a:t>REPETIBILIDADE</a:t>
            </a:r>
            <a:r>
              <a:rPr lang="pt-BR" sz="1600" dirty="0" smtClean="0">
                <a:solidFill>
                  <a:srgbClr val="E1B937"/>
                </a:solidFill>
                <a:latin typeface="+mj-lt"/>
              </a:rPr>
              <a:t> </a:t>
            </a:r>
          </a:p>
          <a:p>
            <a:pPr algn="just">
              <a:lnSpc>
                <a:spcPct val="120000"/>
              </a:lnSpc>
            </a:pPr>
            <a:endParaRPr lang="pt-BR" sz="1600" dirty="0">
              <a:latin typeface="+mj-lt"/>
            </a:endParaRPr>
          </a:p>
          <a:p>
            <a:pPr algn="just">
              <a:lnSpc>
                <a:spcPct val="120000"/>
              </a:lnSpc>
            </a:pPr>
            <a:r>
              <a:rPr lang="pt-BR" sz="1600" dirty="0">
                <a:latin typeface="+mj-lt"/>
              </a:rPr>
              <a:t>É a medida da capacidade da balança de fornecer o mesmo resultado em pesagens consecutivas, com uma mesma carga e sob as mesmas condições de medição.</a:t>
            </a:r>
          </a:p>
          <a:p>
            <a:pPr algn="just">
              <a:lnSpc>
                <a:spcPct val="120000"/>
              </a:lnSpc>
            </a:pPr>
            <a:r>
              <a:rPr lang="pt-BR" sz="1600" dirty="0">
                <a:latin typeface="+mj-lt"/>
              </a:rPr>
              <a:t>Particularmente em balanças de elevada precisão, a repetitividade é uma propriedade que não depende somente da balança. São também de grande influência os seguintes aspectos: layout do laboratório, flutuações de temperatura, vibrações, habilidades do operador.</a:t>
            </a:r>
          </a:p>
          <a:p>
            <a:pPr algn="just">
              <a:lnSpc>
                <a:spcPct val="120000"/>
              </a:lnSpc>
            </a:pPr>
            <a:r>
              <a:rPr lang="pt-BR" sz="1600" dirty="0">
                <a:latin typeface="+mj-lt"/>
              </a:rPr>
              <a:t>Balança com alta repetibilidade ou seja, com pequena dispersão dos valores quando comparada a sua resolução (1/100 ou 1/1000 da resolução) será precisa e consequentemente terá baixa incerteza de medição. </a:t>
            </a:r>
          </a:p>
        </p:txBody>
      </p:sp>
      <p:sp>
        <p:nvSpPr>
          <p:cNvPr id="4" name="Título 1">
            <a:extLst>
              <a:ext uri="{FF2B5EF4-FFF2-40B4-BE49-F238E27FC236}">
                <a16:creationId xmlns="" xmlns:a16="http://schemas.microsoft.com/office/drawing/2014/main" id="{24AFC703-38C9-42E7-82A8-7A3B796D8080}"/>
              </a:ext>
            </a:extLst>
          </p:cNvPr>
          <p:cNvSpPr txBox="1">
            <a:spLocks/>
          </p:cNvSpPr>
          <p:nvPr/>
        </p:nvSpPr>
        <p:spPr>
          <a:xfrm>
            <a:off x="575897" y="220388"/>
            <a:ext cx="8213698" cy="592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Inmetro – CARACTERÍSTICAS METROLÓGICAS</a:t>
            </a:r>
          </a:p>
        </p:txBody>
      </p:sp>
    </p:spTree>
    <p:extLst>
      <p:ext uri="{BB962C8B-B14F-4D97-AF65-F5344CB8AC3E}">
        <p14:creationId xmlns:p14="http://schemas.microsoft.com/office/powerpoint/2010/main" val="2022098510"/>
      </p:ext>
    </p:extLst>
  </p:cSld>
  <p:clrMapOvr>
    <a:masterClrMapping/>
  </p:clrMapOvr>
  <p:transition advTm="10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tângulo 4"/>
          <p:cNvSpPr>
            <a:spLocks noChangeArrowheads="1"/>
          </p:cNvSpPr>
          <p:nvPr/>
        </p:nvSpPr>
        <p:spPr bwMode="auto">
          <a:xfrm>
            <a:off x="604068" y="1424491"/>
            <a:ext cx="7920000" cy="3357201"/>
          </a:xfrm>
          <a:prstGeom prst="rect">
            <a:avLst/>
          </a:prstGeom>
          <a:noFill/>
          <a:ln w="9525">
            <a:noFill/>
            <a:miter lim="800000"/>
            <a:headEnd/>
            <a:tailEnd/>
          </a:ln>
        </p:spPr>
        <p:txBody>
          <a:bodyPr>
            <a:spAutoFit/>
          </a:bodyPr>
          <a:lstStyle/>
          <a:p>
            <a:pPr algn="just">
              <a:lnSpc>
                <a:spcPct val="120000"/>
              </a:lnSpc>
            </a:pPr>
            <a:r>
              <a:rPr lang="pt-BR" sz="1600" b="1" dirty="0" smtClean="0">
                <a:solidFill>
                  <a:srgbClr val="E1B937"/>
                </a:solidFill>
                <a:latin typeface="+mj-lt"/>
              </a:rPr>
              <a:t>DERIVA DA BALANÇA</a:t>
            </a:r>
          </a:p>
          <a:p>
            <a:pPr algn="just">
              <a:lnSpc>
                <a:spcPct val="120000"/>
              </a:lnSpc>
            </a:pPr>
            <a:endParaRPr lang="pt-BR" sz="1600" b="1" dirty="0">
              <a:latin typeface="+mj-lt"/>
            </a:endParaRPr>
          </a:p>
          <a:p>
            <a:pPr algn="just">
              <a:lnSpc>
                <a:spcPct val="120000"/>
              </a:lnSpc>
            </a:pPr>
            <a:r>
              <a:rPr lang="pt-BR" sz="1600" dirty="0">
                <a:latin typeface="+mj-lt"/>
              </a:rPr>
              <a:t>Mudança de características metrologias ao longo do tempo. Ou durante o uso, devido a variação de algum fator de influência importante para o desempenho da balança. </a:t>
            </a:r>
          </a:p>
          <a:p>
            <a:pPr algn="just">
              <a:lnSpc>
                <a:spcPct val="120000"/>
              </a:lnSpc>
            </a:pPr>
            <a:endParaRPr lang="pt-BR" sz="1600" dirty="0">
              <a:latin typeface="+mj-lt"/>
            </a:endParaRPr>
          </a:p>
          <a:p>
            <a:pPr algn="just">
              <a:lnSpc>
                <a:spcPct val="120000"/>
              </a:lnSpc>
            </a:pPr>
            <a:r>
              <a:rPr lang="pt-BR" sz="1600" dirty="0">
                <a:latin typeface="+mj-lt"/>
              </a:rPr>
              <a:t>São causas de deriva:</a:t>
            </a:r>
          </a:p>
          <a:p>
            <a:pPr marL="342900" indent="-342900" algn="just">
              <a:lnSpc>
                <a:spcPct val="120000"/>
              </a:lnSpc>
              <a:buFont typeface="+mj-lt"/>
              <a:buAutoNum type="arabicPeriod"/>
            </a:pPr>
            <a:r>
              <a:rPr lang="pt-BR" sz="1600" dirty="0">
                <a:latin typeface="+mj-lt"/>
              </a:rPr>
              <a:t>Efeito da variação de temperatura no resultado da medição, proveniente da irradiação térmica do operador ou instabilidade térmica do laboratório. </a:t>
            </a:r>
          </a:p>
          <a:p>
            <a:pPr marL="342900" indent="-342900" algn="just">
              <a:lnSpc>
                <a:spcPct val="120000"/>
              </a:lnSpc>
              <a:buFont typeface="+mj-lt"/>
              <a:buAutoNum type="arabicPeriod"/>
            </a:pPr>
            <a:r>
              <a:rPr lang="pt-BR" sz="1600" dirty="0">
                <a:latin typeface="+mj-lt"/>
              </a:rPr>
              <a:t>Deriva da massa padrão – Mudança do valor da tendência da massa padrão entre duas calibrações consecutivas da massa padrão. </a:t>
            </a:r>
          </a:p>
          <a:p>
            <a:pPr algn="just">
              <a:lnSpc>
                <a:spcPct val="120000"/>
              </a:lnSpc>
            </a:pPr>
            <a:endParaRPr lang="pt-BR" dirty="0">
              <a:latin typeface="Calibri" pitchFamily="34" charset="0"/>
            </a:endParaRPr>
          </a:p>
        </p:txBody>
      </p:sp>
      <p:sp>
        <p:nvSpPr>
          <p:cNvPr id="4" name="Título 1">
            <a:extLst>
              <a:ext uri="{FF2B5EF4-FFF2-40B4-BE49-F238E27FC236}">
                <a16:creationId xmlns="" xmlns:a16="http://schemas.microsoft.com/office/drawing/2014/main" id="{2D127F05-B7F2-466B-AA9B-020F7F2B60CF}"/>
              </a:ext>
            </a:extLst>
          </p:cNvPr>
          <p:cNvSpPr txBox="1">
            <a:spLocks/>
          </p:cNvSpPr>
          <p:nvPr/>
        </p:nvSpPr>
        <p:spPr>
          <a:xfrm>
            <a:off x="525523" y="157635"/>
            <a:ext cx="8213698" cy="592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Inmetro – CARACTERÍSTICAS METROLÓGICAS</a:t>
            </a:r>
          </a:p>
        </p:txBody>
      </p:sp>
    </p:spTree>
    <p:extLst>
      <p:ext uri="{BB962C8B-B14F-4D97-AF65-F5344CB8AC3E}">
        <p14:creationId xmlns:p14="http://schemas.microsoft.com/office/powerpoint/2010/main" val="1962875194"/>
      </p:ext>
    </p:extLst>
  </p:cSld>
  <p:clrMapOvr>
    <a:masterClrMapping/>
  </p:clrMapOvr>
  <p:transition advTm="1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tângulo 4"/>
          <p:cNvSpPr>
            <a:spLocks noChangeArrowheads="1"/>
          </p:cNvSpPr>
          <p:nvPr/>
        </p:nvSpPr>
        <p:spPr bwMode="auto">
          <a:xfrm>
            <a:off x="504000" y="1392483"/>
            <a:ext cx="8640000" cy="4243598"/>
          </a:xfrm>
          <a:prstGeom prst="rect">
            <a:avLst/>
          </a:prstGeom>
          <a:noFill/>
          <a:ln w="9525">
            <a:noFill/>
            <a:miter lim="800000"/>
            <a:headEnd/>
            <a:tailEnd/>
          </a:ln>
        </p:spPr>
        <p:txBody>
          <a:bodyPr>
            <a:spAutoFit/>
          </a:bodyPr>
          <a:lstStyle/>
          <a:p>
            <a:pPr>
              <a:lnSpc>
                <a:spcPct val="120000"/>
              </a:lnSpc>
            </a:pPr>
            <a:r>
              <a:rPr lang="pt-BR" sz="1600" b="1" dirty="0">
                <a:solidFill>
                  <a:srgbClr val="E1B937"/>
                </a:solidFill>
                <a:latin typeface="+mj-lt"/>
              </a:rPr>
              <a:t>BANCADA DE TRABALHO</a:t>
            </a:r>
            <a:r>
              <a:rPr lang="pt-BR" sz="1600" dirty="0">
                <a:solidFill>
                  <a:srgbClr val="E1B937"/>
                </a:solidFill>
                <a:latin typeface="+mj-lt"/>
              </a:rPr>
              <a:t> </a:t>
            </a:r>
          </a:p>
          <a:p>
            <a:pPr algn="just">
              <a:lnSpc>
                <a:spcPct val="120000"/>
              </a:lnSpc>
            </a:pPr>
            <a:r>
              <a:rPr lang="pt-BR" sz="1600" dirty="0">
                <a:latin typeface="+mj-lt"/>
              </a:rPr>
              <a:t>-</a:t>
            </a:r>
            <a:r>
              <a:rPr lang="pt-BR" sz="1600" b="1" dirty="0">
                <a:latin typeface="+mj-lt"/>
              </a:rPr>
              <a:t> </a:t>
            </a:r>
            <a:r>
              <a:rPr lang="pt-BR" sz="1600" dirty="0">
                <a:latin typeface="+mj-lt"/>
              </a:rPr>
              <a:t>Transmissão da menor vibração possível.</a:t>
            </a:r>
          </a:p>
          <a:p>
            <a:pPr algn="just">
              <a:lnSpc>
                <a:spcPct val="120000"/>
              </a:lnSpc>
            </a:pPr>
            <a:r>
              <a:rPr lang="pt-BR" sz="1600" dirty="0">
                <a:latin typeface="+mj-lt"/>
              </a:rPr>
              <a:t>- A bancada não deve flexionar-se quando se realizam pesagens.</a:t>
            </a:r>
          </a:p>
          <a:p>
            <a:pPr algn="just">
              <a:lnSpc>
                <a:spcPct val="120000"/>
              </a:lnSpc>
            </a:pPr>
            <a:r>
              <a:rPr lang="pt-BR" sz="1600" dirty="0">
                <a:latin typeface="+mj-lt"/>
              </a:rPr>
              <a:t>- Ser protegida contra cargas eletrostáticas.</a:t>
            </a:r>
          </a:p>
          <a:p>
            <a:pPr algn="just">
              <a:lnSpc>
                <a:spcPct val="120000"/>
              </a:lnSpc>
            </a:pPr>
            <a:r>
              <a:rPr lang="pt-BR" sz="1600" dirty="0">
                <a:latin typeface="+mj-lt"/>
              </a:rPr>
              <a:t>- Estar sobre o piso ou fixa na parede, mas nunca simultaneamente em ambos.</a:t>
            </a:r>
          </a:p>
          <a:p>
            <a:pPr algn="just">
              <a:lnSpc>
                <a:spcPct val="120000"/>
              </a:lnSpc>
              <a:buFontTx/>
              <a:buChar char="-"/>
            </a:pPr>
            <a:r>
              <a:rPr lang="pt-BR" sz="1600" dirty="0">
                <a:latin typeface="+mj-lt"/>
              </a:rPr>
              <a:t> Reservada apenas como local de trabalho para balanças.</a:t>
            </a:r>
          </a:p>
          <a:p>
            <a:pPr algn="just">
              <a:lnSpc>
                <a:spcPct val="120000"/>
              </a:lnSpc>
            </a:pPr>
            <a:endParaRPr lang="pt-BR" sz="1600" b="1" dirty="0">
              <a:latin typeface="+mj-lt"/>
            </a:endParaRPr>
          </a:p>
          <a:p>
            <a:pPr>
              <a:lnSpc>
                <a:spcPct val="120000"/>
              </a:lnSpc>
            </a:pPr>
            <a:r>
              <a:rPr lang="pt-BR" sz="1600" b="1" dirty="0">
                <a:solidFill>
                  <a:srgbClr val="E1B937"/>
                </a:solidFill>
                <a:latin typeface="+mj-lt"/>
              </a:rPr>
              <a:t>LABORATÓRIO</a:t>
            </a:r>
            <a:r>
              <a:rPr lang="pt-BR" sz="1600" dirty="0">
                <a:solidFill>
                  <a:srgbClr val="E1B937"/>
                </a:solidFill>
                <a:latin typeface="+mj-lt"/>
              </a:rPr>
              <a:t> </a:t>
            </a:r>
          </a:p>
          <a:p>
            <a:pPr algn="just">
              <a:lnSpc>
                <a:spcPct val="120000"/>
              </a:lnSpc>
            </a:pPr>
            <a:r>
              <a:rPr lang="pt-BR" sz="1600" dirty="0">
                <a:latin typeface="+mj-lt"/>
              </a:rPr>
              <a:t>- Ser adaptado para minimizar choques e vibrações.</a:t>
            </a:r>
          </a:p>
          <a:p>
            <a:pPr algn="just">
              <a:lnSpc>
                <a:spcPct val="120000"/>
              </a:lnSpc>
            </a:pPr>
            <a:r>
              <a:rPr lang="pt-BR" sz="1600" dirty="0">
                <a:latin typeface="+mj-lt"/>
              </a:rPr>
              <a:t>- Possuir apenas uma entrada. De preferência porta de corre. </a:t>
            </a:r>
          </a:p>
          <a:p>
            <a:pPr algn="just">
              <a:lnSpc>
                <a:spcPct val="120000"/>
              </a:lnSpc>
              <a:buFontTx/>
              <a:buChar char="-"/>
            </a:pPr>
            <a:r>
              <a:rPr lang="pt-BR" sz="1600" dirty="0">
                <a:latin typeface="+mj-lt"/>
              </a:rPr>
              <a:t> Possuir o menor número de janelas, se possível nenhuma.</a:t>
            </a:r>
          </a:p>
          <a:p>
            <a:pPr marL="88900" indent="-88900" algn="just">
              <a:lnSpc>
                <a:spcPct val="120000"/>
              </a:lnSpc>
              <a:buFontTx/>
              <a:buChar char="-"/>
            </a:pPr>
            <a:r>
              <a:rPr lang="pt-BR" sz="1600" dirty="0">
                <a:latin typeface="+mj-lt"/>
              </a:rPr>
              <a:t> Posicionar as bancadas nos vértices do laboratório pois são os locais mais rígidos e com    menos vibrações.</a:t>
            </a:r>
          </a:p>
          <a:p>
            <a:pPr algn="just">
              <a:lnSpc>
                <a:spcPct val="120000"/>
              </a:lnSpc>
            </a:pPr>
            <a:endParaRPr lang="pt-BR" dirty="0">
              <a:latin typeface="Calibri" pitchFamily="34" charset="0"/>
            </a:endParaRPr>
          </a:p>
        </p:txBody>
      </p:sp>
      <p:sp>
        <p:nvSpPr>
          <p:cNvPr id="4" name="Título 1">
            <a:extLst>
              <a:ext uri="{FF2B5EF4-FFF2-40B4-BE49-F238E27FC236}">
                <a16:creationId xmlns="" xmlns:a16="http://schemas.microsoft.com/office/drawing/2014/main" id="{39916652-74FA-4B6E-BCE1-2F18BA2383EB}"/>
              </a:ext>
            </a:extLst>
          </p:cNvPr>
          <p:cNvSpPr txBox="1">
            <a:spLocks/>
          </p:cNvSpPr>
          <p:nvPr/>
        </p:nvSpPr>
        <p:spPr>
          <a:xfrm>
            <a:off x="179388" y="229353"/>
            <a:ext cx="8596312" cy="5920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Inmetro – CUIDADOS NO MANUSEIO DAS BALANÇAS</a:t>
            </a:r>
          </a:p>
        </p:txBody>
      </p:sp>
    </p:spTree>
    <p:extLst>
      <p:ext uri="{BB962C8B-B14F-4D97-AF65-F5344CB8AC3E}">
        <p14:creationId xmlns:p14="http://schemas.microsoft.com/office/powerpoint/2010/main" val="1215087251"/>
      </p:ext>
    </p:extLst>
  </p:cSld>
  <p:clrMapOvr>
    <a:masterClrMapping/>
  </p:clrMapOvr>
  <p:transition advTm="10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tângulo 4"/>
          <p:cNvSpPr>
            <a:spLocks noChangeArrowheads="1"/>
          </p:cNvSpPr>
          <p:nvPr/>
        </p:nvSpPr>
        <p:spPr bwMode="auto">
          <a:xfrm>
            <a:off x="517544" y="1289344"/>
            <a:ext cx="7920000" cy="4209101"/>
          </a:xfrm>
          <a:prstGeom prst="rect">
            <a:avLst/>
          </a:prstGeom>
          <a:noFill/>
          <a:ln w="9525">
            <a:noFill/>
            <a:miter lim="800000"/>
            <a:headEnd/>
            <a:tailEnd/>
          </a:ln>
        </p:spPr>
        <p:txBody>
          <a:bodyPr>
            <a:spAutoFit/>
          </a:bodyPr>
          <a:lstStyle/>
          <a:p>
            <a:pPr algn="just">
              <a:lnSpc>
                <a:spcPct val="120000"/>
              </a:lnSpc>
            </a:pPr>
            <a:r>
              <a:rPr lang="pt-BR" sz="1600" b="1" dirty="0">
                <a:solidFill>
                  <a:srgbClr val="E1B937"/>
                </a:solidFill>
                <a:latin typeface="+mj-lt"/>
              </a:rPr>
              <a:t>CONDIÇÕES AMBIENTAIS RECOMENDADAS EM LABORATÓRIOS DE </a:t>
            </a:r>
            <a:r>
              <a:rPr lang="pt-BR" sz="1600" b="1" dirty="0" smtClean="0">
                <a:solidFill>
                  <a:srgbClr val="E1B937"/>
                </a:solidFill>
                <a:latin typeface="+mj-lt"/>
              </a:rPr>
              <a:t>CALIBRAÇÃO</a:t>
            </a:r>
          </a:p>
          <a:p>
            <a:pPr algn="ctr">
              <a:lnSpc>
                <a:spcPct val="120000"/>
              </a:lnSpc>
            </a:pPr>
            <a:endParaRPr lang="pt-BR" sz="1600" b="1" dirty="0">
              <a:latin typeface="+mj-lt"/>
            </a:endParaRPr>
          </a:p>
          <a:p>
            <a:pPr algn="just">
              <a:lnSpc>
                <a:spcPct val="120000"/>
              </a:lnSpc>
            </a:pPr>
            <a:r>
              <a:rPr lang="pt-BR" sz="1600" dirty="0">
                <a:latin typeface="+mj-lt"/>
              </a:rPr>
              <a:t>Um controle rigoroso das condições ambientais é fundamental nas calibrações realizadas em um laboratório de massa. Deve-se manter o ambiente de medição  o mais estável possível, a fim de melhor analisar as fontes de influência. As fontes de influências  mais comuns são:</a:t>
            </a:r>
          </a:p>
          <a:p>
            <a:pPr algn="just">
              <a:lnSpc>
                <a:spcPct val="120000"/>
              </a:lnSpc>
            </a:pPr>
            <a:endParaRPr lang="pt-BR" sz="1600" dirty="0">
              <a:latin typeface="+mj-lt"/>
            </a:endParaRPr>
          </a:p>
          <a:p>
            <a:pPr marL="342900" indent="-342900" algn="just">
              <a:lnSpc>
                <a:spcPct val="120000"/>
              </a:lnSpc>
              <a:buFont typeface="+mj-lt"/>
              <a:buAutoNum type="alphaLcParenR"/>
            </a:pPr>
            <a:r>
              <a:rPr lang="pt-BR" sz="1600" dirty="0">
                <a:latin typeface="+mj-lt"/>
              </a:rPr>
              <a:t>A temperatura no laboratório deve ser mantida constante em (20 ± 1) °C</a:t>
            </a:r>
          </a:p>
          <a:p>
            <a:pPr marL="342900" indent="-342900" algn="just">
              <a:lnSpc>
                <a:spcPct val="120000"/>
              </a:lnSpc>
              <a:buFont typeface="+mj-lt"/>
              <a:buAutoNum type="alphaLcParenR"/>
            </a:pPr>
            <a:r>
              <a:rPr lang="pt-BR" sz="1600" dirty="0">
                <a:latin typeface="+mj-lt"/>
              </a:rPr>
              <a:t>Nunca se deve realizar pesagens nas proximidades de aquecedores (produção de correntes de ar).</a:t>
            </a:r>
          </a:p>
          <a:p>
            <a:pPr marL="342900" indent="-342900" algn="just">
              <a:lnSpc>
                <a:spcPct val="120000"/>
              </a:lnSpc>
              <a:buFont typeface="+mj-lt"/>
              <a:buAutoNum type="alphaLcParenR"/>
            </a:pPr>
            <a:r>
              <a:rPr lang="pt-BR" sz="1600" dirty="0">
                <a:latin typeface="+mj-lt"/>
              </a:rPr>
              <a:t>Umidade Relativa do Ar (40 a 60 %)</a:t>
            </a:r>
          </a:p>
          <a:p>
            <a:pPr marL="342900" indent="-342900" algn="just">
              <a:lnSpc>
                <a:spcPct val="120000"/>
              </a:lnSpc>
              <a:buFont typeface="+mj-lt"/>
              <a:buAutoNum type="alphaLcParenR"/>
            </a:pPr>
            <a:r>
              <a:rPr lang="pt-BR" sz="1600" dirty="0">
                <a:latin typeface="+mj-lt"/>
              </a:rPr>
              <a:t>Evitar luz solar direta.</a:t>
            </a:r>
          </a:p>
          <a:p>
            <a:pPr marL="342900" indent="-342900" algn="just">
              <a:lnSpc>
                <a:spcPct val="120000"/>
              </a:lnSpc>
              <a:buFont typeface="+mj-lt"/>
              <a:buAutoNum type="alphaLcParenR"/>
            </a:pPr>
            <a:r>
              <a:rPr lang="pt-BR" sz="1600" dirty="0">
                <a:latin typeface="+mj-lt"/>
              </a:rPr>
              <a:t>As lâmpadas deveriam ser instaladas a uma distância suficiente para evitar irradiação térmica, especialmente as incandescentes. Lâmpadas de </a:t>
            </a:r>
            <a:r>
              <a:rPr lang="pt-BR" sz="1600" dirty="0" err="1">
                <a:latin typeface="+mj-lt"/>
              </a:rPr>
              <a:t>led</a:t>
            </a:r>
            <a:r>
              <a:rPr lang="pt-BR" sz="1600" dirty="0">
                <a:latin typeface="+mj-lt"/>
              </a:rPr>
              <a:t> são melhores.</a:t>
            </a:r>
          </a:p>
          <a:p>
            <a:pPr marL="342900" indent="-342900" algn="just">
              <a:lnSpc>
                <a:spcPct val="120000"/>
              </a:lnSpc>
              <a:buFont typeface="+mj-lt"/>
              <a:buAutoNum type="alphaLcParenR"/>
            </a:pPr>
            <a:r>
              <a:rPr lang="pt-BR" sz="1600" dirty="0">
                <a:latin typeface="+mj-lt"/>
              </a:rPr>
              <a:t>Sem interferências eletromagnéticas</a:t>
            </a:r>
          </a:p>
        </p:txBody>
      </p:sp>
      <p:sp>
        <p:nvSpPr>
          <p:cNvPr id="4" name="Título 1">
            <a:extLst>
              <a:ext uri="{FF2B5EF4-FFF2-40B4-BE49-F238E27FC236}">
                <a16:creationId xmlns="" xmlns:a16="http://schemas.microsoft.com/office/drawing/2014/main" id="{2FD0779D-89A3-441E-8979-D05D40C2E8F9}"/>
              </a:ext>
            </a:extLst>
          </p:cNvPr>
          <p:cNvSpPr txBox="1">
            <a:spLocks/>
          </p:cNvSpPr>
          <p:nvPr/>
        </p:nvSpPr>
        <p:spPr>
          <a:xfrm>
            <a:off x="179388" y="229353"/>
            <a:ext cx="8596312" cy="5920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Inmetro – CUIDADOS NO MANUSEIO DAS BALANÇAS</a:t>
            </a:r>
          </a:p>
        </p:txBody>
      </p:sp>
    </p:spTree>
    <p:extLst>
      <p:ext uri="{BB962C8B-B14F-4D97-AF65-F5344CB8AC3E}">
        <p14:creationId xmlns:p14="http://schemas.microsoft.com/office/powerpoint/2010/main" val="1953284169"/>
      </p:ext>
    </p:extLst>
  </p:cSld>
  <p:clrMapOvr>
    <a:masterClrMapping/>
  </p:clrMapOvr>
  <p:transition advTm="10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tângulo 4"/>
          <p:cNvSpPr>
            <a:spLocks noChangeArrowheads="1"/>
          </p:cNvSpPr>
          <p:nvPr/>
        </p:nvSpPr>
        <p:spPr bwMode="auto">
          <a:xfrm>
            <a:off x="707199" y="1430118"/>
            <a:ext cx="7920000" cy="2751522"/>
          </a:xfrm>
          <a:prstGeom prst="rect">
            <a:avLst/>
          </a:prstGeom>
          <a:noFill/>
          <a:ln w="9525">
            <a:noFill/>
            <a:miter lim="800000"/>
            <a:headEnd/>
            <a:tailEnd/>
          </a:ln>
        </p:spPr>
        <p:txBody>
          <a:bodyPr>
            <a:spAutoFit/>
          </a:bodyPr>
          <a:lstStyle/>
          <a:p>
            <a:pPr algn="just">
              <a:lnSpc>
                <a:spcPct val="120000"/>
              </a:lnSpc>
            </a:pPr>
            <a:r>
              <a:rPr lang="pt-BR" sz="1600" b="1" dirty="0">
                <a:solidFill>
                  <a:srgbClr val="E1B937"/>
                </a:solidFill>
                <a:latin typeface="+mj-lt"/>
              </a:rPr>
              <a:t>CONDIÇÕES AMBIENTAIS RECOMENDADAS EM LABORATÓRIOS DE CALIBRAÇÃO</a:t>
            </a:r>
          </a:p>
          <a:p>
            <a:pPr algn="just">
              <a:lnSpc>
                <a:spcPct val="120000"/>
              </a:lnSpc>
            </a:pPr>
            <a:endParaRPr lang="pt-BR" sz="1600" dirty="0" smtClean="0">
              <a:latin typeface="+mj-lt"/>
            </a:endParaRPr>
          </a:p>
          <a:p>
            <a:pPr algn="just">
              <a:lnSpc>
                <a:spcPct val="120000"/>
              </a:lnSpc>
            </a:pPr>
            <a:endParaRPr lang="pt-BR" sz="1600" dirty="0">
              <a:latin typeface="+mj-lt"/>
            </a:endParaRPr>
          </a:p>
          <a:p>
            <a:pPr marL="342900" indent="-342900" algn="just">
              <a:lnSpc>
                <a:spcPct val="120000"/>
              </a:lnSpc>
              <a:buFont typeface="+mj-lt"/>
              <a:buAutoNum type="alphaLcParenR" startAt="7"/>
            </a:pPr>
            <a:r>
              <a:rPr lang="pt-BR" sz="1600" dirty="0">
                <a:latin typeface="+mj-lt"/>
              </a:rPr>
              <a:t>Evitar pesar próximo de ar condicionado ou unidades com ventilador (computadores).</a:t>
            </a:r>
          </a:p>
          <a:p>
            <a:pPr marL="342900" indent="-342900" algn="just">
              <a:lnSpc>
                <a:spcPct val="120000"/>
              </a:lnSpc>
              <a:buFont typeface="+mj-lt"/>
              <a:buAutoNum type="alphaLcParenR" startAt="7"/>
            </a:pPr>
            <a:r>
              <a:rPr lang="pt-BR" sz="1600" dirty="0">
                <a:latin typeface="+mj-lt"/>
              </a:rPr>
              <a:t>Nunca pesar próximo da porta.</a:t>
            </a:r>
          </a:p>
          <a:p>
            <a:pPr marL="342900" indent="-342900" algn="just">
              <a:lnSpc>
                <a:spcPct val="120000"/>
              </a:lnSpc>
              <a:buFont typeface="+mj-lt"/>
              <a:buAutoNum type="alphaLcParenR" startAt="7"/>
            </a:pPr>
            <a:r>
              <a:rPr lang="pt-BR" sz="1600" dirty="0">
                <a:latin typeface="+mj-lt"/>
              </a:rPr>
              <a:t>Pressão Atmosférica (900 a 1100 </a:t>
            </a:r>
            <a:r>
              <a:rPr lang="pt-BR" sz="1600" dirty="0" err="1">
                <a:latin typeface="+mj-lt"/>
              </a:rPr>
              <a:t>hPa</a:t>
            </a:r>
            <a:r>
              <a:rPr lang="pt-BR" sz="1600" dirty="0">
                <a:latin typeface="+mj-lt"/>
              </a:rPr>
              <a:t>) </a:t>
            </a:r>
          </a:p>
          <a:p>
            <a:pPr marL="342900" indent="-342900" algn="just">
              <a:lnSpc>
                <a:spcPct val="120000"/>
              </a:lnSpc>
              <a:buFont typeface="+mj-lt"/>
              <a:buAutoNum type="alphaLcParenR" startAt="7"/>
            </a:pPr>
            <a:r>
              <a:rPr lang="pt-BR" sz="1600" dirty="0">
                <a:latin typeface="+mj-lt"/>
              </a:rPr>
              <a:t>Sem vibrações</a:t>
            </a:r>
          </a:p>
          <a:p>
            <a:pPr marL="342900" indent="-342900" algn="just">
              <a:lnSpc>
                <a:spcPct val="120000"/>
              </a:lnSpc>
              <a:buFont typeface="+mj-lt"/>
              <a:buAutoNum type="alphaLcParenR" startAt="7"/>
            </a:pPr>
            <a:r>
              <a:rPr lang="pt-BR" sz="1600" dirty="0">
                <a:latin typeface="+mj-lt"/>
              </a:rPr>
              <a:t>Sem partículas de poeira</a:t>
            </a:r>
          </a:p>
          <a:p>
            <a:pPr marL="342900" indent="-342900" algn="just">
              <a:lnSpc>
                <a:spcPct val="120000"/>
              </a:lnSpc>
              <a:buFont typeface="+mj-lt"/>
              <a:buAutoNum type="alphaLcParenR" startAt="7"/>
            </a:pPr>
            <a:r>
              <a:rPr lang="pt-BR" sz="1600" dirty="0">
                <a:latin typeface="+mj-lt"/>
              </a:rPr>
              <a:t>Sem interferências eletromagnéticas</a:t>
            </a:r>
          </a:p>
        </p:txBody>
      </p:sp>
      <p:sp>
        <p:nvSpPr>
          <p:cNvPr id="4" name="Título 1">
            <a:extLst>
              <a:ext uri="{FF2B5EF4-FFF2-40B4-BE49-F238E27FC236}">
                <a16:creationId xmlns="" xmlns:a16="http://schemas.microsoft.com/office/drawing/2014/main" id="{2FD0779D-89A3-441E-8979-D05D40C2E8F9}"/>
              </a:ext>
            </a:extLst>
          </p:cNvPr>
          <p:cNvSpPr txBox="1">
            <a:spLocks/>
          </p:cNvSpPr>
          <p:nvPr/>
        </p:nvSpPr>
        <p:spPr>
          <a:xfrm>
            <a:off x="179388" y="229353"/>
            <a:ext cx="8596312" cy="5920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Inmetro – CUIDADOS NO MANUSEIO DAS BALANÇAS</a:t>
            </a:r>
          </a:p>
        </p:txBody>
      </p:sp>
    </p:spTree>
    <p:extLst>
      <p:ext uri="{BB962C8B-B14F-4D97-AF65-F5344CB8AC3E}">
        <p14:creationId xmlns:p14="http://schemas.microsoft.com/office/powerpoint/2010/main" val="369242153"/>
      </p:ext>
    </p:extLst>
  </p:cSld>
  <p:clrMapOvr>
    <a:masterClrMapping/>
  </p:clrMapOvr>
  <p:transition advTm="10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517544" y="1532542"/>
            <a:ext cx="7920000" cy="4141390"/>
          </a:xfrm>
          <a:prstGeom prst="rect">
            <a:avLst/>
          </a:prstGeom>
        </p:spPr>
        <p:txBody>
          <a:bodyPr>
            <a:spAutoFit/>
          </a:bodyPr>
          <a:lstStyle/>
          <a:p>
            <a:pPr algn="just">
              <a:lnSpc>
                <a:spcPct val="110000"/>
              </a:lnSpc>
            </a:pPr>
            <a:r>
              <a:rPr lang="pt-BR" sz="1600" b="1" dirty="0">
                <a:solidFill>
                  <a:srgbClr val="E1B937"/>
                </a:solidFill>
                <a:latin typeface="+mj-lt"/>
              </a:rPr>
              <a:t>ROTINA EM USO </a:t>
            </a:r>
            <a:endParaRPr lang="pt-BR" sz="1600" b="1" dirty="0" smtClean="0">
              <a:solidFill>
                <a:srgbClr val="E1B937"/>
              </a:solidFill>
              <a:latin typeface="+mj-lt"/>
            </a:endParaRPr>
          </a:p>
          <a:p>
            <a:pPr algn="just">
              <a:lnSpc>
                <a:spcPct val="110000"/>
              </a:lnSpc>
            </a:pPr>
            <a:endParaRPr lang="pt-BR" sz="1600" b="1" dirty="0">
              <a:latin typeface="+mj-lt"/>
            </a:endParaRPr>
          </a:p>
          <a:p>
            <a:pPr marL="342900" indent="-342900" algn="just">
              <a:lnSpc>
                <a:spcPct val="110000"/>
              </a:lnSpc>
              <a:buFont typeface="+mj-lt"/>
              <a:buAutoNum type="alphaLcParenR"/>
            </a:pPr>
            <a:r>
              <a:rPr lang="pt-BR" sz="1600" dirty="0">
                <a:latin typeface="+mj-lt"/>
              </a:rPr>
              <a:t>Verificar se a balança está nivelada. </a:t>
            </a:r>
          </a:p>
          <a:p>
            <a:pPr marL="342900" indent="-342900" algn="just">
              <a:lnSpc>
                <a:spcPct val="110000"/>
              </a:lnSpc>
              <a:buFont typeface="+mj-lt"/>
              <a:buAutoNum type="alphaLcParenR"/>
            </a:pPr>
            <a:r>
              <a:rPr lang="pt-BR" sz="1600" dirty="0">
                <a:latin typeface="+mj-lt"/>
              </a:rPr>
              <a:t>Evitar abrir em demasia a balança, a fim de prevenir turbulências de ar e trocas de temperatura. </a:t>
            </a:r>
          </a:p>
          <a:p>
            <a:pPr marL="342900" indent="-342900" algn="just">
              <a:lnSpc>
                <a:spcPct val="110000"/>
              </a:lnSpc>
              <a:buFont typeface="+mj-lt"/>
              <a:buAutoNum type="alphaLcParenR"/>
            </a:pPr>
            <a:r>
              <a:rPr lang="pt-BR" sz="1600" dirty="0">
                <a:latin typeface="+mj-lt"/>
              </a:rPr>
              <a:t>Manter a balança conectada à rede para estabelecer o equilíbrio térmico dos componentes eletrônicos. </a:t>
            </a:r>
          </a:p>
          <a:p>
            <a:pPr marL="342900" indent="-342900" algn="just">
              <a:lnSpc>
                <a:spcPct val="110000"/>
              </a:lnSpc>
              <a:buFont typeface="+mj-lt"/>
              <a:buAutoNum type="alphaLcParenR"/>
            </a:pPr>
            <a:r>
              <a:rPr lang="pt-BR" sz="1600" dirty="0">
                <a:latin typeface="+mj-lt"/>
              </a:rPr>
              <a:t>Evitar usar recipientes feitos de plástico e vidro, em locais com umidade abaixo de 40 % (eletrostática).</a:t>
            </a:r>
          </a:p>
          <a:p>
            <a:pPr marL="342900" indent="-342900" algn="just">
              <a:lnSpc>
                <a:spcPct val="110000"/>
              </a:lnSpc>
              <a:buFont typeface="+mj-lt"/>
              <a:buAutoNum type="alphaLcParenR"/>
            </a:pPr>
            <a:r>
              <a:rPr lang="pt-BR" sz="1600" dirty="0">
                <a:latin typeface="+mj-lt"/>
              </a:rPr>
              <a:t>Os pesos-padrão ou objetos a serem pesados devem estar na mesma temperatura do laboratório, a fim de prevenir correntes de ar. </a:t>
            </a:r>
          </a:p>
          <a:p>
            <a:pPr marL="342900" indent="-342900" algn="just">
              <a:lnSpc>
                <a:spcPct val="110000"/>
              </a:lnSpc>
              <a:buFont typeface="+mj-lt"/>
              <a:buAutoNum type="alphaLcParenR"/>
            </a:pPr>
            <a:r>
              <a:rPr lang="pt-BR" sz="1600" dirty="0">
                <a:latin typeface="+mj-lt"/>
              </a:rPr>
              <a:t>Evitar colocar as mãos dentro da câmara de pesagem. (usar pinças)</a:t>
            </a:r>
          </a:p>
          <a:p>
            <a:pPr marL="342900" indent="-342900" algn="just">
              <a:lnSpc>
                <a:spcPct val="110000"/>
              </a:lnSpc>
              <a:buFont typeface="+mj-lt"/>
              <a:buAutoNum type="alphaLcParenR"/>
            </a:pPr>
            <a:r>
              <a:rPr lang="pt-BR" sz="1600" dirty="0">
                <a:latin typeface="+mj-lt"/>
              </a:rPr>
              <a:t>Colocar os pesos-padrão e objetos que serão pesados, no centro do prato da balança. </a:t>
            </a:r>
          </a:p>
          <a:p>
            <a:pPr marL="342900" indent="-342900" algn="just">
              <a:lnSpc>
                <a:spcPct val="110000"/>
              </a:lnSpc>
              <a:buFont typeface="+mj-lt"/>
              <a:buAutoNum type="alphaLcParenR"/>
            </a:pPr>
            <a:r>
              <a:rPr lang="pt-BR" sz="1600" dirty="0">
                <a:latin typeface="+mj-lt"/>
              </a:rPr>
              <a:t>Manter a balança e os pesos-padrão sempre bem limpos. </a:t>
            </a:r>
          </a:p>
          <a:p>
            <a:pPr marL="342900" indent="-342900" algn="just">
              <a:lnSpc>
                <a:spcPct val="110000"/>
              </a:lnSpc>
              <a:buFont typeface="+mj-lt"/>
              <a:buAutoNum type="alphaLcParenR"/>
            </a:pPr>
            <a:r>
              <a:rPr lang="pt-BR" sz="1600" dirty="0">
                <a:latin typeface="+mj-lt"/>
              </a:rPr>
              <a:t>Não manter a balança carregada com os pesos-padrão após realizar as calibrações. </a:t>
            </a:r>
          </a:p>
        </p:txBody>
      </p:sp>
      <p:sp>
        <p:nvSpPr>
          <p:cNvPr id="4" name="Título 1">
            <a:extLst>
              <a:ext uri="{FF2B5EF4-FFF2-40B4-BE49-F238E27FC236}">
                <a16:creationId xmlns="" xmlns:a16="http://schemas.microsoft.com/office/drawing/2014/main" id="{1B9F55B2-FE84-49E3-ABBF-8632BDCD1246}"/>
              </a:ext>
            </a:extLst>
          </p:cNvPr>
          <p:cNvSpPr txBox="1">
            <a:spLocks/>
          </p:cNvSpPr>
          <p:nvPr/>
        </p:nvSpPr>
        <p:spPr>
          <a:xfrm>
            <a:off x="179388" y="229353"/>
            <a:ext cx="8596312" cy="5920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Inmetro – CUIDADOS NO MANUSEIO DAS BALANÇAS</a:t>
            </a:r>
          </a:p>
        </p:txBody>
      </p:sp>
    </p:spTree>
    <p:extLst>
      <p:ext uri="{BB962C8B-B14F-4D97-AF65-F5344CB8AC3E}">
        <p14:creationId xmlns:p14="http://schemas.microsoft.com/office/powerpoint/2010/main" val="3100207280"/>
      </p:ext>
    </p:extLst>
  </p:cSld>
  <p:clrMapOvr>
    <a:masterClrMapping/>
  </p:clrMapOvr>
  <p:transition advTm="10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Espaço Reservado para Conteúdo 2"/>
          <p:cNvSpPr>
            <a:spLocks noGrp="1"/>
          </p:cNvSpPr>
          <p:nvPr>
            <p:ph idx="4294967295"/>
          </p:nvPr>
        </p:nvSpPr>
        <p:spPr>
          <a:xfrm>
            <a:off x="605560" y="1630027"/>
            <a:ext cx="7920000" cy="4320000"/>
          </a:xfrm>
        </p:spPr>
        <p:txBody>
          <a:bodyPr>
            <a:noAutofit/>
          </a:bodyPr>
          <a:lstStyle/>
          <a:p>
            <a:pPr marL="0" indent="0" algn="just">
              <a:lnSpc>
                <a:spcPct val="120000"/>
              </a:lnSpc>
              <a:spcBef>
                <a:spcPts val="0"/>
              </a:spcBef>
              <a:buFont typeface="Arial" charset="0"/>
              <a:buNone/>
            </a:pPr>
            <a:r>
              <a:rPr lang="pt-BR" sz="1600" b="1" dirty="0">
                <a:latin typeface="+mj-lt"/>
              </a:rPr>
              <a:t>Para realizar a calibração de uma balança, alguns passos devem ser realizados antecipadamente. Resumidamente podemos citar os seguintes</a:t>
            </a:r>
            <a:r>
              <a:rPr lang="pt-BR" sz="1600" b="1" dirty="0">
                <a:solidFill>
                  <a:srgbClr val="E1B937"/>
                </a:solidFill>
                <a:latin typeface="+mj-lt"/>
              </a:rPr>
              <a:t>:</a:t>
            </a:r>
          </a:p>
          <a:p>
            <a:pPr marL="0" indent="0" algn="just">
              <a:lnSpc>
                <a:spcPct val="120000"/>
              </a:lnSpc>
              <a:spcBef>
                <a:spcPts val="0"/>
              </a:spcBef>
              <a:buFont typeface="Arial" charset="0"/>
              <a:buNone/>
            </a:pPr>
            <a:endParaRPr lang="pt-BR" sz="1600" b="1" dirty="0">
              <a:latin typeface="+mj-lt"/>
            </a:endParaRPr>
          </a:p>
          <a:p>
            <a:pPr marL="400050" indent="-400050" algn="just">
              <a:lnSpc>
                <a:spcPct val="120000"/>
              </a:lnSpc>
              <a:spcBef>
                <a:spcPts val="0"/>
              </a:spcBef>
              <a:buFont typeface="+mj-lt"/>
              <a:buAutoNum type="romanLcPeriod"/>
            </a:pPr>
            <a:r>
              <a:rPr lang="pt-BR" sz="1600" dirty="0">
                <a:latin typeface="+mj-lt"/>
              </a:rPr>
              <a:t>Assegurar que antes de calibrar  as balanças, as mesmas, se forem eletrônicas, devem estar conectadas a rede elétrica com meia hora de antecedência para o pré-aquecimento dos elementos eletrônicos. </a:t>
            </a:r>
          </a:p>
          <a:p>
            <a:pPr marL="400050" indent="-400050" algn="just">
              <a:lnSpc>
                <a:spcPct val="120000"/>
              </a:lnSpc>
              <a:spcBef>
                <a:spcPts val="0"/>
              </a:spcBef>
              <a:buFont typeface="+mj-lt"/>
              <a:buAutoNum type="romanLcPeriod"/>
            </a:pPr>
            <a:r>
              <a:rPr lang="pt-BR" sz="1600" dirty="0">
                <a:latin typeface="+mj-lt"/>
              </a:rPr>
              <a:t>Verificar se a bancada é rígida o suficiente.</a:t>
            </a:r>
          </a:p>
          <a:p>
            <a:pPr marL="400050" indent="-400050" algn="just">
              <a:lnSpc>
                <a:spcPct val="120000"/>
              </a:lnSpc>
              <a:spcBef>
                <a:spcPts val="0"/>
              </a:spcBef>
              <a:buFont typeface="+mj-lt"/>
              <a:buAutoNum type="romanLcPeriod"/>
            </a:pPr>
            <a:r>
              <a:rPr lang="pt-BR" sz="1600" dirty="0">
                <a:latin typeface="+mj-lt"/>
              </a:rPr>
              <a:t>Verificar se a balança está nivelada.</a:t>
            </a:r>
          </a:p>
          <a:p>
            <a:pPr marL="400050" indent="-400050" algn="just">
              <a:lnSpc>
                <a:spcPct val="120000"/>
              </a:lnSpc>
              <a:spcBef>
                <a:spcPts val="0"/>
              </a:spcBef>
              <a:buFont typeface="+mj-lt"/>
              <a:buAutoNum type="romanLcPeriod"/>
            </a:pPr>
            <a:r>
              <a:rPr lang="pt-BR" sz="1600" dirty="0">
                <a:latin typeface="+mj-lt"/>
              </a:rPr>
              <a:t>Proceder a limpeza do prato e da câmara de pesagem com a ajuda de um pincel de pelo de camelo, preferencialmente.</a:t>
            </a:r>
          </a:p>
          <a:p>
            <a:pPr marL="0" indent="0" algn="just">
              <a:lnSpc>
                <a:spcPct val="120000"/>
              </a:lnSpc>
              <a:spcBef>
                <a:spcPts val="0"/>
              </a:spcBef>
              <a:buFont typeface="Arial" charset="0"/>
              <a:buNone/>
            </a:pPr>
            <a:endParaRPr lang="pt-BR" sz="1800" dirty="0"/>
          </a:p>
        </p:txBody>
      </p:sp>
      <p:sp>
        <p:nvSpPr>
          <p:cNvPr id="5" name="Título 1">
            <a:extLst>
              <a:ext uri="{FF2B5EF4-FFF2-40B4-BE49-F238E27FC236}">
                <a16:creationId xmlns="" xmlns:a16="http://schemas.microsoft.com/office/drawing/2014/main" id="{B0234175-7798-4312-A19D-C7167194E1F0}"/>
              </a:ext>
            </a:extLst>
          </p:cNvPr>
          <p:cNvSpPr txBox="1">
            <a:spLocks/>
          </p:cNvSpPr>
          <p:nvPr/>
        </p:nvSpPr>
        <p:spPr>
          <a:xfrm>
            <a:off x="167425" y="123094"/>
            <a:ext cx="8796270" cy="756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Inmetro </a:t>
            </a:r>
            <a:r>
              <a:rPr lang="pt-BR" sz="2200" b="1" dirty="0" smtClean="0">
                <a:solidFill>
                  <a:srgbClr val="0066B2"/>
                </a:solidFill>
              </a:rPr>
              <a:t>- </a:t>
            </a:r>
            <a:r>
              <a:rPr lang="pt-BR" sz="2200" b="1" dirty="0">
                <a:solidFill>
                  <a:srgbClr val="0066B2"/>
                </a:solidFill>
              </a:rPr>
              <a:t>PROCEDIMENTO DE CALIBRAÇÃO DE BALANÇAS</a:t>
            </a:r>
          </a:p>
        </p:txBody>
      </p:sp>
    </p:spTree>
    <p:extLst>
      <p:ext uri="{BB962C8B-B14F-4D97-AF65-F5344CB8AC3E}">
        <p14:creationId xmlns:p14="http://schemas.microsoft.com/office/powerpoint/2010/main" val="2677518746"/>
      </p:ext>
    </p:extLst>
  </p:cSld>
  <p:clrMapOvr>
    <a:masterClrMapping/>
  </p:clrMapOvr>
  <p:transition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17268" y="1096724"/>
            <a:ext cx="7920000" cy="5075278"/>
          </a:xfrm>
        </p:spPr>
        <p:txBody>
          <a:bodyPr>
            <a:noAutofit/>
          </a:bodyPr>
          <a:lstStyle/>
          <a:p>
            <a:pPr marL="0" lvl="0" indent="0">
              <a:buNone/>
            </a:pPr>
            <a:r>
              <a:rPr lang="pt-BR" sz="1800" b="1" cap="all" dirty="0">
                <a:latin typeface="+mj-lt"/>
              </a:rPr>
              <a:t>5. PROCEDIMENTO DE CALIBRAÇÃO DE BALANÇAS</a:t>
            </a:r>
            <a:endParaRPr lang="pt-BR" sz="1800" b="1" dirty="0">
              <a:latin typeface="+mj-lt"/>
            </a:endParaRPr>
          </a:p>
          <a:p>
            <a:pPr lvl="1"/>
            <a:r>
              <a:rPr lang="pt-BR" sz="1600" cap="all" dirty="0">
                <a:latin typeface="+mj-lt"/>
              </a:rPr>
              <a:t>Calibração de balança de precisão e analítica. </a:t>
            </a:r>
            <a:endParaRPr lang="pt-BR" sz="1600" dirty="0">
              <a:latin typeface="+mj-lt"/>
            </a:endParaRPr>
          </a:p>
          <a:p>
            <a:pPr lvl="1"/>
            <a:r>
              <a:rPr lang="pt-BR" sz="1600" cap="all" dirty="0">
                <a:latin typeface="+mj-lt"/>
              </a:rPr>
              <a:t>Fatores de influencia na calibração DE BALANÇAS</a:t>
            </a:r>
            <a:endParaRPr lang="pt-BR" sz="1600" dirty="0">
              <a:latin typeface="+mj-lt"/>
            </a:endParaRPr>
          </a:p>
          <a:p>
            <a:pPr lvl="1"/>
            <a:r>
              <a:rPr lang="pt-BR" sz="1600" cap="all" dirty="0">
                <a:latin typeface="+mj-lt"/>
              </a:rPr>
              <a:t>fontes de incerteza de medição</a:t>
            </a:r>
            <a:endParaRPr lang="pt-BR" sz="1600" dirty="0">
              <a:latin typeface="+mj-lt"/>
            </a:endParaRPr>
          </a:p>
          <a:p>
            <a:pPr lvl="1"/>
            <a:r>
              <a:rPr lang="pt-BR" sz="1600" cap="all" dirty="0">
                <a:latin typeface="+mj-lt"/>
              </a:rPr>
              <a:t>Rotina Empregada para Calibração de Balança.</a:t>
            </a:r>
            <a:endParaRPr lang="pt-BR" sz="1600" dirty="0">
              <a:latin typeface="+mj-lt"/>
            </a:endParaRPr>
          </a:p>
          <a:p>
            <a:pPr lvl="1"/>
            <a:r>
              <a:rPr lang="pt-BR" sz="1600" cap="all" dirty="0">
                <a:latin typeface="+mj-lt"/>
              </a:rPr>
              <a:t>montando planilha de cálculo da incerteza de medição na calibração de uma balança ANALITICA.</a:t>
            </a:r>
          </a:p>
          <a:p>
            <a:pPr lvl="1"/>
            <a:r>
              <a:rPr lang="pt-BR" sz="1600" cap="all" dirty="0">
                <a:latin typeface="+mj-lt"/>
              </a:rPr>
              <a:t>VERIFICAÇÃO INTERMEDIÁRIA DE BALANÇAS – DOQ CGCRE 36</a:t>
            </a:r>
            <a:endParaRPr lang="pt-BR" sz="1600" dirty="0">
              <a:latin typeface="+mj-lt"/>
            </a:endParaRPr>
          </a:p>
          <a:p>
            <a:pPr lvl="1"/>
            <a:r>
              <a:rPr lang="pt-BR" sz="1600" cap="all" dirty="0">
                <a:latin typeface="+mj-lt"/>
              </a:rPr>
              <a:t>EXERCICIO </a:t>
            </a:r>
          </a:p>
          <a:p>
            <a:pPr marL="0" lvl="0" indent="0">
              <a:buNone/>
            </a:pPr>
            <a:r>
              <a:rPr lang="pt-BR" sz="1800" b="1" cap="all" dirty="0">
                <a:latin typeface="+mj-lt"/>
              </a:rPr>
              <a:t>6. Ajuste de uma função</a:t>
            </a:r>
            <a:endParaRPr lang="pt-BR" sz="1800" b="1" dirty="0">
              <a:latin typeface="+mj-lt"/>
            </a:endParaRPr>
          </a:p>
          <a:p>
            <a:pPr lvl="1"/>
            <a:r>
              <a:rPr lang="pt-BR" sz="1600" cap="all" dirty="0">
                <a:latin typeface="+mj-lt"/>
              </a:rPr>
              <a:t>Curva de calibração DE UMA BALANÇA </a:t>
            </a:r>
            <a:endParaRPr lang="pt-BR" sz="1600" dirty="0">
              <a:latin typeface="+mj-lt"/>
            </a:endParaRPr>
          </a:p>
          <a:p>
            <a:pPr lvl="1"/>
            <a:r>
              <a:rPr lang="pt-BR" sz="1600" cap="all" dirty="0">
                <a:latin typeface="+mj-lt"/>
              </a:rPr>
              <a:t>INCERTEZA DA CURVA AJUSTADA</a:t>
            </a:r>
            <a:endParaRPr lang="pt-BR" sz="1600" dirty="0">
              <a:latin typeface="+mj-lt"/>
            </a:endParaRPr>
          </a:p>
          <a:p>
            <a:pPr lvl="1"/>
            <a:r>
              <a:rPr lang="pt-BR" sz="1600" cap="all" dirty="0">
                <a:latin typeface="+mj-lt"/>
              </a:rPr>
              <a:t>exercícios</a:t>
            </a:r>
            <a:endParaRPr lang="pt-BR" sz="1600" dirty="0">
              <a:latin typeface="+mj-lt"/>
            </a:endParaRPr>
          </a:p>
          <a:p>
            <a:pPr marL="0" lvl="0" indent="0">
              <a:buNone/>
            </a:pPr>
            <a:r>
              <a:rPr lang="pt-BR" sz="1800" b="1" cap="all" dirty="0">
                <a:latin typeface="+mj-lt"/>
              </a:rPr>
              <a:t>7. Determinação de incerteza em medições indiretas</a:t>
            </a:r>
            <a:endParaRPr lang="pt-BR" sz="1800" b="1" dirty="0">
              <a:latin typeface="+mj-lt"/>
            </a:endParaRPr>
          </a:p>
          <a:p>
            <a:pPr lvl="1"/>
            <a:r>
              <a:rPr lang="pt-BR" sz="1600" cap="all" dirty="0">
                <a:latin typeface="+mj-lt"/>
              </a:rPr>
              <a:t>propagação de incertezas em medições indiretas</a:t>
            </a:r>
            <a:endParaRPr lang="pt-BR" sz="1600" dirty="0">
              <a:latin typeface="+mj-lt"/>
            </a:endParaRPr>
          </a:p>
          <a:p>
            <a:pPr lvl="1"/>
            <a:r>
              <a:rPr lang="pt-BR" sz="1600" cap="all" dirty="0">
                <a:latin typeface="+mj-lt"/>
              </a:rPr>
              <a:t>INCERTEZA RELATIVA</a:t>
            </a:r>
            <a:endParaRPr lang="pt-BR" sz="1600" dirty="0">
              <a:latin typeface="+mj-lt"/>
            </a:endParaRPr>
          </a:p>
          <a:p>
            <a:pPr lvl="1"/>
            <a:r>
              <a:rPr lang="pt-BR" sz="1600" cap="all" dirty="0">
                <a:latin typeface="+mj-lt"/>
              </a:rPr>
              <a:t>exercícios </a:t>
            </a:r>
            <a:endParaRPr lang="pt-BR" sz="1600" dirty="0">
              <a:latin typeface="+mj-lt"/>
            </a:endParaRPr>
          </a:p>
          <a:p>
            <a:pPr marL="0" lvl="0" indent="0">
              <a:lnSpc>
                <a:spcPct val="100000"/>
              </a:lnSpc>
              <a:spcBef>
                <a:spcPts val="0"/>
              </a:spcBef>
              <a:buNone/>
            </a:pPr>
            <a:endParaRPr lang="pt-BR" sz="1800" dirty="0"/>
          </a:p>
        </p:txBody>
      </p:sp>
      <p:pic>
        <p:nvPicPr>
          <p:cNvPr id="5" name="Picture 2" descr="https://entib.org.br/entib/imagens/CAB_ENTIB_conteudo_programatic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3" y="485499"/>
            <a:ext cx="9159813" cy="453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4089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Espaço Reservado para Conteúdo 2"/>
          <p:cNvSpPr>
            <a:spLocks noGrp="1"/>
          </p:cNvSpPr>
          <p:nvPr>
            <p:ph idx="4294967295"/>
          </p:nvPr>
        </p:nvSpPr>
        <p:spPr>
          <a:xfrm>
            <a:off x="621621" y="1973464"/>
            <a:ext cx="7920000" cy="2867478"/>
          </a:xfrm>
        </p:spPr>
        <p:txBody>
          <a:bodyPr>
            <a:noAutofit/>
          </a:bodyPr>
          <a:lstStyle/>
          <a:p>
            <a:pPr marL="0" indent="0" algn="just">
              <a:lnSpc>
                <a:spcPct val="120000"/>
              </a:lnSpc>
              <a:spcBef>
                <a:spcPts val="0"/>
              </a:spcBef>
              <a:buFont typeface="Arial" charset="0"/>
              <a:buNone/>
            </a:pPr>
            <a:r>
              <a:rPr lang="pt-BR" sz="1600" b="1" dirty="0">
                <a:latin typeface="+mj-lt"/>
              </a:rPr>
              <a:t>Para realizar a calibração de uma balança, alguns passos devem ser realizados antecipadamente. Resumidamente podemos citar os seguintes</a:t>
            </a:r>
            <a:r>
              <a:rPr lang="pt-BR" sz="1600" b="1" dirty="0" smtClean="0">
                <a:latin typeface="+mj-lt"/>
              </a:rPr>
              <a:t>:</a:t>
            </a:r>
          </a:p>
          <a:p>
            <a:pPr marL="0" indent="0" algn="just">
              <a:lnSpc>
                <a:spcPct val="120000"/>
              </a:lnSpc>
              <a:spcBef>
                <a:spcPts val="0"/>
              </a:spcBef>
              <a:buFont typeface="Arial" charset="0"/>
              <a:buNone/>
            </a:pPr>
            <a:endParaRPr lang="pt-BR" sz="1600" b="1" dirty="0">
              <a:latin typeface="+mj-lt"/>
            </a:endParaRPr>
          </a:p>
          <a:p>
            <a:pPr marL="0" indent="0" algn="just">
              <a:lnSpc>
                <a:spcPct val="120000"/>
              </a:lnSpc>
              <a:spcBef>
                <a:spcPts val="0"/>
              </a:spcBef>
              <a:buFont typeface="Arial" charset="0"/>
              <a:buNone/>
            </a:pPr>
            <a:endParaRPr lang="pt-BR" sz="1600" b="1" dirty="0">
              <a:latin typeface="+mj-lt"/>
            </a:endParaRPr>
          </a:p>
          <a:p>
            <a:pPr marL="0" indent="0" algn="just">
              <a:lnSpc>
                <a:spcPct val="120000"/>
              </a:lnSpc>
              <a:spcBef>
                <a:spcPts val="0"/>
              </a:spcBef>
              <a:buNone/>
            </a:pPr>
            <a:r>
              <a:rPr lang="pt-BR" sz="1600" dirty="0">
                <a:latin typeface="+mj-lt"/>
              </a:rPr>
              <a:t>v. Selecionar a classe de peso-padrão correspondente a classe de exatidão da balança.</a:t>
            </a:r>
          </a:p>
          <a:p>
            <a:pPr marL="0" indent="0" algn="just">
              <a:lnSpc>
                <a:spcPct val="120000"/>
              </a:lnSpc>
              <a:spcBef>
                <a:spcPts val="0"/>
              </a:spcBef>
              <a:buNone/>
            </a:pPr>
            <a:r>
              <a:rPr lang="pt-BR" sz="1600" dirty="0">
                <a:latin typeface="+mj-lt"/>
              </a:rPr>
              <a:t>vi. Posicional os padrões próximo da balança e esperar 30 min para a estabilidade térmica dos mesmos com a balança.</a:t>
            </a:r>
          </a:p>
          <a:p>
            <a:pPr marL="0" indent="0" algn="just">
              <a:lnSpc>
                <a:spcPct val="120000"/>
              </a:lnSpc>
              <a:spcBef>
                <a:spcPts val="0"/>
              </a:spcBef>
              <a:buNone/>
            </a:pPr>
            <a:r>
              <a:rPr lang="pt-BR" sz="1600" dirty="0" err="1">
                <a:latin typeface="+mj-lt"/>
              </a:rPr>
              <a:t>vii</a:t>
            </a:r>
            <a:r>
              <a:rPr lang="pt-BR" sz="1600" dirty="0">
                <a:latin typeface="+mj-lt"/>
              </a:rPr>
              <a:t>. Posicionar adequadamente os </a:t>
            </a:r>
            <a:r>
              <a:rPr lang="pt-BR" sz="1600" dirty="0" err="1">
                <a:latin typeface="+mj-lt"/>
              </a:rPr>
              <a:t>termo-higrômetros</a:t>
            </a:r>
            <a:r>
              <a:rPr lang="pt-BR" sz="1600" dirty="0">
                <a:latin typeface="+mj-lt"/>
              </a:rPr>
              <a:t>.</a:t>
            </a:r>
          </a:p>
          <a:p>
            <a:pPr marL="0" indent="0" algn="just">
              <a:lnSpc>
                <a:spcPct val="120000"/>
              </a:lnSpc>
              <a:spcBef>
                <a:spcPts val="0"/>
              </a:spcBef>
              <a:buFont typeface="Arial" charset="0"/>
              <a:buNone/>
            </a:pPr>
            <a:endParaRPr lang="pt-BR" sz="1800" dirty="0"/>
          </a:p>
        </p:txBody>
      </p:sp>
      <p:sp>
        <p:nvSpPr>
          <p:cNvPr id="5" name="Título 1">
            <a:extLst>
              <a:ext uri="{FF2B5EF4-FFF2-40B4-BE49-F238E27FC236}">
                <a16:creationId xmlns="" xmlns:a16="http://schemas.microsoft.com/office/drawing/2014/main" id="{96134A8D-7753-4626-A973-A73D01BC8FF0}"/>
              </a:ext>
            </a:extLst>
          </p:cNvPr>
          <p:cNvSpPr txBox="1">
            <a:spLocks/>
          </p:cNvSpPr>
          <p:nvPr/>
        </p:nvSpPr>
        <p:spPr>
          <a:xfrm>
            <a:off x="374650" y="277640"/>
            <a:ext cx="8601925" cy="756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Inmetro - PROCEDIMENTO DE CALIBRAÇÃO DE BALANÇAS</a:t>
            </a:r>
          </a:p>
          <a:p>
            <a:endParaRPr lang="pt-BR" sz="2400" b="1" dirty="0">
              <a:solidFill>
                <a:srgbClr val="0066B2"/>
              </a:solidFill>
            </a:endParaRPr>
          </a:p>
        </p:txBody>
      </p:sp>
    </p:spTree>
    <p:extLst>
      <p:ext uri="{BB962C8B-B14F-4D97-AF65-F5344CB8AC3E}">
        <p14:creationId xmlns:p14="http://schemas.microsoft.com/office/powerpoint/2010/main" val="2341940582"/>
      </p:ext>
    </p:extLst>
  </p:cSld>
  <p:clrMapOvr>
    <a:masterClrMapping/>
  </p:clrMapOvr>
  <p:transition advTm="10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4"/>
          <p:cNvSpPr>
            <a:spLocks noChangeArrowheads="1"/>
          </p:cNvSpPr>
          <p:nvPr/>
        </p:nvSpPr>
        <p:spPr bwMode="auto">
          <a:xfrm>
            <a:off x="374650" y="1403857"/>
            <a:ext cx="7920000" cy="3322704"/>
          </a:xfrm>
          <a:prstGeom prst="rect">
            <a:avLst/>
          </a:prstGeom>
          <a:noFill/>
          <a:ln w="9525">
            <a:noFill/>
            <a:miter lim="800000"/>
            <a:headEnd/>
            <a:tailEnd/>
          </a:ln>
          <a:effectLst/>
        </p:spPr>
        <p:txBody>
          <a:bodyPr anchor="ctr">
            <a:spAutoFit/>
          </a:bodyPr>
          <a:lstStyle/>
          <a:p>
            <a:pPr algn="just">
              <a:lnSpc>
                <a:spcPct val="120000"/>
              </a:lnSpc>
              <a:tabLst>
                <a:tab pos="-630238" algn="l"/>
                <a:tab pos="-539750" algn="l"/>
                <a:tab pos="180975" algn="l"/>
              </a:tabLst>
            </a:pPr>
            <a:r>
              <a:rPr lang="pt-BR" sz="1600" b="1" dirty="0">
                <a:latin typeface="+mj-lt"/>
              </a:rPr>
              <a:t>a) Repetibilidade das leituras</a:t>
            </a:r>
            <a:endParaRPr lang="pt-BR" sz="1600" dirty="0">
              <a:latin typeface="+mj-lt"/>
            </a:endParaRPr>
          </a:p>
          <a:p>
            <a:pPr algn="just">
              <a:lnSpc>
                <a:spcPct val="120000"/>
              </a:lnSpc>
              <a:tabLst>
                <a:tab pos="-630238" algn="l"/>
                <a:tab pos="-539750" algn="l"/>
                <a:tab pos="180975" algn="l"/>
              </a:tabLst>
            </a:pPr>
            <a:r>
              <a:rPr lang="pt-BR" sz="1600" dirty="0">
                <a:latin typeface="+mj-lt"/>
              </a:rPr>
              <a:t>A repetibilidade das leituras será representada pela maior incerteza tipo A encontrada nos pontos 10%; 50%; 100% da faixa de medição da balança. Em cada ponto serão realizadas 5 medições. A repetibilidade será dada pelo maior desvio padrão da média das medições. </a:t>
            </a:r>
          </a:p>
          <a:p>
            <a:pPr algn="just">
              <a:lnSpc>
                <a:spcPct val="120000"/>
              </a:lnSpc>
              <a:tabLst>
                <a:tab pos="-630238" algn="l"/>
                <a:tab pos="-539750" algn="l"/>
                <a:tab pos="180975" algn="l"/>
              </a:tabLst>
            </a:pPr>
            <a:endParaRPr lang="pt-BR" sz="1600" dirty="0">
              <a:latin typeface="+mj-lt"/>
            </a:endParaRPr>
          </a:p>
          <a:p>
            <a:pPr algn="just">
              <a:lnSpc>
                <a:spcPct val="120000"/>
              </a:lnSpc>
              <a:tabLst>
                <a:tab pos="-630238" algn="l"/>
                <a:tab pos="-539750" algn="l"/>
                <a:tab pos="180975" algn="l"/>
              </a:tabLst>
            </a:pPr>
            <a:r>
              <a:rPr lang="pt-BR" sz="1600" b="1" dirty="0">
                <a:latin typeface="+mj-lt"/>
              </a:rPr>
              <a:t>b) Excentricidade da balança.</a:t>
            </a:r>
            <a:endParaRPr lang="pt-BR" sz="1600" dirty="0">
              <a:latin typeface="+mj-lt"/>
            </a:endParaRPr>
          </a:p>
          <a:p>
            <a:pPr algn="just">
              <a:lnSpc>
                <a:spcPct val="120000"/>
              </a:lnSpc>
              <a:tabLst>
                <a:tab pos="-630238" algn="l"/>
                <a:tab pos="-539750" algn="l"/>
                <a:tab pos="180975" algn="l"/>
              </a:tabLst>
            </a:pPr>
            <a:r>
              <a:rPr lang="pt-BR" sz="1600" dirty="0">
                <a:latin typeface="+mj-lt"/>
              </a:rPr>
              <a:t>Este efeito ocorre quando o centro do objeto a ser medido não coincide com o centro do prato da balança.</a:t>
            </a:r>
          </a:p>
          <a:p>
            <a:pPr algn="just">
              <a:lnSpc>
                <a:spcPct val="120000"/>
              </a:lnSpc>
              <a:tabLst>
                <a:tab pos="-630238" algn="l"/>
                <a:tab pos="-539750" algn="l"/>
                <a:tab pos="180975" algn="l"/>
              </a:tabLst>
            </a:pPr>
            <a:r>
              <a:rPr lang="pt-BR" sz="1600" dirty="0">
                <a:latin typeface="+mj-lt"/>
              </a:rPr>
              <a:t>A excentricidade será determinada colocando-se uma massa de valor entre 30% a 50% da faixa de medição da balança em diferentes posições como mostra a figura abaixo. O valor da excentricidade será dado pela equação:</a:t>
            </a:r>
          </a:p>
        </p:txBody>
      </p:sp>
      <p:pic>
        <p:nvPicPr>
          <p:cNvPr id="169989" name="Picture 5" descr="excentricidade"/>
          <p:cNvPicPr>
            <a:picLocks noChangeAspect="1" noChangeArrowheads="1"/>
          </p:cNvPicPr>
          <p:nvPr/>
        </p:nvPicPr>
        <p:blipFill>
          <a:blip r:embed="rId3"/>
          <a:srcRect/>
          <a:stretch>
            <a:fillRect/>
          </a:stretch>
        </p:blipFill>
        <p:spPr bwMode="auto">
          <a:xfrm>
            <a:off x="1317938" y="4930594"/>
            <a:ext cx="2846387" cy="1177925"/>
          </a:xfrm>
          <a:prstGeom prst="rect">
            <a:avLst/>
          </a:prstGeom>
          <a:noFill/>
          <a:ln w="9525">
            <a:noFill/>
            <a:miter lim="800000"/>
            <a:headEnd/>
            <a:tailEnd/>
          </a:ln>
        </p:spPr>
      </p:pic>
      <p:sp>
        <p:nvSpPr>
          <p:cNvPr id="169991" name="Rectangle 7"/>
          <p:cNvSpPr>
            <a:spLocks noChangeArrowheads="1"/>
          </p:cNvSpPr>
          <p:nvPr/>
        </p:nvSpPr>
        <p:spPr bwMode="auto">
          <a:xfrm>
            <a:off x="0" y="3333750"/>
            <a:ext cx="9144000" cy="0"/>
          </a:xfrm>
          <a:prstGeom prst="rect">
            <a:avLst/>
          </a:prstGeom>
          <a:noFill/>
          <a:ln w="9525">
            <a:noFill/>
            <a:miter lim="800000"/>
            <a:headEnd/>
            <a:tailEnd/>
          </a:ln>
          <a:effectLst/>
        </p:spPr>
        <p:txBody>
          <a:bodyPr wrap="none" anchor="ctr">
            <a:spAutoFit/>
          </a:bodyPr>
          <a:lstStyle/>
          <a:p>
            <a:endParaRPr lang="pt-BR">
              <a:solidFill>
                <a:prstClr val="black"/>
              </a:solidFill>
            </a:endParaRPr>
          </a:p>
        </p:txBody>
      </p:sp>
      <p:graphicFrame>
        <p:nvGraphicFramePr>
          <p:cNvPr id="169990" name="Object 6"/>
          <p:cNvGraphicFramePr>
            <a:graphicFrameLocks noChangeAspect="1"/>
          </p:cNvGraphicFramePr>
          <p:nvPr>
            <p:extLst>
              <p:ext uri="{D42A27DB-BD31-4B8C-83A1-F6EECF244321}">
                <p14:modId xmlns:p14="http://schemas.microsoft.com/office/powerpoint/2010/main" val="3714197854"/>
              </p:ext>
            </p:extLst>
          </p:nvPr>
        </p:nvGraphicFramePr>
        <p:xfrm>
          <a:off x="5768596" y="5169677"/>
          <a:ext cx="2016125" cy="384175"/>
        </p:xfrm>
        <a:graphic>
          <a:graphicData uri="http://schemas.openxmlformats.org/presentationml/2006/ole">
            <mc:AlternateContent xmlns:mc="http://schemas.openxmlformats.org/markup-compatibility/2006">
              <mc:Choice xmlns:v="urn:schemas-microsoft-com:vml" Requires="v">
                <p:oleObj spid="_x0000_s23621" name="Equation" r:id="rId4" imgW="1002865" imgH="190417" progId="Equation.3">
                  <p:embed/>
                </p:oleObj>
              </mc:Choice>
              <mc:Fallback>
                <p:oleObj name="Equation" r:id="rId4" imgW="1002865" imgH="190417" progId="Equation.3">
                  <p:embed/>
                  <p:pic>
                    <p:nvPicPr>
                      <p:cNvPr id="16999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8596" y="5169677"/>
                        <a:ext cx="2016125"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ítulo 1">
            <a:extLst>
              <a:ext uri="{FF2B5EF4-FFF2-40B4-BE49-F238E27FC236}">
                <a16:creationId xmlns="" xmlns:a16="http://schemas.microsoft.com/office/drawing/2014/main" id="{6301AE92-3F17-47BB-995E-D78ED849ADE9}"/>
              </a:ext>
            </a:extLst>
          </p:cNvPr>
          <p:cNvSpPr txBox="1">
            <a:spLocks/>
          </p:cNvSpPr>
          <p:nvPr/>
        </p:nvSpPr>
        <p:spPr>
          <a:xfrm>
            <a:off x="374650" y="123093"/>
            <a:ext cx="8769350" cy="756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Inmetro - PROCEDIMENTO DE CALIBRAÇÃO DE BALANÇAS</a:t>
            </a:r>
          </a:p>
          <a:p>
            <a:endParaRPr lang="pt-BR" sz="2400" b="1" dirty="0">
              <a:solidFill>
                <a:srgbClr val="0066B2"/>
              </a:solidFill>
            </a:endParaRPr>
          </a:p>
        </p:txBody>
      </p:sp>
    </p:spTree>
    <p:extLst>
      <p:ext uri="{BB962C8B-B14F-4D97-AF65-F5344CB8AC3E}">
        <p14:creationId xmlns:p14="http://schemas.microsoft.com/office/powerpoint/2010/main" val="1856208186"/>
      </p:ext>
    </p:extLst>
  </p:cSld>
  <p:clrMapOvr>
    <a:masterClrMapping/>
  </p:clrMapOvr>
  <p:transition advTm="10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ChangeArrowheads="1"/>
          </p:cNvSpPr>
          <p:nvPr/>
        </p:nvSpPr>
        <p:spPr bwMode="auto">
          <a:xfrm>
            <a:off x="382588" y="1121050"/>
            <a:ext cx="7920000" cy="3933384"/>
          </a:xfrm>
          <a:prstGeom prst="rect">
            <a:avLst/>
          </a:prstGeom>
          <a:noFill/>
          <a:ln w="9525">
            <a:noFill/>
            <a:miter lim="800000"/>
            <a:headEnd/>
            <a:tailEnd/>
          </a:ln>
          <a:effectLst/>
        </p:spPr>
        <p:txBody>
          <a:bodyPr anchor="ctr">
            <a:spAutoFit/>
          </a:bodyPr>
          <a:lstStyle/>
          <a:p>
            <a:pPr algn="just">
              <a:lnSpc>
                <a:spcPct val="120000"/>
              </a:lnSpc>
              <a:tabLst>
                <a:tab pos="-630238" algn="l"/>
                <a:tab pos="-539750" algn="l"/>
                <a:tab pos="180975" algn="l"/>
              </a:tabLst>
            </a:pPr>
            <a:r>
              <a:rPr lang="pt-BR" sz="1600" b="1" dirty="0">
                <a:latin typeface="+mj-lt"/>
              </a:rPr>
              <a:t>c) Histerese</a:t>
            </a:r>
            <a:r>
              <a:rPr lang="pt-BR" sz="1600" b="1" dirty="0" smtClean="0">
                <a:latin typeface="+mj-lt"/>
              </a:rPr>
              <a:t>.</a:t>
            </a:r>
          </a:p>
          <a:p>
            <a:pPr algn="just">
              <a:lnSpc>
                <a:spcPct val="120000"/>
              </a:lnSpc>
              <a:tabLst>
                <a:tab pos="-630238" algn="l"/>
                <a:tab pos="-539750" algn="l"/>
                <a:tab pos="180975" algn="l"/>
              </a:tabLst>
            </a:pPr>
            <a:endParaRPr lang="pt-BR" sz="1600" b="1" dirty="0">
              <a:latin typeface="+mj-lt"/>
            </a:endParaRPr>
          </a:p>
          <a:p>
            <a:pPr algn="just">
              <a:lnSpc>
                <a:spcPct val="120000"/>
              </a:lnSpc>
              <a:tabLst>
                <a:tab pos="-630238" algn="l"/>
                <a:tab pos="-539750" algn="l"/>
                <a:tab pos="180975" algn="l"/>
              </a:tabLst>
            </a:pPr>
            <a:r>
              <a:rPr lang="pt-BR" sz="1600" dirty="0">
                <a:latin typeface="+mj-lt"/>
              </a:rPr>
              <a:t>Este fenômeno ocorre em sistemas mecânicos por rolamento ou atrito entre as peças. É determinada pela maior diferença entre a carga e descarga sofrida pelo instrumento. No caso, a balança analítica.</a:t>
            </a:r>
          </a:p>
          <a:p>
            <a:pPr algn="just">
              <a:lnSpc>
                <a:spcPct val="120000"/>
              </a:lnSpc>
              <a:tabLst>
                <a:tab pos="-630238" algn="l"/>
                <a:tab pos="-539750" algn="l"/>
                <a:tab pos="180975" algn="l"/>
              </a:tabLst>
            </a:pPr>
            <a:r>
              <a:rPr lang="pt-BR" sz="1600" dirty="0">
                <a:latin typeface="+mj-lt"/>
              </a:rPr>
              <a:t>Sua determinação se dará utilizando uma massa de valor 50% da faixa de medição da balança. O procedimento será o seguinte:</a:t>
            </a:r>
          </a:p>
          <a:p>
            <a:pPr algn="just">
              <a:lnSpc>
                <a:spcPct val="120000"/>
              </a:lnSpc>
              <a:tabLst>
                <a:tab pos="-630238" algn="l"/>
                <a:tab pos="-539750" algn="l"/>
                <a:tab pos="180975" algn="l"/>
              </a:tabLst>
            </a:pPr>
            <a:r>
              <a:rPr lang="pt-BR" sz="1600" dirty="0">
                <a:latin typeface="+mj-lt"/>
              </a:rPr>
              <a:t>Coloca-se a massa equivalente a 50% da faixa de medição da balança, no centro do prato, e anota o valor encontrado (M1).</a:t>
            </a:r>
          </a:p>
          <a:p>
            <a:pPr algn="just">
              <a:lnSpc>
                <a:spcPct val="120000"/>
              </a:lnSpc>
              <a:tabLst>
                <a:tab pos="-630238" algn="l"/>
                <a:tab pos="-539750" algn="l"/>
                <a:tab pos="180975" algn="l"/>
              </a:tabLst>
            </a:pPr>
            <a:r>
              <a:rPr lang="pt-BR" sz="1600" dirty="0">
                <a:latin typeface="+mj-lt"/>
              </a:rPr>
              <a:t>Adiciona-se uma segunda massa extra à primeira, de aproximadamente 20% da faixa de medição da balança, e em seguida retira-se a massa extra. Anota-se o valor encontrado para a massa (M2).</a:t>
            </a:r>
          </a:p>
          <a:p>
            <a:pPr algn="just">
              <a:lnSpc>
                <a:spcPct val="120000"/>
              </a:lnSpc>
              <a:tabLst>
                <a:tab pos="-630238" algn="l"/>
                <a:tab pos="-539750" algn="l"/>
                <a:tab pos="180975" algn="l"/>
              </a:tabLst>
            </a:pPr>
            <a:r>
              <a:rPr lang="pt-BR" sz="1600" dirty="0">
                <a:latin typeface="+mj-lt"/>
              </a:rPr>
              <a:t>    A histerese será o modulo da diferença entre M1 e M2.</a:t>
            </a:r>
          </a:p>
        </p:txBody>
      </p:sp>
      <p:sp>
        <p:nvSpPr>
          <p:cNvPr id="182277" name="Rectangle 5"/>
          <p:cNvSpPr>
            <a:spLocks noChangeArrowheads="1"/>
          </p:cNvSpPr>
          <p:nvPr/>
        </p:nvSpPr>
        <p:spPr bwMode="auto">
          <a:xfrm>
            <a:off x="0" y="3333750"/>
            <a:ext cx="9144000" cy="0"/>
          </a:xfrm>
          <a:prstGeom prst="rect">
            <a:avLst/>
          </a:prstGeom>
          <a:noFill/>
          <a:ln w="9525">
            <a:noFill/>
            <a:miter lim="800000"/>
            <a:headEnd/>
            <a:tailEnd/>
          </a:ln>
          <a:effectLst/>
        </p:spPr>
        <p:txBody>
          <a:bodyPr wrap="none" anchor="ctr">
            <a:spAutoFit/>
          </a:bodyPr>
          <a:lstStyle/>
          <a:p>
            <a:endParaRPr lang="pt-BR">
              <a:solidFill>
                <a:prstClr val="black"/>
              </a:solidFill>
            </a:endParaRPr>
          </a:p>
        </p:txBody>
      </p:sp>
      <p:sp>
        <p:nvSpPr>
          <p:cNvPr id="182280" name="Rectangle 8"/>
          <p:cNvSpPr>
            <a:spLocks noChangeArrowheads="1"/>
          </p:cNvSpPr>
          <p:nvPr/>
        </p:nvSpPr>
        <p:spPr bwMode="auto">
          <a:xfrm>
            <a:off x="0" y="3319463"/>
            <a:ext cx="9144000" cy="0"/>
          </a:xfrm>
          <a:prstGeom prst="rect">
            <a:avLst/>
          </a:prstGeom>
          <a:noFill/>
          <a:ln w="9525">
            <a:noFill/>
            <a:miter lim="800000"/>
            <a:headEnd/>
            <a:tailEnd/>
          </a:ln>
          <a:effectLst/>
        </p:spPr>
        <p:txBody>
          <a:bodyPr wrap="none" anchor="ctr">
            <a:spAutoFit/>
          </a:bodyPr>
          <a:lstStyle/>
          <a:p>
            <a:endParaRPr lang="pt-BR">
              <a:solidFill>
                <a:prstClr val="black"/>
              </a:solidFill>
            </a:endParaRPr>
          </a:p>
        </p:txBody>
      </p:sp>
      <p:graphicFrame>
        <p:nvGraphicFramePr>
          <p:cNvPr id="182279" name="Object 7"/>
          <p:cNvGraphicFramePr>
            <a:graphicFrameLocks noChangeAspect="1"/>
          </p:cNvGraphicFramePr>
          <p:nvPr>
            <p:extLst>
              <p:ext uri="{D42A27DB-BD31-4B8C-83A1-F6EECF244321}">
                <p14:modId xmlns:p14="http://schemas.microsoft.com/office/powerpoint/2010/main" val="3683263988"/>
              </p:ext>
            </p:extLst>
          </p:nvPr>
        </p:nvGraphicFramePr>
        <p:xfrm>
          <a:off x="3599656" y="5483471"/>
          <a:ext cx="1944688" cy="552450"/>
        </p:xfrm>
        <a:graphic>
          <a:graphicData uri="http://schemas.openxmlformats.org/presentationml/2006/ole">
            <mc:AlternateContent xmlns:mc="http://schemas.openxmlformats.org/markup-compatibility/2006">
              <mc:Choice xmlns:v="urn:schemas-microsoft-com:vml" Requires="v">
                <p:oleObj spid="_x0000_s24645" name="Equation" r:id="rId3" imgW="774364" imgH="215806" progId="Equation.3">
                  <p:embed/>
                </p:oleObj>
              </mc:Choice>
              <mc:Fallback>
                <p:oleObj name="Equation" r:id="rId3" imgW="774364" imgH="215806" progId="Equation.3">
                  <p:embed/>
                  <p:pic>
                    <p:nvPicPr>
                      <p:cNvPr id="18227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9656" y="5483471"/>
                        <a:ext cx="1944688"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ítulo 1">
            <a:extLst>
              <a:ext uri="{FF2B5EF4-FFF2-40B4-BE49-F238E27FC236}">
                <a16:creationId xmlns="" xmlns:a16="http://schemas.microsoft.com/office/drawing/2014/main" id="{60A6A52F-DBDD-4F71-A902-63F3F46FC0AB}"/>
              </a:ext>
            </a:extLst>
          </p:cNvPr>
          <p:cNvSpPr txBox="1">
            <a:spLocks/>
          </p:cNvSpPr>
          <p:nvPr/>
        </p:nvSpPr>
        <p:spPr>
          <a:xfrm>
            <a:off x="374649" y="123093"/>
            <a:ext cx="9104201" cy="756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Inmetro - PROCEDIMENTO DE CALIBRAÇÃO DE BALANÇAS</a:t>
            </a:r>
          </a:p>
          <a:p>
            <a:endParaRPr lang="pt-BR" sz="2400" b="1" dirty="0">
              <a:solidFill>
                <a:srgbClr val="0066B2"/>
              </a:solidFill>
            </a:endParaRPr>
          </a:p>
        </p:txBody>
      </p:sp>
    </p:spTree>
    <p:extLst>
      <p:ext uri="{BB962C8B-B14F-4D97-AF65-F5344CB8AC3E}">
        <p14:creationId xmlns:p14="http://schemas.microsoft.com/office/powerpoint/2010/main" val="2256582937"/>
      </p:ext>
    </p:extLst>
  </p:cSld>
  <p:clrMapOvr>
    <a:masterClrMapping/>
  </p:clrMapOvr>
  <p:transition advTm="10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ChangeArrowheads="1"/>
          </p:cNvSpPr>
          <p:nvPr/>
        </p:nvSpPr>
        <p:spPr bwMode="auto">
          <a:xfrm>
            <a:off x="374650" y="1459855"/>
            <a:ext cx="7920000" cy="1569660"/>
          </a:xfrm>
          <a:prstGeom prst="rect">
            <a:avLst/>
          </a:prstGeom>
          <a:noFill/>
          <a:ln w="9525">
            <a:noFill/>
            <a:miter lim="800000"/>
            <a:headEnd/>
            <a:tailEnd/>
          </a:ln>
          <a:effectLst/>
        </p:spPr>
        <p:txBody>
          <a:bodyPr anchor="ctr">
            <a:spAutoFit/>
          </a:bodyPr>
          <a:lstStyle/>
          <a:p>
            <a:pPr algn="just">
              <a:lnSpc>
                <a:spcPct val="120000"/>
              </a:lnSpc>
              <a:tabLst>
                <a:tab pos="-630238" algn="l"/>
                <a:tab pos="-539750" algn="l"/>
                <a:tab pos="180975" algn="l"/>
              </a:tabLst>
            </a:pPr>
            <a:r>
              <a:rPr lang="pt-BR" sz="1600" b="1" dirty="0">
                <a:latin typeface="+mj-lt"/>
              </a:rPr>
              <a:t>d) Correção devido ao empuxo das massas </a:t>
            </a:r>
            <a:r>
              <a:rPr lang="pt-BR" sz="1600" b="1" dirty="0" smtClean="0">
                <a:latin typeface="+mj-lt"/>
              </a:rPr>
              <a:t>padrão</a:t>
            </a:r>
          </a:p>
          <a:p>
            <a:pPr algn="just">
              <a:lnSpc>
                <a:spcPct val="120000"/>
              </a:lnSpc>
              <a:tabLst>
                <a:tab pos="-630238" algn="l"/>
                <a:tab pos="-539750" algn="l"/>
                <a:tab pos="180975" algn="l"/>
              </a:tabLst>
            </a:pPr>
            <a:endParaRPr lang="pt-BR" sz="1600" b="1" dirty="0">
              <a:latin typeface="+mj-lt"/>
            </a:endParaRPr>
          </a:p>
          <a:p>
            <a:pPr algn="just">
              <a:lnSpc>
                <a:spcPct val="120000"/>
              </a:lnSpc>
              <a:tabLst>
                <a:tab pos="-630238" algn="l"/>
                <a:tab pos="-539750" algn="l"/>
                <a:tab pos="180975" algn="l"/>
              </a:tabLst>
            </a:pPr>
            <a:r>
              <a:rPr lang="pt-BR" sz="1600" dirty="0">
                <a:latin typeface="+mj-lt"/>
              </a:rPr>
              <a:t>O empuxo do ar sobre cada massa padrão torna o valor de seu peso menor do que deveria ser. Pois, o empuxo é uma força que o fluido, ao redor do corpo, exerce atuando de baixo para cima. </a:t>
            </a:r>
          </a:p>
        </p:txBody>
      </p:sp>
      <p:sp>
        <p:nvSpPr>
          <p:cNvPr id="185348" name="Rectangle 4"/>
          <p:cNvSpPr>
            <a:spLocks noChangeArrowheads="1"/>
          </p:cNvSpPr>
          <p:nvPr/>
        </p:nvSpPr>
        <p:spPr bwMode="auto">
          <a:xfrm>
            <a:off x="0" y="3333750"/>
            <a:ext cx="9144000" cy="0"/>
          </a:xfrm>
          <a:prstGeom prst="rect">
            <a:avLst/>
          </a:prstGeom>
          <a:noFill/>
          <a:ln w="9525">
            <a:noFill/>
            <a:miter lim="800000"/>
            <a:headEnd/>
            <a:tailEnd/>
          </a:ln>
          <a:effectLst/>
        </p:spPr>
        <p:txBody>
          <a:bodyPr wrap="none" anchor="ctr">
            <a:spAutoFit/>
          </a:bodyPr>
          <a:lstStyle/>
          <a:p>
            <a:endParaRPr lang="pt-BR">
              <a:solidFill>
                <a:prstClr val="black"/>
              </a:solidFill>
            </a:endParaRPr>
          </a:p>
        </p:txBody>
      </p:sp>
      <p:sp>
        <p:nvSpPr>
          <p:cNvPr id="185349" name="Rectangle 5"/>
          <p:cNvSpPr>
            <a:spLocks noChangeArrowheads="1"/>
          </p:cNvSpPr>
          <p:nvPr/>
        </p:nvSpPr>
        <p:spPr bwMode="auto">
          <a:xfrm>
            <a:off x="0" y="3319463"/>
            <a:ext cx="9144000" cy="0"/>
          </a:xfrm>
          <a:prstGeom prst="rect">
            <a:avLst/>
          </a:prstGeom>
          <a:noFill/>
          <a:ln w="9525">
            <a:noFill/>
            <a:miter lim="800000"/>
            <a:headEnd/>
            <a:tailEnd/>
          </a:ln>
          <a:effectLst/>
        </p:spPr>
        <p:txBody>
          <a:bodyPr wrap="none" anchor="ctr">
            <a:spAutoFit/>
          </a:bodyPr>
          <a:lstStyle/>
          <a:p>
            <a:endParaRPr lang="pt-BR">
              <a:solidFill>
                <a:prstClr val="black"/>
              </a:solidFill>
            </a:endParaRPr>
          </a:p>
        </p:txBody>
      </p:sp>
      <p:sp>
        <p:nvSpPr>
          <p:cNvPr id="185350" name="Rectangle 6"/>
          <p:cNvSpPr>
            <a:spLocks noChangeArrowheads="1"/>
          </p:cNvSpPr>
          <p:nvPr/>
        </p:nvSpPr>
        <p:spPr bwMode="auto">
          <a:xfrm>
            <a:off x="0" y="3213100"/>
            <a:ext cx="9144000" cy="0"/>
          </a:xfrm>
          <a:prstGeom prst="rect">
            <a:avLst/>
          </a:prstGeom>
          <a:noFill/>
          <a:ln w="9525">
            <a:noFill/>
            <a:miter lim="800000"/>
            <a:headEnd/>
            <a:tailEnd/>
          </a:ln>
          <a:effectLst/>
        </p:spPr>
        <p:txBody>
          <a:bodyPr wrap="none" anchor="ctr">
            <a:spAutoFit/>
          </a:bodyPr>
          <a:lstStyle/>
          <a:p>
            <a:endParaRPr lang="pt-BR">
              <a:solidFill>
                <a:prstClr val="black"/>
              </a:solidFill>
            </a:endParaRPr>
          </a:p>
        </p:txBody>
      </p:sp>
      <p:pic>
        <p:nvPicPr>
          <p:cNvPr id="185351" name="Picture 7"/>
          <p:cNvPicPr>
            <a:picLocks noChangeAspect="1" noChangeArrowheads="1"/>
          </p:cNvPicPr>
          <p:nvPr/>
        </p:nvPicPr>
        <p:blipFill>
          <a:blip r:embed="rId2"/>
          <a:srcRect/>
          <a:stretch>
            <a:fillRect/>
          </a:stretch>
        </p:blipFill>
        <p:spPr bwMode="auto">
          <a:xfrm>
            <a:off x="3073401" y="3193603"/>
            <a:ext cx="2705100" cy="2871056"/>
          </a:xfrm>
          <a:prstGeom prst="rect">
            <a:avLst/>
          </a:prstGeom>
          <a:noFill/>
          <a:ln w="9525">
            <a:noFill/>
            <a:miter lim="800000"/>
            <a:headEnd/>
            <a:tailEnd/>
          </a:ln>
        </p:spPr>
      </p:pic>
      <p:sp>
        <p:nvSpPr>
          <p:cNvPr id="8" name="Título 1">
            <a:extLst>
              <a:ext uri="{FF2B5EF4-FFF2-40B4-BE49-F238E27FC236}">
                <a16:creationId xmlns="" xmlns:a16="http://schemas.microsoft.com/office/drawing/2014/main" id="{D0CAAE3F-D831-4448-9AA5-E31547E6A15B}"/>
              </a:ext>
            </a:extLst>
          </p:cNvPr>
          <p:cNvSpPr txBox="1">
            <a:spLocks/>
          </p:cNvSpPr>
          <p:nvPr/>
        </p:nvSpPr>
        <p:spPr>
          <a:xfrm>
            <a:off x="374650" y="123093"/>
            <a:ext cx="8769350" cy="756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Inmetro - PROCEDIMENTO DE CALIBRAÇÃO DE BALANÇAS</a:t>
            </a:r>
          </a:p>
          <a:p>
            <a:endParaRPr lang="pt-BR" sz="2400" b="1" dirty="0">
              <a:solidFill>
                <a:srgbClr val="0066B2"/>
              </a:solidFill>
            </a:endParaRPr>
          </a:p>
        </p:txBody>
      </p:sp>
    </p:spTree>
    <p:extLst>
      <p:ext uri="{BB962C8B-B14F-4D97-AF65-F5344CB8AC3E}">
        <p14:creationId xmlns:p14="http://schemas.microsoft.com/office/powerpoint/2010/main" val="1539612404"/>
      </p:ext>
    </p:extLst>
  </p:cSld>
  <p:clrMapOvr>
    <a:masterClrMapping/>
  </p:clrMapOvr>
  <p:transition advTm="10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ChangeArrowheads="1"/>
          </p:cNvSpPr>
          <p:nvPr/>
        </p:nvSpPr>
        <p:spPr bwMode="auto">
          <a:xfrm>
            <a:off x="0" y="3333750"/>
            <a:ext cx="9144000" cy="0"/>
          </a:xfrm>
          <a:prstGeom prst="rect">
            <a:avLst/>
          </a:prstGeom>
          <a:noFill/>
          <a:ln w="9525">
            <a:noFill/>
            <a:miter lim="800000"/>
            <a:headEnd/>
            <a:tailEnd/>
          </a:ln>
          <a:effectLst/>
        </p:spPr>
        <p:txBody>
          <a:bodyPr wrap="none" anchor="ctr">
            <a:spAutoFit/>
          </a:bodyPr>
          <a:lstStyle/>
          <a:p>
            <a:endParaRPr lang="pt-BR">
              <a:solidFill>
                <a:prstClr val="black"/>
              </a:solidFill>
            </a:endParaRPr>
          </a:p>
        </p:txBody>
      </p:sp>
      <p:sp>
        <p:nvSpPr>
          <p:cNvPr id="185349" name="Rectangle 5"/>
          <p:cNvSpPr>
            <a:spLocks noChangeArrowheads="1"/>
          </p:cNvSpPr>
          <p:nvPr/>
        </p:nvSpPr>
        <p:spPr bwMode="auto">
          <a:xfrm>
            <a:off x="0" y="3319463"/>
            <a:ext cx="9144000" cy="0"/>
          </a:xfrm>
          <a:prstGeom prst="rect">
            <a:avLst/>
          </a:prstGeom>
          <a:noFill/>
          <a:ln w="9525">
            <a:noFill/>
            <a:miter lim="800000"/>
            <a:headEnd/>
            <a:tailEnd/>
          </a:ln>
          <a:effectLst/>
        </p:spPr>
        <p:txBody>
          <a:bodyPr wrap="none" anchor="ctr">
            <a:spAutoFit/>
          </a:bodyPr>
          <a:lstStyle/>
          <a:p>
            <a:endParaRPr lang="pt-BR">
              <a:solidFill>
                <a:prstClr val="black"/>
              </a:solidFill>
            </a:endParaRPr>
          </a:p>
        </p:txBody>
      </p:sp>
      <p:sp>
        <p:nvSpPr>
          <p:cNvPr id="185350" name="Rectangle 6"/>
          <p:cNvSpPr>
            <a:spLocks noChangeArrowheads="1"/>
          </p:cNvSpPr>
          <p:nvPr/>
        </p:nvSpPr>
        <p:spPr bwMode="auto">
          <a:xfrm>
            <a:off x="0" y="3213100"/>
            <a:ext cx="9144000" cy="0"/>
          </a:xfrm>
          <a:prstGeom prst="rect">
            <a:avLst/>
          </a:prstGeom>
          <a:noFill/>
          <a:ln w="9525">
            <a:noFill/>
            <a:miter lim="800000"/>
            <a:headEnd/>
            <a:tailEnd/>
          </a:ln>
          <a:effectLst/>
        </p:spPr>
        <p:txBody>
          <a:bodyPr wrap="none" anchor="ctr">
            <a:spAutoFit/>
          </a:bodyPr>
          <a:lstStyle/>
          <a:p>
            <a:endParaRPr lang="pt-BR">
              <a:solidFill>
                <a:prstClr val="black"/>
              </a:solidFill>
            </a:endParaRPr>
          </a:p>
        </p:txBody>
      </p:sp>
      <p:sp>
        <p:nvSpPr>
          <p:cNvPr id="185352" name="Rectangle 8"/>
          <p:cNvSpPr>
            <a:spLocks noChangeArrowheads="1"/>
          </p:cNvSpPr>
          <p:nvPr/>
        </p:nvSpPr>
        <p:spPr bwMode="auto">
          <a:xfrm>
            <a:off x="612000" y="1186227"/>
            <a:ext cx="7920000" cy="4524315"/>
          </a:xfrm>
          <a:prstGeom prst="rect">
            <a:avLst/>
          </a:prstGeom>
          <a:noFill/>
          <a:ln w="9525">
            <a:noFill/>
            <a:miter lim="800000"/>
            <a:headEnd/>
            <a:tailEnd/>
          </a:ln>
          <a:effectLst/>
        </p:spPr>
        <p:txBody>
          <a:bodyPr anchor="ctr">
            <a:spAutoFit/>
          </a:bodyPr>
          <a:lstStyle/>
          <a:p>
            <a:pPr algn="just">
              <a:lnSpc>
                <a:spcPct val="120000"/>
              </a:lnSpc>
              <a:tabLst>
                <a:tab pos="-630238" algn="l"/>
                <a:tab pos="-539750" algn="l"/>
                <a:tab pos="180975" algn="l"/>
              </a:tabLst>
            </a:pPr>
            <a:r>
              <a:rPr lang="pt-BR" sz="1600" b="1" dirty="0">
                <a:latin typeface="+mj-lt"/>
              </a:rPr>
              <a:t>d) Correção devido ao empuxo das massas </a:t>
            </a:r>
            <a:r>
              <a:rPr lang="pt-BR" sz="1600" b="1" dirty="0" smtClean="0">
                <a:latin typeface="+mj-lt"/>
              </a:rPr>
              <a:t>padrão</a:t>
            </a:r>
          </a:p>
          <a:p>
            <a:pPr algn="just">
              <a:lnSpc>
                <a:spcPct val="120000"/>
              </a:lnSpc>
              <a:tabLst>
                <a:tab pos="-630238" algn="l"/>
                <a:tab pos="-539750" algn="l"/>
                <a:tab pos="180975" algn="l"/>
              </a:tabLst>
            </a:pPr>
            <a:endParaRPr lang="pt-BR" sz="1600" b="1" dirty="0">
              <a:latin typeface="+mj-lt"/>
            </a:endParaRPr>
          </a:p>
          <a:p>
            <a:pPr algn="just">
              <a:lnSpc>
                <a:spcPct val="120000"/>
              </a:lnSpc>
              <a:tabLst>
                <a:tab pos="-630238" algn="l"/>
                <a:tab pos="-539750" algn="l"/>
                <a:tab pos="180975" algn="l"/>
              </a:tabLst>
            </a:pPr>
            <a:r>
              <a:rPr lang="pt-BR" sz="1600" dirty="0">
                <a:latin typeface="+mj-lt"/>
              </a:rPr>
              <a:t>Sendo </a:t>
            </a:r>
            <a:r>
              <a:rPr lang="pt-BR" sz="1600" b="1" i="1" dirty="0">
                <a:latin typeface="+mj-lt"/>
              </a:rPr>
              <a:t>E</a:t>
            </a:r>
            <a:r>
              <a:rPr lang="pt-BR" sz="1600" dirty="0">
                <a:latin typeface="+mj-lt"/>
              </a:rPr>
              <a:t> o empuxo do ar e </a:t>
            </a:r>
            <a:r>
              <a:rPr lang="pt-BR" sz="1600" b="1" i="1" dirty="0">
                <a:latin typeface="+mj-lt"/>
              </a:rPr>
              <a:t>P</a:t>
            </a:r>
            <a:r>
              <a:rPr lang="pt-BR" sz="1600" dirty="0">
                <a:latin typeface="+mj-lt"/>
              </a:rPr>
              <a:t> o peso da massa padrão. </a:t>
            </a:r>
          </a:p>
          <a:p>
            <a:pPr algn="just">
              <a:lnSpc>
                <a:spcPct val="120000"/>
              </a:lnSpc>
              <a:tabLst>
                <a:tab pos="-630238" algn="l"/>
                <a:tab pos="-539750" algn="l"/>
                <a:tab pos="180975" algn="l"/>
              </a:tabLst>
            </a:pPr>
            <a:r>
              <a:rPr lang="pt-BR" sz="1600" dirty="0">
                <a:latin typeface="+mj-lt"/>
              </a:rPr>
              <a:t>A leitura da balança deveria corresponder ao valor da massa proveniente do peso </a:t>
            </a:r>
            <a:r>
              <a:rPr lang="pt-BR" sz="1600" b="1" i="1" dirty="0">
                <a:latin typeface="+mj-lt"/>
              </a:rPr>
              <a:t>P</a:t>
            </a:r>
            <a:r>
              <a:rPr lang="pt-BR" sz="1600" i="1" dirty="0">
                <a:latin typeface="+mj-lt"/>
              </a:rPr>
              <a:t>.</a:t>
            </a:r>
            <a:r>
              <a:rPr lang="pt-BR" sz="1600" dirty="0">
                <a:latin typeface="+mj-lt"/>
              </a:rPr>
              <a:t> Mas, como o ar exerce uma força </a:t>
            </a:r>
            <a:r>
              <a:rPr lang="pt-BR" sz="1600" b="1" i="1" dirty="0">
                <a:latin typeface="+mj-lt"/>
              </a:rPr>
              <a:t>E</a:t>
            </a:r>
            <a:r>
              <a:rPr lang="pt-BR" sz="1600" i="1" dirty="0">
                <a:latin typeface="+mj-lt"/>
              </a:rPr>
              <a:t> </a:t>
            </a:r>
            <a:r>
              <a:rPr lang="pt-BR" sz="1600" dirty="0">
                <a:latin typeface="+mj-lt"/>
              </a:rPr>
              <a:t>de baixo para cima, a leitura da balança fica menor do que deveria ser. Para efetuarmos a correção, devemos determinar o valor do empuxo </a:t>
            </a:r>
            <a:r>
              <a:rPr lang="pt-BR" sz="1600" b="1" i="1" dirty="0">
                <a:latin typeface="+mj-lt"/>
              </a:rPr>
              <a:t>E</a:t>
            </a:r>
            <a:r>
              <a:rPr lang="pt-BR" sz="1600" b="1" dirty="0">
                <a:latin typeface="+mj-lt"/>
              </a:rPr>
              <a:t> </a:t>
            </a:r>
            <a:r>
              <a:rPr lang="pt-BR" sz="1600" dirty="0" err="1">
                <a:latin typeface="+mj-lt"/>
              </a:rPr>
              <a:t>e</a:t>
            </a:r>
            <a:r>
              <a:rPr lang="pt-BR" sz="1600" dirty="0">
                <a:latin typeface="+mj-lt"/>
              </a:rPr>
              <a:t> corrigirmos esta distorção.</a:t>
            </a:r>
          </a:p>
          <a:p>
            <a:pPr>
              <a:lnSpc>
                <a:spcPct val="120000"/>
              </a:lnSpc>
            </a:pPr>
            <a:r>
              <a:rPr lang="pt-BR" sz="1600" dirty="0">
                <a:latin typeface="+mj-lt"/>
              </a:rPr>
              <a:t>Podemos adotar como incerteza do empuxo como uma fração do valor da massa padrão de acordo com a sua classe. </a:t>
            </a:r>
          </a:p>
          <a:p>
            <a:pPr>
              <a:lnSpc>
                <a:spcPct val="120000"/>
              </a:lnSpc>
            </a:pPr>
            <a:r>
              <a:rPr lang="pt-BR" sz="1600" dirty="0">
                <a:latin typeface="+mj-lt"/>
              </a:rPr>
              <a:t> </a:t>
            </a:r>
          </a:p>
          <a:p>
            <a:pPr marL="342900" lvl="0" indent="-342900">
              <a:lnSpc>
                <a:spcPct val="120000"/>
              </a:lnSpc>
              <a:buFont typeface="+mj-lt"/>
              <a:buAutoNum type="arabicPeriod"/>
            </a:pPr>
            <a:r>
              <a:rPr lang="pt-BR" sz="1600" dirty="0">
                <a:latin typeface="+mj-lt"/>
              </a:rPr>
              <a:t>Peso padrão classe E2: incerteza do empuxo = 1ppm (10</a:t>
            </a:r>
            <a:r>
              <a:rPr lang="pt-BR" sz="1600" baseline="30000" dirty="0">
                <a:latin typeface="+mj-lt"/>
              </a:rPr>
              <a:t>-6</a:t>
            </a:r>
            <a:r>
              <a:rPr lang="pt-BR" sz="1600" dirty="0">
                <a:latin typeface="+mj-lt"/>
              </a:rPr>
              <a:t>) do valor da massa utilizada.</a:t>
            </a:r>
          </a:p>
          <a:p>
            <a:pPr marL="342900" lvl="0" indent="-342900">
              <a:lnSpc>
                <a:spcPct val="120000"/>
              </a:lnSpc>
              <a:buFont typeface="+mj-lt"/>
              <a:buAutoNum type="arabicPeriod"/>
            </a:pPr>
            <a:r>
              <a:rPr lang="pt-BR" sz="1600" dirty="0">
                <a:latin typeface="+mj-lt"/>
              </a:rPr>
              <a:t>Peso padrão classe F1 e F2: incerteza do empuxo = 2ppm (2x10</a:t>
            </a:r>
            <a:r>
              <a:rPr lang="pt-BR" sz="1600" baseline="30000" dirty="0">
                <a:latin typeface="+mj-lt"/>
              </a:rPr>
              <a:t>-6</a:t>
            </a:r>
            <a:r>
              <a:rPr lang="pt-BR" sz="1600" dirty="0">
                <a:latin typeface="+mj-lt"/>
              </a:rPr>
              <a:t>) do valor da massa utilizada.</a:t>
            </a:r>
          </a:p>
          <a:p>
            <a:pPr marL="342900" lvl="0" indent="-342900">
              <a:lnSpc>
                <a:spcPct val="120000"/>
              </a:lnSpc>
              <a:buFont typeface="+mj-lt"/>
              <a:buAutoNum type="arabicPeriod"/>
            </a:pPr>
            <a:r>
              <a:rPr lang="pt-BR" sz="1600" dirty="0">
                <a:latin typeface="+mj-lt"/>
              </a:rPr>
              <a:t>Peso padrão classe M1, M2 e M3: incerteza do empuxo = 3ppm (3x10</a:t>
            </a:r>
            <a:r>
              <a:rPr lang="pt-BR" sz="1600" baseline="30000" dirty="0">
                <a:latin typeface="+mj-lt"/>
              </a:rPr>
              <a:t>-6</a:t>
            </a:r>
            <a:r>
              <a:rPr lang="pt-BR" sz="1600" dirty="0">
                <a:latin typeface="+mj-lt"/>
              </a:rPr>
              <a:t>) do valor da massa utilizada.</a:t>
            </a:r>
          </a:p>
        </p:txBody>
      </p:sp>
      <p:sp>
        <p:nvSpPr>
          <p:cNvPr id="7" name="Título 1">
            <a:extLst>
              <a:ext uri="{FF2B5EF4-FFF2-40B4-BE49-F238E27FC236}">
                <a16:creationId xmlns="" xmlns:a16="http://schemas.microsoft.com/office/drawing/2014/main" id="{DFE5D09D-A26F-4A3C-B3D5-16F1121EE59F}"/>
              </a:ext>
            </a:extLst>
          </p:cNvPr>
          <p:cNvSpPr txBox="1">
            <a:spLocks/>
          </p:cNvSpPr>
          <p:nvPr/>
        </p:nvSpPr>
        <p:spPr>
          <a:xfrm>
            <a:off x="374649" y="123093"/>
            <a:ext cx="8640561" cy="756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2. PORTARIA 236 Inmetro - PROCEDIMENTO DE CALIBRAÇÃO DE BALANÇAS</a:t>
            </a:r>
          </a:p>
          <a:p>
            <a:endParaRPr lang="pt-BR" sz="2400" b="1" dirty="0">
              <a:solidFill>
                <a:srgbClr val="0066B2"/>
              </a:solidFill>
            </a:endParaRPr>
          </a:p>
        </p:txBody>
      </p:sp>
    </p:spTree>
    <p:extLst>
      <p:ext uri="{BB962C8B-B14F-4D97-AF65-F5344CB8AC3E}">
        <p14:creationId xmlns:p14="http://schemas.microsoft.com/office/powerpoint/2010/main" val="1692354309"/>
      </p:ext>
    </p:extLst>
  </p:cSld>
  <p:clrMapOvr>
    <a:masterClrMapping/>
  </p:clrMapOvr>
  <p:transition advTm="10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3" name="Retângulo 2"/>
          <p:cNvSpPr/>
          <p:nvPr/>
        </p:nvSpPr>
        <p:spPr>
          <a:xfrm>
            <a:off x="554410" y="1488875"/>
            <a:ext cx="7920880" cy="3416320"/>
          </a:xfrm>
          <a:prstGeom prst="rect">
            <a:avLst/>
          </a:prstGeom>
        </p:spPr>
        <p:txBody>
          <a:bodyPr wrap="square">
            <a:spAutoFit/>
          </a:bodyPr>
          <a:lstStyle/>
          <a:p>
            <a:pPr algn="just">
              <a:lnSpc>
                <a:spcPct val="120000"/>
              </a:lnSpc>
            </a:pPr>
            <a:r>
              <a:rPr lang="pt-BR" sz="1600" b="1" cap="all" dirty="0">
                <a:latin typeface="+mj-lt"/>
              </a:rPr>
              <a:t>Teste de Valor Extremo (GRUBBS)</a:t>
            </a:r>
          </a:p>
          <a:p>
            <a:pPr algn="just">
              <a:lnSpc>
                <a:spcPct val="120000"/>
              </a:lnSpc>
            </a:pPr>
            <a:r>
              <a:rPr lang="pt-BR" sz="1600" dirty="0">
                <a:latin typeface="+mj-lt"/>
              </a:rPr>
              <a:t>O teste de </a:t>
            </a:r>
            <a:r>
              <a:rPr lang="pt-BR" sz="1600" dirty="0" err="1">
                <a:latin typeface="+mj-lt"/>
              </a:rPr>
              <a:t>Grubbs</a:t>
            </a:r>
            <a:r>
              <a:rPr lang="pt-BR" sz="1600" dirty="0">
                <a:latin typeface="+mj-lt"/>
              </a:rPr>
              <a:t> é realizado para verificar a existência de um valor aberrante em um conjunto de dados. Se nesta primeira análise, um dos dois valores extremos for considerado aberrante, ele é rejeitado e retirado do conjunto e um novo teste é feito. Caso contrário, se nesta primeira análise os valores forem aceitos, o teste é encerrado.</a:t>
            </a:r>
          </a:p>
          <a:p>
            <a:pPr algn="just">
              <a:lnSpc>
                <a:spcPct val="120000"/>
              </a:lnSpc>
            </a:pPr>
            <a:endParaRPr lang="pt-BR" sz="1600" b="1" cap="all" dirty="0">
              <a:latin typeface="+mj-lt"/>
            </a:endParaRPr>
          </a:p>
          <a:p>
            <a:pPr algn="just">
              <a:lnSpc>
                <a:spcPct val="120000"/>
              </a:lnSpc>
            </a:pPr>
            <a:r>
              <a:rPr lang="pt-BR" sz="1600" b="1" cap="all" dirty="0">
                <a:latin typeface="+mj-lt"/>
              </a:rPr>
              <a:t>Teste de Valor Extremo (GRUBBS)</a:t>
            </a:r>
          </a:p>
          <a:p>
            <a:pPr algn="just">
              <a:lnSpc>
                <a:spcPct val="120000"/>
              </a:lnSpc>
            </a:pPr>
            <a:r>
              <a:rPr lang="pt-BR" sz="1600" dirty="0">
                <a:latin typeface="+mj-lt"/>
              </a:rPr>
              <a:t>Dado um conjunto de p dados, dispostos em ordem crescente, a determinação, pelo teste de </a:t>
            </a:r>
            <a:r>
              <a:rPr lang="pt-BR" sz="1600" dirty="0" err="1">
                <a:latin typeface="+mj-lt"/>
              </a:rPr>
              <a:t>Grubbs</a:t>
            </a:r>
            <a:r>
              <a:rPr lang="pt-BR" sz="1600" dirty="0">
                <a:latin typeface="+mj-lt"/>
              </a:rPr>
              <a:t>, quanto aos valores extremos, ser um valor discrepante, é dada pela equação abaixo. </a:t>
            </a:r>
          </a:p>
          <a:p>
            <a:pPr algn="just">
              <a:lnSpc>
                <a:spcPct val="120000"/>
              </a:lnSpc>
            </a:pPr>
            <a:endParaRPr lang="pt-BR" dirty="0"/>
          </a:p>
          <a:p>
            <a:pPr algn="just">
              <a:lnSpc>
                <a:spcPct val="120000"/>
              </a:lnSpc>
            </a:pPr>
            <a:endParaRPr lang="pt-BR" dirty="0"/>
          </a:p>
        </p:txBody>
      </p:sp>
      <p:sp>
        <p:nvSpPr>
          <p:cNvPr id="14" name="Título 1">
            <a:extLst>
              <a:ext uri="{FF2B5EF4-FFF2-40B4-BE49-F238E27FC236}">
                <a16:creationId xmlns="" xmlns:a16="http://schemas.microsoft.com/office/drawing/2014/main" id="{B38EAF11-DAFC-4CBC-AC9F-87200EBDD475}"/>
              </a:ext>
            </a:extLst>
          </p:cNvPr>
          <p:cNvSpPr>
            <a:spLocks noGrp="1"/>
          </p:cNvSpPr>
          <p:nvPr>
            <p:ph type="title"/>
          </p:nvPr>
        </p:nvSpPr>
        <p:spPr>
          <a:xfrm>
            <a:off x="627006" y="252215"/>
            <a:ext cx="6894587" cy="560386"/>
          </a:xfrm>
        </p:spPr>
        <p:txBody>
          <a:bodyPr>
            <a:normAutofit/>
          </a:bodyPr>
          <a:lstStyle/>
          <a:p>
            <a:r>
              <a:rPr lang="pt-BR" sz="2200" b="1" cap="all" dirty="0">
                <a:solidFill>
                  <a:srgbClr val="0066B2"/>
                </a:solidFill>
              </a:rPr>
              <a:t>3. Estatística Aplicada – teste de </a:t>
            </a:r>
            <a:r>
              <a:rPr lang="pt-BR" sz="2200" b="1" cap="all" dirty="0" err="1">
                <a:solidFill>
                  <a:srgbClr val="0066B2"/>
                </a:solidFill>
              </a:rPr>
              <a:t>grubbs</a:t>
            </a:r>
            <a:endParaRPr lang="pt-BR" sz="2200" b="1" cap="all" dirty="0">
              <a:solidFill>
                <a:srgbClr val="0066B2"/>
              </a:solidFill>
            </a:endParaRPr>
          </a:p>
        </p:txBody>
      </p:sp>
      <mc:AlternateContent xmlns:mc="http://schemas.openxmlformats.org/markup-compatibility/2006" xmlns:a14="http://schemas.microsoft.com/office/drawing/2010/main">
        <mc:Choice Requires="a14">
          <p:sp>
            <p:nvSpPr>
              <p:cNvPr id="6" name="CaixaDeTexto 5">
                <a:extLst>
                  <a:ext uri="{FF2B5EF4-FFF2-40B4-BE49-F238E27FC236}">
                    <a16:creationId xmlns="" xmlns:a16="http://schemas.microsoft.com/office/drawing/2014/main" id="{03ED0941-7CF4-40A9-BDB2-2011EF136236}"/>
                  </a:ext>
                </a:extLst>
              </p:cNvPr>
              <p:cNvSpPr txBox="1"/>
              <p:nvPr/>
            </p:nvSpPr>
            <p:spPr>
              <a:xfrm>
                <a:off x="3663332" y="4918890"/>
                <a:ext cx="2064368" cy="5355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𝐺</m:t>
                          </m:r>
                        </m:e>
                        <m:sub>
                          <m:r>
                            <a:rPr lang="pt-BR" b="0" i="1" smtClean="0">
                              <a:latin typeface="Cambria Math" panose="02040503050406030204" pitchFamily="18" charset="0"/>
                            </a:rPr>
                            <m:t>𝐶</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d>
                            <m:dPr>
                              <m:begChr m:val="|"/>
                              <m:endChr m:val="|"/>
                              <m:ctrlPr>
                                <a:rPr lang="pt-BR" b="0" i="1" smtClean="0">
                                  <a:latin typeface="Cambria Math" panose="02040503050406030204" pitchFamily="18" charset="0"/>
                                </a:rPr>
                              </m:ctrlPr>
                            </m:dPr>
                            <m:e>
                              <m:sSub>
                                <m:sSubPr>
                                  <m:ctrlPr>
                                    <a:rPr lang="pt-BR" b="0" i="1" smtClean="0">
                                      <a:latin typeface="Cambria Math" panose="02040503050406030204" pitchFamily="18" charset="0"/>
                                    </a:rPr>
                                  </m:ctrlPr>
                                </m:sSubPr>
                                <m:e>
                                  <m:r>
                                    <a:rPr lang="pt-BR" b="0" i="1" smtClean="0">
                                      <a:latin typeface="Cambria Math" panose="02040503050406030204" pitchFamily="18" charset="0"/>
                                    </a:rPr>
                                    <m:t>𝑔</m:t>
                                  </m:r>
                                </m:e>
                                <m:sub>
                                  <m:r>
                                    <a:rPr lang="pt-BR" b="0" i="1" smtClean="0">
                                      <a:latin typeface="Cambria Math" panose="02040503050406030204" pitchFamily="18" charset="0"/>
                                    </a:rPr>
                                    <m:t>𝑖</m:t>
                                  </m:r>
                                </m:sub>
                              </m:sSub>
                              <m:r>
                                <a:rPr lang="pt-BR" b="0" i="1" smtClean="0">
                                  <a:latin typeface="Cambria Math" panose="02040503050406030204" pitchFamily="18" charset="0"/>
                                </a:rPr>
                                <m:t>−</m:t>
                              </m:r>
                              <m:acc>
                                <m:accPr>
                                  <m:chr m:val="̅"/>
                                  <m:ctrlPr>
                                    <a:rPr lang="pt-BR" b="0" i="1" smtClean="0">
                                      <a:latin typeface="Cambria Math" panose="02040503050406030204" pitchFamily="18" charset="0"/>
                                    </a:rPr>
                                  </m:ctrlPr>
                                </m:accPr>
                                <m:e>
                                  <m:r>
                                    <a:rPr lang="pt-BR" b="0" i="1" smtClean="0">
                                      <a:latin typeface="Cambria Math" panose="02040503050406030204" pitchFamily="18" charset="0"/>
                                    </a:rPr>
                                    <m:t>𝑔</m:t>
                                  </m:r>
                                </m:e>
                              </m:acc>
                            </m:e>
                          </m:d>
                        </m:num>
                        <m:den>
                          <m:r>
                            <a:rPr lang="pt-BR" b="0" i="1" smtClean="0">
                              <a:latin typeface="Cambria Math" panose="02040503050406030204" pitchFamily="18" charset="0"/>
                            </a:rPr>
                            <m:t>𝑠</m:t>
                          </m:r>
                        </m:den>
                      </m:f>
                    </m:oMath>
                  </m:oMathPara>
                </a14:m>
                <a:endParaRPr lang="pt-BR" dirty="0"/>
              </a:p>
            </p:txBody>
          </p:sp>
        </mc:Choice>
        <mc:Fallback xmlns="">
          <p:sp>
            <p:nvSpPr>
              <p:cNvPr id="6" name="CaixaDeTexto 5">
                <a:extLst>
                  <a:ext uri="{FF2B5EF4-FFF2-40B4-BE49-F238E27FC236}">
                    <a16:creationId xmlns:a16="http://schemas.microsoft.com/office/drawing/2014/main" id="{03ED0941-7CF4-40A9-BDB2-2011EF136236}"/>
                  </a:ext>
                </a:extLst>
              </p:cNvPr>
              <p:cNvSpPr txBox="1">
                <a:spLocks noRot="1" noChangeAspect="1" noMove="1" noResize="1" noEditPoints="1" noAdjustHandles="1" noChangeArrowheads="1" noChangeShapeType="1" noTextEdit="1"/>
              </p:cNvSpPr>
              <p:nvPr/>
            </p:nvSpPr>
            <p:spPr>
              <a:xfrm>
                <a:off x="3663332" y="4918890"/>
                <a:ext cx="2064368" cy="535531"/>
              </a:xfrm>
              <a:prstGeom prst="rect">
                <a:avLst/>
              </a:prstGeom>
              <a:blipFill>
                <a:blip r:embed="rId2"/>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40413885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mc:AlternateContent xmlns:mc="http://schemas.openxmlformats.org/markup-compatibility/2006" xmlns:a14="http://schemas.microsoft.com/office/drawing/2010/main">
        <mc:Choice Requires="a14">
          <p:sp>
            <p:nvSpPr>
              <p:cNvPr id="3" name="Retângulo 2"/>
              <p:cNvSpPr/>
              <p:nvPr/>
            </p:nvSpPr>
            <p:spPr>
              <a:xfrm>
                <a:off x="554410" y="1488875"/>
                <a:ext cx="7920880" cy="2783711"/>
              </a:xfrm>
              <a:prstGeom prst="rect">
                <a:avLst/>
              </a:prstGeom>
            </p:spPr>
            <p:txBody>
              <a:bodyPr wrap="square">
                <a:spAutoFit/>
              </a:bodyPr>
              <a:lstStyle/>
              <a:p>
                <a:pPr algn="just">
                  <a:lnSpc>
                    <a:spcPct val="120000"/>
                  </a:lnSpc>
                </a:pPr>
                <a:r>
                  <a:rPr lang="pt-BR" sz="1600" b="1" cap="all" dirty="0">
                    <a:latin typeface="+mj-lt"/>
                  </a:rPr>
                  <a:t>Teste de Valor Extremo (GRUBBS</a:t>
                </a:r>
                <a:r>
                  <a:rPr lang="pt-BR" sz="1600" b="1" cap="all" dirty="0" smtClean="0">
                    <a:latin typeface="+mj-lt"/>
                  </a:rPr>
                  <a:t>)</a:t>
                </a:r>
              </a:p>
              <a:p>
                <a:pPr algn="just">
                  <a:lnSpc>
                    <a:spcPct val="120000"/>
                  </a:lnSpc>
                </a:pPr>
                <a:endParaRPr lang="pt-BR" sz="1600" b="1" cap="all" dirty="0">
                  <a:latin typeface="+mj-lt"/>
                </a:endParaRPr>
              </a:p>
              <a:p>
                <a:pPr algn="just">
                  <a:lnSpc>
                    <a:spcPct val="120000"/>
                  </a:lnSpc>
                </a:pPr>
                <a:r>
                  <a:rPr lang="pt-BR" sz="1600" dirty="0">
                    <a:latin typeface="+mj-lt"/>
                  </a:rPr>
                  <a:t>Onde:</a:t>
                </a:r>
              </a:p>
              <a:p>
                <a:pPr algn="just">
                  <a:lnSpc>
                    <a:spcPct val="120000"/>
                  </a:lnSpc>
                </a:pPr>
                <a14:m>
                  <m:oMath xmlns:m="http://schemas.openxmlformats.org/officeDocument/2006/math">
                    <m:sSub>
                      <m:sSubPr>
                        <m:ctrlPr>
                          <a:rPr lang="pt-BR" sz="1600" i="1" smtClean="0">
                            <a:latin typeface="Cambria Math" panose="02040503050406030204" pitchFamily="18" charset="0"/>
                          </a:rPr>
                        </m:ctrlPr>
                      </m:sSubPr>
                      <m:e>
                        <m:r>
                          <a:rPr lang="pt-BR" sz="1600" b="0" i="1" smtClean="0">
                            <a:latin typeface="Cambria Math" panose="02040503050406030204" pitchFamily="18" charset="0"/>
                          </a:rPr>
                          <m:t>𝑔</m:t>
                        </m:r>
                      </m:e>
                      <m:sub>
                        <m:r>
                          <a:rPr lang="pt-BR" sz="1600" b="0" i="1" smtClean="0">
                            <a:latin typeface="Cambria Math" panose="02040503050406030204" pitchFamily="18" charset="0"/>
                          </a:rPr>
                          <m:t>𝑖</m:t>
                        </m:r>
                      </m:sub>
                    </m:sSub>
                  </m:oMath>
                </a14:m>
                <a:r>
                  <a:rPr lang="pt-BR" sz="1600" dirty="0">
                    <a:latin typeface="+mj-lt"/>
                  </a:rPr>
                  <a:t> é o valor suspeito;</a:t>
                </a:r>
              </a:p>
              <a:p>
                <a:pPr algn="just">
                  <a:lnSpc>
                    <a:spcPct val="120000"/>
                  </a:lnSpc>
                </a:pPr>
                <a14:m>
                  <m:oMath xmlns:m="http://schemas.openxmlformats.org/officeDocument/2006/math">
                    <m:acc>
                      <m:accPr>
                        <m:chr m:val="̅"/>
                        <m:ctrlPr>
                          <a:rPr lang="pt-BR" sz="1600" i="1" smtClean="0">
                            <a:latin typeface="Cambria Math" panose="02040503050406030204" pitchFamily="18" charset="0"/>
                          </a:rPr>
                        </m:ctrlPr>
                      </m:accPr>
                      <m:e>
                        <m:r>
                          <a:rPr lang="pt-BR" sz="1600" b="0" i="1" smtClean="0">
                            <a:latin typeface="Cambria Math" panose="02040503050406030204" pitchFamily="18" charset="0"/>
                          </a:rPr>
                          <m:t>𝑔</m:t>
                        </m:r>
                      </m:e>
                    </m:acc>
                  </m:oMath>
                </a14:m>
                <a:r>
                  <a:rPr lang="pt-BR" sz="1600" dirty="0">
                    <a:latin typeface="+mj-lt"/>
                  </a:rPr>
                  <a:t> é o valor médio;</a:t>
                </a:r>
              </a:p>
              <a:p>
                <a:pPr algn="just">
                  <a:lnSpc>
                    <a:spcPct val="120000"/>
                  </a:lnSpc>
                </a:pPr>
                <a:r>
                  <a:rPr lang="pt-BR" sz="1600" i="1" dirty="0">
                    <a:latin typeface="+mj-lt"/>
                  </a:rPr>
                  <a:t>s </a:t>
                </a:r>
                <a:r>
                  <a:rPr lang="pt-BR" sz="1600" dirty="0">
                    <a:latin typeface="+mj-lt"/>
                  </a:rPr>
                  <a:t>é o desvio padrão amostral de uma distribuição normal </a:t>
                </a:r>
              </a:p>
              <a:p>
                <a:pPr algn="just">
                  <a:lnSpc>
                    <a:spcPct val="120000"/>
                  </a:lnSpc>
                </a:pPr>
                <a:r>
                  <a:rPr lang="pt-BR" sz="1600" dirty="0">
                    <a:latin typeface="+mj-lt"/>
                  </a:rPr>
                  <a:t/>
                </a:r>
                <a:br>
                  <a:rPr lang="pt-BR" sz="1600" dirty="0">
                    <a:latin typeface="+mj-lt"/>
                  </a:rPr>
                </a:br>
                <a:r>
                  <a:rPr lang="pt-BR" sz="1600" dirty="0">
                    <a:latin typeface="+mj-lt"/>
                  </a:rPr>
                  <a:t>O valor  </a:t>
                </a:r>
                <a:r>
                  <a:rPr lang="pt-BR" sz="1600" dirty="0" err="1">
                    <a:latin typeface="+mj-lt"/>
                  </a:rPr>
                  <a:t>Gc</a:t>
                </a:r>
                <a:r>
                  <a:rPr lang="pt-BR" sz="1600" dirty="0">
                    <a:latin typeface="+mj-lt"/>
                  </a:rPr>
                  <a:t> calculado é comparado com um valor crítico, para um nível de significância escolhido. Um valor aberrante é detectado se  </a:t>
                </a:r>
                <a:r>
                  <a:rPr lang="pt-BR" sz="1600" dirty="0" err="1">
                    <a:latin typeface="+mj-lt"/>
                  </a:rPr>
                  <a:t>G</a:t>
                </a:r>
                <a:r>
                  <a:rPr lang="pt-BR" sz="1600" baseline="-25000" dirty="0" err="1">
                    <a:latin typeface="+mj-lt"/>
                  </a:rPr>
                  <a:t>calculado</a:t>
                </a:r>
                <a:r>
                  <a:rPr lang="pt-BR" sz="1600" dirty="0">
                    <a:latin typeface="+mj-lt"/>
                  </a:rPr>
                  <a:t> &gt; </a:t>
                </a:r>
                <a:r>
                  <a:rPr lang="pt-BR" sz="1600" dirty="0" err="1">
                    <a:latin typeface="+mj-lt"/>
                  </a:rPr>
                  <a:t>G</a:t>
                </a:r>
                <a:r>
                  <a:rPr lang="pt-BR" sz="1600" baseline="-25000" dirty="0" err="1">
                    <a:latin typeface="+mj-lt"/>
                  </a:rPr>
                  <a:t>tabelado</a:t>
                </a:r>
                <a:r>
                  <a:rPr lang="pt-BR" sz="1600" dirty="0">
                    <a:latin typeface="+mj-lt"/>
                  </a:rPr>
                  <a:t>.</a:t>
                </a:r>
              </a:p>
            </p:txBody>
          </p:sp>
        </mc:Choice>
        <mc:Fallback xmlns="">
          <p:sp>
            <p:nvSpPr>
              <p:cNvPr id="3" name="Retângulo 2"/>
              <p:cNvSpPr>
                <a:spLocks noRot="1" noChangeAspect="1" noMove="1" noResize="1" noEditPoints="1" noAdjustHandles="1" noChangeArrowheads="1" noChangeShapeType="1" noTextEdit="1"/>
              </p:cNvSpPr>
              <p:nvPr/>
            </p:nvSpPr>
            <p:spPr>
              <a:xfrm>
                <a:off x="554410" y="1488875"/>
                <a:ext cx="7920880" cy="2783711"/>
              </a:xfrm>
              <a:prstGeom prst="rect">
                <a:avLst/>
              </a:prstGeom>
              <a:blipFill rotWithShape="0">
                <a:blip r:embed="rId2"/>
                <a:stretch>
                  <a:fillRect l="-462" r="-385" b="-1094"/>
                </a:stretch>
              </a:blipFill>
            </p:spPr>
            <p:txBody>
              <a:bodyPr/>
              <a:lstStyle/>
              <a:p>
                <a:r>
                  <a:rPr lang="pt-BR">
                    <a:noFill/>
                  </a:rPr>
                  <a:t> </a:t>
                </a:r>
              </a:p>
            </p:txBody>
          </p:sp>
        </mc:Fallback>
      </mc:AlternateContent>
      <p:sp>
        <p:nvSpPr>
          <p:cNvPr id="14" name="Título 1">
            <a:extLst>
              <a:ext uri="{FF2B5EF4-FFF2-40B4-BE49-F238E27FC236}">
                <a16:creationId xmlns="" xmlns:a16="http://schemas.microsoft.com/office/drawing/2014/main" id="{B38EAF11-DAFC-4CBC-AC9F-87200EBDD475}"/>
              </a:ext>
            </a:extLst>
          </p:cNvPr>
          <p:cNvSpPr>
            <a:spLocks noGrp="1"/>
          </p:cNvSpPr>
          <p:nvPr>
            <p:ph type="title"/>
          </p:nvPr>
        </p:nvSpPr>
        <p:spPr>
          <a:xfrm>
            <a:off x="627006" y="252215"/>
            <a:ext cx="6894587" cy="560386"/>
          </a:xfrm>
        </p:spPr>
        <p:txBody>
          <a:bodyPr>
            <a:normAutofit/>
          </a:bodyPr>
          <a:lstStyle/>
          <a:p>
            <a:r>
              <a:rPr lang="pt-BR" sz="2200" b="1" cap="all" dirty="0">
                <a:solidFill>
                  <a:srgbClr val="0066B2"/>
                </a:solidFill>
              </a:rPr>
              <a:t>3. Estatística Aplicada – teste de </a:t>
            </a:r>
            <a:r>
              <a:rPr lang="pt-BR" sz="2200" b="1" cap="all" dirty="0" err="1">
                <a:solidFill>
                  <a:srgbClr val="0066B2"/>
                </a:solidFill>
              </a:rPr>
              <a:t>grubbs</a:t>
            </a:r>
            <a:endParaRPr lang="pt-BR" sz="2200" b="1" cap="all" dirty="0">
              <a:solidFill>
                <a:srgbClr val="0066B2"/>
              </a:solidFill>
            </a:endParaRPr>
          </a:p>
        </p:txBody>
      </p:sp>
    </p:spTree>
    <p:extLst>
      <p:ext uri="{BB962C8B-B14F-4D97-AF65-F5344CB8AC3E}">
        <p14:creationId xmlns:p14="http://schemas.microsoft.com/office/powerpoint/2010/main" val="16690083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3" name="Retângulo 2"/>
          <p:cNvSpPr/>
          <p:nvPr/>
        </p:nvSpPr>
        <p:spPr>
          <a:xfrm>
            <a:off x="529010" y="1025450"/>
            <a:ext cx="7920880" cy="1274195"/>
          </a:xfrm>
          <a:prstGeom prst="rect">
            <a:avLst/>
          </a:prstGeom>
        </p:spPr>
        <p:txBody>
          <a:bodyPr wrap="square">
            <a:spAutoFit/>
          </a:bodyPr>
          <a:lstStyle/>
          <a:p>
            <a:pPr algn="just">
              <a:lnSpc>
                <a:spcPct val="120000"/>
              </a:lnSpc>
            </a:pPr>
            <a:r>
              <a:rPr lang="pt-BR" sz="1600" b="1" dirty="0">
                <a:solidFill>
                  <a:schemeClr val="accent2"/>
                </a:solidFill>
                <a:latin typeface="+mj-lt"/>
              </a:rPr>
              <a:t>Exercício </a:t>
            </a:r>
            <a:r>
              <a:rPr lang="pt-BR" sz="1600" b="1" dirty="0" smtClean="0">
                <a:solidFill>
                  <a:schemeClr val="accent2"/>
                </a:solidFill>
                <a:latin typeface="+mj-lt"/>
              </a:rPr>
              <a:t>3.1</a:t>
            </a:r>
          </a:p>
          <a:p>
            <a:pPr algn="just">
              <a:lnSpc>
                <a:spcPct val="120000"/>
              </a:lnSpc>
            </a:pPr>
            <a:endParaRPr lang="pt-BR" sz="1600" b="1" dirty="0">
              <a:latin typeface="+mj-lt"/>
            </a:endParaRPr>
          </a:p>
          <a:p>
            <a:pPr algn="just">
              <a:lnSpc>
                <a:spcPct val="120000"/>
              </a:lnSpc>
            </a:pPr>
            <a:r>
              <a:rPr lang="pt-BR" sz="1600" dirty="0">
                <a:latin typeface="+mj-lt"/>
              </a:rPr>
              <a:t>Determine, se entre as medições das massas dos dados abaixo, existem valores aberrantes para um nível de confiança de 95%. </a:t>
            </a:r>
          </a:p>
        </p:txBody>
      </p:sp>
      <p:sp>
        <p:nvSpPr>
          <p:cNvPr id="14" name="Título 1">
            <a:extLst>
              <a:ext uri="{FF2B5EF4-FFF2-40B4-BE49-F238E27FC236}">
                <a16:creationId xmlns="" xmlns:a16="http://schemas.microsoft.com/office/drawing/2014/main" id="{B38EAF11-DAFC-4CBC-AC9F-87200EBDD475}"/>
              </a:ext>
            </a:extLst>
          </p:cNvPr>
          <p:cNvSpPr>
            <a:spLocks noGrp="1"/>
          </p:cNvSpPr>
          <p:nvPr>
            <p:ph type="title"/>
          </p:nvPr>
        </p:nvSpPr>
        <p:spPr>
          <a:xfrm>
            <a:off x="627006" y="252215"/>
            <a:ext cx="6894587" cy="560386"/>
          </a:xfrm>
        </p:spPr>
        <p:txBody>
          <a:bodyPr>
            <a:normAutofit/>
          </a:bodyPr>
          <a:lstStyle/>
          <a:p>
            <a:r>
              <a:rPr lang="pt-BR" sz="2200" b="1" cap="all" dirty="0">
                <a:solidFill>
                  <a:srgbClr val="0066B2"/>
                </a:solidFill>
              </a:rPr>
              <a:t>3. Estatística Aplicada – teste de </a:t>
            </a:r>
            <a:r>
              <a:rPr lang="pt-BR" sz="2200" b="1" cap="all" dirty="0" err="1">
                <a:solidFill>
                  <a:srgbClr val="0066B2"/>
                </a:solidFill>
              </a:rPr>
              <a:t>grubbs</a:t>
            </a:r>
            <a:endParaRPr lang="pt-BR" sz="2200" b="1" cap="all" dirty="0">
              <a:solidFill>
                <a:srgbClr val="0066B2"/>
              </a:solidFill>
            </a:endParaRPr>
          </a:p>
        </p:txBody>
      </p:sp>
      <p:sp>
        <p:nvSpPr>
          <p:cNvPr id="23" name="Retângulo 22">
            <a:extLst>
              <a:ext uri="{FF2B5EF4-FFF2-40B4-BE49-F238E27FC236}">
                <a16:creationId xmlns="" xmlns:a16="http://schemas.microsoft.com/office/drawing/2014/main" id="{8293C50F-35FE-451A-B1FF-A7DD752ED97B}"/>
              </a:ext>
            </a:extLst>
          </p:cNvPr>
          <p:cNvSpPr/>
          <p:nvPr/>
        </p:nvSpPr>
        <p:spPr>
          <a:xfrm>
            <a:off x="529010" y="3532210"/>
            <a:ext cx="7920880" cy="1274195"/>
          </a:xfrm>
          <a:prstGeom prst="rect">
            <a:avLst/>
          </a:prstGeom>
        </p:spPr>
        <p:txBody>
          <a:bodyPr wrap="square">
            <a:spAutoFit/>
          </a:bodyPr>
          <a:lstStyle/>
          <a:p>
            <a:pPr algn="just">
              <a:lnSpc>
                <a:spcPct val="120000"/>
              </a:lnSpc>
            </a:pPr>
            <a:r>
              <a:rPr lang="pt-BR" sz="1600" b="1" dirty="0">
                <a:solidFill>
                  <a:schemeClr val="accent2"/>
                </a:solidFill>
                <a:latin typeface="+mj-lt"/>
              </a:rPr>
              <a:t>Exercício </a:t>
            </a:r>
            <a:r>
              <a:rPr lang="pt-BR" sz="1600" b="1" dirty="0" smtClean="0">
                <a:solidFill>
                  <a:schemeClr val="accent2"/>
                </a:solidFill>
                <a:latin typeface="+mj-lt"/>
              </a:rPr>
              <a:t>3.2</a:t>
            </a:r>
          </a:p>
          <a:p>
            <a:pPr algn="just">
              <a:lnSpc>
                <a:spcPct val="120000"/>
              </a:lnSpc>
            </a:pPr>
            <a:endParaRPr lang="pt-BR" sz="1600" b="1" dirty="0">
              <a:latin typeface="+mj-lt"/>
            </a:endParaRPr>
          </a:p>
          <a:p>
            <a:pPr algn="just">
              <a:lnSpc>
                <a:spcPct val="120000"/>
              </a:lnSpc>
            </a:pPr>
            <a:r>
              <a:rPr lang="pt-BR" sz="1600" dirty="0">
                <a:latin typeface="+mj-lt"/>
              </a:rPr>
              <a:t>Determine, se entre as medições das massas especificas dos dados abaixo, existem valores aberrantes para um nível de confiança de 95%. </a:t>
            </a:r>
          </a:p>
        </p:txBody>
      </p:sp>
      <p:sp>
        <p:nvSpPr>
          <p:cNvPr id="18" name="Rectangle 4">
            <a:extLst>
              <a:ext uri="{FF2B5EF4-FFF2-40B4-BE49-F238E27FC236}">
                <a16:creationId xmlns="" xmlns:a16="http://schemas.microsoft.com/office/drawing/2014/main" id="{2B4DED59-0439-4FDC-9DE0-46FD88940AA2}"/>
              </a:ext>
            </a:extLst>
          </p:cNvPr>
          <p:cNvSpPr>
            <a:spLocks noChangeArrowheads="1"/>
          </p:cNvSpPr>
          <p:nvPr/>
        </p:nvSpPr>
        <p:spPr bwMode="auto">
          <a:xfrm>
            <a:off x="628650" y="4384858"/>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chemeClr val="tx1"/>
                </a:solidFill>
                <a:effectLst/>
              </a:rPr>
              <a:t/>
            </a:r>
            <a:br>
              <a:rPr kumimoji="0" lang="pt-BR" altLang="pt-BR" sz="1800" b="0" i="0" u="none" strike="noStrike" cap="none" normalizeH="0" baseline="0">
                <a:ln>
                  <a:noFill/>
                </a:ln>
                <a:solidFill>
                  <a:schemeClr val="tx1"/>
                </a:solidFill>
                <a:effectLst/>
              </a:rPr>
            </a:br>
            <a:endParaRPr kumimoji="0" lang="pt-BR" altLang="pt-BR" sz="1800" b="0" i="0" u="none" strike="noStrike" cap="none" normalizeH="0" baseline="0">
              <a:ln>
                <a:noFill/>
              </a:ln>
              <a:solidFill>
                <a:schemeClr val="tx1"/>
              </a:solidFill>
              <a:effectLst/>
            </a:endParaRPr>
          </a:p>
        </p:txBody>
      </p:sp>
      <p:graphicFrame>
        <p:nvGraphicFramePr>
          <p:cNvPr id="19" name="Tabela 18">
            <a:extLst>
              <a:ext uri="{FF2B5EF4-FFF2-40B4-BE49-F238E27FC236}">
                <a16:creationId xmlns="" xmlns:a16="http://schemas.microsoft.com/office/drawing/2014/main" id="{47F2BB8A-0635-44F1-B86E-6214A5D79DEE}"/>
              </a:ext>
            </a:extLst>
          </p:cNvPr>
          <p:cNvGraphicFramePr>
            <a:graphicFrameLocks noGrp="1"/>
          </p:cNvGraphicFramePr>
          <p:nvPr>
            <p:extLst>
              <p:ext uri="{D42A27DB-BD31-4B8C-83A1-F6EECF244321}">
                <p14:modId xmlns:p14="http://schemas.microsoft.com/office/powerpoint/2010/main" val="1729549975"/>
              </p:ext>
            </p:extLst>
          </p:nvPr>
        </p:nvGraphicFramePr>
        <p:xfrm>
          <a:off x="1477148" y="2469377"/>
          <a:ext cx="5194302" cy="567690"/>
        </p:xfrm>
        <a:graphic>
          <a:graphicData uri="http://schemas.openxmlformats.org/drawingml/2006/table">
            <a:tbl>
              <a:tblPr firstRow="1" bandRow="1">
                <a:tableStyleId>{073A0DAA-6AF3-43AB-8588-CEC1D06C72B9}</a:tableStyleId>
              </a:tblPr>
              <a:tblGrid>
                <a:gridCol w="713503">
                  <a:extLst>
                    <a:ext uri="{9D8B030D-6E8A-4147-A177-3AD203B41FA5}">
                      <a16:colId xmlns="" xmlns:a16="http://schemas.microsoft.com/office/drawing/2014/main" val="1119501736"/>
                    </a:ext>
                  </a:extLst>
                </a:gridCol>
                <a:gridCol w="608856">
                  <a:extLst>
                    <a:ext uri="{9D8B030D-6E8A-4147-A177-3AD203B41FA5}">
                      <a16:colId xmlns="" xmlns:a16="http://schemas.microsoft.com/office/drawing/2014/main" val="1157625483"/>
                    </a:ext>
                  </a:extLst>
                </a:gridCol>
                <a:gridCol w="608856">
                  <a:extLst>
                    <a:ext uri="{9D8B030D-6E8A-4147-A177-3AD203B41FA5}">
                      <a16:colId xmlns="" xmlns:a16="http://schemas.microsoft.com/office/drawing/2014/main" val="2841500142"/>
                    </a:ext>
                  </a:extLst>
                </a:gridCol>
                <a:gridCol w="723016">
                  <a:extLst>
                    <a:ext uri="{9D8B030D-6E8A-4147-A177-3AD203B41FA5}">
                      <a16:colId xmlns="" xmlns:a16="http://schemas.microsoft.com/office/drawing/2014/main" val="892576230"/>
                    </a:ext>
                  </a:extLst>
                </a:gridCol>
                <a:gridCol w="713503">
                  <a:extLst>
                    <a:ext uri="{9D8B030D-6E8A-4147-A177-3AD203B41FA5}">
                      <a16:colId xmlns="" xmlns:a16="http://schemas.microsoft.com/office/drawing/2014/main" val="913971744"/>
                    </a:ext>
                  </a:extLst>
                </a:gridCol>
                <a:gridCol w="608856">
                  <a:extLst>
                    <a:ext uri="{9D8B030D-6E8A-4147-A177-3AD203B41FA5}">
                      <a16:colId xmlns="" xmlns:a16="http://schemas.microsoft.com/office/drawing/2014/main" val="1606301564"/>
                    </a:ext>
                  </a:extLst>
                </a:gridCol>
                <a:gridCol w="608856">
                  <a:extLst>
                    <a:ext uri="{9D8B030D-6E8A-4147-A177-3AD203B41FA5}">
                      <a16:colId xmlns="" xmlns:a16="http://schemas.microsoft.com/office/drawing/2014/main" val="2920813132"/>
                    </a:ext>
                  </a:extLst>
                </a:gridCol>
                <a:gridCol w="608856">
                  <a:extLst>
                    <a:ext uri="{9D8B030D-6E8A-4147-A177-3AD203B41FA5}">
                      <a16:colId xmlns="" xmlns:a16="http://schemas.microsoft.com/office/drawing/2014/main" val="2206783794"/>
                    </a:ext>
                  </a:extLst>
                </a:gridCol>
              </a:tblGrid>
              <a:tr h="238125">
                <a:tc>
                  <a:txBody>
                    <a:bodyPr/>
                    <a:lstStyle/>
                    <a:p>
                      <a:pPr algn="ctr" rtl="0" fontAlgn="ctr"/>
                      <a:r>
                        <a:rPr lang="pt-BR" sz="1800" u="none" strike="noStrike">
                          <a:effectLst/>
                        </a:rPr>
                        <a:t>Massa </a:t>
                      </a:r>
                      <a:endParaRPr lang="pt-BR" sz="18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800" u="none" strike="noStrike">
                          <a:effectLst/>
                        </a:rPr>
                        <a:t>1</a:t>
                      </a:r>
                      <a:endParaRPr lang="pt-BR" sz="18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800" u="none" strike="noStrike">
                          <a:effectLst/>
                        </a:rPr>
                        <a:t>2</a:t>
                      </a:r>
                      <a:endParaRPr lang="pt-BR" sz="18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800" u="none" strike="noStrike">
                          <a:effectLst/>
                        </a:rPr>
                        <a:t>3</a:t>
                      </a:r>
                      <a:endParaRPr lang="pt-BR" sz="18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800" u="none" strike="noStrike">
                          <a:effectLst/>
                        </a:rPr>
                        <a:t>4</a:t>
                      </a:r>
                      <a:endParaRPr lang="pt-BR" sz="18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800" u="none" strike="noStrike">
                          <a:effectLst/>
                        </a:rPr>
                        <a:t>5</a:t>
                      </a:r>
                      <a:endParaRPr lang="pt-BR" sz="18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800" u="none" strike="noStrike">
                          <a:effectLst/>
                        </a:rPr>
                        <a:t>6</a:t>
                      </a:r>
                      <a:endParaRPr lang="pt-BR" sz="18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800" u="none" strike="noStrike">
                          <a:effectLst/>
                        </a:rPr>
                        <a:t>7</a:t>
                      </a:r>
                      <a:endParaRPr lang="pt-BR" sz="1800" b="1"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3268936178"/>
                  </a:ext>
                </a:extLst>
              </a:tr>
              <a:tr h="238125">
                <a:tc>
                  <a:txBody>
                    <a:bodyPr/>
                    <a:lstStyle/>
                    <a:p>
                      <a:pPr algn="ctr" rtl="0" fontAlgn="ctr"/>
                      <a:r>
                        <a:rPr lang="pt-BR" sz="1800" u="none" strike="noStrike">
                          <a:effectLst/>
                        </a:rPr>
                        <a:t>(g)</a:t>
                      </a:r>
                      <a:endParaRPr lang="pt-BR" sz="18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800" u="none" strike="noStrike">
                          <a:effectLst/>
                        </a:rPr>
                        <a:t>159</a:t>
                      </a:r>
                      <a:endParaRPr lang="pt-B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800" u="none" strike="noStrike">
                          <a:effectLst/>
                        </a:rPr>
                        <a:t>153</a:t>
                      </a:r>
                      <a:endParaRPr lang="pt-B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800" u="none" strike="noStrike">
                          <a:effectLst/>
                        </a:rPr>
                        <a:t>184</a:t>
                      </a:r>
                      <a:endParaRPr lang="pt-B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800" u="none" strike="noStrike">
                          <a:effectLst/>
                        </a:rPr>
                        <a:t>153</a:t>
                      </a:r>
                      <a:endParaRPr lang="pt-B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800" u="none" strike="noStrike">
                          <a:effectLst/>
                        </a:rPr>
                        <a:t>150</a:t>
                      </a:r>
                      <a:endParaRPr lang="pt-B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800" u="none" strike="noStrike">
                          <a:effectLst/>
                        </a:rPr>
                        <a:t>147</a:t>
                      </a:r>
                      <a:endParaRPr lang="pt-B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800" u="none" strike="noStrike" dirty="0">
                          <a:effectLst/>
                        </a:rPr>
                        <a:t>156</a:t>
                      </a:r>
                      <a:endParaRPr lang="pt-B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567909580"/>
                  </a:ext>
                </a:extLst>
              </a:tr>
            </a:tbl>
          </a:graphicData>
        </a:graphic>
      </p:graphicFrame>
      <p:graphicFrame>
        <p:nvGraphicFramePr>
          <p:cNvPr id="20" name="Tabela 19">
            <a:extLst>
              <a:ext uri="{FF2B5EF4-FFF2-40B4-BE49-F238E27FC236}">
                <a16:creationId xmlns="" xmlns:a16="http://schemas.microsoft.com/office/drawing/2014/main" id="{0B9CC2FB-67A2-476E-994B-7C8B33D8E17A}"/>
              </a:ext>
            </a:extLst>
          </p:cNvPr>
          <p:cNvGraphicFramePr>
            <a:graphicFrameLocks noGrp="1"/>
          </p:cNvGraphicFramePr>
          <p:nvPr>
            <p:extLst>
              <p:ext uri="{D42A27DB-BD31-4B8C-83A1-F6EECF244321}">
                <p14:modId xmlns:p14="http://schemas.microsoft.com/office/powerpoint/2010/main" val="1258344491"/>
              </p:ext>
            </p:extLst>
          </p:nvPr>
        </p:nvGraphicFramePr>
        <p:xfrm>
          <a:off x="1540648" y="5090388"/>
          <a:ext cx="6177003" cy="567690"/>
        </p:xfrm>
        <a:graphic>
          <a:graphicData uri="http://schemas.openxmlformats.org/drawingml/2006/table">
            <a:tbl>
              <a:tblPr firstRow="1">
                <a:tableStyleId>{7E9639D4-E3E2-4D34-9284-5A2195B3D0D7}</a:tableStyleId>
              </a:tblPr>
              <a:tblGrid>
                <a:gridCol w="703259">
                  <a:extLst>
                    <a:ext uri="{9D8B030D-6E8A-4147-A177-3AD203B41FA5}">
                      <a16:colId xmlns="" xmlns:a16="http://schemas.microsoft.com/office/drawing/2014/main" val="1957110769"/>
                    </a:ext>
                  </a:extLst>
                </a:gridCol>
                <a:gridCol w="487363">
                  <a:extLst>
                    <a:ext uri="{9D8B030D-6E8A-4147-A177-3AD203B41FA5}">
                      <a16:colId xmlns="" xmlns:a16="http://schemas.microsoft.com/office/drawing/2014/main" val="1997025579"/>
                    </a:ext>
                  </a:extLst>
                </a:gridCol>
                <a:gridCol w="487363">
                  <a:extLst>
                    <a:ext uri="{9D8B030D-6E8A-4147-A177-3AD203B41FA5}">
                      <a16:colId xmlns="" xmlns:a16="http://schemas.microsoft.com/office/drawing/2014/main" val="372483345"/>
                    </a:ext>
                  </a:extLst>
                </a:gridCol>
                <a:gridCol w="487363">
                  <a:extLst>
                    <a:ext uri="{9D8B030D-6E8A-4147-A177-3AD203B41FA5}">
                      <a16:colId xmlns="" xmlns:a16="http://schemas.microsoft.com/office/drawing/2014/main" val="4079764389"/>
                    </a:ext>
                  </a:extLst>
                </a:gridCol>
                <a:gridCol w="487363">
                  <a:extLst>
                    <a:ext uri="{9D8B030D-6E8A-4147-A177-3AD203B41FA5}">
                      <a16:colId xmlns="" xmlns:a16="http://schemas.microsoft.com/office/drawing/2014/main" val="691327971"/>
                    </a:ext>
                  </a:extLst>
                </a:gridCol>
                <a:gridCol w="487363">
                  <a:extLst>
                    <a:ext uri="{9D8B030D-6E8A-4147-A177-3AD203B41FA5}">
                      <a16:colId xmlns="" xmlns:a16="http://schemas.microsoft.com/office/drawing/2014/main" val="1176770309"/>
                    </a:ext>
                  </a:extLst>
                </a:gridCol>
                <a:gridCol w="487363">
                  <a:extLst>
                    <a:ext uri="{9D8B030D-6E8A-4147-A177-3AD203B41FA5}">
                      <a16:colId xmlns="" xmlns:a16="http://schemas.microsoft.com/office/drawing/2014/main" val="1345716229"/>
                    </a:ext>
                  </a:extLst>
                </a:gridCol>
                <a:gridCol w="487363">
                  <a:extLst>
                    <a:ext uri="{9D8B030D-6E8A-4147-A177-3AD203B41FA5}">
                      <a16:colId xmlns="" xmlns:a16="http://schemas.microsoft.com/office/drawing/2014/main" val="3932599475"/>
                    </a:ext>
                  </a:extLst>
                </a:gridCol>
                <a:gridCol w="487363">
                  <a:extLst>
                    <a:ext uri="{9D8B030D-6E8A-4147-A177-3AD203B41FA5}">
                      <a16:colId xmlns="" xmlns:a16="http://schemas.microsoft.com/office/drawing/2014/main" val="3291095340"/>
                    </a:ext>
                  </a:extLst>
                </a:gridCol>
                <a:gridCol w="487363">
                  <a:extLst>
                    <a:ext uri="{9D8B030D-6E8A-4147-A177-3AD203B41FA5}">
                      <a16:colId xmlns="" xmlns:a16="http://schemas.microsoft.com/office/drawing/2014/main" val="1837995305"/>
                    </a:ext>
                  </a:extLst>
                </a:gridCol>
                <a:gridCol w="487363">
                  <a:extLst>
                    <a:ext uri="{9D8B030D-6E8A-4147-A177-3AD203B41FA5}">
                      <a16:colId xmlns="" xmlns:a16="http://schemas.microsoft.com/office/drawing/2014/main" val="871112316"/>
                    </a:ext>
                  </a:extLst>
                </a:gridCol>
                <a:gridCol w="600114">
                  <a:extLst>
                    <a:ext uri="{9D8B030D-6E8A-4147-A177-3AD203B41FA5}">
                      <a16:colId xmlns="" xmlns:a16="http://schemas.microsoft.com/office/drawing/2014/main" val="369241576"/>
                    </a:ext>
                  </a:extLst>
                </a:gridCol>
              </a:tblGrid>
              <a:tr h="200025">
                <a:tc rowSpan="2">
                  <a:txBody>
                    <a:bodyPr/>
                    <a:lstStyle/>
                    <a:p>
                      <a:pPr algn="ctr" fontAlgn="b"/>
                      <a:r>
                        <a:rPr lang="el-GR" sz="1800" u="none" strike="noStrike" dirty="0">
                          <a:effectLst/>
                        </a:rPr>
                        <a:t>ρ (</a:t>
                      </a:r>
                      <a:r>
                        <a:rPr lang="pt-BR" sz="1800" u="none" strike="noStrike" dirty="0">
                          <a:effectLst/>
                        </a:rPr>
                        <a:t>g/</a:t>
                      </a:r>
                      <a:r>
                        <a:rPr lang="pt-BR" sz="1800" u="none" strike="noStrike" dirty="0" err="1">
                          <a:effectLst/>
                        </a:rPr>
                        <a:t>mL</a:t>
                      </a:r>
                      <a:r>
                        <a:rPr lang="pt-BR" sz="1800" u="none" strike="noStrike" dirty="0">
                          <a:effectLst/>
                        </a:rPr>
                        <a:t>)</a:t>
                      </a:r>
                      <a:endParaRPr lang="pt-BR" sz="18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800" u="none" strike="noStrike" dirty="0">
                          <a:effectLst/>
                        </a:rPr>
                        <a:t>1</a:t>
                      </a:r>
                      <a:endParaRPr lang="pt-BR" sz="1800" b="0" i="0" u="none" strike="noStrike" dirty="0">
                        <a:solidFill>
                          <a:srgbClr val="333333"/>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800" u="none" strike="noStrike">
                          <a:effectLst/>
                        </a:rPr>
                        <a:t>2</a:t>
                      </a:r>
                      <a:endParaRPr lang="pt-BR" sz="1800" b="0" i="0" u="none" strike="noStrike">
                        <a:solidFill>
                          <a:srgbClr val="333333"/>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800" u="none" strike="noStrike">
                          <a:effectLst/>
                        </a:rPr>
                        <a:t>3</a:t>
                      </a:r>
                      <a:endParaRPr lang="pt-BR" sz="1800" b="0" i="0" u="none" strike="noStrike">
                        <a:solidFill>
                          <a:srgbClr val="333333"/>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800" u="none" strike="noStrike" dirty="0">
                          <a:effectLst/>
                        </a:rPr>
                        <a:t>4</a:t>
                      </a:r>
                      <a:endParaRPr lang="pt-BR" sz="1800" b="0" i="0" u="none" strike="noStrike" dirty="0">
                        <a:solidFill>
                          <a:srgbClr val="333333"/>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800" u="none" strike="noStrike">
                          <a:effectLst/>
                        </a:rPr>
                        <a:t>5</a:t>
                      </a:r>
                      <a:endParaRPr lang="pt-BR" sz="1800" b="0" i="0" u="none" strike="noStrike">
                        <a:solidFill>
                          <a:srgbClr val="333333"/>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800" u="none" strike="noStrike">
                          <a:effectLst/>
                        </a:rPr>
                        <a:t>6</a:t>
                      </a:r>
                      <a:endParaRPr lang="pt-BR" sz="1800" b="0" i="0" u="none" strike="noStrike">
                        <a:solidFill>
                          <a:srgbClr val="333333"/>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800" u="none" strike="noStrike">
                          <a:effectLst/>
                        </a:rPr>
                        <a:t>7</a:t>
                      </a:r>
                      <a:endParaRPr lang="pt-BR" sz="1800" b="0" i="0" u="none" strike="noStrike">
                        <a:solidFill>
                          <a:srgbClr val="333333"/>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800" u="none" strike="noStrike">
                          <a:effectLst/>
                        </a:rPr>
                        <a:t>8</a:t>
                      </a:r>
                      <a:endParaRPr lang="pt-BR" sz="1800" b="0" i="0" u="none" strike="noStrike">
                        <a:solidFill>
                          <a:srgbClr val="333333"/>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800" u="none" strike="noStrike">
                          <a:effectLst/>
                        </a:rPr>
                        <a:t>9</a:t>
                      </a:r>
                      <a:endParaRPr lang="pt-BR" sz="1800" b="0" i="0" u="none" strike="noStrike">
                        <a:solidFill>
                          <a:srgbClr val="333333"/>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800" u="none" strike="noStrike">
                          <a:effectLst/>
                        </a:rPr>
                        <a:t>10</a:t>
                      </a:r>
                      <a:endParaRPr lang="pt-BR" sz="1800" b="0" i="0" u="none" strike="noStrike">
                        <a:solidFill>
                          <a:srgbClr val="333333"/>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800" u="none" strike="noStrike">
                          <a:effectLst/>
                        </a:rPr>
                        <a:t>11</a:t>
                      </a:r>
                      <a:endParaRPr lang="pt-BR" sz="1800" b="0" i="0" u="none" strike="noStrike">
                        <a:solidFill>
                          <a:srgbClr val="333333"/>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26240796"/>
                  </a:ext>
                </a:extLst>
              </a:tr>
              <a:tr h="200025">
                <a:tc vMerge="1">
                  <a:txBody>
                    <a:bodyPr/>
                    <a:lstStyle/>
                    <a:p>
                      <a:endParaRPr lang="pt-BR"/>
                    </a:p>
                  </a:txBody>
                  <a:tcPr/>
                </a:tc>
                <a:tc>
                  <a:txBody>
                    <a:bodyPr/>
                    <a:lstStyle/>
                    <a:p>
                      <a:pPr algn="ctr" fontAlgn="ctr"/>
                      <a:r>
                        <a:rPr lang="pt-BR" sz="1800" u="none" strike="noStrike">
                          <a:effectLst/>
                        </a:rPr>
                        <a:t>11,9</a:t>
                      </a:r>
                      <a:endParaRPr lang="pt-BR" sz="1800" b="0" i="0" u="none" strike="noStrike">
                        <a:solidFill>
                          <a:srgbClr val="333333"/>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800" u="none" strike="noStrike">
                          <a:effectLst/>
                        </a:rPr>
                        <a:t>12,0</a:t>
                      </a:r>
                      <a:endParaRPr lang="pt-BR" sz="1800" b="0" i="0" u="none" strike="noStrike">
                        <a:solidFill>
                          <a:srgbClr val="333333"/>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800" u="none" strike="noStrike">
                          <a:effectLst/>
                        </a:rPr>
                        <a:t>11,9</a:t>
                      </a:r>
                      <a:endParaRPr lang="pt-BR" sz="1800" b="0" i="0" u="none" strike="noStrike">
                        <a:solidFill>
                          <a:srgbClr val="333333"/>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800" u="none" strike="noStrike" dirty="0">
                          <a:effectLst/>
                        </a:rPr>
                        <a:t>11,9</a:t>
                      </a:r>
                      <a:endParaRPr lang="pt-BR" sz="1800" b="0" i="0" u="none" strike="noStrike" dirty="0">
                        <a:solidFill>
                          <a:srgbClr val="333333"/>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800" u="none" strike="noStrike">
                          <a:effectLst/>
                        </a:rPr>
                        <a:t>12,0</a:t>
                      </a:r>
                      <a:endParaRPr lang="pt-BR" sz="1800" b="0" i="0" u="none" strike="noStrike">
                        <a:solidFill>
                          <a:srgbClr val="333333"/>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800" u="none" strike="noStrike">
                          <a:effectLst/>
                        </a:rPr>
                        <a:t>12,2</a:t>
                      </a:r>
                      <a:endParaRPr lang="pt-BR" sz="1800" b="0" i="0" u="none" strike="noStrike">
                        <a:solidFill>
                          <a:srgbClr val="333333"/>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800" u="none" strike="noStrike" dirty="0">
                          <a:effectLst/>
                        </a:rPr>
                        <a:t>11,9</a:t>
                      </a:r>
                      <a:endParaRPr lang="pt-BR" sz="1800" b="0" i="0" u="none" strike="noStrike" dirty="0">
                        <a:solidFill>
                          <a:srgbClr val="333333"/>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800" u="none" strike="noStrike">
                          <a:effectLst/>
                        </a:rPr>
                        <a:t>11,9</a:t>
                      </a:r>
                      <a:endParaRPr lang="pt-BR" sz="1800" b="0" i="0" u="none" strike="noStrike">
                        <a:solidFill>
                          <a:srgbClr val="333333"/>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800" u="none" strike="noStrike">
                          <a:effectLst/>
                        </a:rPr>
                        <a:t>11,9</a:t>
                      </a:r>
                      <a:endParaRPr lang="pt-BR" sz="1800" b="0" i="0" u="none" strike="noStrike">
                        <a:solidFill>
                          <a:srgbClr val="333333"/>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800" u="none" strike="noStrike">
                          <a:effectLst/>
                        </a:rPr>
                        <a:t>12,1</a:t>
                      </a:r>
                      <a:endParaRPr lang="pt-BR" sz="1800" b="0" i="0" u="none" strike="noStrike">
                        <a:solidFill>
                          <a:srgbClr val="333333"/>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800" u="none" strike="noStrike" dirty="0">
                          <a:effectLst/>
                        </a:rPr>
                        <a:t>12,6</a:t>
                      </a:r>
                      <a:endParaRPr lang="pt-BR" sz="1800" b="0" i="0" u="none" strike="noStrike" dirty="0">
                        <a:solidFill>
                          <a:srgbClr val="333333"/>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010456361"/>
                  </a:ext>
                </a:extLst>
              </a:tr>
            </a:tbl>
          </a:graphicData>
        </a:graphic>
      </p:graphicFrame>
    </p:spTree>
    <p:extLst>
      <p:ext uri="{BB962C8B-B14F-4D97-AF65-F5344CB8AC3E}">
        <p14:creationId xmlns:p14="http://schemas.microsoft.com/office/powerpoint/2010/main" val="40614056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ítulo 1"/>
          <p:cNvSpPr>
            <a:spLocks noGrp="1"/>
          </p:cNvSpPr>
          <p:nvPr>
            <p:ph type="title"/>
          </p:nvPr>
        </p:nvSpPr>
        <p:spPr>
          <a:xfrm>
            <a:off x="755576" y="115888"/>
            <a:ext cx="6894587" cy="788987"/>
          </a:xfrm>
        </p:spPr>
        <p:txBody>
          <a:bodyPr>
            <a:normAutofit/>
          </a:bodyPr>
          <a:lstStyle/>
          <a:p>
            <a:r>
              <a:rPr lang="pt-BR" sz="2200" b="1" cap="all" dirty="0">
                <a:solidFill>
                  <a:srgbClr val="0066B2"/>
                </a:solidFill>
              </a:rPr>
              <a:t>3. Estatística Aplicada – incerteza de medição</a:t>
            </a:r>
          </a:p>
        </p:txBody>
      </p:sp>
      <p:sp>
        <p:nvSpPr>
          <p:cNvPr id="11161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1162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1162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1162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11627" name="Rectangle 11"/>
          <p:cNvSpPr>
            <a:spLocks noChangeArrowheads="1"/>
          </p:cNvSpPr>
          <p:nvPr/>
        </p:nvSpPr>
        <p:spPr bwMode="auto">
          <a:xfrm>
            <a:off x="387922" y="1020762"/>
            <a:ext cx="7920000" cy="2966869"/>
          </a:xfrm>
          <a:prstGeom prst="rect">
            <a:avLst/>
          </a:prstGeom>
          <a:noFill/>
          <a:ln w="9525">
            <a:noFill/>
            <a:miter lim="800000"/>
            <a:headEnd/>
            <a:tailEnd/>
          </a:ln>
          <a:effectLst/>
        </p:spPr>
        <p:txBody>
          <a:bodyPr wrap="square" lIns="457056" tIns="152352" bIns="152352" anchor="ctr">
            <a:spAutoFit/>
          </a:bodyPr>
          <a:lstStyle/>
          <a:p>
            <a:pPr indent="-277812" algn="just">
              <a:lnSpc>
                <a:spcPct val="120000"/>
              </a:lnSpc>
            </a:pPr>
            <a:r>
              <a:rPr lang="pt-PT" sz="1600" b="1" dirty="0" smtClean="0">
                <a:solidFill>
                  <a:schemeClr val="accent2"/>
                </a:solidFill>
                <a:latin typeface="+mj-lt"/>
              </a:rPr>
              <a:t>Histograma</a:t>
            </a:r>
          </a:p>
          <a:p>
            <a:pPr indent="-277812" algn="just">
              <a:lnSpc>
                <a:spcPct val="120000"/>
              </a:lnSpc>
            </a:pPr>
            <a:endParaRPr lang="pt-PT" sz="1600" b="1" dirty="0">
              <a:latin typeface="+mj-lt"/>
            </a:endParaRPr>
          </a:p>
          <a:p>
            <a:pPr algn="just" eaLnBrk="0" hangingPunct="0">
              <a:lnSpc>
                <a:spcPct val="120000"/>
              </a:lnSpc>
            </a:pPr>
            <a:r>
              <a:rPr lang="pt-BR" sz="1600" dirty="0">
                <a:latin typeface="+mj-lt"/>
                <a:ea typeface="Times New Roman" pitchFamily="18" charset="0"/>
                <a:cs typeface="Calibri" pitchFamily="34" charset="0"/>
              </a:rPr>
              <a:t>O histograma é um gráfico de barras retangulares, encostadas umas nas outras, cujo propósito é representar a distribuição das frequências relativas ou absolutas do conjunto de dados. Para construí-lo manualmente precisamos primeiro elaborar a tabela de frequências. As bases dos retângulos do histograma representam cada classe da tabela de frequências e a altura das barras é proporcional a frequência contida nas classes. A escala horizontal do gráfico é quantitativa e a escala vertical indica a frequência absoluta ou relativa, conforme ilustrado na Figura abaixo.</a:t>
            </a:r>
            <a:endParaRPr lang="pt-BR" sz="1600" dirty="0">
              <a:latin typeface="+mj-lt"/>
            </a:endParaRPr>
          </a:p>
        </p:txBody>
      </p:sp>
      <p:sp>
        <p:nvSpPr>
          <p:cNvPr id="111628" name="Rectangle 12"/>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11631" name="Rectangle 15"/>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pic>
        <p:nvPicPr>
          <p:cNvPr id="10" name="Imagem 49"/>
          <p:cNvPicPr>
            <a:picLocks noChangeAspect="1" noChangeArrowheads="1"/>
          </p:cNvPicPr>
          <p:nvPr/>
        </p:nvPicPr>
        <p:blipFill>
          <a:blip r:embed="rId2"/>
          <a:srcRect/>
          <a:stretch>
            <a:fillRect/>
          </a:stretch>
        </p:blipFill>
        <p:spPr bwMode="auto">
          <a:xfrm>
            <a:off x="2206794" y="3987631"/>
            <a:ext cx="4282256" cy="2284777"/>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p:cNvSpPr>
            <a:spLocks noChangeArrowheads="1"/>
          </p:cNvSpPr>
          <p:nvPr/>
        </p:nvSpPr>
        <p:spPr bwMode="auto">
          <a:xfrm>
            <a:off x="565309" y="1439000"/>
            <a:ext cx="7920000" cy="1672253"/>
          </a:xfrm>
          <a:prstGeom prst="rect">
            <a:avLst/>
          </a:prstGeom>
          <a:noFill/>
          <a:ln w="9525">
            <a:noFill/>
            <a:miter lim="800000"/>
            <a:headEnd/>
            <a:tailEnd/>
          </a:ln>
          <a:effectLst/>
        </p:spPr>
        <p:txBody>
          <a:bodyPr wrap="square" anchor="ctr">
            <a:spAutoFit/>
          </a:bodyPr>
          <a:lstStyle/>
          <a:p>
            <a:pPr algn="just">
              <a:lnSpc>
                <a:spcPct val="120000"/>
              </a:lnSpc>
              <a:spcBef>
                <a:spcPts val="400"/>
              </a:spcBef>
              <a:spcAft>
                <a:spcPts val="400"/>
              </a:spcAft>
            </a:pPr>
            <a:r>
              <a:rPr lang="pt-BR" sz="1600" b="1" dirty="0">
                <a:solidFill>
                  <a:srgbClr val="E1B937"/>
                </a:solidFill>
                <a:latin typeface="+mj-lt"/>
                <a:ea typeface="Calibri" pitchFamily="34" charset="0"/>
                <a:cs typeface="Calibri" pitchFamily="34" charset="0"/>
              </a:rPr>
              <a:t>Média aritmética amostral</a:t>
            </a:r>
            <a:r>
              <a:rPr lang="pt-BR" sz="1600" dirty="0">
                <a:solidFill>
                  <a:srgbClr val="E1B937"/>
                </a:solidFill>
                <a:latin typeface="+mj-lt"/>
                <a:ea typeface="Calibri" pitchFamily="34" charset="0"/>
                <a:cs typeface="Calibri" pitchFamily="34" charset="0"/>
              </a:rPr>
              <a:t>.</a:t>
            </a:r>
          </a:p>
          <a:p>
            <a:pPr algn="just">
              <a:lnSpc>
                <a:spcPct val="120000"/>
              </a:lnSpc>
              <a:spcBef>
                <a:spcPts val="400"/>
              </a:spcBef>
              <a:spcAft>
                <a:spcPts val="400"/>
              </a:spcAft>
            </a:pPr>
            <a:r>
              <a:rPr lang="pt-BR" sz="1600" dirty="0">
                <a:latin typeface="+mj-lt"/>
                <a:ea typeface="Calibri" pitchFamily="34" charset="0"/>
                <a:cs typeface="Calibri" pitchFamily="34" charset="0"/>
              </a:rPr>
              <a:t>Popularmente conhecida por média, é a medida de tendência central mais simples e também a mais empregada na descrição quantitativa do conjunto de dados que corresponde à soma de todos os valores pertencentes ao conjunto de dados divididos pelo número de dados desse conjunto, conforme a equação abaixo. </a:t>
            </a:r>
            <a:endParaRPr lang="pt-BR" sz="1600" dirty="0">
              <a:latin typeface="+mj-lt"/>
            </a:endParaRPr>
          </a:p>
        </p:txBody>
      </p:sp>
      <p:graphicFrame>
        <p:nvGraphicFramePr>
          <p:cNvPr id="6" name="Object 38"/>
          <p:cNvGraphicFramePr>
            <a:graphicFrameLocks noChangeAspect="1"/>
          </p:cNvGraphicFramePr>
          <p:nvPr>
            <p:extLst>
              <p:ext uri="{D42A27DB-BD31-4B8C-83A1-F6EECF244321}">
                <p14:modId xmlns:p14="http://schemas.microsoft.com/office/powerpoint/2010/main" val="2171284657"/>
              </p:ext>
            </p:extLst>
          </p:nvPr>
        </p:nvGraphicFramePr>
        <p:xfrm>
          <a:off x="456546" y="4401825"/>
          <a:ext cx="8137525" cy="1579563"/>
        </p:xfrm>
        <a:graphic>
          <a:graphicData uri="http://schemas.openxmlformats.org/presentationml/2006/ole">
            <mc:AlternateContent xmlns:mc="http://schemas.openxmlformats.org/markup-compatibility/2006">
              <mc:Choice xmlns:v="urn:schemas-microsoft-com:vml" Requires="v">
                <p:oleObj spid="_x0000_s10338" name="Document" r:id="rId3" imgW="5745933" imgH="1120304" progId="Word.Document.8">
                  <p:embed/>
                </p:oleObj>
              </mc:Choice>
              <mc:Fallback>
                <p:oleObj name="Document" r:id="rId3" imgW="5745933" imgH="1120304" progId="Word.Document.8">
                  <p:embed/>
                  <p:pic>
                    <p:nvPicPr>
                      <p:cNvPr id="6" name="Object 38"/>
                      <p:cNvPicPr>
                        <a:picLocks noChangeAspect="1" noChangeArrowheads="1"/>
                      </p:cNvPicPr>
                      <p:nvPr/>
                    </p:nvPicPr>
                    <p:blipFill>
                      <a:blip r:embed="rId4"/>
                      <a:srcRect/>
                      <a:stretch>
                        <a:fillRect/>
                      </a:stretch>
                    </p:blipFill>
                    <p:spPr bwMode="auto">
                      <a:xfrm>
                        <a:off x="456546" y="4401825"/>
                        <a:ext cx="8137525"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7" name="Retângulo 6"/>
              <p:cNvSpPr/>
              <p:nvPr/>
            </p:nvSpPr>
            <p:spPr>
              <a:xfrm>
                <a:off x="3077408" y="3355635"/>
                <a:ext cx="2664296" cy="8166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pt-BR" sz="2400" i="1" smtClean="0">
                              <a:solidFill>
                                <a:schemeClr val="tx1"/>
                              </a:solidFill>
                              <a:latin typeface="Cambria Math" panose="02040503050406030204" pitchFamily="18" charset="0"/>
                            </a:rPr>
                          </m:ctrlPr>
                        </m:accPr>
                        <m:e>
                          <m:r>
                            <a:rPr lang="pt-BR" sz="2400" i="1">
                              <a:solidFill>
                                <a:schemeClr val="tx1"/>
                              </a:solidFill>
                              <a:latin typeface="Cambria Math"/>
                            </a:rPr>
                            <m:t>𝑥</m:t>
                          </m:r>
                        </m:e>
                      </m:acc>
                      <m:r>
                        <a:rPr lang="pt-BR" sz="2400" i="1">
                          <a:solidFill>
                            <a:schemeClr val="tx1"/>
                          </a:solidFill>
                          <a:latin typeface="Cambria Math"/>
                        </a:rPr>
                        <m:t>= </m:t>
                      </m:r>
                      <m:f>
                        <m:fPr>
                          <m:ctrlPr>
                            <a:rPr lang="pt-BR" sz="2400" i="1">
                              <a:solidFill>
                                <a:schemeClr val="tx1"/>
                              </a:solidFill>
                              <a:latin typeface="Cambria Math" panose="02040503050406030204" pitchFamily="18" charset="0"/>
                            </a:rPr>
                          </m:ctrlPr>
                        </m:fPr>
                        <m:num>
                          <m:nary>
                            <m:naryPr>
                              <m:chr m:val="∑"/>
                              <m:ctrlPr>
                                <a:rPr lang="pt-BR" sz="2400" i="1">
                                  <a:solidFill>
                                    <a:schemeClr val="tx1"/>
                                  </a:solidFill>
                                  <a:latin typeface="Cambria Math" panose="02040503050406030204" pitchFamily="18" charset="0"/>
                                </a:rPr>
                              </m:ctrlPr>
                            </m:naryPr>
                            <m:sub>
                              <m:r>
                                <m:rPr>
                                  <m:brk m:alnAt="23"/>
                                </m:rPr>
                                <a:rPr lang="pt-BR" sz="2400" i="1">
                                  <a:solidFill>
                                    <a:schemeClr val="tx1"/>
                                  </a:solidFill>
                                  <a:latin typeface="Cambria Math"/>
                                </a:rPr>
                                <m:t>𝑖</m:t>
                              </m:r>
                              <m:r>
                                <a:rPr lang="pt-BR" sz="2400" i="1">
                                  <a:solidFill>
                                    <a:schemeClr val="tx1"/>
                                  </a:solidFill>
                                  <a:latin typeface="Cambria Math"/>
                                </a:rPr>
                                <m:t>=1</m:t>
                              </m:r>
                            </m:sub>
                            <m:sup>
                              <m:r>
                                <a:rPr lang="pt-BR" sz="2400" i="1">
                                  <a:solidFill>
                                    <a:schemeClr val="tx1"/>
                                  </a:solidFill>
                                  <a:latin typeface="Cambria Math"/>
                                </a:rPr>
                                <m:t>𝑛</m:t>
                              </m:r>
                            </m:sup>
                            <m:e>
                              <m:sSub>
                                <m:sSubPr>
                                  <m:ctrlPr>
                                    <a:rPr lang="pt-BR" sz="2400" i="1">
                                      <a:solidFill>
                                        <a:schemeClr val="tx1"/>
                                      </a:solidFill>
                                      <a:latin typeface="Cambria Math" panose="02040503050406030204" pitchFamily="18" charset="0"/>
                                    </a:rPr>
                                  </m:ctrlPr>
                                </m:sSubPr>
                                <m:e>
                                  <m:r>
                                    <a:rPr lang="pt-BR" sz="2400" i="1">
                                      <a:solidFill>
                                        <a:schemeClr val="tx1"/>
                                      </a:solidFill>
                                      <a:latin typeface="Cambria Math"/>
                                    </a:rPr>
                                    <m:t>𝑥</m:t>
                                  </m:r>
                                </m:e>
                                <m:sub>
                                  <m:r>
                                    <a:rPr lang="pt-BR" sz="2400" i="1">
                                      <a:solidFill>
                                        <a:schemeClr val="tx1"/>
                                      </a:solidFill>
                                      <a:latin typeface="Cambria Math"/>
                                    </a:rPr>
                                    <m:t>𝑖</m:t>
                                  </m:r>
                                </m:sub>
                              </m:sSub>
                            </m:e>
                          </m:nary>
                        </m:num>
                        <m:den>
                          <m:r>
                            <a:rPr lang="pt-BR" sz="2400" i="1">
                              <a:solidFill>
                                <a:schemeClr val="tx1"/>
                              </a:solidFill>
                              <a:latin typeface="Cambria Math"/>
                            </a:rPr>
                            <m:t>𝑛</m:t>
                          </m:r>
                        </m:den>
                      </m:f>
                    </m:oMath>
                  </m:oMathPara>
                </a14:m>
                <a:endParaRPr lang="pt-BR" sz="2400" dirty="0">
                  <a:solidFill>
                    <a:schemeClr val="tx1"/>
                  </a:solidFill>
                </a:endParaRPr>
              </a:p>
            </p:txBody>
          </p:sp>
        </mc:Choice>
        <mc:Fallback xmlns="">
          <p:sp>
            <p:nvSpPr>
              <p:cNvPr id="7" name="Retângulo 6"/>
              <p:cNvSpPr>
                <a:spLocks noRot="1" noChangeAspect="1" noMove="1" noResize="1" noEditPoints="1" noAdjustHandles="1" noChangeArrowheads="1" noChangeShapeType="1" noTextEdit="1"/>
              </p:cNvSpPr>
              <p:nvPr/>
            </p:nvSpPr>
            <p:spPr>
              <a:xfrm>
                <a:off x="3077408" y="3355635"/>
                <a:ext cx="2664296" cy="816698"/>
              </a:xfrm>
              <a:prstGeom prst="rect">
                <a:avLst/>
              </a:prstGeom>
              <a:blipFill rotWithShape="0">
                <a:blip r:embed="rId5"/>
                <a:stretch>
                  <a:fillRect/>
                </a:stretch>
              </a:blipFill>
            </p:spPr>
            <p:txBody>
              <a:bodyPr/>
              <a:lstStyle/>
              <a:p>
                <a:r>
                  <a:rPr lang="pt-BR">
                    <a:noFill/>
                  </a:rPr>
                  <a:t> </a:t>
                </a:r>
              </a:p>
            </p:txBody>
          </p:sp>
        </mc:Fallback>
      </mc:AlternateContent>
      <p:sp>
        <p:nvSpPr>
          <p:cNvPr id="11" name="Título 1">
            <a:extLst>
              <a:ext uri="{FF2B5EF4-FFF2-40B4-BE49-F238E27FC236}">
                <a16:creationId xmlns="" xmlns:a16="http://schemas.microsoft.com/office/drawing/2014/main" id="{FD8A668C-DF13-433A-AAF6-A915F18293F1}"/>
              </a:ext>
            </a:extLst>
          </p:cNvPr>
          <p:cNvSpPr>
            <a:spLocks noGrp="1"/>
          </p:cNvSpPr>
          <p:nvPr>
            <p:ph type="title"/>
          </p:nvPr>
        </p:nvSpPr>
        <p:spPr>
          <a:xfrm>
            <a:off x="755576" y="115888"/>
            <a:ext cx="6894587" cy="788987"/>
          </a:xfrm>
        </p:spPr>
        <p:txBody>
          <a:bodyPr>
            <a:normAutofit/>
          </a:bodyPr>
          <a:lstStyle/>
          <a:p>
            <a:r>
              <a:rPr lang="pt-BR" sz="2200" b="1" cap="all" dirty="0">
                <a:solidFill>
                  <a:srgbClr val="0066B2"/>
                </a:solidFill>
              </a:rPr>
              <a:t>3. Estatística Aplicada – incerteza de medição</a:t>
            </a:r>
          </a:p>
        </p:txBody>
      </p:sp>
    </p:spTree>
    <p:extLst>
      <p:ext uri="{BB962C8B-B14F-4D97-AF65-F5344CB8AC3E}">
        <p14:creationId xmlns:p14="http://schemas.microsoft.com/office/powerpoint/2010/main" val="1514870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 xmlns:a16="http://schemas.microsoft.com/office/drawing/2014/main" id="{1B249AF0-4B07-42AA-891C-AE59FDE010E4}"/>
              </a:ext>
            </a:extLst>
          </p:cNvPr>
          <p:cNvPicPr>
            <a:picLocks noChangeAspect="1"/>
          </p:cNvPicPr>
          <p:nvPr/>
        </p:nvPicPr>
        <p:blipFill>
          <a:blip r:embed="rId2"/>
          <a:stretch>
            <a:fillRect/>
          </a:stretch>
        </p:blipFill>
        <p:spPr>
          <a:xfrm>
            <a:off x="541001" y="1365278"/>
            <a:ext cx="2428823" cy="3465517"/>
          </a:xfrm>
          <a:prstGeom prst="rect">
            <a:avLst/>
          </a:prstGeom>
          <a:ln>
            <a:noFill/>
          </a:ln>
          <a:effectLst>
            <a:outerShdw blurRad="292100" dist="139700" dir="2700000" algn="tl" rotWithShape="0">
              <a:srgbClr val="333333">
                <a:alpha val="65000"/>
              </a:srgbClr>
            </a:outerShdw>
          </a:effectLst>
        </p:spPr>
      </p:pic>
      <p:pic>
        <p:nvPicPr>
          <p:cNvPr id="10" name="Imagem 9">
            <a:extLst>
              <a:ext uri="{FF2B5EF4-FFF2-40B4-BE49-F238E27FC236}">
                <a16:creationId xmlns="" xmlns:a16="http://schemas.microsoft.com/office/drawing/2014/main" id="{9D0E72A0-24FA-4E2B-B77E-4722233EC90B}"/>
              </a:ext>
            </a:extLst>
          </p:cNvPr>
          <p:cNvPicPr>
            <a:picLocks noChangeAspect="1"/>
          </p:cNvPicPr>
          <p:nvPr/>
        </p:nvPicPr>
        <p:blipFill>
          <a:blip r:embed="rId3"/>
          <a:stretch>
            <a:fillRect/>
          </a:stretch>
        </p:blipFill>
        <p:spPr>
          <a:xfrm>
            <a:off x="3340737" y="1365278"/>
            <a:ext cx="2468042" cy="3503810"/>
          </a:xfrm>
          <a:prstGeom prst="rect">
            <a:avLst/>
          </a:prstGeom>
          <a:ln>
            <a:noFill/>
          </a:ln>
          <a:effectLst>
            <a:outerShdw blurRad="292100" dist="139700" dir="2700000" algn="tl" rotWithShape="0">
              <a:srgbClr val="333333">
                <a:alpha val="65000"/>
              </a:srgbClr>
            </a:outerShdw>
          </a:effectLst>
        </p:spPr>
      </p:pic>
      <p:sp>
        <p:nvSpPr>
          <p:cNvPr id="11" name="CaixaDeTexto 10">
            <a:extLst>
              <a:ext uri="{FF2B5EF4-FFF2-40B4-BE49-F238E27FC236}">
                <a16:creationId xmlns="" xmlns:a16="http://schemas.microsoft.com/office/drawing/2014/main" id="{F6263D89-F50D-4E24-9A22-475671D1CB92}"/>
              </a:ext>
            </a:extLst>
          </p:cNvPr>
          <p:cNvSpPr txBox="1"/>
          <p:nvPr/>
        </p:nvSpPr>
        <p:spPr>
          <a:xfrm>
            <a:off x="601357" y="5242662"/>
            <a:ext cx="7886699" cy="646331"/>
          </a:xfrm>
          <a:prstGeom prst="rect">
            <a:avLst/>
          </a:prstGeom>
          <a:noFill/>
        </p:spPr>
        <p:txBody>
          <a:bodyPr wrap="square" rtlCol="0">
            <a:spAutoFit/>
          </a:bodyPr>
          <a:lstStyle/>
          <a:p>
            <a:r>
              <a:rPr lang="pt-BR" b="1" dirty="0">
                <a:latin typeface="+mj-lt"/>
              </a:rPr>
              <a:t>PORTARIA INMETRO 233 – MASSA PADRÃO 22/12/1994</a:t>
            </a:r>
          </a:p>
          <a:p>
            <a:r>
              <a:rPr lang="pt-BR" b="1" dirty="0">
                <a:latin typeface="+mj-lt"/>
              </a:rPr>
              <a:t>PORTARIA INMETRO 236 – BALANÇAS - 22/12/1994</a:t>
            </a:r>
          </a:p>
        </p:txBody>
      </p:sp>
      <p:pic>
        <p:nvPicPr>
          <p:cNvPr id="12" name="Imagem 11">
            <a:extLst>
              <a:ext uri="{FF2B5EF4-FFF2-40B4-BE49-F238E27FC236}">
                <a16:creationId xmlns="" xmlns:a16="http://schemas.microsoft.com/office/drawing/2014/main" id="{9A59CF31-AEC7-4A07-8E1C-ADF65671196D}"/>
              </a:ext>
            </a:extLst>
          </p:cNvPr>
          <p:cNvPicPr>
            <a:picLocks noChangeAspect="1"/>
          </p:cNvPicPr>
          <p:nvPr/>
        </p:nvPicPr>
        <p:blipFill>
          <a:blip r:embed="rId4"/>
          <a:stretch>
            <a:fillRect/>
          </a:stretch>
        </p:blipFill>
        <p:spPr>
          <a:xfrm>
            <a:off x="6257688" y="1357999"/>
            <a:ext cx="2390366" cy="3472796"/>
          </a:xfrm>
          <a:prstGeom prst="rect">
            <a:avLst/>
          </a:prstGeom>
          <a:ln>
            <a:noFill/>
          </a:ln>
          <a:effectLst>
            <a:outerShdw blurRad="292100" dist="139700" dir="2700000" algn="tl" rotWithShape="0">
              <a:srgbClr val="333333">
                <a:alpha val="65000"/>
              </a:srgbClr>
            </a:outerShdw>
          </a:effectLst>
        </p:spPr>
      </p:pic>
      <p:pic>
        <p:nvPicPr>
          <p:cNvPr id="8" name="Imagem 7"/>
          <p:cNvPicPr>
            <a:picLocks noChangeAspect="1"/>
          </p:cNvPicPr>
          <p:nvPr/>
        </p:nvPicPr>
        <p:blipFill>
          <a:blip r:embed="rId5"/>
          <a:stretch>
            <a:fillRect/>
          </a:stretch>
        </p:blipFill>
        <p:spPr>
          <a:xfrm>
            <a:off x="0" y="478151"/>
            <a:ext cx="9144000" cy="475260"/>
          </a:xfrm>
          <a:prstGeom prst="rect">
            <a:avLst/>
          </a:prstGeom>
        </p:spPr>
      </p:pic>
    </p:spTree>
    <p:extLst>
      <p:ext uri="{BB962C8B-B14F-4D97-AF65-F5344CB8AC3E}">
        <p14:creationId xmlns:p14="http://schemas.microsoft.com/office/powerpoint/2010/main" val="30250323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15716"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1571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1571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15719"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15720"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15727" name="Rectangle 15"/>
          <p:cNvSpPr>
            <a:spLocks noChangeArrowheads="1"/>
          </p:cNvSpPr>
          <p:nvPr/>
        </p:nvSpPr>
        <p:spPr bwMode="auto">
          <a:xfrm>
            <a:off x="114300" y="1123950"/>
            <a:ext cx="7920000" cy="4147064"/>
          </a:xfrm>
          <a:prstGeom prst="rect">
            <a:avLst/>
          </a:prstGeom>
          <a:noFill/>
          <a:ln w="9525">
            <a:noFill/>
            <a:miter lim="800000"/>
            <a:headEnd/>
            <a:tailEnd/>
          </a:ln>
          <a:effectLst/>
        </p:spPr>
        <p:txBody>
          <a:bodyPr wrap="square" lIns="571320" tIns="152352" bIns="152352" anchor="ctr">
            <a:spAutoFit/>
          </a:bodyPr>
          <a:lstStyle/>
          <a:p>
            <a:pPr algn="just">
              <a:lnSpc>
                <a:spcPct val="120000"/>
              </a:lnSpc>
              <a:spcBef>
                <a:spcPts val="400"/>
              </a:spcBef>
              <a:spcAft>
                <a:spcPts val="400"/>
              </a:spcAft>
            </a:pPr>
            <a:r>
              <a:rPr lang="pt-PT" b="1" dirty="0">
                <a:solidFill>
                  <a:schemeClr val="accent2"/>
                </a:solidFill>
                <a:latin typeface="+mj-lt"/>
              </a:rPr>
              <a:t>Modelos de Distribuição de Probabilidades</a:t>
            </a:r>
          </a:p>
          <a:p>
            <a:pPr algn="just">
              <a:lnSpc>
                <a:spcPct val="120000"/>
              </a:lnSpc>
              <a:spcBef>
                <a:spcPts val="400"/>
              </a:spcBef>
              <a:spcAft>
                <a:spcPts val="400"/>
              </a:spcAft>
            </a:pPr>
            <a:r>
              <a:rPr lang="pt-BR" dirty="0">
                <a:latin typeface="+mj-lt"/>
              </a:rPr>
              <a:t>Existem diferentes modelos de distribuição de probabilidades, dentre os quais podemos citar a distribuição uniforme, triangular, normal, t-</a:t>
            </a:r>
            <a:r>
              <a:rPr lang="pt-BR" dirty="0" err="1">
                <a:latin typeface="+mj-lt"/>
              </a:rPr>
              <a:t>Student</a:t>
            </a:r>
            <a:r>
              <a:rPr lang="pt-BR" dirty="0">
                <a:latin typeface="+mj-lt"/>
              </a:rPr>
              <a:t>, log normal, entre outras. Todas elas são importantes e têm um papel específico na estatística. No entanto, dentre as distribuições citadas, as mais utilizadas na metrologia são a </a:t>
            </a:r>
            <a:r>
              <a:rPr lang="pt-BR" b="1" dirty="0">
                <a:latin typeface="+mj-lt"/>
              </a:rPr>
              <a:t>distribuição uniforme, triangular, normal e t-</a:t>
            </a:r>
            <a:r>
              <a:rPr lang="pt-BR" b="1" dirty="0" err="1">
                <a:latin typeface="+mj-lt"/>
              </a:rPr>
              <a:t>Student</a:t>
            </a:r>
            <a:r>
              <a:rPr lang="pt-BR" dirty="0">
                <a:latin typeface="+mj-lt"/>
              </a:rPr>
              <a:t>, que serão objeto de nossa discussão a seguir.</a:t>
            </a:r>
          </a:p>
          <a:p>
            <a:pPr algn="just">
              <a:lnSpc>
                <a:spcPct val="120000"/>
              </a:lnSpc>
              <a:spcBef>
                <a:spcPts val="400"/>
              </a:spcBef>
              <a:spcAft>
                <a:spcPts val="400"/>
              </a:spcAft>
            </a:pPr>
            <a:r>
              <a:rPr lang="pt-BR" dirty="0">
                <a:latin typeface="+mj-lt"/>
              </a:rPr>
              <a:t>Independente da denominação, a distribuição de probabilidades associa uma probabilidade a cada resultado numérico de um experimento, ou seja, fornece a probabilidade de ocorrência em maior ou menor extensão para cada valor da variável aleatória, seja ela discreta ou contínua.</a:t>
            </a:r>
          </a:p>
        </p:txBody>
      </p:sp>
      <p:sp>
        <p:nvSpPr>
          <p:cNvPr id="16" name="Título 1">
            <a:extLst>
              <a:ext uri="{FF2B5EF4-FFF2-40B4-BE49-F238E27FC236}">
                <a16:creationId xmlns="" xmlns:a16="http://schemas.microsoft.com/office/drawing/2014/main" id="{7B0126A4-6E80-4083-8D0C-85B6D9D3BE03}"/>
              </a:ext>
            </a:extLst>
          </p:cNvPr>
          <p:cNvSpPr>
            <a:spLocks noGrp="1"/>
          </p:cNvSpPr>
          <p:nvPr>
            <p:ph type="title"/>
          </p:nvPr>
        </p:nvSpPr>
        <p:spPr>
          <a:xfrm>
            <a:off x="755576" y="115888"/>
            <a:ext cx="6894587" cy="788987"/>
          </a:xfrm>
        </p:spPr>
        <p:txBody>
          <a:bodyPr>
            <a:normAutofit/>
          </a:bodyPr>
          <a:lstStyle/>
          <a:p>
            <a:r>
              <a:rPr lang="pt-BR" sz="2200" b="1" cap="all" dirty="0">
                <a:solidFill>
                  <a:srgbClr val="0066B2"/>
                </a:solidFill>
              </a:rPr>
              <a:t>3. Estatística Aplicada – incerteza de medição</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17764"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1776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1776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17767"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17768"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17769" name="Rectangle 9"/>
          <p:cNvSpPr>
            <a:spLocks noChangeArrowheads="1"/>
          </p:cNvSpPr>
          <p:nvPr/>
        </p:nvSpPr>
        <p:spPr bwMode="auto">
          <a:xfrm>
            <a:off x="396164" y="1123950"/>
            <a:ext cx="7920000" cy="2671404"/>
          </a:xfrm>
          <a:prstGeom prst="rect">
            <a:avLst/>
          </a:prstGeom>
          <a:noFill/>
          <a:ln w="9525">
            <a:noFill/>
            <a:miter lim="800000"/>
            <a:headEnd/>
            <a:tailEnd/>
          </a:ln>
          <a:effectLst/>
        </p:spPr>
        <p:txBody>
          <a:bodyPr wrap="square" lIns="571320" tIns="152352" bIns="152352" anchor="ctr">
            <a:spAutoFit/>
          </a:bodyPr>
          <a:lstStyle/>
          <a:p>
            <a:pPr marL="0" lvl="1" algn="just">
              <a:lnSpc>
                <a:spcPct val="120000"/>
              </a:lnSpc>
            </a:pPr>
            <a:r>
              <a:rPr lang="pt-PT" sz="1600" b="1" dirty="0">
                <a:solidFill>
                  <a:schemeClr val="accent2"/>
                </a:solidFill>
                <a:latin typeface="+mj-lt"/>
              </a:rPr>
              <a:t>Modelos de Distribuição de Probabilidades - </a:t>
            </a:r>
            <a:r>
              <a:rPr lang="pt-BR" sz="1600" b="1" dirty="0">
                <a:solidFill>
                  <a:schemeClr val="accent2"/>
                </a:solidFill>
                <a:latin typeface="+mj-lt"/>
              </a:rPr>
              <a:t>Distribuição uniforme ou </a:t>
            </a:r>
            <a:r>
              <a:rPr lang="pt-BR" sz="1600" b="1" dirty="0" smtClean="0">
                <a:solidFill>
                  <a:schemeClr val="accent2"/>
                </a:solidFill>
                <a:latin typeface="+mj-lt"/>
              </a:rPr>
              <a:t>retangular</a:t>
            </a:r>
          </a:p>
          <a:p>
            <a:pPr marL="0" lvl="1" algn="just">
              <a:lnSpc>
                <a:spcPct val="120000"/>
              </a:lnSpc>
            </a:pPr>
            <a:endParaRPr lang="pt-BR" sz="1600" b="1" dirty="0">
              <a:latin typeface="+mj-lt"/>
            </a:endParaRPr>
          </a:p>
          <a:p>
            <a:pPr marL="0" lvl="1" algn="just">
              <a:lnSpc>
                <a:spcPct val="120000"/>
              </a:lnSpc>
            </a:pPr>
            <a:r>
              <a:rPr lang="pt-BR" sz="1600" dirty="0">
                <a:latin typeface="+mj-lt"/>
              </a:rPr>
              <a:t>Vamos iniciar pela mais simples das distribuições contínuas e que servirá de base para o entendimento das demais distribuições: a distribuição uniforme ou retangular. Na metrologia é importante, no que concerne à estimativa de incertezas de medição.</a:t>
            </a:r>
          </a:p>
          <a:p>
            <a:pPr marL="0" lvl="1" algn="just">
              <a:lnSpc>
                <a:spcPct val="120000"/>
              </a:lnSpc>
            </a:pPr>
            <a:r>
              <a:rPr lang="pt-BR" sz="1600" dirty="0">
                <a:latin typeface="+mj-lt"/>
              </a:rPr>
              <a:t>Na figura abaixo, a variável “a-“ é o limite inferior da distribuição e a variável “a+” é o limite superior do intervalo. O intervalo fechado [a-; a+] é a faixa de valores na qual existe a probabilidade de ocorrer qualquer valor.</a:t>
            </a:r>
          </a:p>
        </p:txBody>
      </p:sp>
      <p:pic>
        <p:nvPicPr>
          <p:cNvPr id="117847" name="Picture 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339" y="4014429"/>
            <a:ext cx="40576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ítulo 1">
            <a:extLst>
              <a:ext uri="{FF2B5EF4-FFF2-40B4-BE49-F238E27FC236}">
                <a16:creationId xmlns="" xmlns:a16="http://schemas.microsoft.com/office/drawing/2014/main" id="{B1054B2C-06D0-4FC3-9D2D-4861012DB74F}"/>
              </a:ext>
            </a:extLst>
          </p:cNvPr>
          <p:cNvSpPr>
            <a:spLocks noGrp="1"/>
          </p:cNvSpPr>
          <p:nvPr>
            <p:ph type="title"/>
          </p:nvPr>
        </p:nvSpPr>
        <p:spPr>
          <a:xfrm>
            <a:off x="755576" y="115888"/>
            <a:ext cx="6894587" cy="788987"/>
          </a:xfrm>
        </p:spPr>
        <p:txBody>
          <a:bodyPr>
            <a:normAutofit/>
          </a:bodyPr>
          <a:lstStyle/>
          <a:p>
            <a:r>
              <a:rPr lang="pt-BR" sz="2200" b="1" cap="all" dirty="0">
                <a:solidFill>
                  <a:srgbClr val="0066B2"/>
                </a:solidFill>
              </a:rPr>
              <a:t>3. Estatística Aplicada – incerteza de medição</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18788"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1878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1879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18791"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18792"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18793" name="Rectangle 9"/>
          <p:cNvSpPr>
            <a:spLocks noChangeArrowheads="1"/>
          </p:cNvSpPr>
          <p:nvPr/>
        </p:nvSpPr>
        <p:spPr bwMode="auto">
          <a:xfrm>
            <a:off x="114300" y="1103238"/>
            <a:ext cx="7920000" cy="2651655"/>
          </a:xfrm>
          <a:prstGeom prst="rect">
            <a:avLst/>
          </a:prstGeom>
          <a:noFill/>
          <a:ln w="9525">
            <a:noFill/>
            <a:miter lim="800000"/>
            <a:headEnd/>
            <a:tailEnd/>
          </a:ln>
          <a:effectLst/>
        </p:spPr>
        <p:txBody>
          <a:bodyPr wrap="square" lIns="571320" tIns="152352" bIns="152352" anchor="ctr">
            <a:spAutoFit/>
          </a:bodyPr>
          <a:lstStyle/>
          <a:p>
            <a:pPr marL="0" lvl="1" algn="just">
              <a:lnSpc>
                <a:spcPct val="120000"/>
              </a:lnSpc>
            </a:pPr>
            <a:r>
              <a:rPr lang="pt-PT" sz="1600" b="1" dirty="0">
                <a:solidFill>
                  <a:schemeClr val="accent2"/>
                </a:solidFill>
                <a:latin typeface="+mj-lt"/>
              </a:rPr>
              <a:t>Modelos de Distribuição de Probabilidades - </a:t>
            </a:r>
            <a:r>
              <a:rPr lang="pt-BR" sz="1600" b="1" dirty="0">
                <a:solidFill>
                  <a:schemeClr val="accent2"/>
                </a:solidFill>
                <a:latin typeface="+mj-lt"/>
              </a:rPr>
              <a:t>Distribuição uniforme ou retangular</a:t>
            </a:r>
          </a:p>
          <a:p>
            <a:pPr marL="0" lvl="1" algn="just">
              <a:lnSpc>
                <a:spcPct val="120000"/>
              </a:lnSpc>
            </a:pPr>
            <a:endParaRPr lang="pt-BR" sz="1600" dirty="0">
              <a:latin typeface="+mj-lt"/>
            </a:endParaRPr>
          </a:p>
          <a:p>
            <a:pPr marL="0" lvl="1" algn="just">
              <a:lnSpc>
                <a:spcPct val="120000"/>
              </a:lnSpc>
            </a:pPr>
            <a:r>
              <a:rPr lang="pt-BR" sz="1600" dirty="0">
                <a:latin typeface="+mj-lt"/>
              </a:rPr>
              <a:t>Geometricamente constatamos que a base do retângulo corresponde à amplitude de variação do intervalo definido. A altura equivale a função f(x) e por sua a vez a área da figura corresponde a 1 (100%), que nada mais é que o somatório da probabilidade de todos os valores contidos no intervalo [a-; a+]. Dessa forma, é possível generalizar a função densidade de probabilidade para qualquer distribuição uniforme da seguinte forma:</a:t>
            </a:r>
          </a:p>
        </p:txBody>
      </p:sp>
      <mc:AlternateContent xmlns:mc="http://schemas.openxmlformats.org/markup-compatibility/2006" xmlns:a14="http://schemas.microsoft.com/office/drawing/2010/main">
        <mc:Choice Requires="a14">
          <p:sp>
            <p:nvSpPr>
              <p:cNvPr id="3" name="CaixaDeTexto 2"/>
              <p:cNvSpPr txBox="1"/>
              <p:nvPr/>
            </p:nvSpPr>
            <p:spPr>
              <a:xfrm>
                <a:off x="4572000" y="4075069"/>
                <a:ext cx="4319785" cy="1717458"/>
              </a:xfrm>
              <a:prstGeom prst="rect">
                <a:avLst/>
              </a:prstGeom>
              <a:noFill/>
            </p:spPr>
            <p:txBody>
              <a:bodyPr wrap="square" rtlCol="0">
                <a:spAutoFit/>
              </a:bodyPr>
              <a:lstStyle/>
              <a:p>
                <a:pPr>
                  <a:lnSpc>
                    <a:spcPct val="150000"/>
                  </a:lnSpc>
                </a:pPr>
                <a14:m>
                  <m:oMath xmlns:m="http://schemas.openxmlformats.org/officeDocument/2006/math">
                    <m:acc>
                      <m:accPr>
                        <m:chr m:val="̅"/>
                        <m:ctrlPr>
                          <a:rPr lang="pt-BR" sz="2400" i="1" smtClean="0">
                            <a:solidFill>
                              <a:schemeClr val="tx1"/>
                            </a:solidFill>
                            <a:latin typeface="Cambria Math" panose="02040503050406030204" pitchFamily="18" charset="0"/>
                          </a:rPr>
                        </m:ctrlPr>
                      </m:accPr>
                      <m:e>
                        <m:r>
                          <a:rPr lang="pt-BR" sz="2400" b="0" i="1" smtClean="0">
                            <a:solidFill>
                              <a:schemeClr val="tx1"/>
                            </a:solidFill>
                            <a:latin typeface="Cambria Math"/>
                          </a:rPr>
                          <m:t>𝑥</m:t>
                        </m:r>
                      </m:e>
                    </m:acc>
                    <m:r>
                      <a:rPr lang="pt-BR" sz="2400" b="0" i="1" smtClean="0">
                        <a:solidFill>
                          <a:schemeClr val="tx1"/>
                        </a:solidFill>
                        <a:latin typeface="Cambria Math"/>
                      </a:rPr>
                      <m:t>=</m:t>
                    </m:r>
                    <m:f>
                      <m:fPr>
                        <m:ctrlPr>
                          <a:rPr lang="pt-BR" sz="2400" b="0" i="1" smtClean="0">
                            <a:solidFill>
                              <a:schemeClr val="tx1"/>
                            </a:solidFill>
                            <a:latin typeface="Cambria Math" panose="02040503050406030204" pitchFamily="18" charset="0"/>
                          </a:rPr>
                        </m:ctrlPr>
                      </m:fPr>
                      <m:num>
                        <m:r>
                          <a:rPr lang="pt-BR" sz="2400" b="0" i="1" smtClean="0">
                            <a:solidFill>
                              <a:schemeClr val="tx1"/>
                            </a:solidFill>
                            <a:latin typeface="Cambria Math"/>
                          </a:rPr>
                          <m:t>𝑏</m:t>
                        </m:r>
                        <m:r>
                          <a:rPr lang="pt-BR" sz="2400" b="0" i="1" smtClean="0">
                            <a:solidFill>
                              <a:schemeClr val="tx1"/>
                            </a:solidFill>
                            <a:latin typeface="Cambria Math"/>
                          </a:rPr>
                          <m:t>+</m:t>
                        </m:r>
                        <m:r>
                          <a:rPr lang="pt-BR" sz="2400" b="0" i="1" smtClean="0">
                            <a:solidFill>
                              <a:schemeClr val="tx1"/>
                            </a:solidFill>
                            <a:latin typeface="Cambria Math"/>
                          </a:rPr>
                          <m:t>𝑎</m:t>
                        </m:r>
                      </m:num>
                      <m:den>
                        <m:r>
                          <a:rPr lang="pt-BR" sz="2400" b="0" i="1" smtClean="0">
                            <a:solidFill>
                              <a:schemeClr val="tx1"/>
                            </a:solidFill>
                            <a:latin typeface="Cambria Math"/>
                          </a:rPr>
                          <m:t>2</m:t>
                        </m:r>
                      </m:den>
                    </m:f>
                  </m:oMath>
                </a14:m>
                <a:r>
                  <a:rPr lang="pt-BR" dirty="0">
                    <a:solidFill>
                      <a:schemeClr val="tx1"/>
                    </a:solidFill>
                    <a:latin typeface="+mj-lt"/>
                  </a:rPr>
                  <a:t> </a:t>
                </a:r>
                <a:r>
                  <a:rPr lang="pt-BR" sz="1600" dirty="0">
                    <a:solidFill>
                      <a:schemeClr val="tx1"/>
                    </a:solidFill>
                    <a:latin typeface="+mj-lt"/>
                  </a:rPr>
                  <a:t>é a media da distribuição</a:t>
                </a:r>
              </a:p>
              <a:p>
                <a:pPr>
                  <a:lnSpc>
                    <a:spcPct val="150000"/>
                  </a:lnSpc>
                </a:pPr>
                <a14:m>
                  <m:oMath xmlns:m="http://schemas.openxmlformats.org/officeDocument/2006/math">
                    <m:r>
                      <a:rPr lang="pt-BR" sz="2400" b="0" i="1" smtClean="0">
                        <a:solidFill>
                          <a:schemeClr val="tx1"/>
                        </a:solidFill>
                        <a:latin typeface="Cambria Math"/>
                      </a:rPr>
                      <m:t>𝑠</m:t>
                    </m:r>
                    <m:r>
                      <a:rPr lang="pt-BR" sz="2400" b="0" i="1" smtClean="0">
                        <a:solidFill>
                          <a:schemeClr val="tx1"/>
                        </a:solidFill>
                        <a:latin typeface="Cambria Math"/>
                      </a:rPr>
                      <m:t>=</m:t>
                    </m:r>
                    <m:f>
                      <m:fPr>
                        <m:ctrlPr>
                          <a:rPr lang="pt-BR" sz="2400" b="0" i="1" smtClean="0">
                            <a:solidFill>
                              <a:schemeClr val="tx1"/>
                            </a:solidFill>
                            <a:latin typeface="Cambria Math" panose="02040503050406030204" pitchFamily="18" charset="0"/>
                          </a:rPr>
                        </m:ctrlPr>
                      </m:fPr>
                      <m:num>
                        <m:r>
                          <a:rPr lang="pt-BR" sz="2400" b="0" i="1" smtClean="0">
                            <a:solidFill>
                              <a:schemeClr val="tx1"/>
                            </a:solidFill>
                            <a:latin typeface="Cambria Math"/>
                          </a:rPr>
                          <m:t>𝑏</m:t>
                        </m:r>
                        <m:r>
                          <a:rPr lang="pt-BR" sz="2400" b="0" i="1" smtClean="0">
                            <a:solidFill>
                              <a:schemeClr val="tx1"/>
                            </a:solidFill>
                            <a:latin typeface="Cambria Math"/>
                          </a:rPr>
                          <m:t>−</m:t>
                        </m:r>
                        <m:r>
                          <a:rPr lang="pt-BR" sz="2400" b="0" i="1" smtClean="0">
                            <a:solidFill>
                              <a:schemeClr val="tx1"/>
                            </a:solidFill>
                            <a:latin typeface="Cambria Math"/>
                          </a:rPr>
                          <m:t>𝑎</m:t>
                        </m:r>
                      </m:num>
                      <m:den>
                        <m:r>
                          <a:rPr lang="pt-BR" sz="2400" b="0" i="1" smtClean="0">
                            <a:solidFill>
                              <a:schemeClr val="tx1"/>
                            </a:solidFill>
                            <a:latin typeface="Cambria Math"/>
                          </a:rPr>
                          <m:t>2</m:t>
                        </m:r>
                        <m:rad>
                          <m:radPr>
                            <m:degHide m:val="on"/>
                            <m:ctrlPr>
                              <a:rPr lang="pt-BR" sz="2400" b="0" i="1" smtClean="0">
                                <a:solidFill>
                                  <a:schemeClr val="tx1"/>
                                </a:solidFill>
                                <a:latin typeface="Cambria Math" panose="02040503050406030204" pitchFamily="18" charset="0"/>
                              </a:rPr>
                            </m:ctrlPr>
                          </m:radPr>
                          <m:deg/>
                          <m:e>
                            <m:r>
                              <a:rPr lang="pt-BR" sz="2400" b="0" i="1" smtClean="0">
                                <a:solidFill>
                                  <a:schemeClr val="tx1"/>
                                </a:solidFill>
                                <a:latin typeface="Cambria Math"/>
                              </a:rPr>
                              <m:t>3</m:t>
                            </m:r>
                          </m:e>
                        </m:rad>
                      </m:den>
                    </m:f>
                  </m:oMath>
                </a14:m>
                <a:r>
                  <a:rPr lang="pt-BR" dirty="0">
                    <a:solidFill>
                      <a:schemeClr val="tx1"/>
                    </a:solidFill>
                    <a:latin typeface="+mj-lt"/>
                  </a:rPr>
                  <a:t> </a:t>
                </a:r>
                <a:r>
                  <a:rPr lang="pt-BR" sz="1600" dirty="0">
                    <a:solidFill>
                      <a:schemeClr val="tx1"/>
                    </a:solidFill>
                    <a:latin typeface="+mj-lt"/>
                  </a:rPr>
                  <a:t>é o desvio padrão da distribuição</a:t>
                </a:r>
              </a:p>
            </p:txBody>
          </p:sp>
        </mc:Choice>
        <mc:Fallback xmlns="">
          <p:sp>
            <p:nvSpPr>
              <p:cNvPr id="3" name="CaixaDeTexto 2"/>
              <p:cNvSpPr txBox="1">
                <a:spLocks noRot="1" noChangeAspect="1" noMove="1" noResize="1" noEditPoints="1" noAdjustHandles="1" noChangeArrowheads="1" noChangeShapeType="1" noTextEdit="1"/>
              </p:cNvSpPr>
              <p:nvPr/>
            </p:nvSpPr>
            <p:spPr>
              <a:xfrm>
                <a:off x="4572000" y="4075069"/>
                <a:ext cx="4319785" cy="1717458"/>
              </a:xfrm>
              <a:prstGeom prst="rect">
                <a:avLst/>
              </a:prstGeom>
              <a:blipFill rotWithShape="0">
                <a:blip r:embed="rId2"/>
                <a:stretch>
                  <a:fillRect/>
                </a:stretch>
              </a:blipFill>
            </p:spPr>
            <p:txBody>
              <a:bodyPr/>
              <a:lstStyle/>
              <a:p>
                <a:r>
                  <a:rPr lang="pt-BR">
                    <a:noFill/>
                  </a:rPr>
                  <a:t> </a:t>
                </a:r>
              </a:p>
            </p:txBody>
          </p:sp>
        </mc:Fallback>
      </mc:AlternateContent>
      <p:pic>
        <p:nvPicPr>
          <p:cNvPr id="118871" name="Picture 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43" y="4075069"/>
            <a:ext cx="3654204" cy="1852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ítulo 1">
            <a:extLst>
              <a:ext uri="{FF2B5EF4-FFF2-40B4-BE49-F238E27FC236}">
                <a16:creationId xmlns="" xmlns:a16="http://schemas.microsoft.com/office/drawing/2014/main" id="{323B2667-C72F-4FDD-98E1-E8929A634058}"/>
              </a:ext>
            </a:extLst>
          </p:cNvPr>
          <p:cNvSpPr>
            <a:spLocks noGrp="1"/>
          </p:cNvSpPr>
          <p:nvPr>
            <p:ph type="title"/>
          </p:nvPr>
        </p:nvSpPr>
        <p:spPr>
          <a:xfrm>
            <a:off x="755576" y="115888"/>
            <a:ext cx="6894587" cy="788987"/>
          </a:xfrm>
        </p:spPr>
        <p:txBody>
          <a:bodyPr>
            <a:normAutofit/>
          </a:bodyPr>
          <a:lstStyle/>
          <a:p>
            <a:r>
              <a:rPr lang="pt-BR" sz="2200" b="1" cap="all" dirty="0">
                <a:solidFill>
                  <a:srgbClr val="0066B2"/>
                </a:solidFill>
              </a:rPr>
              <a:t>3. Estatística Aplicada – incerteza de medição</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083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083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0839"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0840"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0843" name="Text Box 3"/>
          <p:cNvSpPr txBox="1">
            <a:spLocks noChangeArrowheads="1"/>
          </p:cNvSpPr>
          <p:nvPr/>
        </p:nvSpPr>
        <p:spPr bwMode="auto">
          <a:xfrm>
            <a:off x="755576" y="1670922"/>
            <a:ext cx="7920000" cy="3342453"/>
          </a:xfrm>
          <a:prstGeom prst="rect">
            <a:avLst/>
          </a:prstGeom>
          <a:noFill/>
          <a:ln w="9525">
            <a:noFill/>
            <a:miter lim="800000"/>
            <a:headEnd/>
            <a:tailEnd/>
          </a:ln>
        </p:spPr>
        <p:txBody>
          <a:bodyPr wrap="square">
            <a:spAutoFit/>
          </a:bodyPr>
          <a:lstStyle/>
          <a:p>
            <a:pPr algn="just">
              <a:lnSpc>
                <a:spcPct val="120000"/>
              </a:lnSpc>
            </a:pPr>
            <a:r>
              <a:rPr lang="pt-BR" sz="1600" b="1" dirty="0">
                <a:solidFill>
                  <a:srgbClr val="E1B937"/>
                </a:solidFill>
                <a:latin typeface="+mj-lt"/>
                <a:cs typeface="Arial" charset="0"/>
              </a:rPr>
              <a:t>Exemplo de uma distribuição Uniforme na incerteza da resolução de um instrumento digital. </a:t>
            </a:r>
            <a:endParaRPr lang="pt-BR" sz="1600" b="1" dirty="0" smtClean="0">
              <a:solidFill>
                <a:srgbClr val="E1B937"/>
              </a:solidFill>
              <a:latin typeface="+mj-lt"/>
              <a:cs typeface="Arial" charset="0"/>
            </a:endParaRPr>
          </a:p>
          <a:p>
            <a:pPr algn="just">
              <a:lnSpc>
                <a:spcPct val="120000"/>
              </a:lnSpc>
            </a:pPr>
            <a:r>
              <a:rPr lang="pt-BR" sz="1600" b="1" dirty="0" smtClean="0">
                <a:latin typeface="+mj-lt"/>
                <a:cs typeface="Arial" charset="0"/>
              </a:rPr>
              <a:t> </a:t>
            </a:r>
            <a:endParaRPr lang="pt-BR" sz="1600" b="1" dirty="0">
              <a:latin typeface="+mj-lt"/>
              <a:cs typeface="Arial" charset="0"/>
            </a:endParaRPr>
          </a:p>
          <a:p>
            <a:pPr algn="just">
              <a:lnSpc>
                <a:spcPct val="120000"/>
              </a:lnSpc>
            </a:pPr>
            <a:r>
              <a:rPr lang="pt-BR" sz="1600" dirty="0">
                <a:latin typeface="+mj-lt"/>
                <a:cs typeface="Arial" charset="0"/>
              </a:rPr>
              <a:t>Suponha que o valor da massa de um objeto seja 25,9 g e que a balança digital utilizada para essa medição tenha uma resolução de 0,1 g. Isto significa dizer que a balança lê incrementos de 0,1g em 0,1g.  Considerando o algoritmo existente na balança digital, responsável pela digitalização dos valores indicados, o “valor verdadeiro” da massa estará compreendido entre o intervalo [25,85 g a 25,95 g[. Valores como 25,95 g, ou maiores, deverão ser arredondados pelo instrumento para 26,0 g; da mesma forma que valores como 25,84 g, ou menores, para 25,8 g.</a:t>
            </a:r>
          </a:p>
          <a:p>
            <a:pPr algn="just">
              <a:lnSpc>
                <a:spcPct val="120000"/>
              </a:lnSpc>
            </a:pPr>
            <a:r>
              <a:rPr lang="pt-BR" sz="1600" dirty="0">
                <a:latin typeface="+mj-lt"/>
                <a:cs typeface="Arial" charset="0"/>
              </a:rPr>
              <a:t>Logo, toda vez que a balança indicar 25,9 g teremos uma dúvida do “verdadeiro valor” da massa em questão, ocasionada pela sua limitação de resolução. </a:t>
            </a:r>
          </a:p>
        </p:txBody>
      </p:sp>
      <p:sp>
        <p:nvSpPr>
          <p:cNvPr id="15" name="Título 1">
            <a:extLst>
              <a:ext uri="{FF2B5EF4-FFF2-40B4-BE49-F238E27FC236}">
                <a16:creationId xmlns="" xmlns:a16="http://schemas.microsoft.com/office/drawing/2014/main" id="{387DCF9A-8609-4889-ABCA-6EA454C40506}"/>
              </a:ext>
            </a:extLst>
          </p:cNvPr>
          <p:cNvSpPr>
            <a:spLocks noGrp="1"/>
          </p:cNvSpPr>
          <p:nvPr>
            <p:ph type="title"/>
          </p:nvPr>
        </p:nvSpPr>
        <p:spPr>
          <a:xfrm>
            <a:off x="755576" y="115888"/>
            <a:ext cx="6894587" cy="788987"/>
          </a:xfrm>
        </p:spPr>
        <p:txBody>
          <a:bodyPr>
            <a:normAutofit/>
          </a:bodyPr>
          <a:lstStyle/>
          <a:p>
            <a:r>
              <a:rPr lang="pt-BR" sz="2200" b="1" cap="all" dirty="0">
                <a:solidFill>
                  <a:srgbClr val="0066B2"/>
                </a:solidFill>
              </a:rPr>
              <a:t>3. Estatística Aplicada – incerteza de medição</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186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186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186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186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186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1865" name="Text Box 3"/>
          <p:cNvSpPr txBox="1">
            <a:spLocks noChangeArrowheads="1"/>
          </p:cNvSpPr>
          <p:nvPr/>
        </p:nvSpPr>
        <p:spPr bwMode="auto">
          <a:xfrm>
            <a:off x="539936" y="1236663"/>
            <a:ext cx="8064128" cy="1274195"/>
          </a:xfrm>
          <a:prstGeom prst="rect">
            <a:avLst/>
          </a:prstGeom>
          <a:noFill/>
          <a:ln w="9525">
            <a:noFill/>
            <a:miter lim="800000"/>
            <a:headEnd/>
            <a:tailEnd/>
          </a:ln>
        </p:spPr>
        <p:txBody>
          <a:bodyPr wrap="square">
            <a:spAutoFit/>
          </a:bodyPr>
          <a:lstStyle/>
          <a:p>
            <a:pPr algn="just">
              <a:lnSpc>
                <a:spcPct val="120000"/>
              </a:lnSpc>
            </a:pPr>
            <a:r>
              <a:rPr lang="pt-BR" sz="1600" dirty="0">
                <a:latin typeface="+mj-lt"/>
                <a:cs typeface="Arial" charset="0"/>
              </a:rPr>
              <a:t>Considerando que a probabilidade do “valor verdadeiro” estar compreendido entre [25,85 g a 25,95 g[ é a mesma dentro deste intervalo, é razoável adotar uma distribuição estatística que reflita este comportamento, ou seja, a distribuição retangular ou uniforme. Na Figura a seguir temos: </a:t>
            </a:r>
          </a:p>
        </p:txBody>
      </p:sp>
      <p:pic>
        <p:nvPicPr>
          <p:cNvPr id="121943" name="Picture 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247" y="2842646"/>
            <a:ext cx="5577506" cy="2794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ítulo 1">
            <a:extLst>
              <a:ext uri="{FF2B5EF4-FFF2-40B4-BE49-F238E27FC236}">
                <a16:creationId xmlns="" xmlns:a16="http://schemas.microsoft.com/office/drawing/2014/main" id="{015C9522-955B-4E4A-845C-DEDD4CEE7752}"/>
              </a:ext>
            </a:extLst>
          </p:cNvPr>
          <p:cNvSpPr>
            <a:spLocks noGrp="1"/>
          </p:cNvSpPr>
          <p:nvPr>
            <p:ph type="title"/>
          </p:nvPr>
        </p:nvSpPr>
        <p:spPr>
          <a:xfrm>
            <a:off x="755576" y="115888"/>
            <a:ext cx="6894587" cy="788987"/>
          </a:xfrm>
        </p:spPr>
        <p:txBody>
          <a:bodyPr>
            <a:normAutofit/>
          </a:bodyPr>
          <a:lstStyle/>
          <a:p>
            <a:r>
              <a:rPr lang="pt-BR" sz="2200" b="1" cap="all" dirty="0">
                <a:solidFill>
                  <a:srgbClr val="0066B2"/>
                </a:solidFill>
              </a:rPr>
              <a:t>3. Estatística Aplicada – incerteza de medição</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2884"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288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288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2887"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2888"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2889" name="Text Box 3"/>
          <p:cNvSpPr txBox="1">
            <a:spLocks noChangeArrowheads="1"/>
          </p:cNvSpPr>
          <p:nvPr/>
        </p:nvSpPr>
        <p:spPr bwMode="auto">
          <a:xfrm>
            <a:off x="468313" y="1196975"/>
            <a:ext cx="8207375" cy="368049"/>
          </a:xfrm>
          <a:prstGeom prst="rect">
            <a:avLst/>
          </a:prstGeom>
          <a:noFill/>
          <a:ln w="9525">
            <a:noFill/>
            <a:miter lim="800000"/>
            <a:headEnd/>
            <a:tailEnd/>
          </a:ln>
        </p:spPr>
        <p:txBody>
          <a:bodyPr wrap="square">
            <a:spAutoFit/>
          </a:bodyPr>
          <a:lstStyle/>
          <a:p>
            <a:pPr algn="just">
              <a:lnSpc>
                <a:spcPct val="120000"/>
              </a:lnSpc>
            </a:pPr>
            <a:r>
              <a:rPr lang="pt-BR" sz="1600" b="1" dirty="0">
                <a:solidFill>
                  <a:srgbClr val="E1B937"/>
                </a:solidFill>
                <a:latin typeface="+mj-lt"/>
                <a:cs typeface="Arial" charset="0"/>
              </a:rPr>
              <a:t>Exemplo de aplicação de uma distribuição Uniforme</a:t>
            </a:r>
          </a:p>
        </p:txBody>
      </p:sp>
      <p:sp>
        <p:nvSpPr>
          <p:cNvPr id="122891" name="Text Box 2"/>
          <p:cNvSpPr txBox="1">
            <a:spLocks noChangeArrowheads="1"/>
          </p:cNvSpPr>
          <p:nvPr/>
        </p:nvSpPr>
        <p:spPr bwMode="auto">
          <a:xfrm>
            <a:off x="539552" y="1773238"/>
            <a:ext cx="7920000" cy="584775"/>
          </a:xfrm>
          <a:prstGeom prst="rect">
            <a:avLst/>
          </a:prstGeom>
          <a:noFill/>
          <a:ln w="9525">
            <a:noFill/>
            <a:miter lim="800000"/>
            <a:headEnd/>
            <a:tailEnd/>
          </a:ln>
        </p:spPr>
        <p:txBody>
          <a:bodyPr wrap="square">
            <a:spAutoFit/>
          </a:bodyPr>
          <a:lstStyle/>
          <a:p>
            <a:pPr algn="just"/>
            <a:r>
              <a:rPr lang="pt-BR" sz="1600" dirty="0">
                <a:latin typeface="+mj-lt"/>
                <a:cs typeface="Arial" charset="0"/>
              </a:rPr>
              <a:t>Observe que a incerteza de medição da resolução da balança será o desvio padrão da distribuição retangular com a = 28,85 g  e b = 29,95 g, ou seja:                          </a:t>
            </a:r>
          </a:p>
        </p:txBody>
      </p:sp>
      <p:sp>
        <p:nvSpPr>
          <p:cNvPr id="122892"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2894" name="Object 14"/>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2895" name="Rectangle 15"/>
          <p:cNvSpPr>
            <a:spLocks noChangeArrowheads="1"/>
          </p:cNvSpPr>
          <p:nvPr/>
        </p:nvSpPr>
        <p:spPr bwMode="auto">
          <a:xfrm>
            <a:off x="539552" y="3363873"/>
            <a:ext cx="6398483" cy="338554"/>
          </a:xfrm>
          <a:prstGeom prst="rect">
            <a:avLst/>
          </a:prstGeom>
          <a:noFill/>
          <a:ln w="9525">
            <a:noFill/>
            <a:miter lim="800000"/>
            <a:headEnd/>
            <a:tailEnd/>
          </a:ln>
          <a:effectLst/>
        </p:spPr>
        <p:txBody>
          <a:bodyPr wrap="none">
            <a:spAutoFit/>
          </a:bodyPr>
          <a:lstStyle/>
          <a:p>
            <a:r>
              <a:rPr lang="pt-BR" sz="1600" dirty="0">
                <a:latin typeface="+mj-lt"/>
              </a:rPr>
              <a:t>É por essa razão que muitos calculam a incerteza da resolução como sendo:</a:t>
            </a:r>
          </a:p>
        </p:txBody>
      </p:sp>
      <mc:AlternateContent xmlns:mc="http://schemas.openxmlformats.org/markup-compatibility/2006" xmlns:a14="http://schemas.microsoft.com/office/drawing/2010/main">
        <mc:Choice Requires="a14">
          <p:sp>
            <p:nvSpPr>
              <p:cNvPr id="122897" name="Object 17"/>
              <p:cNvSpPr txBox="1"/>
              <p:nvPr/>
            </p:nvSpPr>
            <p:spPr bwMode="auto">
              <a:xfrm>
                <a:off x="2620121" y="2500942"/>
                <a:ext cx="3445962" cy="792609"/>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pt-BR" sz="1600" i="1">
                          <a:solidFill>
                            <a:srgbClr val="000000"/>
                          </a:solidFill>
                          <a:latin typeface="Cambria Math" panose="02040503050406030204" pitchFamily="18" charset="0"/>
                        </a:rPr>
                        <m:t>𝑑𝑒𝑠𝑣𝑖𝑜</m:t>
                      </m:r>
                      <m:r>
                        <a:rPr lang="pt-BR" sz="1600" i="1">
                          <a:solidFill>
                            <a:srgbClr val="000000"/>
                          </a:solidFill>
                          <a:latin typeface="Cambria Math" panose="02040503050406030204" pitchFamily="18" charset="0"/>
                        </a:rPr>
                        <m:t> </m:t>
                      </m:r>
                      <m:r>
                        <a:rPr lang="pt-BR" sz="1600" i="1">
                          <a:solidFill>
                            <a:srgbClr val="000000"/>
                          </a:solidFill>
                          <a:latin typeface="Cambria Math" panose="02040503050406030204" pitchFamily="18" charset="0"/>
                        </a:rPr>
                        <m:t>𝑝𝑎𝑑𝑟</m:t>
                      </m:r>
                      <m:r>
                        <a:rPr lang="pt-BR" sz="1600" i="1">
                          <a:solidFill>
                            <a:srgbClr val="000000"/>
                          </a:solidFill>
                          <a:latin typeface="Cambria Math" panose="02040503050406030204" pitchFamily="18" charset="0"/>
                        </a:rPr>
                        <m:t>ã</m:t>
                      </m:r>
                      <m:r>
                        <a:rPr lang="pt-BR" sz="1600" i="1">
                          <a:solidFill>
                            <a:srgbClr val="000000"/>
                          </a:solidFill>
                          <a:latin typeface="Cambria Math" panose="02040503050406030204" pitchFamily="18" charset="0"/>
                        </a:rPr>
                        <m:t>𝑜</m:t>
                      </m:r>
                      <m:r>
                        <a:rPr lang="pt-BR" sz="1600" i="1">
                          <a:solidFill>
                            <a:srgbClr val="000000"/>
                          </a:solidFill>
                          <a:latin typeface="Cambria Math" panose="02040503050406030204" pitchFamily="18" charset="0"/>
                        </a:rPr>
                        <m:t>=</m:t>
                      </m:r>
                      <m:f>
                        <m:fPr>
                          <m:ctrlPr>
                            <a:rPr lang="pt-BR" sz="1600" i="1">
                              <a:solidFill>
                                <a:srgbClr val="000000"/>
                              </a:solidFill>
                              <a:latin typeface="Cambria Math" panose="02040503050406030204" pitchFamily="18" charset="0"/>
                            </a:rPr>
                          </m:ctrlPr>
                        </m:fPr>
                        <m:num>
                          <m:r>
                            <a:rPr lang="pt-BR" sz="1600" i="1">
                              <a:solidFill>
                                <a:srgbClr val="000000"/>
                              </a:solidFill>
                              <a:latin typeface="Cambria Math" panose="02040503050406030204" pitchFamily="18" charset="0"/>
                            </a:rPr>
                            <m:t>0,1</m:t>
                          </m:r>
                        </m:num>
                        <m:den>
                          <m:r>
                            <a:rPr lang="pt-BR" sz="1600" i="1">
                              <a:solidFill>
                                <a:srgbClr val="000000"/>
                              </a:solidFill>
                              <a:latin typeface="Cambria Math" panose="02040503050406030204" pitchFamily="18" charset="0"/>
                            </a:rPr>
                            <m:t>2</m:t>
                          </m:r>
                          <m:rad>
                            <m:radPr>
                              <m:degHide m:val="on"/>
                              <m:ctrlPr>
                                <a:rPr lang="pt-BR" sz="1600" i="1">
                                  <a:solidFill>
                                    <a:srgbClr val="000000"/>
                                  </a:solidFill>
                                  <a:latin typeface="Cambria Math" panose="02040503050406030204" pitchFamily="18" charset="0"/>
                                </a:rPr>
                              </m:ctrlPr>
                            </m:radPr>
                            <m:deg/>
                            <m:e>
                              <m:r>
                                <a:rPr lang="pt-BR" sz="1600" i="1">
                                  <a:solidFill>
                                    <a:srgbClr val="000000"/>
                                  </a:solidFill>
                                  <a:latin typeface="Cambria Math" panose="02040503050406030204" pitchFamily="18" charset="0"/>
                                </a:rPr>
                                <m:t>3</m:t>
                              </m:r>
                            </m:e>
                          </m:rad>
                        </m:den>
                      </m:f>
                      <m:r>
                        <a:rPr lang="pt-BR" sz="1600" i="1">
                          <a:solidFill>
                            <a:srgbClr val="000000"/>
                          </a:solidFill>
                          <a:latin typeface="Cambria Math" panose="02040503050406030204" pitchFamily="18" charset="0"/>
                        </a:rPr>
                        <m:t>=</m:t>
                      </m:r>
                      <m:f>
                        <m:fPr>
                          <m:ctrlPr>
                            <a:rPr lang="pt-BR" sz="1600" i="1">
                              <a:solidFill>
                                <a:srgbClr val="000000"/>
                              </a:solidFill>
                              <a:latin typeface="Cambria Math" panose="02040503050406030204" pitchFamily="18" charset="0"/>
                            </a:rPr>
                          </m:ctrlPr>
                        </m:fPr>
                        <m:num>
                          <m:r>
                            <a:rPr lang="pt-BR" sz="1600" i="1">
                              <a:solidFill>
                                <a:srgbClr val="000000"/>
                              </a:solidFill>
                              <a:latin typeface="Cambria Math" panose="02040503050406030204" pitchFamily="18" charset="0"/>
                            </a:rPr>
                            <m:t>0,1</m:t>
                          </m:r>
                        </m:num>
                        <m:den>
                          <m:rad>
                            <m:radPr>
                              <m:degHide m:val="on"/>
                              <m:ctrlPr>
                                <a:rPr lang="pt-BR" sz="1600" i="1">
                                  <a:solidFill>
                                    <a:srgbClr val="000000"/>
                                  </a:solidFill>
                                  <a:latin typeface="Cambria Math" panose="02040503050406030204" pitchFamily="18" charset="0"/>
                                </a:rPr>
                              </m:ctrlPr>
                            </m:radPr>
                            <m:deg/>
                            <m:e>
                              <m:r>
                                <a:rPr lang="pt-BR" sz="1600" i="1">
                                  <a:solidFill>
                                    <a:srgbClr val="000000"/>
                                  </a:solidFill>
                                  <a:latin typeface="Cambria Math" panose="02040503050406030204" pitchFamily="18" charset="0"/>
                                </a:rPr>
                                <m:t>12</m:t>
                              </m:r>
                            </m:e>
                          </m:rad>
                        </m:den>
                      </m:f>
                    </m:oMath>
                  </m:oMathPara>
                </a14:m>
                <a:endParaRPr lang="pt-BR" sz="1600" dirty="0"/>
              </a:p>
            </p:txBody>
          </p:sp>
        </mc:Choice>
        <mc:Fallback xmlns="">
          <p:sp>
            <p:nvSpPr>
              <p:cNvPr id="122897" name="Object 17"/>
              <p:cNvSpPr txBox="1">
                <a:spLocks noRot="1" noChangeAspect="1" noMove="1" noResize="1" noEditPoints="1" noAdjustHandles="1" noChangeArrowheads="1" noChangeShapeType="1" noTextEdit="1"/>
              </p:cNvSpPr>
              <p:nvPr/>
            </p:nvSpPr>
            <p:spPr bwMode="auto">
              <a:xfrm>
                <a:off x="2620121" y="2500942"/>
                <a:ext cx="3445962" cy="792609"/>
              </a:xfrm>
              <a:prstGeom prst="rect">
                <a:avLst/>
              </a:prstGeom>
              <a:blipFill rotWithShape="0">
                <a:blip r:embed="rId2"/>
                <a:stretch>
                  <a:fillRect/>
                </a:stretch>
              </a:blipFill>
              <a:ln>
                <a:noFill/>
              </a:ln>
              <a:effectLst/>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2899" name="Object 19"/>
              <p:cNvSpPr txBox="1"/>
              <p:nvPr/>
            </p:nvSpPr>
            <p:spPr bwMode="auto">
              <a:xfrm>
                <a:off x="3131839" y="3962514"/>
                <a:ext cx="2422525" cy="7905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pt-BR" sz="1600" i="1">
                              <a:solidFill>
                                <a:srgbClr val="000000"/>
                              </a:solidFill>
                              <a:latin typeface="Cambria Math" panose="02040503050406030204" pitchFamily="18" charset="0"/>
                            </a:rPr>
                          </m:ctrlPr>
                        </m:sSubPr>
                        <m:e>
                          <m:r>
                            <a:rPr lang="pt-BR" sz="1600" i="1">
                              <a:solidFill>
                                <a:srgbClr val="000000"/>
                              </a:solidFill>
                              <a:latin typeface="Cambria Math" panose="02040503050406030204" pitchFamily="18" charset="0"/>
                            </a:rPr>
                            <m:t>𝑢</m:t>
                          </m:r>
                        </m:e>
                        <m:sub>
                          <m:r>
                            <a:rPr lang="pt-BR" sz="1600" i="1">
                              <a:solidFill>
                                <a:srgbClr val="000000"/>
                              </a:solidFill>
                              <a:latin typeface="Cambria Math" panose="02040503050406030204" pitchFamily="18" charset="0"/>
                            </a:rPr>
                            <m:t>𝑟𝑒𝑠𝑜𝑙𝑢</m:t>
                          </m:r>
                          <m:r>
                            <a:rPr lang="pt-BR" sz="1600" i="1">
                              <a:solidFill>
                                <a:srgbClr val="000000"/>
                              </a:solidFill>
                              <a:latin typeface="Cambria Math" panose="02040503050406030204" pitchFamily="18" charset="0"/>
                            </a:rPr>
                            <m:t>çã</m:t>
                          </m:r>
                          <m:r>
                            <a:rPr lang="pt-BR" sz="1600" i="1">
                              <a:solidFill>
                                <a:srgbClr val="000000"/>
                              </a:solidFill>
                              <a:latin typeface="Cambria Math" panose="02040503050406030204" pitchFamily="18" charset="0"/>
                            </a:rPr>
                            <m:t>𝑜</m:t>
                          </m:r>
                        </m:sub>
                      </m:sSub>
                      <m:r>
                        <a:rPr lang="pt-BR" sz="1600" i="1">
                          <a:solidFill>
                            <a:srgbClr val="000000"/>
                          </a:solidFill>
                          <a:latin typeface="Cambria Math" panose="02040503050406030204" pitchFamily="18" charset="0"/>
                        </a:rPr>
                        <m:t>=</m:t>
                      </m:r>
                      <m:f>
                        <m:fPr>
                          <m:ctrlPr>
                            <a:rPr lang="pt-BR" sz="1600" i="1">
                              <a:solidFill>
                                <a:srgbClr val="000000"/>
                              </a:solidFill>
                              <a:latin typeface="Cambria Math" panose="02040503050406030204" pitchFamily="18" charset="0"/>
                            </a:rPr>
                          </m:ctrlPr>
                        </m:fPr>
                        <m:num>
                          <m:r>
                            <a:rPr lang="pt-BR" sz="1600" i="1">
                              <a:solidFill>
                                <a:srgbClr val="000000"/>
                              </a:solidFill>
                              <a:latin typeface="Cambria Math" panose="02040503050406030204" pitchFamily="18" charset="0"/>
                            </a:rPr>
                            <m:t>𝑟𝑒𝑠𝑜𝑙𝑢</m:t>
                          </m:r>
                          <m:r>
                            <a:rPr lang="pt-BR" sz="1600" i="1">
                              <a:solidFill>
                                <a:srgbClr val="000000"/>
                              </a:solidFill>
                              <a:latin typeface="Cambria Math" panose="02040503050406030204" pitchFamily="18" charset="0"/>
                            </a:rPr>
                            <m:t>çã</m:t>
                          </m:r>
                          <m:r>
                            <a:rPr lang="pt-BR" sz="1600" i="1">
                              <a:solidFill>
                                <a:srgbClr val="000000"/>
                              </a:solidFill>
                              <a:latin typeface="Cambria Math" panose="02040503050406030204" pitchFamily="18" charset="0"/>
                            </a:rPr>
                            <m:t>𝑜</m:t>
                          </m:r>
                        </m:num>
                        <m:den>
                          <m:rad>
                            <m:radPr>
                              <m:degHide m:val="on"/>
                              <m:ctrlPr>
                                <a:rPr lang="pt-BR" sz="1600" i="1">
                                  <a:solidFill>
                                    <a:srgbClr val="000000"/>
                                  </a:solidFill>
                                  <a:latin typeface="Cambria Math" panose="02040503050406030204" pitchFamily="18" charset="0"/>
                                </a:rPr>
                              </m:ctrlPr>
                            </m:radPr>
                            <m:deg/>
                            <m:e>
                              <m:r>
                                <a:rPr lang="pt-BR" sz="1600" i="1">
                                  <a:solidFill>
                                    <a:srgbClr val="000000"/>
                                  </a:solidFill>
                                  <a:latin typeface="Cambria Math" panose="02040503050406030204" pitchFamily="18" charset="0"/>
                                </a:rPr>
                                <m:t>12</m:t>
                              </m:r>
                            </m:e>
                          </m:rad>
                        </m:den>
                      </m:f>
                    </m:oMath>
                  </m:oMathPara>
                </a14:m>
                <a:endParaRPr lang="pt-BR" sz="1600" dirty="0"/>
              </a:p>
            </p:txBody>
          </p:sp>
        </mc:Choice>
        <mc:Fallback xmlns="">
          <p:sp>
            <p:nvSpPr>
              <p:cNvPr id="122899" name="Object 19"/>
              <p:cNvSpPr txBox="1">
                <a:spLocks noRot="1" noChangeAspect="1" noMove="1" noResize="1" noEditPoints="1" noAdjustHandles="1" noChangeArrowheads="1" noChangeShapeType="1" noTextEdit="1"/>
              </p:cNvSpPr>
              <p:nvPr/>
            </p:nvSpPr>
            <p:spPr bwMode="auto">
              <a:xfrm>
                <a:off x="3131839" y="3962514"/>
                <a:ext cx="2422525" cy="790575"/>
              </a:xfrm>
              <a:prstGeom prst="rect">
                <a:avLst/>
              </a:prstGeom>
              <a:blipFill rotWithShape="0">
                <a:blip r:embed="rId3"/>
                <a:stretch>
                  <a:fillRect/>
                </a:stretch>
              </a:blipFill>
              <a:ln>
                <a:noFill/>
              </a:ln>
              <a:effectLst/>
            </p:spPr>
            <p:txBody>
              <a:bodyPr/>
              <a:lstStyle/>
              <a:p>
                <a:r>
                  <a:rPr lang="pt-BR">
                    <a:noFill/>
                  </a:rPr>
                  <a:t> </a:t>
                </a:r>
              </a:p>
            </p:txBody>
          </p:sp>
        </mc:Fallback>
      </mc:AlternateContent>
      <p:sp>
        <p:nvSpPr>
          <p:cNvPr id="17" name="Rectangle 13"/>
          <p:cNvSpPr>
            <a:spLocks noChangeArrowheads="1"/>
          </p:cNvSpPr>
          <p:nvPr/>
        </p:nvSpPr>
        <p:spPr bwMode="auto">
          <a:xfrm>
            <a:off x="445774" y="5013176"/>
            <a:ext cx="7920000" cy="683264"/>
          </a:xfrm>
          <a:prstGeom prst="rect">
            <a:avLst/>
          </a:prstGeom>
          <a:noFill/>
          <a:ln w="9525">
            <a:noFill/>
            <a:miter lim="800000"/>
            <a:headEnd/>
            <a:tailEnd/>
          </a:ln>
          <a:effectLst/>
        </p:spPr>
        <p:txBody>
          <a:bodyPr wrap="square">
            <a:spAutoFit/>
          </a:bodyPr>
          <a:lstStyle/>
          <a:p>
            <a:pPr algn="just">
              <a:lnSpc>
                <a:spcPct val="120000"/>
              </a:lnSpc>
            </a:pPr>
            <a:r>
              <a:rPr lang="pt-BR" sz="1600" b="1" dirty="0">
                <a:latin typeface="+mj-lt"/>
              </a:rPr>
              <a:t>Atenção! Sempre devemos usar a distribuição uniforme quando formos calibrar instrumentos com leitura digital. </a:t>
            </a:r>
          </a:p>
        </p:txBody>
      </p:sp>
      <p:sp>
        <p:nvSpPr>
          <p:cNvPr id="22" name="Título 1">
            <a:extLst>
              <a:ext uri="{FF2B5EF4-FFF2-40B4-BE49-F238E27FC236}">
                <a16:creationId xmlns="" xmlns:a16="http://schemas.microsoft.com/office/drawing/2014/main" id="{C7A99D18-6121-4A97-93E3-2E6878E5E4E5}"/>
              </a:ext>
            </a:extLst>
          </p:cNvPr>
          <p:cNvSpPr>
            <a:spLocks noGrp="1"/>
          </p:cNvSpPr>
          <p:nvPr>
            <p:ph type="title"/>
          </p:nvPr>
        </p:nvSpPr>
        <p:spPr>
          <a:xfrm>
            <a:off x="755576" y="115888"/>
            <a:ext cx="6894587" cy="788987"/>
          </a:xfrm>
        </p:spPr>
        <p:txBody>
          <a:bodyPr>
            <a:normAutofit/>
          </a:bodyPr>
          <a:lstStyle/>
          <a:p>
            <a:r>
              <a:rPr lang="pt-BR" sz="2200" b="1" cap="all" dirty="0">
                <a:solidFill>
                  <a:srgbClr val="0066B2"/>
                </a:solidFill>
              </a:rPr>
              <a:t>3. Estatística Aplicada – incerteza de medição</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19813" name="Rectangle 5"/>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pt-BR">
              <a:solidFill>
                <a:schemeClr val="accent1"/>
              </a:solidFill>
            </a:endParaRPr>
          </a:p>
        </p:txBody>
      </p:sp>
      <p:sp>
        <p:nvSpPr>
          <p:cNvPr id="11981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19815"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19816"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19817" name="Rectangle 9"/>
          <p:cNvSpPr>
            <a:spLocks noChangeArrowheads="1"/>
          </p:cNvSpPr>
          <p:nvPr/>
        </p:nvSpPr>
        <p:spPr bwMode="auto">
          <a:xfrm>
            <a:off x="114300" y="1183131"/>
            <a:ext cx="7920000" cy="1785007"/>
          </a:xfrm>
          <a:prstGeom prst="rect">
            <a:avLst/>
          </a:prstGeom>
          <a:noFill/>
          <a:ln w="9525">
            <a:noFill/>
            <a:miter lim="800000"/>
            <a:headEnd/>
            <a:tailEnd/>
          </a:ln>
          <a:effectLst/>
        </p:spPr>
        <p:txBody>
          <a:bodyPr wrap="square" lIns="571320" tIns="152352" bIns="152352" anchor="ctr">
            <a:spAutoFit/>
          </a:bodyPr>
          <a:lstStyle/>
          <a:p>
            <a:pPr marL="0" lvl="1" algn="just">
              <a:lnSpc>
                <a:spcPct val="120000"/>
              </a:lnSpc>
            </a:pPr>
            <a:r>
              <a:rPr lang="pt-PT" sz="1600" b="1" dirty="0">
                <a:solidFill>
                  <a:schemeClr val="accent2"/>
                </a:solidFill>
                <a:latin typeface="+mj-lt"/>
              </a:rPr>
              <a:t>Modelos de Distribuição de Probabilidades - </a:t>
            </a:r>
            <a:r>
              <a:rPr lang="pt-BR" sz="1600" b="1" dirty="0">
                <a:solidFill>
                  <a:schemeClr val="accent2"/>
                </a:solidFill>
                <a:latin typeface="+mj-lt"/>
              </a:rPr>
              <a:t>Distribuição </a:t>
            </a:r>
            <a:r>
              <a:rPr lang="pt-BR" sz="1600" b="1" dirty="0" smtClean="0">
                <a:solidFill>
                  <a:schemeClr val="accent2"/>
                </a:solidFill>
                <a:latin typeface="+mj-lt"/>
              </a:rPr>
              <a:t>Triangular</a:t>
            </a:r>
          </a:p>
          <a:p>
            <a:pPr marL="0" lvl="1" algn="just">
              <a:lnSpc>
                <a:spcPct val="120000"/>
              </a:lnSpc>
            </a:pPr>
            <a:endParaRPr lang="pt-BR" sz="1600" b="1" dirty="0">
              <a:latin typeface="+mj-lt"/>
            </a:endParaRPr>
          </a:p>
          <a:p>
            <a:pPr marL="0" lvl="1" algn="just">
              <a:lnSpc>
                <a:spcPct val="120000"/>
              </a:lnSpc>
            </a:pPr>
            <a:r>
              <a:rPr lang="pt-BR" sz="1600" dirty="0">
                <a:latin typeface="+mj-lt"/>
              </a:rPr>
              <a:t>Em muitos casos, é mais realista esperar que valores perto dos limites sejam menos prováveis do que os que estejam perto do ponto médio. É então razoável substituir a distribuição retangular simétrica por uma distribuição triangular. </a:t>
            </a:r>
            <a:endParaRPr lang="pt-BR" sz="1600" b="1" dirty="0">
              <a:latin typeface="+mj-lt"/>
            </a:endParaRPr>
          </a:p>
        </p:txBody>
      </p:sp>
      <mc:AlternateContent xmlns:mc="http://schemas.openxmlformats.org/markup-compatibility/2006" xmlns:a14="http://schemas.microsoft.com/office/drawing/2010/main">
        <mc:Choice Requires="a14">
          <p:sp>
            <p:nvSpPr>
              <p:cNvPr id="18" name="CaixaDeTexto 17"/>
              <p:cNvSpPr txBox="1"/>
              <p:nvPr/>
            </p:nvSpPr>
            <p:spPr>
              <a:xfrm>
                <a:off x="4458085" y="3764568"/>
                <a:ext cx="4230457" cy="1129925"/>
              </a:xfrm>
              <a:prstGeom prst="rect">
                <a:avLst/>
              </a:prstGeom>
              <a:noFill/>
            </p:spPr>
            <p:txBody>
              <a:bodyPr wrap="square" rtlCol="0">
                <a:spAutoFit/>
              </a:bodyPr>
              <a:lstStyle/>
              <a:p>
                <a:pPr>
                  <a:lnSpc>
                    <a:spcPct val="150000"/>
                  </a:lnSpc>
                </a:pPr>
                <a14:m>
                  <m:oMath xmlns:m="http://schemas.openxmlformats.org/officeDocument/2006/math">
                    <m:acc>
                      <m:accPr>
                        <m:chr m:val="̅"/>
                        <m:ctrlPr>
                          <a:rPr lang="pt-BR" sz="1600" i="1" smtClean="0">
                            <a:solidFill>
                              <a:schemeClr val="tx1"/>
                            </a:solidFill>
                            <a:latin typeface="Cambria Math" panose="02040503050406030204" pitchFamily="18" charset="0"/>
                          </a:rPr>
                        </m:ctrlPr>
                      </m:accPr>
                      <m:e>
                        <m:r>
                          <a:rPr lang="pt-BR" sz="1600" b="0" i="1" smtClean="0">
                            <a:solidFill>
                              <a:schemeClr val="tx1"/>
                            </a:solidFill>
                            <a:latin typeface="Cambria Math" panose="02040503050406030204" pitchFamily="18" charset="0"/>
                          </a:rPr>
                          <m:t>𝑥</m:t>
                        </m:r>
                      </m:e>
                    </m:acc>
                    <m:r>
                      <a:rPr lang="pt-BR" sz="1600" b="0" i="1" smtClean="0">
                        <a:solidFill>
                          <a:schemeClr val="tx1"/>
                        </a:solidFill>
                        <a:latin typeface="Cambria Math" panose="02040503050406030204" pitchFamily="18" charset="0"/>
                      </a:rPr>
                      <m:t>=</m:t>
                    </m:r>
                    <m:f>
                      <m:fPr>
                        <m:ctrlPr>
                          <a:rPr lang="pt-BR" sz="1600" b="0" i="1" smtClean="0">
                            <a:solidFill>
                              <a:schemeClr val="tx1"/>
                            </a:solidFill>
                            <a:latin typeface="Cambria Math" panose="02040503050406030204" pitchFamily="18" charset="0"/>
                          </a:rPr>
                        </m:ctrlPr>
                      </m:fPr>
                      <m:num>
                        <m:r>
                          <a:rPr lang="pt-BR" sz="1600" b="0" i="1" smtClean="0">
                            <a:solidFill>
                              <a:schemeClr val="tx1"/>
                            </a:solidFill>
                            <a:latin typeface="Cambria Math" panose="02040503050406030204" pitchFamily="18" charset="0"/>
                          </a:rPr>
                          <m:t>𝑏</m:t>
                        </m:r>
                        <m:r>
                          <a:rPr lang="pt-BR" sz="1600" b="0" i="1" smtClean="0">
                            <a:solidFill>
                              <a:schemeClr val="tx1"/>
                            </a:solidFill>
                            <a:latin typeface="Cambria Math" panose="02040503050406030204" pitchFamily="18" charset="0"/>
                          </a:rPr>
                          <m:t>+</m:t>
                        </m:r>
                        <m:r>
                          <a:rPr lang="pt-BR" sz="1600" b="0" i="1" smtClean="0">
                            <a:solidFill>
                              <a:schemeClr val="tx1"/>
                            </a:solidFill>
                            <a:latin typeface="Cambria Math" panose="02040503050406030204" pitchFamily="18" charset="0"/>
                          </a:rPr>
                          <m:t>𝑎</m:t>
                        </m:r>
                      </m:num>
                      <m:den>
                        <m:r>
                          <a:rPr lang="pt-BR" sz="1600" b="0" i="1" smtClean="0">
                            <a:solidFill>
                              <a:schemeClr val="tx1"/>
                            </a:solidFill>
                            <a:latin typeface="Cambria Math" panose="02040503050406030204" pitchFamily="18" charset="0"/>
                          </a:rPr>
                          <m:t>2</m:t>
                        </m:r>
                      </m:den>
                    </m:f>
                  </m:oMath>
                </a14:m>
                <a:r>
                  <a:rPr lang="pt-BR" sz="1600" dirty="0">
                    <a:solidFill>
                      <a:schemeClr val="tx1"/>
                    </a:solidFill>
                    <a:latin typeface="+mj-lt"/>
                  </a:rPr>
                  <a:t> é a media da distribuição</a:t>
                </a:r>
              </a:p>
              <a:p>
                <a:pPr>
                  <a:lnSpc>
                    <a:spcPct val="150000"/>
                  </a:lnSpc>
                </a:pPr>
                <a14:m>
                  <m:oMath xmlns:m="http://schemas.openxmlformats.org/officeDocument/2006/math">
                    <m:r>
                      <a:rPr lang="pt-BR" sz="1600" b="0" i="1" smtClean="0">
                        <a:solidFill>
                          <a:schemeClr val="tx1"/>
                        </a:solidFill>
                        <a:latin typeface="Cambria Math" panose="02040503050406030204" pitchFamily="18" charset="0"/>
                      </a:rPr>
                      <m:t>𝑠</m:t>
                    </m:r>
                    <m:r>
                      <a:rPr lang="pt-BR" sz="1600" b="0" i="1" smtClean="0">
                        <a:solidFill>
                          <a:schemeClr val="tx1"/>
                        </a:solidFill>
                        <a:latin typeface="Cambria Math" panose="02040503050406030204" pitchFamily="18" charset="0"/>
                      </a:rPr>
                      <m:t>=</m:t>
                    </m:r>
                    <m:f>
                      <m:fPr>
                        <m:ctrlPr>
                          <a:rPr lang="pt-BR" sz="1600" b="0" i="1" smtClean="0">
                            <a:solidFill>
                              <a:schemeClr val="tx1"/>
                            </a:solidFill>
                            <a:latin typeface="Cambria Math" panose="02040503050406030204" pitchFamily="18" charset="0"/>
                          </a:rPr>
                        </m:ctrlPr>
                      </m:fPr>
                      <m:num>
                        <m:r>
                          <a:rPr lang="pt-BR" sz="1600" b="0" i="1" smtClean="0">
                            <a:solidFill>
                              <a:schemeClr val="tx1"/>
                            </a:solidFill>
                            <a:latin typeface="Cambria Math" panose="02040503050406030204" pitchFamily="18" charset="0"/>
                          </a:rPr>
                          <m:t>𝑏</m:t>
                        </m:r>
                        <m:r>
                          <a:rPr lang="pt-BR" sz="1600" b="0" i="1" smtClean="0">
                            <a:solidFill>
                              <a:schemeClr val="tx1"/>
                            </a:solidFill>
                            <a:latin typeface="Cambria Math" panose="02040503050406030204" pitchFamily="18" charset="0"/>
                          </a:rPr>
                          <m:t>−</m:t>
                        </m:r>
                        <m:r>
                          <a:rPr lang="pt-BR" sz="1600" b="0" i="1" smtClean="0">
                            <a:solidFill>
                              <a:schemeClr val="tx1"/>
                            </a:solidFill>
                            <a:latin typeface="Cambria Math" panose="02040503050406030204" pitchFamily="18" charset="0"/>
                          </a:rPr>
                          <m:t>𝑎</m:t>
                        </m:r>
                      </m:num>
                      <m:den>
                        <m:r>
                          <a:rPr lang="pt-BR" sz="1600" b="0" i="1" smtClean="0">
                            <a:solidFill>
                              <a:schemeClr val="tx1"/>
                            </a:solidFill>
                            <a:latin typeface="Cambria Math" panose="02040503050406030204" pitchFamily="18" charset="0"/>
                          </a:rPr>
                          <m:t>2</m:t>
                        </m:r>
                        <m:rad>
                          <m:radPr>
                            <m:degHide m:val="on"/>
                            <m:ctrlPr>
                              <a:rPr lang="pt-BR" sz="1600" b="0" i="1" smtClean="0">
                                <a:solidFill>
                                  <a:schemeClr val="tx1"/>
                                </a:solidFill>
                                <a:latin typeface="Cambria Math" panose="02040503050406030204" pitchFamily="18" charset="0"/>
                              </a:rPr>
                            </m:ctrlPr>
                          </m:radPr>
                          <m:deg/>
                          <m:e>
                            <m:r>
                              <a:rPr lang="pt-BR" sz="1600" b="0" i="1" smtClean="0">
                                <a:solidFill>
                                  <a:schemeClr val="tx1"/>
                                </a:solidFill>
                                <a:latin typeface="Cambria Math" panose="02040503050406030204" pitchFamily="18" charset="0"/>
                              </a:rPr>
                              <m:t>6</m:t>
                            </m:r>
                          </m:e>
                        </m:rad>
                      </m:den>
                    </m:f>
                  </m:oMath>
                </a14:m>
                <a:r>
                  <a:rPr lang="pt-BR" sz="1600" dirty="0">
                    <a:solidFill>
                      <a:schemeClr val="tx1"/>
                    </a:solidFill>
                    <a:latin typeface="+mj-lt"/>
                  </a:rPr>
                  <a:t> é o desvio padrão da distribuição</a:t>
                </a:r>
              </a:p>
            </p:txBody>
          </p:sp>
        </mc:Choice>
        <mc:Fallback xmlns="">
          <p:sp>
            <p:nvSpPr>
              <p:cNvPr id="18" name="CaixaDeTexto 17"/>
              <p:cNvSpPr txBox="1">
                <a:spLocks noRot="1" noChangeAspect="1" noMove="1" noResize="1" noEditPoints="1" noAdjustHandles="1" noChangeArrowheads="1" noChangeShapeType="1" noTextEdit="1"/>
              </p:cNvSpPr>
              <p:nvPr/>
            </p:nvSpPr>
            <p:spPr>
              <a:xfrm>
                <a:off x="4458085" y="3764568"/>
                <a:ext cx="4230457" cy="1129925"/>
              </a:xfrm>
              <a:prstGeom prst="rect">
                <a:avLst/>
              </a:prstGeom>
              <a:blipFill rotWithShape="0">
                <a:blip r:embed="rId2"/>
                <a:stretch>
                  <a:fillRect b="-1622"/>
                </a:stretch>
              </a:blipFill>
            </p:spPr>
            <p:txBody>
              <a:bodyPr/>
              <a:lstStyle/>
              <a:p>
                <a:r>
                  <a:rPr lang="pt-BR">
                    <a:noFill/>
                  </a:rPr>
                  <a:t> </a:t>
                </a:r>
              </a:p>
            </p:txBody>
          </p:sp>
        </mc:Fallback>
      </mc:AlternateContent>
      <p:pic>
        <p:nvPicPr>
          <p:cNvPr id="119897" name="Picture 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10" y="3358951"/>
            <a:ext cx="3528690" cy="213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ítulo 1">
            <a:extLst>
              <a:ext uri="{FF2B5EF4-FFF2-40B4-BE49-F238E27FC236}">
                <a16:creationId xmlns="" xmlns:a16="http://schemas.microsoft.com/office/drawing/2014/main" id="{8EC88763-1480-4B4D-AC5F-664952EAC839}"/>
              </a:ext>
            </a:extLst>
          </p:cNvPr>
          <p:cNvSpPr>
            <a:spLocks noGrp="1"/>
          </p:cNvSpPr>
          <p:nvPr>
            <p:ph type="title"/>
          </p:nvPr>
        </p:nvSpPr>
        <p:spPr>
          <a:xfrm>
            <a:off x="755576" y="115888"/>
            <a:ext cx="6894587" cy="788987"/>
          </a:xfrm>
        </p:spPr>
        <p:txBody>
          <a:bodyPr>
            <a:normAutofit/>
          </a:bodyPr>
          <a:lstStyle/>
          <a:p>
            <a:r>
              <a:rPr lang="pt-BR" sz="2200" b="1" cap="all" dirty="0">
                <a:solidFill>
                  <a:srgbClr val="0066B2"/>
                </a:solidFill>
              </a:rPr>
              <a:t>3. Estatística Aplicada – incerteza de medição</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390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391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3911"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3912"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3913" name="Text Box 3"/>
          <p:cNvSpPr txBox="1">
            <a:spLocks noChangeArrowheads="1"/>
          </p:cNvSpPr>
          <p:nvPr/>
        </p:nvSpPr>
        <p:spPr bwMode="auto">
          <a:xfrm>
            <a:off x="467544" y="1613769"/>
            <a:ext cx="7920000" cy="2590196"/>
          </a:xfrm>
          <a:prstGeom prst="rect">
            <a:avLst/>
          </a:prstGeom>
          <a:noFill/>
          <a:ln w="9525">
            <a:noFill/>
            <a:miter lim="800000"/>
            <a:headEnd/>
            <a:tailEnd/>
          </a:ln>
        </p:spPr>
        <p:txBody>
          <a:bodyPr wrap="square">
            <a:spAutoFit/>
          </a:bodyPr>
          <a:lstStyle/>
          <a:p>
            <a:pPr algn="just">
              <a:lnSpc>
                <a:spcPct val="120000"/>
              </a:lnSpc>
              <a:spcBef>
                <a:spcPts val="400"/>
              </a:spcBef>
              <a:spcAft>
                <a:spcPts val="400"/>
              </a:spcAft>
            </a:pPr>
            <a:r>
              <a:rPr lang="pt-BR" sz="1600" dirty="0">
                <a:latin typeface="+mj-lt"/>
              </a:rPr>
              <a:t>Suponha que na calibração de um manômetro, com intervalo de medição (0 a 50) bar e resolução 1 bar, ao utilizarmos uma bomba comparadora fixamos os pontos de calibração no manômetro objeto em  10 bar, 20 bar, 30 bar, 40 bar e 50 bar (Figura ao lado).</a:t>
            </a:r>
          </a:p>
          <a:p>
            <a:pPr algn="just">
              <a:lnSpc>
                <a:spcPct val="120000"/>
              </a:lnSpc>
              <a:spcBef>
                <a:spcPts val="400"/>
              </a:spcBef>
              <a:spcAft>
                <a:spcPts val="400"/>
              </a:spcAft>
            </a:pPr>
            <a:r>
              <a:rPr lang="pt-BR" sz="1600" dirty="0">
                <a:latin typeface="+mj-lt"/>
                <a:cs typeface="Arial" charset="0"/>
              </a:rPr>
              <a:t>Esses valores foram fixados, de forma a apresentar uma probabilidade de ocorrência maior do que qualquer outro. </a:t>
            </a:r>
          </a:p>
          <a:p>
            <a:pPr algn="just">
              <a:lnSpc>
                <a:spcPct val="120000"/>
              </a:lnSpc>
            </a:pPr>
            <a:r>
              <a:rPr lang="pt-BR" sz="1600" dirty="0">
                <a:latin typeface="+mj-lt"/>
                <a:cs typeface="Arial" charset="0"/>
              </a:rPr>
              <a:t>Para o ponto 30 bar, por exemplo, o “valor verdadeiro” da pressão estará compreendido no intervalo [29,5 bar a 30,5 bar[. Valores como 30,5 bar, ou maiores, serão arredondados para 31 bar, da mesma forma que valores como 29,4 bar, ou menores, para 29 bar. </a:t>
            </a:r>
          </a:p>
        </p:txBody>
      </p:sp>
      <p:pic>
        <p:nvPicPr>
          <p:cNvPr id="123914" name="Picture 3"/>
          <p:cNvPicPr>
            <a:picLocks noChangeAspect="1" noChangeArrowheads="1"/>
          </p:cNvPicPr>
          <p:nvPr/>
        </p:nvPicPr>
        <p:blipFill>
          <a:blip r:embed="rId2"/>
          <a:srcRect/>
          <a:stretch>
            <a:fillRect/>
          </a:stretch>
        </p:blipFill>
        <p:spPr bwMode="auto">
          <a:xfrm>
            <a:off x="3300289" y="4502794"/>
            <a:ext cx="2254510" cy="1804193"/>
          </a:xfrm>
          <a:prstGeom prst="rect">
            <a:avLst/>
          </a:prstGeom>
          <a:ln>
            <a:noFill/>
          </a:ln>
          <a:effectLst>
            <a:outerShdw blurRad="292100" dist="139700" dir="2700000" algn="tl" rotWithShape="0">
              <a:srgbClr val="333333">
                <a:alpha val="65000"/>
              </a:srgbClr>
            </a:outerShdw>
          </a:effectLst>
        </p:spPr>
      </p:pic>
      <p:sp>
        <p:nvSpPr>
          <p:cNvPr id="2" name="Retângulo 1"/>
          <p:cNvSpPr/>
          <p:nvPr/>
        </p:nvSpPr>
        <p:spPr>
          <a:xfrm>
            <a:off x="467544" y="1062730"/>
            <a:ext cx="6768752" cy="386516"/>
          </a:xfrm>
          <a:prstGeom prst="rect">
            <a:avLst/>
          </a:prstGeom>
        </p:spPr>
        <p:txBody>
          <a:bodyPr wrap="square">
            <a:spAutoFit/>
          </a:bodyPr>
          <a:lstStyle/>
          <a:p>
            <a:pPr algn="just">
              <a:lnSpc>
                <a:spcPct val="130000"/>
              </a:lnSpc>
            </a:pPr>
            <a:r>
              <a:rPr lang="pt-BR" sz="1600" b="1" dirty="0">
                <a:solidFill>
                  <a:srgbClr val="E1B937"/>
                </a:solidFill>
                <a:latin typeface="+mj-lt"/>
                <a:cs typeface="Arial" charset="0"/>
              </a:rPr>
              <a:t>Exemplo de aplicação de uma distribuição Triangular</a:t>
            </a:r>
          </a:p>
        </p:txBody>
      </p:sp>
      <p:sp>
        <p:nvSpPr>
          <p:cNvPr id="17" name="Título 1">
            <a:extLst>
              <a:ext uri="{FF2B5EF4-FFF2-40B4-BE49-F238E27FC236}">
                <a16:creationId xmlns="" xmlns:a16="http://schemas.microsoft.com/office/drawing/2014/main" id="{DE6D8D4C-12CF-4CC2-885F-3F8FB856D051}"/>
              </a:ext>
            </a:extLst>
          </p:cNvPr>
          <p:cNvSpPr>
            <a:spLocks noGrp="1"/>
          </p:cNvSpPr>
          <p:nvPr>
            <p:ph type="title"/>
          </p:nvPr>
        </p:nvSpPr>
        <p:spPr>
          <a:xfrm>
            <a:off x="755576" y="115888"/>
            <a:ext cx="6894587" cy="788987"/>
          </a:xfrm>
        </p:spPr>
        <p:txBody>
          <a:bodyPr>
            <a:normAutofit/>
          </a:bodyPr>
          <a:lstStyle/>
          <a:p>
            <a:r>
              <a:rPr lang="pt-BR" sz="2200" b="1" cap="all" dirty="0">
                <a:solidFill>
                  <a:srgbClr val="0066B2"/>
                </a:solidFill>
              </a:rPr>
              <a:t>3. Estatística Aplicada – incerteza de medição</a:t>
            </a:r>
          </a:p>
        </p:txBody>
      </p:sp>
    </p:spTree>
    <p:extLst>
      <p:ext uri="{BB962C8B-B14F-4D97-AF65-F5344CB8AC3E}">
        <p14:creationId xmlns:p14="http://schemas.microsoft.com/office/powerpoint/2010/main" val="41137278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4932"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493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493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4935"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4936"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4939" name="Rectangle 5"/>
          <p:cNvSpPr>
            <a:spLocks noChangeArrowheads="1"/>
          </p:cNvSpPr>
          <p:nvPr/>
        </p:nvSpPr>
        <p:spPr bwMode="auto">
          <a:xfrm>
            <a:off x="755576" y="1390584"/>
            <a:ext cx="7920000" cy="1254446"/>
          </a:xfrm>
          <a:prstGeom prst="rect">
            <a:avLst/>
          </a:prstGeom>
          <a:noFill/>
          <a:ln w="9525">
            <a:noFill/>
            <a:miter lim="800000"/>
            <a:headEnd/>
            <a:tailEnd/>
          </a:ln>
        </p:spPr>
        <p:txBody>
          <a:bodyPr wrap="square" anchor="ctr">
            <a:spAutoFit/>
          </a:bodyPr>
          <a:lstStyle/>
          <a:p>
            <a:pPr algn="just">
              <a:lnSpc>
                <a:spcPct val="120000"/>
              </a:lnSpc>
            </a:pPr>
            <a:r>
              <a:rPr lang="pt-BR" sz="1600" dirty="0">
                <a:latin typeface="+mj-lt"/>
                <a:cs typeface="Arial" charset="0"/>
              </a:rPr>
              <a:t>Considerando que a probabilidade do “valor verdadeiro” é maior no ponto 30 bar do que em qualquer outro ponto, porque fixamos neste valor, é razoável adotar uma distribuição estatística que reflita este comportamento, ou seja, a distribuição triangular. Na figura ao lado,  temos:</a:t>
            </a:r>
          </a:p>
        </p:txBody>
      </p:sp>
      <p:pic>
        <p:nvPicPr>
          <p:cNvPr id="125019" name="Picture 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711" y="3052884"/>
            <a:ext cx="5214578" cy="2881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ítulo 1">
            <a:extLst>
              <a:ext uri="{FF2B5EF4-FFF2-40B4-BE49-F238E27FC236}">
                <a16:creationId xmlns="" xmlns:a16="http://schemas.microsoft.com/office/drawing/2014/main" id="{B1077F3D-BB88-44F3-AE81-078B6771C344}"/>
              </a:ext>
            </a:extLst>
          </p:cNvPr>
          <p:cNvSpPr>
            <a:spLocks noGrp="1"/>
          </p:cNvSpPr>
          <p:nvPr>
            <p:ph type="title"/>
          </p:nvPr>
        </p:nvSpPr>
        <p:spPr>
          <a:xfrm>
            <a:off x="755576" y="115888"/>
            <a:ext cx="6894587" cy="788987"/>
          </a:xfrm>
        </p:spPr>
        <p:txBody>
          <a:bodyPr>
            <a:normAutofit/>
          </a:bodyPr>
          <a:lstStyle/>
          <a:p>
            <a:r>
              <a:rPr lang="pt-BR" sz="2200" b="1" cap="all" dirty="0">
                <a:solidFill>
                  <a:srgbClr val="0066B2"/>
                </a:solidFill>
              </a:rPr>
              <a:t>3. Estatística Aplicada – incerteza de medição</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5" name="Text Box 3"/>
          <p:cNvSpPr txBox="1">
            <a:spLocks noChangeArrowheads="1"/>
          </p:cNvSpPr>
          <p:nvPr/>
        </p:nvSpPr>
        <p:spPr bwMode="auto">
          <a:xfrm>
            <a:off x="358069" y="1022396"/>
            <a:ext cx="8064128" cy="402546"/>
          </a:xfrm>
          <a:prstGeom prst="rect">
            <a:avLst/>
          </a:prstGeom>
          <a:noFill/>
          <a:ln w="9525">
            <a:noFill/>
            <a:miter lim="800000"/>
            <a:headEnd/>
            <a:tailEnd/>
          </a:ln>
        </p:spPr>
        <p:txBody>
          <a:bodyPr wrap="square">
            <a:spAutoFit/>
          </a:bodyPr>
          <a:lstStyle/>
          <a:p>
            <a:pPr algn="just">
              <a:lnSpc>
                <a:spcPct val="120000"/>
              </a:lnSpc>
            </a:pPr>
            <a:r>
              <a:rPr lang="pt-BR" sz="1600" b="1" dirty="0">
                <a:solidFill>
                  <a:srgbClr val="E1B937"/>
                </a:solidFill>
                <a:latin typeface="+mj-lt"/>
                <a:cs typeface="Arial" charset="0"/>
              </a:rPr>
              <a:t>Exemplo de aplicação de uma distribuição Triangular</a:t>
            </a:r>
          </a:p>
        </p:txBody>
      </p:sp>
      <p:sp>
        <p:nvSpPr>
          <p:cNvPr id="126986" name="Text Box 2"/>
          <p:cNvSpPr txBox="1">
            <a:spLocks noChangeArrowheads="1"/>
          </p:cNvSpPr>
          <p:nvPr/>
        </p:nvSpPr>
        <p:spPr bwMode="auto">
          <a:xfrm>
            <a:off x="358069" y="1463812"/>
            <a:ext cx="7920000" cy="683264"/>
          </a:xfrm>
          <a:prstGeom prst="rect">
            <a:avLst/>
          </a:prstGeom>
          <a:noFill/>
          <a:ln w="9525">
            <a:noFill/>
            <a:miter lim="800000"/>
            <a:headEnd/>
            <a:tailEnd/>
          </a:ln>
        </p:spPr>
        <p:txBody>
          <a:bodyPr wrap="square">
            <a:spAutoFit/>
          </a:bodyPr>
          <a:lstStyle/>
          <a:p>
            <a:pPr algn="just">
              <a:lnSpc>
                <a:spcPct val="120000"/>
              </a:lnSpc>
            </a:pPr>
            <a:r>
              <a:rPr lang="pt-BR" sz="1600" dirty="0">
                <a:latin typeface="+mj-lt"/>
                <a:cs typeface="Arial" charset="0"/>
              </a:rPr>
              <a:t>Observe que a incerteza de medição da resolução do manômetro será o desvio padrão da distribuição triangular com a = 29,5 bar  e b = 30,5 bar, ou seja:                          </a:t>
            </a: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9" name="Rectangle 13"/>
          <p:cNvSpPr>
            <a:spLocks noChangeArrowheads="1"/>
          </p:cNvSpPr>
          <p:nvPr/>
        </p:nvSpPr>
        <p:spPr bwMode="auto">
          <a:xfrm>
            <a:off x="467544" y="3090446"/>
            <a:ext cx="6398483" cy="338554"/>
          </a:xfrm>
          <a:prstGeom prst="rect">
            <a:avLst/>
          </a:prstGeom>
          <a:noFill/>
          <a:ln w="9525">
            <a:noFill/>
            <a:miter lim="800000"/>
            <a:headEnd/>
            <a:tailEnd/>
          </a:ln>
          <a:effectLst/>
        </p:spPr>
        <p:txBody>
          <a:bodyPr wrap="none">
            <a:spAutoFit/>
          </a:bodyPr>
          <a:lstStyle/>
          <a:p>
            <a:r>
              <a:rPr lang="pt-BR" sz="1600" dirty="0">
                <a:latin typeface="+mj-lt"/>
              </a:rPr>
              <a:t>É por essa razão que muitos calculam a incerteza da resolução como sendo:</a:t>
            </a:r>
          </a:p>
        </p:txBody>
      </p:sp>
      <mc:AlternateContent xmlns:mc="http://schemas.openxmlformats.org/markup-compatibility/2006" xmlns:a14="http://schemas.microsoft.com/office/drawing/2010/main">
        <mc:Choice Requires="a14">
          <p:sp>
            <p:nvSpPr>
              <p:cNvPr id="126990" name="Object 14"/>
              <p:cNvSpPr txBox="1"/>
              <p:nvPr/>
            </p:nvSpPr>
            <p:spPr bwMode="auto">
              <a:xfrm>
                <a:off x="2835809" y="2239922"/>
                <a:ext cx="3472382" cy="792609"/>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pt-BR" sz="1600" i="1">
                          <a:solidFill>
                            <a:srgbClr val="000000"/>
                          </a:solidFill>
                          <a:latin typeface="Cambria Math" panose="02040503050406030204" pitchFamily="18" charset="0"/>
                        </a:rPr>
                        <m:t>𝑑𝑒𝑠𝑣𝑖𝑜</m:t>
                      </m:r>
                      <m:r>
                        <a:rPr lang="pt-BR" sz="1600" i="1">
                          <a:solidFill>
                            <a:srgbClr val="000000"/>
                          </a:solidFill>
                          <a:latin typeface="Cambria Math" panose="02040503050406030204" pitchFamily="18" charset="0"/>
                        </a:rPr>
                        <m:t> </m:t>
                      </m:r>
                      <m:r>
                        <a:rPr lang="pt-BR" sz="1600" i="1">
                          <a:solidFill>
                            <a:srgbClr val="000000"/>
                          </a:solidFill>
                          <a:latin typeface="Cambria Math" panose="02040503050406030204" pitchFamily="18" charset="0"/>
                        </a:rPr>
                        <m:t>𝑝𝑎𝑑𝑟</m:t>
                      </m:r>
                      <m:r>
                        <a:rPr lang="pt-BR" sz="1600" i="1">
                          <a:solidFill>
                            <a:srgbClr val="000000"/>
                          </a:solidFill>
                          <a:latin typeface="Cambria Math" panose="02040503050406030204" pitchFamily="18" charset="0"/>
                        </a:rPr>
                        <m:t>ã</m:t>
                      </m:r>
                      <m:r>
                        <a:rPr lang="pt-BR" sz="1600" i="1">
                          <a:solidFill>
                            <a:srgbClr val="000000"/>
                          </a:solidFill>
                          <a:latin typeface="Cambria Math" panose="02040503050406030204" pitchFamily="18" charset="0"/>
                        </a:rPr>
                        <m:t>𝑜</m:t>
                      </m:r>
                      <m:r>
                        <a:rPr lang="pt-BR" sz="1600" i="1">
                          <a:solidFill>
                            <a:srgbClr val="000000"/>
                          </a:solidFill>
                          <a:latin typeface="Cambria Math" panose="02040503050406030204" pitchFamily="18" charset="0"/>
                        </a:rPr>
                        <m:t>=</m:t>
                      </m:r>
                      <m:f>
                        <m:fPr>
                          <m:ctrlPr>
                            <a:rPr lang="pt-BR" sz="1600" i="1">
                              <a:solidFill>
                                <a:srgbClr val="000000"/>
                              </a:solidFill>
                              <a:latin typeface="Cambria Math" panose="02040503050406030204" pitchFamily="18" charset="0"/>
                            </a:rPr>
                          </m:ctrlPr>
                        </m:fPr>
                        <m:num>
                          <m:r>
                            <a:rPr lang="pt-BR" sz="1600" i="1">
                              <a:solidFill>
                                <a:srgbClr val="000000"/>
                              </a:solidFill>
                              <a:latin typeface="Cambria Math" panose="02040503050406030204" pitchFamily="18" charset="0"/>
                            </a:rPr>
                            <m:t>1</m:t>
                          </m:r>
                        </m:num>
                        <m:den>
                          <m:r>
                            <a:rPr lang="pt-BR" sz="1600" i="1">
                              <a:solidFill>
                                <a:srgbClr val="000000"/>
                              </a:solidFill>
                              <a:latin typeface="Cambria Math" panose="02040503050406030204" pitchFamily="18" charset="0"/>
                            </a:rPr>
                            <m:t>2</m:t>
                          </m:r>
                          <m:rad>
                            <m:radPr>
                              <m:degHide m:val="on"/>
                              <m:ctrlPr>
                                <a:rPr lang="pt-BR" sz="1600" i="1">
                                  <a:solidFill>
                                    <a:srgbClr val="000000"/>
                                  </a:solidFill>
                                  <a:latin typeface="Cambria Math" panose="02040503050406030204" pitchFamily="18" charset="0"/>
                                </a:rPr>
                              </m:ctrlPr>
                            </m:radPr>
                            <m:deg/>
                            <m:e>
                              <m:r>
                                <a:rPr lang="pt-BR" sz="1600" i="1">
                                  <a:solidFill>
                                    <a:srgbClr val="000000"/>
                                  </a:solidFill>
                                  <a:latin typeface="Cambria Math" panose="02040503050406030204" pitchFamily="18" charset="0"/>
                                </a:rPr>
                                <m:t>6</m:t>
                              </m:r>
                            </m:e>
                          </m:rad>
                        </m:den>
                      </m:f>
                      <m:r>
                        <a:rPr lang="pt-BR" sz="1600" i="1">
                          <a:solidFill>
                            <a:srgbClr val="000000"/>
                          </a:solidFill>
                          <a:latin typeface="Cambria Math" panose="02040503050406030204" pitchFamily="18" charset="0"/>
                        </a:rPr>
                        <m:t>=</m:t>
                      </m:r>
                      <m:f>
                        <m:fPr>
                          <m:ctrlPr>
                            <a:rPr lang="pt-BR" sz="1600" i="1">
                              <a:solidFill>
                                <a:srgbClr val="000000"/>
                              </a:solidFill>
                              <a:latin typeface="Cambria Math" panose="02040503050406030204" pitchFamily="18" charset="0"/>
                            </a:rPr>
                          </m:ctrlPr>
                        </m:fPr>
                        <m:num>
                          <m:r>
                            <a:rPr lang="pt-BR" sz="1600" i="1">
                              <a:solidFill>
                                <a:srgbClr val="000000"/>
                              </a:solidFill>
                              <a:latin typeface="Cambria Math" panose="02040503050406030204" pitchFamily="18" charset="0"/>
                            </a:rPr>
                            <m:t>1</m:t>
                          </m:r>
                        </m:num>
                        <m:den>
                          <m:rad>
                            <m:radPr>
                              <m:degHide m:val="on"/>
                              <m:ctrlPr>
                                <a:rPr lang="pt-BR" sz="1600" i="1">
                                  <a:solidFill>
                                    <a:srgbClr val="000000"/>
                                  </a:solidFill>
                                  <a:latin typeface="Cambria Math" panose="02040503050406030204" pitchFamily="18" charset="0"/>
                                </a:rPr>
                              </m:ctrlPr>
                            </m:radPr>
                            <m:deg/>
                            <m:e>
                              <m:r>
                                <a:rPr lang="pt-BR" sz="1600" i="1">
                                  <a:solidFill>
                                    <a:srgbClr val="000000"/>
                                  </a:solidFill>
                                  <a:latin typeface="Cambria Math" panose="02040503050406030204" pitchFamily="18" charset="0"/>
                                </a:rPr>
                                <m:t>24</m:t>
                              </m:r>
                            </m:e>
                          </m:rad>
                        </m:den>
                      </m:f>
                    </m:oMath>
                  </m:oMathPara>
                </a14:m>
                <a:endParaRPr lang="pt-BR" sz="1600" dirty="0"/>
              </a:p>
            </p:txBody>
          </p:sp>
        </mc:Choice>
        <mc:Fallback xmlns="">
          <p:sp>
            <p:nvSpPr>
              <p:cNvPr id="126990" name="Object 14"/>
              <p:cNvSpPr txBox="1">
                <a:spLocks noRot="1" noChangeAspect="1" noMove="1" noResize="1" noEditPoints="1" noAdjustHandles="1" noChangeArrowheads="1" noChangeShapeType="1" noTextEdit="1"/>
              </p:cNvSpPr>
              <p:nvPr/>
            </p:nvSpPr>
            <p:spPr bwMode="auto">
              <a:xfrm>
                <a:off x="2835809" y="2239922"/>
                <a:ext cx="3472382" cy="792609"/>
              </a:xfrm>
              <a:prstGeom prst="rect">
                <a:avLst/>
              </a:prstGeom>
              <a:blipFill rotWithShape="0">
                <a:blip r:embed="rId2"/>
                <a:stretch>
                  <a:fillRect/>
                </a:stretch>
              </a:blipFill>
              <a:ln>
                <a:noFill/>
              </a:ln>
              <a:effectLst/>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6991" name="Object 15"/>
              <p:cNvSpPr txBox="1"/>
              <p:nvPr/>
            </p:nvSpPr>
            <p:spPr bwMode="auto">
              <a:xfrm>
                <a:off x="3161543" y="3581795"/>
                <a:ext cx="2422525" cy="7905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pt-BR" sz="1600" i="1">
                              <a:solidFill>
                                <a:srgbClr val="000000"/>
                              </a:solidFill>
                              <a:latin typeface="Cambria Math" panose="02040503050406030204" pitchFamily="18" charset="0"/>
                            </a:rPr>
                          </m:ctrlPr>
                        </m:sSubPr>
                        <m:e>
                          <m:r>
                            <a:rPr lang="pt-BR" sz="1600" i="1">
                              <a:solidFill>
                                <a:srgbClr val="000000"/>
                              </a:solidFill>
                              <a:latin typeface="Cambria Math" panose="02040503050406030204" pitchFamily="18" charset="0"/>
                            </a:rPr>
                            <m:t>𝑢</m:t>
                          </m:r>
                        </m:e>
                        <m:sub>
                          <m:r>
                            <a:rPr lang="pt-BR" sz="1600" i="1">
                              <a:solidFill>
                                <a:srgbClr val="000000"/>
                              </a:solidFill>
                              <a:latin typeface="Cambria Math" panose="02040503050406030204" pitchFamily="18" charset="0"/>
                            </a:rPr>
                            <m:t>𝑟𝑒𝑠𝑜𝑙𝑢</m:t>
                          </m:r>
                          <m:r>
                            <a:rPr lang="pt-BR" sz="1600" i="1">
                              <a:solidFill>
                                <a:srgbClr val="000000"/>
                              </a:solidFill>
                              <a:latin typeface="Cambria Math" panose="02040503050406030204" pitchFamily="18" charset="0"/>
                            </a:rPr>
                            <m:t>çã</m:t>
                          </m:r>
                          <m:r>
                            <a:rPr lang="pt-BR" sz="1600" i="1">
                              <a:solidFill>
                                <a:srgbClr val="000000"/>
                              </a:solidFill>
                              <a:latin typeface="Cambria Math" panose="02040503050406030204" pitchFamily="18" charset="0"/>
                            </a:rPr>
                            <m:t>𝑜</m:t>
                          </m:r>
                        </m:sub>
                      </m:sSub>
                      <m:r>
                        <a:rPr lang="pt-BR" sz="1600" i="1">
                          <a:solidFill>
                            <a:srgbClr val="000000"/>
                          </a:solidFill>
                          <a:latin typeface="Cambria Math" panose="02040503050406030204" pitchFamily="18" charset="0"/>
                        </a:rPr>
                        <m:t>=</m:t>
                      </m:r>
                      <m:f>
                        <m:fPr>
                          <m:ctrlPr>
                            <a:rPr lang="pt-BR" sz="1600" i="1">
                              <a:solidFill>
                                <a:srgbClr val="000000"/>
                              </a:solidFill>
                              <a:latin typeface="Cambria Math" panose="02040503050406030204" pitchFamily="18" charset="0"/>
                            </a:rPr>
                          </m:ctrlPr>
                        </m:fPr>
                        <m:num>
                          <m:r>
                            <a:rPr lang="pt-BR" sz="1600" i="1">
                              <a:solidFill>
                                <a:srgbClr val="000000"/>
                              </a:solidFill>
                              <a:latin typeface="Cambria Math" panose="02040503050406030204" pitchFamily="18" charset="0"/>
                            </a:rPr>
                            <m:t>𝑟𝑒𝑠𝑜𝑙𝑢</m:t>
                          </m:r>
                          <m:r>
                            <a:rPr lang="pt-BR" sz="1600" i="1">
                              <a:solidFill>
                                <a:srgbClr val="000000"/>
                              </a:solidFill>
                              <a:latin typeface="Cambria Math" panose="02040503050406030204" pitchFamily="18" charset="0"/>
                            </a:rPr>
                            <m:t>çã</m:t>
                          </m:r>
                          <m:r>
                            <a:rPr lang="pt-BR" sz="1600" i="1">
                              <a:solidFill>
                                <a:srgbClr val="000000"/>
                              </a:solidFill>
                              <a:latin typeface="Cambria Math" panose="02040503050406030204" pitchFamily="18" charset="0"/>
                            </a:rPr>
                            <m:t>𝑜</m:t>
                          </m:r>
                        </m:num>
                        <m:den>
                          <m:rad>
                            <m:radPr>
                              <m:degHide m:val="on"/>
                              <m:ctrlPr>
                                <a:rPr lang="pt-BR" sz="1600" i="1">
                                  <a:solidFill>
                                    <a:srgbClr val="000000"/>
                                  </a:solidFill>
                                  <a:latin typeface="Cambria Math" panose="02040503050406030204" pitchFamily="18" charset="0"/>
                                </a:rPr>
                              </m:ctrlPr>
                            </m:radPr>
                            <m:deg/>
                            <m:e>
                              <m:r>
                                <a:rPr lang="pt-BR" sz="1600" i="1">
                                  <a:solidFill>
                                    <a:srgbClr val="000000"/>
                                  </a:solidFill>
                                  <a:latin typeface="Cambria Math" panose="02040503050406030204" pitchFamily="18" charset="0"/>
                                </a:rPr>
                                <m:t>24</m:t>
                              </m:r>
                            </m:e>
                          </m:rad>
                        </m:den>
                      </m:f>
                    </m:oMath>
                  </m:oMathPara>
                </a14:m>
                <a:endParaRPr lang="pt-BR" sz="1600" dirty="0"/>
              </a:p>
            </p:txBody>
          </p:sp>
        </mc:Choice>
        <mc:Fallback xmlns="">
          <p:sp>
            <p:nvSpPr>
              <p:cNvPr id="126991" name="Object 15"/>
              <p:cNvSpPr txBox="1">
                <a:spLocks noRot="1" noChangeAspect="1" noMove="1" noResize="1" noEditPoints="1" noAdjustHandles="1" noChangeArrowheads="1" noChangeShapeType="1" noTextEdit="1"/>
              </p:cNvSpPr>
              <p:nvPr/>
            </p:nvSpPr>
            <p:spPr bwMode="auto">
              <a:xfrm>
                <a:off x="3161543" y="3581795"/>
                <a:ext cx="2422525" cy="790575"/>
              </a:xfrm>
              <a:prstGeom prst="rect">
                <a:avLst/>
              </a:prstGeom>
              <a:blipFill rotWithShape="0">
                <a:blip r:embed="rId3"/>
                <a:stretch>
                  <a:fillRect/>
                </a:stretch>
              </a:blipFill>
              <a:ln>
                <a:noFill/>
              </a:ln>
              <a:effectLst/>
            </p:spPr>
            <p:txBody>
              <a:bodyPr/>
              <a:lstStyle/>
              <a:p>
                <a:r>
                  <a:rPr lang="pt-BR">
                    <a:noFill/>
                  </a:rPr>
                  <a:t> </a:t>
                </a:r>
              </a:p>
            </p:txBody>
          </p:sp>
        </mc:Fallback>
      </mc:AlternateContent>
      <p:sp>
        <p:nvSpPr>
          <p:cNvPr id="17" name="Rectangle 13"/>
          <p:cNvSpPr>
            <a:spLocks noChangeArrowheads="1"/>
          </p:cNvSpPr>
          <p:nvPr/>
        </p:nvSpPr>
        <p:spPr bwMode="auto">
          <a:xfrm>
            <a:off x="484870" y="4525165"/>
            <a:ext cx="7810525" cy="978729"/>
          </a:xfrm>
          <a:prstGeom prst="rect">
            <a:avLst/>
          </a:prstGeom>
          <a:noFill/>
          <a:ln w="9525">
            <a:noFill/>
            <a:miter lim="800000"/>
            <a:headEnd/>
            <a:tailEnd/>
          </a:ln>
          <a:effectLst/>
        </p:spPr>
        <p:txBody>
          <a:bodyPr wrap="square">
            <a:spAutoFit/>
          </a:bodyPr>
          <a:lstStyle/>
          <a:p>
            <a:pPr algn="just">
              <a:lnSpc>
                <a:spcPct val="120000"/>
              </a:lnSpc>
            </a:pPr>
            <a:r>
              <a:rPr lang="pt-BR" sz="1600" b="1" dirty="0">
                <a:latin typeface="+mj-lt"/>
              </a:rPr>
              <a:t>Atenção! Sempre devemos usar a distribuição triangular quando o valor lido no objeto for determinado fixando um ponto, um valor previamente determinado na calibração.</a:t>
            </a:r>
          </a:p>
          <a:p>
            <a:pPr algn="just">
              <a:lnSpc>
                <a:spcPct val="120000"/>
              </a:lnSpc>
            </a:pPr>
            <a:r>
              <a:rPr lang="pt-BR" sz="1600" b="1" dirty="0">
                <a:latin typeface="+mj-lt"/>
              </a:rPr>
              <a:t>Exemplos típicos: calibração de manômetro analógicos e calibração de relógio comparador</a:t>
            </a:r>
          </a:p>
        </p:txBody>
      </p:sp>
      <p:sp>
        <p:nvSpPr>
          <p:cNvPr id="22" name="Título 1">
            <a:extLst>
              <a:ext uri="{FF2B5EF4-FFF2-40B4-BE49-F238E27FC236}">
                <a16:creationId xmlns="" xmlns:a16="http://schemas.microsoft.com/office/drawing/2014/main" id="{4A40FE3F-B6E7-42E5-B16D-69004D920BE3}"/>
              </a:ext>
            </a:extLst>
          </p:cNvPr>
          <p:cNvSpPr>
            <a:spLocks noGrp="1"/>
          </p:cNvSpPr>
          <p:nvPr>
            <p:ph type="title"/>
          </p:nvPr>
        </p:nvSpPr>
        <p:spPr>
          <a:xfrm>
            <a:off x="755576" y="115888"/>
            <a:ext cx="6894587" cy="788987"/>
          </a:xfrm>
        </p:spPr>
        <p:txBody>
          <a:bodyPr>
            <a:normAutofit/>
          </a:bodyPr>
          <a:lstStyle/>
          <a:p>
            <a:r>
              <a:rPr lang="pt-BR" sz="2200" b="1" cap="all" dirty="0">
                <a:solidFill>
                  <a:srgbClr val="0066B2"/>
                </a:solidFill>
              </a:rPr>
              <a:t>3. Estatística Aplicada – incerteza de medição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 xmlns:a16="http://schemas.microsoft.com/office/drawing/2014/main" id="{5AC15CD1-772D-4398-B73E-A4ADCDD29640}"/>
              </a:ext>
            </a:extLst>
          </p:cNvPr>
          <p:cNvPicPr>
            <a:picLocks noChangeAspect="1"/>
          </p:cNvPicPr>
          <p:nvPr/>
        </p:nvPicPr>
        <p:blipFill>
          <a:blip r:embed="rId2"/>
          <a:stretch>
            <a:fillRect/>
          </a:stretch>
        </p:blipFill>
        <p:spPr>
          <a:xfrm>
            <a:off x="6063381" y="1814198"/>
            <a:ext cx="2826808" cy="3557799"/>
          </a:xfrm>
          <a:prstGeom prst="rect">
            <a:avLst/>
          </a:prstGeom>
          <a:ln>
            <a:noFill/>
          </a:ln>
          <a:effectLst>
            <a:outerShdw blurRad="292100" dist="139700" dir="2700000" algn="tl" rotWithShape="0">
              <a:srgbClr val="333333">
                <a:alpha val="65000"/>
              </a:srgbClr>
            </a:outerShdw>
          </a:effectLst>
        </p:spPr>
      </p:pic>
      <p:pic>
        <p:nvPicPr>
          <p:cNvPr id="4" name="Imagem 3">
            <a:extLst>
              <a:ext uri="{FF2B5EF4-FFF2-40B4-BE49-F238E27FC236}">
                <a16:creationId xmlns="" xmlns:a16="http://schemas.microsoft.com/office/drawing/2014/main" id="{96A2270B-7EE9-49C6-8498-76FFD0FE7C31}"/>
              </a:ext>
            </a:extLst>
          </p:cNvPr>
          <p:cNvPicPr>
            <a:picLocks noChangeAspect="1"/>
          </p:cNvPicPr>
          <p:nvPr/>
        </p:nvPicPr>
        <p:blipFill>
          <a:blip r:embed="rId3"/>
          <a:stretch>
            <a:fillRect/>
          </a:stretch>
        </p:blipFill>
        <p:spPr>
          <a:xfrm>
            <a:off x="251222" y="2269260"/>
            <a:ext cx="2481248" cy="2598575"/>
          </a:xfrm>
          <a:prstGeom prst="rect">
            <a:avLst/>
          </a:prstGeom>
          <a:ln>
            <a:noFill/>
          </a:ln>
          <a:effectLst>
            <a:outerShdw blurRad="292100" dist="139700" dir="2700000" algn="tl" rotWithShape="0">
              <a:srgbClr val="333333">
                <a:alpha val="65000"/>
              </a:srgbClr>
            </a:outerShdw>
          </a:effectLst>
        </p:spPr>
      </p:pic>
      <p:pic>
        <p:nvPicPr>
          <p:cNvPr id="5" name="Imagem 4">
            <a:extLst>
              <a:ext uri="{FF2B5EF4-FFF2-40B4-BE49-F238E27FC236}">
                <a16:creationId xmlns="" xmlns:a16="http://schemas.microsoft.com/office/drawing/2014/main" id="{0519C9E8-4793-44D7-9DAC-F529E15320E2}"/>
              </a:ext>
            </a:extLst>
          </p:cNvPr>
          <p:cNvPicPr>
            <a:picLocks noChangeAspect="1"/>
          </p:cNvPicPr>
          <p:nvPr/>
        </p:nvPicPr>
        <p:blipFill>
          <a:blip r:embed="rId4"/>
          <a:stretch>
            <a:fillRect/>
          </a:stretch>
        </p:blipFill>
        <p:spPr>
          <a:xfrm>
            <a:off x="2832181" y="1389164"/>
            <a:ext cx="3131489" cy="4407868"/>
          </a:xfrm>
          <a:prstGeom prst="rect">
            <a:avLst/>
          </a:prstGeom>
          <a:ln>
            <a:noFill/>
          </a:ln>
          <a:effectLst>
            <a:outerShdw blurRad="292100" dist="139700" dir="2700000" algn="tl" rotWithShape="0">
              <a:srgbClr val="333333">
                <a:alpha val="65000"/>
              </a:srgbClr>
            </a:outerShdw>
          </a:effectLst>
        </p:spPr>
      </p:pic>
      <p:pic>
        <p:nvPicPr>
          <p:cNvPr id="7" name="Imagem 6"/>
          <p:cNvPicPr>
            <a:picLocks noChangeAspect="1"/>
          </p:cNvPicPr>
          <p:nvPr/>
        </p:nvPicPr>
        <p:blipFill>
          <a:blip r:embed="rId5"/>
          <a:stretch>
            <a:fillRect/>
          </a:stretch>
        </p:blipFill>
        <p:spPr>
          <a:xfrm>
            <a:off x="0" y="478151"/>
            <a:ext cx="9144000" cy="475260"/>
          </a:xfrm>
          <a:prstGeom prst="rect">
            <a:avLst/>
          </a:prstGeom>
        </p:spPr>
      </p:pic>
    </p:spTree>
    <p:extLst>
      <p:ext uri="{BB962C8B-B14F-4D97-AF65-F5344CB8AC3E}">
        <p14:creationId xmlns:p14="http://schemas.microsoft.com/office/powerpoint/2010/main" val="2188634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mc:AlternateContent xmlns:mc="http://schemas.openxmlformats.org/markup-compatibility/2006" xmlns:a14="http://schemas.microsoft.com/office/drawing/2010/main">
        <mc:Choice Requires="a14">
          <p:sp>
            <p:nvSpPr>
              <p:cNvPr id="2" name="Retângulo 1"/>
              <p:cNvSpPr/>
              <p:nvPr/>
            </p:nvSpPr>
            <p:spPr>
              <a:xfrm>
                <a:off x="395976" y="1127281"/>
                <a:ext cx="7920000" cy="2287486"/>
              </a:xfrm>
              <a:prstGeom prst="rect">
                <a:avLst/>
              </a:prstGeom>
            </p:spPr>
            <p:txBody>
              <a:bodyPr wrap="square">
                <a:spAutoFit/>
              </a:bodyPr>
              <a:lstStyle/>
              <a:p>
                <a:pPr algn="just">
                  <a:lnSpc>
                    <a:spcPct val="120000"/>
                  </a:lnSpc>
                </a:pPr>
                <a:r>
                  <a:rPr lang="pt-BR" sz="1600" b="1" dirty="0">
                    <a:solidFill>
                      <a:srgbClr val="E1B937"/>
                    </a:solidFill>
                    <a:latin typeface="+mj-lt"/>
                  </a:rPr>
                  <a:t>Distribuição Normal ou Gaussiana </a:t>
                </a:r>
                <a:endParaRPr lang="pt-BR" sz="1600" b="1" dirty="0" smtClean="0">
                  <a:solidFill>
                    <a:srgbClr val="E1B937"/>
                  </a:solidFill>
                  <a:latin typeface="+mj-lt"/>
                </a:endParaRPr>
              </a:p>
              <a:p>
                <a:pPr algn="just">
                  <a:lnSpc>
                    <a:spcPct val="120000"/>
                  </a:lnSpc>
                </a:pPr>
                <a:endParaRPr lang="pt-BR" sz="1600" b="1" dirty="0">
                  <a:solidFill>
                    <a:schemeClr val="tx1"/>
                  </a:solidFill>
                  <a:latin typeface="+mj-lt"/>
                </a:endParaRPr>
              </a:p>
              <a:p>
                <a:pPr algn="just">
                  <a:lnSpc>
                    <a:spcPct val="120000"/>
                  </a:lnSpc>
                </a:pPr>
                <a:r>
                  <a:rPr lang="pt-BR" sz="1600" dirty="0">
                    <a:solidFill>
                      <a:schemeClr val="tx1"/>
                    </a:solidFill>
                    <a:latin typeface="+mj-lt"/>
                  </a:rPr>
                  <a:t>Nas avaliações de incerteza de medição do Tipo A é muitas vezes feita a suposição de que a distribuição que melhor descreve uma grandeza de entrada </a:t>
                </a:r>
                <a:r>
                  <a:rPr lang="pt-BR" sz="1600" i="1" dirty="0">
                    <a:solidFill>
                      <a:schemeClr val="tx1"/>
                    </a:solidFill>
                    <a:latin typeface="+mj-lt"/>
                  </a:rPr>
                  <a:t>X</a:t>
                </a:r>
                <a:r>
                  <a:rPr lang="pt-BR" sz="1600" dirty="0">
                    <a:solidFill>
                      <a:schemeClr val="tx1"/>
                    </a:solidFill>
                    <a:latin typeface="+mj-lt"/>
                  </a:rPr>
                  <a:t>, havendo repetidos valores, é uma distribuição gaussiana. A grandeza </a:t>
                </a:r>
                <a:r>
                  <a:rPr lang="pt-BR" sz="1600" i="1" dirty="0">
                    <a:solidFill>
                      <a:schemeClr val="tx1"/>
                    </a:solidFill>
                    <a:latin typeface="+mj-lt"/>
                  </a:rPr>
                  <a:t>X </a:t>
                </a:r>
                <a:r>
                  <a:rPr lang="pt-BR" sz="1600" dirty="0">
                    <a:solidFill>
                      <a:schemeClr val="tx1"/>
                    </a:solidFill>
                    <a:latin typeface="+mj-lt"/>
                  </a:rPr>
                  <a:t>tem então média igual a  </a:t>
                </a:r>
                <a14:m>
                  <m:oMath xmlns:m="http://schemas.openxmlformats.org/officeDocument/2006/math">
                    <m:acc>
                      <m:accPr>
                        <m:chr m:val="̅"/>
                        <m:ctrlPr>
                          <a:rPr lang="pt-BR" sz="1600" i="1" smtClean="0">
                            <a:solidFill>
                              <a:schemeClr val="tx1"/>
                            </a:solidFill>
                            <a:latin typeface="Cambria Math" panose="02040503050406030204" pitchFamily="18" charset="0"/>
                          </a:rPr>
                        </m:ctrlPr>
                      </m:accPr>
                      <m:e>
                        <m:r>
                          <a:rPr lang="pt-BR" sz="1600" b="0" i="1" smtClean="0">
                            <a:solidFill>
                              <a:schemeClr val="tx1"/>
                            </a:solidFill>
                            <a:latin typeface="Cambria Math" panose="02040503050406030204" pitchFamily="18" charset="0"/>
                          </a:rPr>
                          <m:t>𝑋</m:t>
                        </m:r>
                      </m:e>
                    </m:acc>
                  </m:oMath>
                </a14:m>
                <a:r>
                  <a:rPr lang="pt-BR" sz="1600" dirty="0">
                    <a:solidFill>
                      <a:schemeClr val="tx1"/>
                    </a:solidFill>
                    <a:latin typeface="+mj-lt"/>
                  </a:rPr>
                  <a:t> e desvio-padrão da média igual a </a:t>
                </a:r>
                <a14:m>
                  <m:oMath xmlns:m="http://schemas.openxmlformats.org/officeDocument/2006/math">
                    <m:f>
                      <m:fPr>
                        <m:ctrlPr>
                          <a:rPr lang="pt-BR" sz="1600" i="1" smtClean="0">
                            <a:solidFill>
                              <a:schemeClr val="tx1"/>
                            </a:solidFill>
                            <a:latin typeface="Cambria Math" panose="02040503050406030204" pitchFamily="18" charset="0"/>
                          </a:rPr>
                        </m:ctrlPr>
                      </m:fPr>
                      <m:num>
                        <m:r>
                          <a:rPr lang="pt-BR" sz="1600" b="0" i="1" smtClean="0">
                            <a:solidFill>
                              <a:schemeClr val="tx1"/>
                            </a:solidFill>
                            <a:latin typeface="Cambria Math" panose="02040503050406030204" pitchFamily="18" charset="0"/>
                          </a:rPr>
                          <m:t>𝑠</m:t>
                        </m:r>
                      </m:num>
                      <m:den>
                        <m:rad>
                          <m:radPr>
                            <m:degHide m:val="on"/>
                            <m:ctrlPr>
                              <a:rPr lang="pt-BR" sz="1600" i="1" smtClean="0">
                                <a:solidFill>
                                  <a:schemeClr val="tx1"/>
                                </a:solidFill>
                                <a:latin typeface="Cambria Math" panose="02040503050406030204" pitchFamily="18" charset="0"/>
                              </a:rPr>
                            </m:ctrlPr>
                          </m:radPr>
                          <m:deg/>
                          <m:e>
                            <m:r>
                              <a:rPr lang="pt-BR" sz="1600" b="0" i="1" smtClean="0">
                                <a:solidFill>
                                  <a:schemeClr val="tx1"/>
                                </a:solidFill>
                                <a:latin typeface="Cambria Math" panose="02040503050406030204" pitchFamily="18" charset="0"/>
                              </a:rPr>
                              <m:t>𝑛</m:t>
                            </m:r>
                          </m:e>
                        </m:rad>
                      </m:den>
                    </m:f>
                  </m:oMath>
                </a14:m>
                <a:r>
                  <a:rPr lang="pt-BR" sz="1600" dirty="0">
                    <a:solidFill>
                      <a:schemeClr val="tx1"/>
                    </a:solidFill>
                    <a:latin typeface="+mj-lt"/>
                  </a:rPr>
                  <a:t>, onde </a:t>
                </a:r>
                <a:r>
                  <a:rPr lang="pt-BR" sz="1600" b="1" i="1" dirty="0">
                    <a:solidFill>
                      <a:schemeClr val="tx1"/>
                    </a:solidFill>
                    <a:latin typeface="+mj-lt"/>
                  </a:rPr>
                  <a:t>s</a:t>
                </a:r>
                <a:r>
                  <a:rPr lang="pt-BR" sz="1600" dirty="0">
                    <a:solidFill>
                      <a:schemeClr val="tx1"/>
                    </a:solidFill>
                    <a:latin typeface="+mj-lt"/>
                  </a:rPr>
                  <a:t> é o desvio padrão amostral e </a:t>
                </a:r>
                <a:r>
                  <a:rPr lang="pt-BR" sz="1600" b="1" i="1" dirty="0">
                    <a:solidFill>
                      <a:schemeClr val="tx1"/>
                    </a:solidFill>
                    <a:latin typeface="+mj-lt"/>
                  </a:rPr>
                  <a:t>n</a:t>
                </a:r>
                <a:r>
                  <a:rPr lang="pt-BR" sz="1600" dirty="0">
                    <a:solidFill>
                      <a:schemeClr val="tx1"/>
                    </a:solidFill>
                    <a:latin typeface="+mj-lt"/>
                  </a:rPr>
                  <a:t> o numero de medições repetidas num mesmo ponto. </a:t>
                </a:r>
              </a:p>
            </p:txBody>
          </p:sp>
        </mc:Choice>
        <mc:Fallback xmlns="">
          <p:sp>
            <p:nvSpPr>
              <p:cNvPr id="2" name="Retângulo 1"/>
              <p:cNvSpPr>
                <a:spLocks noRot="1" noChangeAspect="1" noMove="1" noResize="1" noEditPoints="1" noAdjustHandles="1" noChangeArrowheads="1" noChangeShapeType="1" noTextEdit="1"/>
              </p:cNvSpPr>
              <p:nvPr/>
            </p:nvSpPr>
            <p:spPr>
              <a:xfrm>
                <a:off x="395976" y="1127281"/>
                <a:ext cx="7920000" cy="2287486"/>
              </a:xfrm>
              <a:prstGeom prst="rect">
                <a:avLst/>
              </a:prstGeom>
              <a:blipFill rotWithShape="0">
                <a:blip r:embed="rId2"/>
                <a:stretch>
                  <a:fillRect l="-462" r="-385" b="-1867"/>
                </a:stretch>
              </a:blipFill>
            </p:spPr>
            <p:txBody>
              <a:bodyPr/>
              <a:lstStyle/>
              <a:p>
                <a:r>
                  <a:rPr lang="pt-BR">
                    <a:noFill/>
                  </a:rPr>
                  <a:t> </a:t>
                </a:r>
              </a:p>
            </p:txBody>
          </p:sp>
        </mc:Fallback>
      </mc:AlternateContent>
      <p:pic>
        <p:nvPicPr>
          <p:cNvPr id="13" name="Picture 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164266"/>
            <a:ext cx="4320480" cy="305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ângulo 2"/>
          <p:cNvSpPr/>
          <p:nvPr/>
        </p:nvSpPr>
        <p:spPr>
          <a:xfrm>
            <a:off x="618836" y="3842681"/>
            <a:ext cx="3377100" cy="1845377"/>
          </a:xfrm>
          <a:prstGeom prst="rect">
            <a:avLst/>
          </a:prstGeom>
        </p:spPr>
        <p:txBody>
          <a:bodyPr wrap="square">
            <a:spAutoFit/>
          </a:bodyPr>
          <a:lstStyle/>
          <a:p>
            <a:pPr marL="0" lvl="2" algn="just">
              <a:lnSpc>
                <a:spcPct val="120000"/>
              </a:lnSpc>
            </a:pPr>
            <a:r>
              <a:rPr lang="pt-BR" sz="1600" dirty="0">
                <a:latin typeface="+mj-lt"/>
              </a:rPr>
              <a:t>A Figura ao lado mostra a regra empírica em que 68,27 %, 95,45 % e 99,7 % dos valores estão contidos entre um, dois e três desvios-padrão em torno da média aritmética numa distribuições Normal ou Gaussiana. </a:t>
            </a:r>
            <a:endParaRPr lang="pt-PT" sz="1600" dirty="0">
              <a:latin typeface="+mj-lt"/>
            </a:endParaRPr>
          </a:p>
        </p:txBody>
      </p:sp>
      <p:sp>
        <p:nvSpPr>
          <p:cNvPr id="19" name="Título 1">
            <a:extLst>
              <a:ext uri="{FF2B5EF4-FFF2-40B4-BE49-F238E27FC236}">
                <a16:creationId xmlns="" xmlns:a16="http://schemas.microsoft.com/office/drawing/2014/main" id="{63AE26C5-12ED-41DE-92C4-1A79BFB9DF46}"/>
              </a:ext>
            </a:extLst>
          </p:cNvPr>
          <p:cNvSpPr>
            <a:spLocks noGrp="1"/>
          </p:cNvSpPr>
          <p:nvPr>
            <p:ph type="title"/>
          </p:nvPr>
        </p:nvSpPr>
        <p:spPr>
          <a:xfrm>
            <a:off x="755576" y="115888"/>
            <a:ext cx="6894587" cy="788987"/>
          </a:xfrm>
        </p:spPr>
        <p:txBody>
          <a:bodyPr>
            <a:normAutofit/>
          </a:bodyPr>
          <a:lstStyle/>
          <a:p>
            <a:r>
              <a:rPr lang="pt-BR" sz="2200" b="1" cap="all" dirty="0">
                <a:solidFill>
                  <a:srgbClr val="0066B2"/>
                </a:solidFill>
              </a:rPr>
              <a:t>3. Estatística Aplicada – incerteza de medição</a:t>
            </a:r>
          </a:p>
        </p:txBody>
      </p:sp>
    </p:spTree>
    <p:extLst>
      <p:ext uri="{BB962C8B-B14F-4D97-AF65-F5344CB8AC3E}">
        <p14:creationId xmlns:p14="http://schemas.microsoft.com/office/powerpoint/2010/main" val="7105631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ço Reservado para Conteúdo 2"/>
              <p:cNvSpPr>
                <a:spLocks noGrp="1"/>
              </p:cNvSpPr>
              <p:nvPr>
                <p:ph idx="1"/>
              </p:nvPr>
            </p:nvSpPr>
            <p:spPr>
              <a:xfrm>
                <a:off x="485448" y="1168598"/>
                <a:ext cx="7920000" cy="4320000"/>
              </a:xfrm>
            </p:spPr>
            <p:txBody>
              <a:bodyPr>
                <a:noAutofit/>
              </a:bodyPr>
              <a:lstStyle/>
              <a:p>
                <a:pPr marL="0" lvl="2" indent="0" algn="just">
                  <a:lnSpc>
                    <a:spcPct val="120000"/>
                  </a:lnSpc>
                  <a:spcBef>
                    <a:spcPts val="0"/>
                  </a:spcBef>
                  <a:buNone/>
                </a:pPr>
                <a:r>
                  <a:rPr lang="pt-PT" sz="1600" b="1" dirty="0">
                    <a:solidFill>
                      <a:srgbClr val="E1B937"/>
                    </a:solidFill>
                    <a:latin typeface="+mj-lt"/>
                  </a:rPr>
                  <a:t>Desvio Padrão Amostral (s) de uma distribuição </a:t>
                </a:r>
                <a:r>
                  <a:rPr lang="pt-PT" sz="1600" b="1" dirty="0" smtClean="0">
                    <a:solidFill>
                      <a:srgbClr val="E1B937"/>
                    </a:solidFill>
                    <a:latin typeface="+mj-lt"/>
                  </a:rPr>
                  <a:t>Normal</a:t>
                </a:r>
              </a:p>
              <a:p>
                <a:pPr marL="0" lvl="2" indent="0" algn="just">
                  <a:lnSpc>
                    <a:spcPct val="120000"/>
                  </a:lnSpc>
                  <a:spcBef>
                    <a:spcPts val="0"/>
                  </a:spcBef>
                  <a:buNone/>
                </a:pPr>
                <a:endParaRPr lang="pt-PT" sz="1600" b="1" dirty="0">
                  <a:solidFill>
                    <a:srgbClr val="E1B937"/>
                  </a:solidFill>
                  <a:latin typeface="+mj-lt"/>
                </a:endParaRPr>
              </a:p>
              <a:p>
                <a:pPr marL="0" indent="0" algn="just">
                  <a:lnSpc>
                    <a:spcPct val="120000"/>
                  </a:lnSpc>
                  <a:spcBef>
                    <a:spcPts val="0"/>
                  </a:spcBef>
                  <a:buNone/>
                </a:pPr>
                <a:r>
                  <a:rPr lang="pt-BR" sz="1600" dirty="0">
                    <a:solidFill>
                      <a:schemeClr val="tx1"/>
                    </a:solidFill>
                    <a:latin typeface="+mj-lt"/>
                  </a:rPr>
                  <a:t>O desvio padrão amostral (s) descreve a variação do conjunto ou série de dados na unidade original da medida. Dessa forma, o desvio padrão é uma medida de dispersão muito útil para descrever a variabilidade do conjunto de dados. A unidade de medida do desvio padrão sempre corresponderá à unidade da grandeza que está sob investigação. A equação abaixo representa o desvio padrão amostral de uma distribuição Normal.  </a:t>
                </a:r>
                <a:endParaRPr lang="pt-BR" sz="1600" dirty="0" smtClean="0">
                  <a:solidFill>
                    <a:schemeClr val="tx1"/>
                  </a:solidFill>
                  <a:latin typeface="+mj-lt"/>
                </a:endParaRPr>
              </a:p>
              <a:p>
                <a:pPr marL="0" indent="0" algn="just">
                  <a:lnSpc>
                    <a:spcPct val="120000"/>
                  </a:lnSpc>
                  <a:spcBef>
                    <a:spcPts val="0"/>
                  </a:spcBef>
                  <a:buNone/>
                </a:pPr>
                <a:endParaRPr lang="pt-BR" sz="1600" dirty="0">
                  <a:solidFill>
                    <a:schemeClr val="tx1"/>
                  </a:solidFill>
                  <a:latin typeface="+mj-lt"/>
                </a:endParaRPr>
              </a:p>
              <a:p>
                <a:pPr marL="0" indent="0" algn="just">
                  <a:lnSpc>
                    <a:spcPct val="120000"/>
                  </a:lnSpc>
                  <a:spcBef>
                    <a:spcPts val="0"/>
                  </a:spcBef>
                  <a:buNone/>
                </a:pPr>
                <a14:m>
                  <m:oMathPara xmlns:m="http://schemas.openxmlformats.org/officeDocument/2006/math">
                    <m:oMathParaPr>
                      <m:jc m:val="centerGroup"/>
                    </m:oMathParaPr>
                    <m:oMath xmlns:m="http://schemas.openxmlformats.org/officeDocument/2006/math">
                      <m:r>
                        <a:rPr lang="pt-BR" sz="1600" i="1">
                          <a:solidFill>
                            <a:schemeClr val="tx1"/>
                          </a:solidFill>
                          <a:latin typeface="Cambria Math" panose="02040503050406030204" pitchFamily="18" charset="0"/>
                        </a:rPr>
                        <m:t> </m:t>
                      </m:r>
                      <m:r>
                        <a:rPr lang="pt-BR" sz="1600" i="1">
                          <a:solidFill>
                            <a:schemeClr val="tx1"/>
                          </a:solidFill>
                          <a:latin typeface="Cambria Math" panose="02040503050406030204" pitchFamily="18" charset="0"/>
                        </a:rPr>
                        <m:t>𝑠</m:t>
                      </m:r>
                      <m:r>
                        <a:rPr lang="pt-BR" sz="1600" i="1">
                          <a:solidFill>
                            <a:schemeClr val="tx1"/>
                          </a:solidFill>
                          <a:latin typeface="Cambria Math" panose="02040503050406030204" pitchFamily="18" charset="0"/>
                        </a:rPr>
                        <m:t>= </m:t>
                      </m:r>
                      <m:rad>
                        <m:radPr>
                          <m:degHide m:val="on"/>
                          <m:ctrlPr>
                            <a:rPr lang="pt-BR" sz="1600" i="1">
                              <a:solidFill>
                                <a:schemeClr val="tx1"/>
                              </a:solidFill>
                              <a:latin typeface="Cambria Math" panose="02040503050406030204" pitchFamily="18" charset="0"/>
                            </a:rPr>
                          </m:ctrlPr>
                        </m:radPr>
                        <m:deg/>
                        <m:e>
                          <m:f>
                            <m:fPr>
                              <m:ctrlPr>
                                <a:rPr lang="pt-BR" sz="1600" i="1">
                                  <a:solidFill>
                                    <a:schemeClr val="tx1"/>
                                  </a:solidFill>
                                  <a:latin typeface="Cambria Math" panose="02040503050406030204" pitchFamily="18" charset="0"/>
                                </a:rPr>
                              </m:ctrlPr>
                            </m:fPr>
                            <m:num>
                              <m:nary>
                                <m:naryPr>
                                  <m:chr m:val="∑"/>
                                  <m:ctrlPr>
                                    <a:rPr lang="pt-BR" sz="1600" i="1">
                                      <a:solidFill>
                                        <a:schemeClr val="tx1"/>
                                      </a:solidFill>
                                      <a:latin typeface="Cambria Math" panose="02040503050406030204" pitchFamily="18" charset="0"/>
                                    </a:rPr>
                                  </m:ctrlPr>
                                </m:naryPr>
                                <m:sub>
                                  <m:r>
                                    <m:rPr>
                                      <m:brk m:alnAt="23"/>
                                    </m:rPr>
                                    <a:rPr lang="pt-BR" sz="1600" i="1">
                                      <a:solidFill>
                                        <a:schemeClr val="tx1"/>
                                      </a:solidFill>
                                      <a:latin typeface="Cambria Math" panose="02040503050406030204" pitchFamily="18" charset="0"/>
                                    </a:rPr>
                                    <m:t>𝑖</m:t>
                                  </m:r>
                                  <m:r>
                                    <a:rPr lang="pt-BR" sz="1600" i="1">
                                      <a:solidFill>
                                        <a:schemeClr val="tx1"/>
                                      </a:solidFill>
                                      <a:latin typeface="Cambria Math" panose="02040503050406030204" pitchFamily="18" charset="0"/>
                                    </a:rPr>
                                    <m:t>=1</m:t>
                                  </m:r>
                                </m:sub>
                                <m:sup>
                                  <m:r>
                                    <a:rPr lang="pt-BR" sz="1600" i="1">
                                      <a:solidFill>
                                        <a:schemeClr val="tx1"/>
                                      </a:solidFill>
                                      <a:latin typeface="Cambria Math" panose="02040503050406030204" pitchFamily="18" charset="0"/>
                                    </a:rPr>
                                    <m:t>𝑛</m:t>
                                  </m:r>
                                </m:sup>
                                <m:e>
                                  <m:sSup>
                                    <m:sSupPr>
                                      <m:ctrlPr>
                                        <a:rPr lang="pt-BR" sz="1600" i="1">
                                          <a:solidFill>
                                            <a:schemeClr val="tx1"/>
                                          </a:solidFill>
                                          <a:latin typeface="Cambria Math" panose="02040503050406030204" pitchFamily="18" charset="0"/>
                                        </a:rPr>
                                      </m:ctrlPr>
                                    </m:sSupPr>
                                    <m:e>
                                      <m:d>
                                        <m:dPr>
                                          <m:ctrlPr>
                                            <a:rPr lang="pt-BR" sz="1600" i="1">
                                              <a:solidFill>
                                                <a:schemeClr val="tx1"/>
                                              </a:solidFill>
                                              <a:latin typeface="Cambria Math" panose="02040503050406030204" pitchFamily="18" charset="0"/>
                                            </a:rPr>
                                          </m:ctrlPr>
                                        </m:dPr>
                                        <m:e>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𝑥</m:t>
                                              </m:r>
                                            </m:e>
                                            <m:sub>
                                              <m:r>
                                                <a:rPr lang="pt-BR" sz="1600" i="1">
                                                  <a:solidFill>
                                                    <a:schemeClr val="tx1"/>
                                                  </a:solidFill>
                                                  <a:latin typeface="Cambria Math" panose="02040503050406030204" pitchFamily="18" charset="0"/>
                                                </a:rPr>
                                                <m:t>𝑖</m:t>
                                              </m:r>
                                            </m:sub>
                                          </m:sSub>
                                          <m:r>
                                            <a:rPr lang="pt-BR" sz="1600" i="1">
                                              <a:solidFill>
                                                <a:schemeClr val="tx1"/>
                                              </a:solidFill>
                                              <a:latin typeface="Cambria Math" panose="02040503050406030204" pitchFamily="18" charset="0"/>
                                            </a:rPr>
                                            <m:t>−</m:t>
                                          </m:r>
                                          <m:acc>
                                            <m:accPr>
                                              <m:chr m:val="̅"/>
                                              <m:ctrlPr>
                                                <a:rPr lang="pt-BR" sz="1600" i="1">
                                                  <a:solidFill>
                                                    <a:schemeClr val="tx1"/>
                                                  </a:solidFill>
                                                  <a:latin typeface="Cambria Math" panose="02040503050406030204" pitchFamily="18" charset="0"/>
                                                </a:rPr>
                                              </m:ctrlPr>
                                            </m:accPr>
                                            <m:e>
                                              <m:r>
                                                <a:rPr lang="pt-BR" sz="1600" i="1">
                                                  <a:solidFill>
                                                    <a:schemeClr val="tx1"/>
                                                  </a:solidFill>
                                                  <a:latin typeface="Cambria Math" panose="02040503050406030204" pitchFamily="18" charset="0"/>
                                                </a:rPr>
                                                <m:t>𝑥</m:t>
                                              </m:r>
                                            </m:e>
                                          </m:acc>
                                        </m:e>
                                      </m:d>
                                    </m:e>
                                    <m:sup>
                                      <m:r>
                                        <a:rPr lang="pt-BR" sz="1600" i="1">
                                          <a:solidFill>
                                            <a:schemeClr val="tx1"/>
                                          </a:solidFill>
                                          <a:latin typeface="Cambria Math" panose="02040503050406030204" pitchFamily="18" charset="0"/>
                                        </a:rPr>
                                        <m:t>2</m:t>
                                      </m:r>
                                    </m:sup>
                                  </m:sSup>
                                </m:e>
                              </m:nary>
                            </m:num>
                            <m:den>
                              <m:r>
                                <a:rPr lang="pt-BR" sz="1600" i="1">
                                  <a:solidFill>
                                    <a:schemeClr val="tx1"/>
                                  </a:solidFill>
                                  <a:latin typeface="Cambria Math" panose="02040503050406030204" pitchFamily="18" charset="0"/>
                                </a:rPr>
                                <m:t>𝑛</m:t>
                              </m:r>
                              <m:r>
                                <a:rPr lang="pt-BR" sz="1600" i="1">
                                  <a:solidFill>
                                    <a:schemeClr val="tx1"/>
                                  </a:solidFill>
                                  <a:latin typeface="Cambria Math" panose="02040503050406030204" pitchFamily="18" charset="0"/>
                                </a:rPr>
                                <m:t>−1</m:t>
                              </m:r>
                            </m:den>
                          </m:f>
                        </m:e>
                      </m:rad>
                    </m:oMath>
                  </m:oMathPara>
                </a14:m>
                <a:endParaRPr lang="pt-BR" sz="1600" dirty="0">
                  <a:solidFill>
                    <a:schemeClr val="tx1"/>
                  </a:solidFill>
                </a:endParaRPr>
              </a:p>
              <a:p>
                <a:pPr marL="0" indent="0" algn="just">
                  <a:lnSpc>
                    <a:spcPct val="120000"/>
                  </a:lnSpc>
                  <a:spcBef>
                    <a:spcPts val="0"/>
                  </a:spcBef>
                  <a:buNone/>
                </a:pPr>
                <a:endParaRPr lang="pt-BR" sz="1800" dirty="0">
                  <a:solidFill>
                    <a:schemeClr val="tx1"/>
                  </a:solidFill>
                </a:endParaRPr>
              </a:p>
              <a:p>
                <a:pPr marL="0" indent="0" algn="just">
                  <a:lnSpc>
                    <a:spcPct val="120000"/>
                  </a:lnSpc>
                  <a:spcBef>
                    <a:spcPts val="0"/>
                  </a:spcBef>
                  <a:buNone/>
                </a:pPr>
                <a:r>
                  <a:rPr lang="pt-BR" sz="1600" dirty="0">
                    <a:solidFill>
                      <a:schemeClr val="tx1"/>
                    </a:solidFill>
                    <a:latin typeface="+mj-lt"/>
                  </a:rPr>
                  <a:t>Onde s é o desvio padrão amostral; n o número de medições; </a:t>
                </a:r>
                <a14:m>
                  <m:oMath xmlns:m="http://schemas.openxmlformats.org/officeDocument/2006/math">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𝑥</m:t>
                        </m:r>
                      </m:e>
                      <m:sub>
                        <m:r>
                          <a:rPr lang="pt-BR" sz="1600" i="1">
                            <a:solidFill>
                              <a:schemeClr val="tx1"/>
                            </a:solidFill>
                            <a:latin typeface="Cambria Math" panose="02040503050406030204" pitchFamily="18" charset="0"/>
                          </a:rPr>
                          <m:t>𝑖</m:t>
                        </m:r>
                      </m:sub>
                    </m:sSub>
                  </m:oMath>
                </a14:m>
                <a:r>
                  <a:rPr lang="pt-BR" sz="1600" dirty="0">
                    <a:solidFill>
                      <a:schemeClr val="tx1"/>
                    </a:solidFill>
                    <a:latin typeface="+mj-lt"/>
                  </a:rPr>
                  <a:t>é o i-</a:t>
                </a:r>
                <a:r>
                  <a:rPr lang="pt-BR" sz="1600" dirty="0" err="1">
                    <a:solidFill>
                      <a:schemeClr val="tx1"/>
                    </a:solidFill>
                    <a:latin typeface="+mj-lt"/>
                  </a:rPr>
                  <a:t>ésimo</a:t>
                </a:r>
                <a:r>
                  <a:rPr lang="pt-BR" sz="1600" dirty="0">
                    <a:solidFill>
                      <a:schemeClr val="tx1"/>
                    </a:solidFill>
                    <a:latin typeface="+mj-lt"/>
                  </a:rPr>
                  <a:t> valor da variável medida e </a:t>
                </a:r>
                <a14:m>
                  <m:oMath xmlns:m="http://schemas.openxmlformats.org/officeDocument/2006/math">
                    <m:acc>
                      <m:accPr>
                        <m:chr m:val="̅"/>
                        <m:ctrlPr>
                          <a:rPr lang="pt-BR" sz="1600" i="1">
                            <a:solidFill>
                              <a:schemeClr val="tx1"/>
                            </a:solidFill>
                            <a:latin typeface="Cambria Math" panose="02040503050406030204" pitchFamily="18" charset="0"/>
                          </a:rPr>
                        </m:ctrlPr>
                      </m:accPr>
                      <m:e>
                        <m:r>
                          <a:rPr lang="pt-BR" sz="1600" i="1">
                            <a:solidFill>
                              <a:schemeClr val="tx1"/>
                            </a:solidFill>
                            <a:latin typeface="Cambria Math" panose="02040503050406030204" pitchFamily="18" charset="0"/>
                          </a:rPr>
                          <m:t>𝑥</m:t>
                        </m:r>
                        <m:r>
                          <a:rPr lang="pt-BR" sz="1600" i="1">
                            <a:solidFill>
                              <a:schemeClr val="tx1"/>
                            </a:solidFill>
                            <a:latin typeface="Cambria Math" panose="02040503050406030204" pitchFamily="18" charset="0"/>
                          </a:rPr>
                          <m:t> </m:t>
                        </m:r>
                      </m:e>
                    </m:acc>
                  </m:oMath>
                </a14:m>
                <a:r>
                  <a:rPr lang="pt-BR" sz="1600" dirty="0">
                    <a:solidFill>
                      <a:schemeClr val="tx1"/>
                    </a:solidFill>
                    <a:latin typeface="+mj-lt"/>
                  </a:rPr>
                  <a:t> é a média aritmética das medições. </a:t>
                </a:r>
              </a:p>
            </p:txBody>
          </p:sp>
        </mc:Choice>
        <mc:Fallback xmlns="">
          <p:sp>
            <p:nvSpPr>
              <p:cNvPr id="3" name="Espaço Reservado para Conteúdo 2"/>
              <p:cNvSpPr>
                <a:spLocks noGrp="1" noRot="1" noChangeAspect="1" noMove="1" noResize="1" noEditPoints="1" noAdjustHandles="1" noChangeArrowheads="1" noChangeShapeType="1" noTextEdit="1"/>
              </p:cNvSpPr>
              <p:nvPr>
                <p:ph idx="1"/>
              </p:nvPr>
            </p:nvSpPr>
            <p:spPr>
              <a:xfrm>
                <a:off x="485448" y="1168598"/>
                <a:ext cx="7920000" cy="4320000"/>
              </a:xfrm>
              <a:blipFill rotWithShape="0">
                <a:blip r:embed="rId2"/>
                <a:stretch>
                  <a:fillRect l="-462" r="-385"/>
                </a:stretch>
              </a:blipFill>
            </p:spPr>
            <p:txBody>
              <a:bodyPr/>
              <a:lstStyle/>
              <a:p>
                <a:r>
                  <a:rPr lang="pt-BR">
                    <a:noFill/>
                  </a:rPr>
                  <a:t> </a:t>
                </a:r>
              </a:p>
            </p:txBody>
          </p:sp>
        </mc:Fallback>
      </mc:AlternateContent>
      <p:sp>
        <p:nvSpPr>
          <p:cNvPr id="9" name="Título 1">
            <a:extLst>
              <a:ext uri="{FF2B5EF4-FFF2-40B4-BE49-F238E27FC236}">
                <a16:creationId xmlns="" xmlns:a16="http://schemas.microsoft.com/office/drawing/2014/main" id="{1F47E561-C6AB-419C-A701-327BB90EC8D4}"/>
              </a:ext>
            </a:extLst>
          </p:cNvPr>
          <p:cNvSpPr>
            <a:spLocks noGrp="1"/>
          </p:cNvSpPr>
          <p:nvPr>
            <p:ph type="title"/>
          </p:nvPr>
        </p:nvSpPr>
        <p:spPr>
          <a:xfrm>
            <a:off x="755576" y="115888"/>
            <a:ext cx="6894587" cy="788987"/>
          </a:xfrm>
        </p:spPr>
        <p:txBody>
          <a:bodyPr>
            <a:normAutofit/>
          </a:bodyPr>
          <a:lstStyle/>
          <a:p>
            <a:r>
              <a:rPr lang="pt-BR" sz="2200" b="1" cap="all" dirty="0">
                <a:solidFill>
                  <a:srgbClr val="0066B2"/>
                </a:solidFill>
              </a:rPr>
              <a:t>3. Estatística Aplicada – incerteza de medição</a:t>
            </a:r>
          </a:p>
        </p:txBody>
      </p:sp>
    </p:spTree>
    <p:extLst>
      <p:ext uri="{BB962C8B-B14F-4D97-AF65-F5344CB8AC3E}">
        <p14:creationId xmlns:p14="http://schemas.microsoft.com/office/powerpoint/2010/main" val="26714996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5" name="Text Box 3"/>
          <p:cNvSpPr txBox="1">
            <a:spLocks noChangeArrowheads="1"/>
          </p:cNvSpPr>
          <p:nvPr/>
        </p:nvSpPr>
        <p:spPr bwMode="auto">
          <a:xfrm>
            <a:off x="539552" y="1236663"/>
            <a:ext cx="8064823" cy="387798"/>
          </a:xfrm>
          <a:prstGeom prst="rect">
            <a:avLst/>
          </a:prstGeom>
          <a:noFill/>
          <a:ln w="9525">
            <a:noFill/>
            <a:miter lim="800000"/>
            <a:headEnd/>
            <a:tailEnd/>
          </a:ln>
        </p:spPr>
        <p:txBody>
          <a:bodyPr wrap="square">
            <a:spAutoFit/>
          </a:bodyPr>
          <a:lstStyle/>
          <a:p>
            <a:pPr algn="just">
              <a:lnSpc>
                <a:spcPct val="120000"/>
              </a:lnSpc>
            </a:pPr>
            <a:r>
              <a:rPr lang="pt-BR" sz="1600" b="1" dirty="0" smtClean="0">
                <a:solidFill>
                  <a:srgbClr val="E1B937"/>
                </a:solidFill>
                <a:latin typeface="+mj-lt"/>
                <a:cs typeface="Arial" charset="0"/>
              </a:rPr>
              <a:t>DISTRIBUIÇÃO T- STUDENT</a:t>
            </a:r>
            <a:endParaRPr lang="pt-BR" sz="1600" b="1" dirty="0">
              <a:solidFill>
                <a:srgbClr val="E1B937"/>
              </a:solidFill>
              <a:latin typeface="+mj-lt"/>
              <a:cs typeface="Arial" charset="0"/>
            </a:endParaRP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mc:AlternateContent xmlns:mc="http://schemas.openxmlformats.org/markup-compatibility/2006" xmlns:a14="http://schemas.microsoft.com/office/drawing/2010/main">
        <mc:Choice Requires="a14">
          <p:sp>
            <p:nvSpPr>
              <p:cNvPr id="2" name="Retângulo 1"/>
              <p:cNvSpPr/>
              <p:nvPr/>
            </p:nvSpPr>
            <p:spPr>
              <a:xfrm>
                <a:off x="372126" y="1936500"/>
                <a:ext cx="7920000" cy="2582951"/>
              </a:xfrm>
              <a:prstGeom prst="rect">
                <a:avLst/>
              </a:prstGeom>
            </p:spPr>
            <p:txBody>
              <a:bodyPr wrap="square">
                <a:spAutoFit/>
              </a:bodyPr>
              <a:lstStyle/>
              <a:p>
                <a:pPr algn="just">
                  <a:lnSpc>
                    <a:spcPct val="120000"/>
                  </a:lnSpc>
                </a:pPr>
                <a:r>
                  <a:rPr lang="pt-BR" sz="1600" dirty="0">
                    <a:solidFill>
                      <a:schemeClr val="tx1"/>
                    </a:solidFill>
                    <a:latin typeface="+mj-lt"/>
                  </a:rPr>
                  <a:t>Considera-se que a distribuição que melhor descreve uma grandeza de entrada </a:t>
                </a:r>
                <a:r>
                  <a:rPr lang="pt-BR" sz="1600" i="1" dirty="0">
                    <a:solidFill>
                      <a:schemeClr val="tx1"/>
                    </a:solidFill>
                    <a:latin typeface="+mj-lt"/>
                  </a:rPr>
                  <a:t>X</a:t>
                </a:r>
                <a:r>
                  <a:rPr lang="pt-BR" sz="1600" dirty="0">
                    <a:solidFill>
                      <a:schemeClr val="tx1"/>
                    </a:solidFill>
                    <a:latin typeface="+mj-lt"/>
                  </a:rPr>
                  <a:t>, havendo repetidos valores, é uma distribuição Normal. A grandeza </a:t>
                </a:r>
                <a:r>
                  <a:rPr lang="pt-BR" sz="1600" i="1" dirty="0">
                    <a:solidFill>
                      <a:schemeClr val="tx1"/>
                    </a:solidFill>
                    <a:latin typeface="+mj-lt"/>
                  </a:rPr>
                  <a:t>X </a:t>
                </a:r>
                <a:r>
                  <a:rPr lang="pt-BR" sz="1600" dirty="0">
                    <a:solidFill>
                      <a:schemeClr val="tx1"/>
                    </a:solidFill>
                    <a:latin typeface="+mj-lt"/>
                  </a:rPr>
                  <a:t>tem então média igual a  </a:t>
                </a:r>
                <a14:m>
                  <m:oMath xmlns:m="http://schemas.openxmlformats.org/officeDocument/2006/math">
                    <m:acc>
                      <m:accPr>
                        <m:chr m:val="̅"/>
                        <m:ctrlPr>
                          <a:rPr lang="pt-BR" sz="1600" i="1" smtClean="0">
                            <a:solidFill>
                              <a:schemeClr val="tx1"/>
                            </a:solidFill>
                            <a:latin typeface="Cambria Math" panose="02040503050406030204" pitchFamily="18" charset="0"/>
                          </a:rPr>
                        </m:ctrlPr>
                      </m:accPr>
                      <m:e>
                        <m:r>
                          <a:rPr lang="pt-BR" sz="1600" b="0" i="1" smtClean="0">
                            <a:solidFill>
                              <a:schemeClr val="tx1"/>
                            </a:solidFill>
                            <a:latin typeface="Cambria Math" panose="02040503050406030204" pitchFamily="18" charset="0"/>
                          </a:rPr>
                          <m:t>𝑋</m:t>
                        </m:r>
                      </m:e>
                    </m:acc>
                  </m:oMath>
                </a14:m>
                <a:r>
                  <a:rPr lang="pt-BR" sz="1600" dirty="0">
                    <a:solidFill>
                      <a:schemeClr val="tx1"/>
                    </a:solidFill>
                    <a:latin typeface="+mj-lt"/>
                  </a:rPr>
                  <a:t> e desvio-padrão da média igual a </a:t>
                </a:r>
                <a14:m>
                  <m:oMath xmlns:m="http://schemas.openxmlformats.org/officeDocument/2006/math">
                    <m:f>
                      <m:fPr>
                        <m:ctrlPr>
                          <a:rPr lang="pt-BR" sz="1600" i="1" smtClean="0">
                            <a:solidFill>
                              <a:schemeClr val="tx1"/>
                            </a:solidFill>
                            <a:latin typeface="Cambria Math" panose="02040503050406030204" pitchFamily="18" charset="0"/>
                          </a:rPr>
                        </m:ctrlPr>
                      </m:fPr>
                      <m:num>
                        <m:r>
                          <a:rPr lang="pt-BR" sz="1600" b="0" i="1" smtClean="0">
                            <a:solidFill>
                              <a:schemeClr val="tx1"/>
                            </a:solidFill>
                            <a:latin typeface="Cambria Math" panose="02040503050406030204" pitchFamily="18" charset="0"/>
                          </a:rPr>
                          <m:t>𝑠</m:t>
                        </m:r>
                      </m:num>
                      <m:den>
                        <m:rad>
                          <m:radPr>
                            <m:degHide m:val="on"/>
                            <m:ctrlPr>
                              <a:rPr lang="pt-BR" sz="1600" i="1" smtClean="0">
                                <a:solidFill>
                                  <a:schemeClr val="tx1"/>
                                </a:solidFill>
                                <a:latin typeface="Cambria Math" panose="02040503050406030204" pitchFamily="18" charset="0"/>
                              </a:rPr>
                            </m:ctrlPr>
                          </m:radPr>
                          <m:deg/>
                          <m:e>
                            <m:r>
                              <a:rPr lang="pt-BR" sz="1600" b="0" i="1" smtClean="0">
                                <a:solidFill>
                                  <a:schemeClr val="tx1"/>
                                </a:solidFill>
                                <a:latin typeface="Cambria Math" panose="02040503050406030204" pitchFamily="18" charset="0"/>
                              </a:rPr>
                              <m:t>𝑛</m:t>
                            </m:r>
                          </m:e>
                        </m:rad>
                      </m:den>
                    </m:f>
                  </m:oMath>
                </a14:m>
                <a:r>
                  <a:rPr lang="pt-BR" sz="1600" dirty="0">
                    <a:solidFill>
                      <a:schemeClr val="tx1"/>
                    </a:solidFill>
                    <a:latin typeface="+mj-lt"/>
                  </a:rPr>
                  <a:t>, onde </a:t>
                </a:r>
                <a:r>
                  <a:rPr lang="pt-BR" sz="1600" b="1" i="1" dirty="0">
                    <a:solidFill>
                      <a:schemeClr val="tx1"/>
                    </a:solidFill>
                    <a:latin typeface="+mj-lt"/>
                  </a:rPr>
                  <a:t>s</a:t>
                </a:r>
                <a:r>
                  <a:rPr lang="pt-BR" sz="1600" dirty="0">
                    <a:solidFill>
                      <a:schemeClr val="tx1"/>
                    </a:solidFill>
                    <a:latin typeface="+mj-lt"/>
                  </a:rPr>
                  <a:t> é o desvio padrão amostral e </a:t>
                </a:r>
                <a:r>
                  <a:rPr lang="pt-BR" sz="1600" b="1" i="1" dirty="0">
                    <a:solidFill>
                      <a:schemeClr val="tx1"/>
                    </a:solidFill>
                    <a:latin typeface="+mj-lt"/>
                  </a:rPr>
                  <a:t>n</a:t>
                </a:r>
                <a:r>
                  <a:rPr lang="pt-BR" sz="1600" dirty="0">
                    <a:solidFill>
                      <a:schemeClr val="tx1"/>
                    </a:solidFill>
                    <a:latin typeface="+mj-lt"/>
                  </a:rPr>
                  <a:t> o número de medições repetidas num mesmo ponto. </a:t>
                </a:r>
              </a:p>
              <a:p>
                <a:pPr algn="just">
                  <a:lnSpc>
                    <a:spcPct val="120000"/>
                  </a:lnSpc>
                </a:pPr>
                <a:endParaRPr lang="pt-BR" sz="1600" dirty="0">
                  <a:solidFill>
                    <a:schemeClr val="tx1"/>
                  </a:solidFill>
                  <a:latin typeface="+mj-lt"/>
                </a:endParaRPr>
              </a:p>
              <a:p>
                <a:pPr algn="just">
                  <a:lnSpc>
                    <a:spcPct val="120000"/>
                  </a:lnSpc>
                </a:pPr>
                <a:r>
                  <a:rPr lang="pt-BR" sz="1600" dirty="0">
                    <a:solidFill>
                      <a:schemeClr val="tx1"/>
                    </a:solidFill>
                    <a:latin typeface="+mj-lt"/>
                  </a:rPr>
                  <a:t>Quando a incerteza é avaliada a partir de um pequeno número de valores (n&lt;30), a distribuição correspondente pode ser tomada como uma distribuição-</a:t>
                </a:r>
                <a:r>
                  <a:rPr lang="pt-BR" sz="1600" i="1" dirty="0">
                    <a:solidFill>
                      <a:schemeClr val="tx1"/>
                    </a:solidFill>
                    <a:latin typeface="+mj-lt"/>
                  </a:rPr>
                  <a:t>t (t-</a:t>
                </a:r>
                <a:r>
                  <a:rPr lang="pt-BR" sz="1600" i="1" dirty="0" err="1">
                    <a:solidFill>
                      <a:schemeClr val="tx1"/>
                    </a:solidFill>
                    <a:latin typeface="+mj-lt"/>
                  </a:rPr>
                  <a:t>Student</a:t>
                </a:r>
                <a:r>
                  <a:rPr lang="pt-BR" sz="1600" i="1" dirty="0">
                    <a:solidFill>
                      <a:schemeClr val="tx1"/>
                    </a:solidFill>
                    <a:latin typeface="+mj-lt"/>
                  </a:rPr>
                  <a:t>). </a:t>
                </a:r>
                <a:r>
                  <a:rPr lang="pt-BR" sz="1600" dirty="0">
                    <a:solidFill>
                      <a:schemeClr val="tx1"/>
                    </a:solidFill>
                    <a:latin typeface="+mj-lt"/>
                  </a:rPr>
                  <a:t>A Figura a seguir mostra uma distribuição gaussiana e uma distribuição-</a:t>
                </a:r>
                <a:r>
                  <a:rPr lang="pt-BR" sz="1600" i="1" dirty="0">
                    <a:solidFill>
                      <a:schemeClr val="tx1"/>
                    </a:solidFill>
                    <a:latin typeface="+mj-lt"/>
                  </a:rPr>
                  <a:t>t </a:t>
                </a:r>
                <a:r>
                  <a:rPr lang="pt-BR" sz="1600" dirty="0">
                    <a:solidFill>
                      <a:schemeClr val="tx1"/>
                    </a:solidFill>
                    <a:latin typeface="+mj-lt"/>
                  </a:rPr>
                  <a:t>(curva tracejada) com n = 5.</a:t>
                </a:r>
              </a:p>
            </p:txBody>
          </p:sp>
        </mc:Choice>
        <mc:Fallback xmlns="">
          <p:sp>
            <p:nvSpPr>
              <p:cNvPr id="2" name="Retângulo 1"/>
              <p:cNvSpPr>
                <a:spLocks noRot="1" noChangeAspect="1" noMove="1" noResize="1" noEditPoints="1" noAdjustHandles="1" noChangeArrowheads="1" noChangeShapeType="1" noTextEdit="1"/>
              </p:cNvSpPr>
              <p:nvPr/>
            </p:nvSpPr>
            <p:spPr>
              <a:xfrm>
                <a:off x="372126" y="1936500"/>
                <a:ext cx="7920000" cy="2582951"/>
              </a:xfrm>
              <a:prstGeom prst="rect">
                <a:avLst/>
              </a:prstGeom>
              <a:blipFill rotWithShape="0">
                <a:blip r:embed="rId2"/>
                <a:stretch>
                  <a:fillRect l="-385" r="-1232" b="-1655"/>
                </a:stretch>
              </a:blipFill>
            </p:spPr>
            <p:txBody>
              <a:bodyPr/>
              <a:lstStyle/>
              <a:p>
                <a:r>
                  <a:rPr lang="pt-BR">
                    <a:noFill/>
                  </a:rPr>
                  <a:t> </a:t>
                </a:r>
              </a:p>
            </p:txBody>
          </p:sp>
        </mc:Fallback>
      </mc:AlternateContent>
      <p:sp>
        <p:nvSpPr>
          <p:cNvPr id="18" name="Título 1">
            <a:extLst>
              <a:ext uri="{FF2B5EF4-FFF2-40B4-BE49-F238E27FC236}">
                <a16:creationId xmlns="" xmlns:a16="http://schemas.microsoft.com/office/drawing/2014/main" id="{F327D491-B722-40A8-98CB-8B647CB202DA}"/>
              </a:ext>
            </a:extLst>
          </p:cNvPr>
          <p:cNvSpPr>
            <a:spLocks noGrp="1"/>
          </p:cNvSpPr>
          <p:nvPr>
            <p:ph type="title"/>
          </p:nvPr>
        </p:nvSpPr>
        <p:spPr>
          <a:xfrm>
            <a:off x="755576" y="115888"/>
            <a:ext cx="6894587" cy="788987"/>
          </a:xfrm>
        </p:spPr>
        <p:txBody>
          <a:bodyPr>
            <a:normAutofit/>
          </a:bodyPr>
          <a:lstStyle/>
          <a:p>
            <a:r>
              <a:rPr lang="pt-BR" sz="2200" b="1" cap="all" dirty="0">
                <a:solidFill>
                  <a:srgbClr val="0066B2"/>
                </a:solidFill>
              </a:rPr>
              <a:t>3. Estatística Aplicada – incerteza de medição</a:t>
            </a:r>
          </a:p>
        </p:txBody>
      </p:sp>
    </p:spTree>
    <p:extLst>
      <p:ext uri="{BB962C8B-B14F-4D97-AF65-F5344CB8AC3E}">
        <p14:creationId xmlns:p14="http://schemas.microsoft.com/office/powerpoint/2010/main" val="28193647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4" name="Text Box 3"/>
          <p:cNvSpPr txBox="1">
            <a:spLocks noChangeArrowheads="1"/>
          </p:cNvSpPr>
          <p:nvPr/>
        </p:nvSpPr>
        <p:spPr bwMode="auto">
          <a:xfrm>
            <a:off x="467544" y="1124744"/>
            <a:ext cx="8136831" cy="368049"/>
          </a:xfrm>
          <a:prstGeom prst="rect">
            <a:avLst/>
          </a:prstGeom>
          <a:noFill/>
          <a:ln w="9525">
            <a:noFill/>
            <a:miter lim="800000"/>
            <a:headEnd/>
            <a:tailEnd/>
          </a:ln>
        </p:spPr>
        <p:txBody>
          <a:bodyPr wrap="square">
            <a:spAutoFit/>
          </a:bodyPr>
          <a:lstStyle/>
          <a:p>
            <a:pPr algn="just">
              <a:lnSpc>
                <a:spcPct val="120000"/>
              </a:lnSpc>
            </a:pPr>
            <a:r>
              <a:rPr lang="pt-BR" sz="1600" b="1" dirty="0" smtClean="0">
                <a:solidFill>
                  <a:srgbClr val="E1B937"/>
                </a:solidFill>
                <a:latin typeface="+mj-lt"/>
                <a:cs typeface="Arial" charset="0"/>
              </a:rPr>
              <a:t>DISTRIBUIÇÃO NORMAL E DISTRIBUIÇÃO T- STUDENT</a:t>
            </a:r>
            <a:endParaRPr lang="pt-BR" sz="1600" b="1" dirty="0">
              <a:solidFill>
                <a:srgbClr val="E1B937"/>
              </a:solidFill>
              <a:latin typeface="+mj-lt"/>
              <a:cs typeface="Arial" charset="0"/>
            </a:endParaRPr>
          </a:p>
        </p:txBody>
      </p:sp>
      <p:pic>
        <p:nvPicPr>
          <p:cNvPr id="1699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06" y="1839433"/>
            <a:ext cx="5039589" cy="3885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5636674" y="2444695"/>
            <a:ext cx="2880320" cy="1323439"/>
          </a:xfrm>
          <a:prstGeom prst="rect">
            <a:avLst/>
          </a:prstGeom>
          <a:noFill/>
        </p:spPr>
        <p:txBody>
          <a:bodyPr wrap="square" rtlCol="0">
            <a:spAutoFit/>
          </a:bodyPr>
          <a:lstStyle/>
          <a:p>
            <a:r>
              <a:rPr lang="pt-BR" sz="1600" dirty="0">
                <a:latin typeface="+mj-lt"/>
              </a:rPr>
              <a:t>Em vermelho – distribuição t-</a:t>
            </a:r>
            <a:r>
              <a:rPr lang="pt-BR" sz="1600" dirty="0" err="1">
                <a:latin typeface="+mj-lt"/>
              </a:rPr>
              <a:t>Student</a:t>
            </a:r>
            <a:r>
              <a:rPr lang="pt-BR" sz="1600" dirty="0">
                <a:latin typeface="+mj-lt"/>
              </a:rPr>
              <a:t>.</a:t>
            </a:r>
          </a:p>
          <a:p>
            <a:endParaRPr lang="pt-BR" sz="1600" dirty="0">
              <a:latin typeface="+mj-lt"/>
            </a:endParaRPr>
          </a:p>
          <a:p>
            <a:r>
              <a:rPr lang="pt-BR" sz="1600" dirty="0">
                <a:latin typeface="+mj-lt"/>
              </a:rPr>
              <a:t>Em preto – distribuição </a:t>
            </a:r>
            <a:br>
              <a:rPr lang="pt-BR" sz="1600" dirty="0">
                <a:latin typeface="+mj-lt"/>
              </a:rPr>
            </a:br>
            <a:r>
              <a:rPr lang="pt-BR" sz="1600" dirty="0">
                <a:latin typeface="+mj-lt"/>
              </a:rPr>
              <a:t>Gaussiana ou Normal. </a:t>
            </a:r>
          </a:p>
        </p:txBody>
      </p:sp>
      <p:sp>
        <p:nvSpPr>
          <p:cNvPr id="18" name="Título 1">
            <a:extLst>
              <a:ext uri="{FF2B5EF4-FFF2-40B4-BE49-F238E27FC236}">
                <a16:creationId xmlns="" xmlns:a16="http://schemas.microsoft.com/office/drawing/2014/main" id="{46B203A0-B9AD-4A57-A4AE-322D0F56A3C1}"/>
              </a:ext>
            </a:extLst>
          </p:cNvPr>
          <p:cNvSpPr>
            <a:spLocks noGrp="1"/>
          </p:cNvSpPr>
          <p:nvPr>
            <p:ph type="title"/>
          </p:nvPr>
        </p:nvSpPr>
        <p:spPr>
          <a:xfrm>
            <a:off x="755576" y="115888"/>
            <a:ext cx="6894587" cy="788987"/>
          </a:xfrm>
        </p:spPr>
        <p:txBody>
          <a:bodyPr>
            <a:normAutofit/>
          </a:bodyPr>
          <a:lstStyle/>
          <a:p>
            <a:r>
              <a:rPr lang="pt-BR" sz="2200" b="1" cap="all" dirty="0">
                <a:solidFill>
                  <a:srgbClr val="0066B2"/>
                </a:solidFill>
              </a:rPr>
              <a:t>3. Estatística Aplicada – incerteza de medição</a:t>
            </a:r>
          </a:p>
        </p:txBody>
      </p:sp>
    </p:spTree>
    <p:extLst>
      <p:ext uri="{BB962C8B-B14F-4D97-AF65-F5344CB8AC3E}">
        <p14:creationId xmlns:p14="http://schemas.microsoft.com/office/powerpoint/2010/main" val="28799557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3" name="Retângulo 2"/>
          <p:cNvSpPr/>
          <p:nvPr/>
        </p:nvSpPr>
        <p:spPr>
          <a:xfrm>
            <a:off x="554410" y="1465262"/>
            <a:ext cx="7920880" cy="3637919"/>
          </a:xfrm>
          <a:prstGeom prst="rect">
            <a:avLst/>
          </a:prstGeom>
        </p:spPr>
        <p:txBody>
          <a:bodyPr wrap="square">
            <a:spAutoFit/>
          </a:bodyPr>
          <a:lstStyle/>
          <a:p>
            <a:pPr algn="just">
              <a:lnSpc>
                <a:spcPct val="120000"/>
              </a:lnSpc>
            </a:pPr>
            <a:r>
              <a:rPr lang="pt-BR" sz="1600" b="1" dirty="0" smtClean="0">
                <a:solidFill>
                  <a:srgbClr val="E1B937"/>
                </a:solidFill>
                <a:latin typeface="+mj-lt"/>
              </a:rPr>
              <a:t>DISTRIBUIÇÃO T-STUDENT</a:t>
            </a:r>
          </a:p>
          <a:p>
            <a:pPr algn="just">
              <a:lnSpc>
                <a:spcPct val="120000"/>
              </a:lnSpc>
            </a:pPr>
            <a:endParaRPr lang="pt-BR" sz="1600" b="1" dirty="0">
              <a:latin typeface="+mj-lt"/>
            </a:endParaRPr>
          </a:p>
          <a:p>
            <a:pPr algn="just">
              <a:lnSpc>
                <a:spcPct val="120000"/>
              </a:lnSpc>
            </a:pPr>
            <a:r>
              <a:rPr lang="pt-BR" sz="1600" dirty="0">
                <a:latin typeface="+mj-lt"/>
              </a:rPr>
              <a:t>Sabemos que é necessário um grande número de amostras (n </a:t>
            </a:r>
            <a:r>
              <a:rPr lang="pt-BR" sz="1600" dirty="0">
                <a:latin typeface="+mj-lt"/>
                <a:sym typeface="Symbol"/>
              </a:rPr>
              <a:t></a:t>
            </a:r>
            <a:r>
              <a:rPr lang="pt-BR" sz="1600" dirty="0">
                <a:latin typeface="+mj-lt"/>
              </a:rPr>
              <a:t> 30) para se obter uma distribuição próxima à normal. Esse planejamento de amostra é inviável, e na prática trabalhamos, na maioria das vezes, com n &lt; 10. Por esse motivo, precisamos aplicar fatores de correção baseado na distribuição de probabilidades t-</a:t>
            </a:r>
            <a:r>
              <a:rPr lang="pt-BR" sz="1600" dirty="0" err="1">
                <a:latin typeface="+mj-lt"/>
              </a:rPr>
              <a:t>Student</a:t>
            </a:r>
            <a:r>
              <a:rPr lang="pt-BR" sz="1600" dirty="0">
                <a:latin typeface="+mj-lt"/>
              </a:rPr>
              <a:t>, aproximando a distribuição de pequenas amostras à distribuição normal. </a:t>
            </a:r>
          </a:p>
          <a:p>
            <a:pPr algn="just">
              <a:lnSpc>
                <a:spcPct val="120000"/>
              </a:lnSpc>
            </a:pPr>
            <a:r>
              <a:rPr lang="pt-BR" sz="1600" dirty="0">
                <a:latin typeface="+mj-lt"/>
              </a:rPr>
              <a:t>Amostras de tamanho grande tornam-se bastante dispendiosas, demandam tempo e oneram o custo da medição. Felizmente, William Gosset desenvolveu uma distribuição alternativa para compensar esses inconvenientes, a chamada distribuição t-</a:t>
            </a:r>
            <a:r>
              <a:rPr lang="pt-BR" sz="1600" dirty="0" err="1">
                <a:latin typeface="+mj-lt"/>
              </a:rPr>
              <a:t>Student</a:t>
            </a:r>
            <a:r>
              <a:rPr lang="pt-BR" sz="1600" dirty="0">
                <a:latin typeface="+mj-lt"/>
              </a:rPr>
              <a:t>, que fornece valores tabelados em função do grau de liberdade (n-1) da amostra associado às respectivas probabilidades.</a:t>
            </a:r>
          </a:p>
        </p:txBody>
      </p:sp>
      <p:sp>
        <p:nvSpPr>
          <p:cNvPr id="17" name="Título 1">
            <a:extLst>
              <a:ext uri="{FF2B5EF4-FFF2-40B4-BE49-F238E27FC236}">
                <a16:creationId xmlns="" xmlns:a16="http://schemas.microsoft.com/office/drawing/2014/main" id="{BC864EA9-FD0F-4C33-A647-22F3220B99A7}"/>
              </a:ext>
            </a:extLst>
          </p:cNvPr>
          <p:cNvSpPr>
            <a:spLocks noGrp="1"/>
          </p:cNvSpPr>
          <p:nvPr>
            <p:ph type="title"/>
          </p:nvPr>
        </p:nvSpPr>
        <p:spPr>
          <a:xfrm>
            <a:off x="755576" y="115888"/>
            <a:ext cx="6894587" cy="788987"/>
          </a:xfrm>
        </p:spPr>
        <p:txBody>
          <a:bodyPr>
            <a:normAutofit/>
          </a:bodyPr>
          <a:lstStyle/>
          <a:p>
            <a:r>
              <a:rPr lang="pt-BR" sz="2200" b="1" cap="all" dirty="0">
                <a:solidFill>
                  <a:srgbClr val="0066B2"/>
                </a:solidFill>
              </a:rPr>
              <a:t>3. Estatística Aplicada – incerteza de medição</a:t>
            </a:r>
          </a:p>
        </p:txBody>
      </p:sp>
    </p:spTree>
    <p:extLst>
      <p:ext uri="{BB962C8B-B14F-4D97-AF65-F5344CB8AC3E}">
        <p14:creationId xmlns:p14="http://schemas.microsoft.com/office/powerpoint/2010/main" val="37367894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pic>
        <p:nvPicPr>
          <p:cNvPr id="129025" name="Imagem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923" y="1878659"/>
            <a:ext cx="2305834" cy="30744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016498" y="1581149"/>
            <a:ext cx="5904656" cy="3669466"/>
          </a:xfrm>
          <a:prstGeom prst="rect">
            <a:avLst/>
          </a:prstGeom>
          <a:solidFill>
            <a:srgbClr val="F9F9F9"/>
          </a:solidFill>
          <a:ln>
            <a:solidFill>
              <a:schemeClr val="accent2"/>
            </a:solid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20000"/>
              </a:lnSpc>
              <a:buClrTx/>
              <a:buSzTx/>
              <a:buFontTx/>
              <a:buNone/>
              <a:tabLst/>
            </a:pPr>
            <a:r>
              <a:rPr kumimoji="0" lang="pt-BR" sz="1600" b="1" i="0" u="none" strike="noStrike" cap="none" normalizeH="0" baseline="0" dirty="0">
                <a:ln>
                  <a:noFill/>
                </a:ln>
                <a:solidFill>
                  <a:schemeClr val="accent1"/>
                </a:solidFill>
                <a:effectLst/>
                <a:latin typeface="+mj-lt"/>
                <a:ea typeface="Calibri" pitchFamily="34" charset="0"/>
                <a:cs typeface="Calibri" pitchFamily="34" charset="0"/>
              </a:rPr>
              <a:t>William </a:t>
            </a:r>
            <a:r>
              <a:rPr kumimoji="0" lang="pt-BR" sz="1600" b="1" i="0" u="none" strike="noStrike" cap="none" normalizeH="0" baseline="0" dirty="0" err="1">
                <a:ln>
                  <a:noFill/>
                </a:ln>
                <a:solidFill>
                  <a:schemeClr val="accent1"/>
                </a:solidFill>
                <a:effectLst/>
                <a:latin typeface="+mj-lt"/>
                <a:ea typeface="Calibri" pitchFamily="34" charset="0"/>
                <a:cs typeface="Calibri" pitchFamily="34" charset="0"/>
              </a:rPr>
              <a:t>Sealy</a:t>
            </a:r>
            <a:r>
              <a:rPr kumimoji="0" lang="pt-BR" sz="1600" b="1" i="0" u="none" strike="noStrike" cap="none" normalizeH="0" baseline="0" dirty="0">
                <a:ln>
                  <a:noFill/>
                </a:ln>
                <a:solidFill>
                  <a:schemeClr val="accent1"/>
                </a:solidFill>
                <a:effectLst/>
                <a:latin typeface="+mj-lt"/>
                <a:ea typeface="Calibri" pitchFamily="34" charset="0"/>
                <a:cs typeface="Calibri" pitchFamily="34" charset="0"/>
              </a:rPr>
              <a:t> Gosset (1876-1937): </a:t>
            </a:r>
            <a:r>
              <a:rPr kumimoji="0" lang="pt-BR" sz="1600" b="0" i="0" u="none" strike="noStrike" cap="none" normalizeH="0" baseline="0" dirty="0">
                <a:ln>
                  <a:noFill/>
                </a:ln>
                <a:effectLst/>
                <a:latin typeface="+mj-lt"/>
                <a:ea typeface="Calibri" pitchFamily="34" charset="0"/>
                <a:cs typeface="Calibri" pitchFamily="34" charset="0"/>
              </a:rPr>
              <a:t>Químico e matemático. Trabalhou para Arthur Guinness de 1899 até 1935, na cervejaria Guinness. Na época, Guinness buscava cientistas que pudessem apresentar suas habilidades para o processo de fabricação de cerveja, e Gosset não o decepcionou. Em 1904 ele escreveu um relatório interno intitulado “A aplicação da Lei do Erro”, no qual introduziu varias metodologias estatísticas para a indústria cervejeira. </a:t>
            </a:r>
          </a:p>
          <a:p>
            <a:pPr marL="0" marR="0" lvl="0" indent="0" algn="just" defTabSz="914400" rtl="0" eaLnBrk="1" fontAlgn="base" latinLnBrk="0" hangingPunct="1">
              <a:lnSpc>
                <a:spcPct val="120000"/>
              </a:lnSpc>
              <a:spcBef>
                <a:spcPts val="400"/>
              </a:spcBef>
              <a:spcAft>
                <a:spcPts val="400"/>
              </a:spcAft>
              <a:buClrTx/>
              <a:buSzTx/>
              <a:buFontTx/>
              <a:buNone/>
              <a:tabLst/>
            </a:pPr>
            <a:r>
              <a:rPr kumimoji="0" lang="pt-BR" sz="1600" b="0" i="0" u="none" strike="noStrike" cap="none" normalizeH="0" baseline="0" dirty="0">
                <a:ln>
                  <a:noFill/>
                </a:ln>
                <a:effectLst/>
                <a:latin typeface="+mj-lt"/>
                <a:ea typeface="Calibri" pitchFamily="34" charset="0"/>
                <a:cs typeface="Calibri" pitchFamily="34" charset="0"/>
              </a:rPr>
              <a:t>O primeiro artigo de Gosset foi uma aplicação da distribuição de Poisson na contagem de leveduras. Para muitos usuários da Estatística, o nome William Gosset pode soar desconhecido. No entanto, o pseudônimo </a:t>
            </a:r>
            <a:r>
              <a:rPr kumimoji="0" lang="pt-BR" sz="1600" b="1" i="0" u="none" strike="noStrike" cap="none" normalizeH="0" baseline="0" dirty="0" err="1">
                <a:ln>
                  <a:noFill/>
                </a:ln>
                <a:effectLst/>
                <a:latin typeface="+mj-lt"/>
                <a:ea typeface="Calibri" pitchFamily="34" charset="0"/>
                <a:cs typeface="Calibri" pitchFamily="34" charset="0"/>
              </a:rPr>
              <a:t>Student</a:t>
            </a:r>
            <a:r>
              <a:rPr kumimoji="0" lang="pt-BR" sz="1600" b="0" i="0" u="none" strike="noStrike" cap="none" normalizeH="0" baseline="0" dirty="0">
                <a:ln>
                  <a:noFill/>
                </a:ln>
                <a:effectLst/>
                <a:latin typeface="+mj-lt"/>
                <a:ea typeface="Calibri" pitchFamily="34" charset="0"/>
                <a:cs typeface="Calibri" pitchFamily="34" charset="0"/>
              </a:rPr>
              <a:t> revela-o como um dos estatísticos mais importantes e brilhantes da história.</a:t>
            </a:r>
            <a:endParaRPr kumimoji="0" lang="pt-BR" sz="1600" b="0" i="0" u="none" strike="noStrike" cap="none" normalizeH="0" baseline="0" dirty="0">
              <a:ln>
                <a:noFill/>
              </a:ln>
              <a:effectLst/>
              <a:latin typeface="+mj-lt"/>
              <a:cs typeface="Arial" pitchFamily="34" charset="0"/>
            </a:endParaRPr>
          </a:p>
        </p:txBody>
      </p:sp>
      <p:sp>
        <p:nvSpPr>
          <p:cNvPr id="18" name="Título 1">
            <a:extLst>
              <a:ext uri="{FF2B5EF4-FFF2-40B4-BE49-F238E27FC236}">
                <a16:creationId xmlns="" xmlns:a16="http://schemas.microsoft.com/office/drawing/2014/main" id="{E168D904-153A-4383-B919-E2B0E6375ED6}"/>
              </a:ext>
            </a:extLst>
          </p:cNvPr>
          <p:cNvSpPr>
            <a:spLocks noGrp="1"/>
          </p:cNvSpPr>
          <p:nvPr>
            <p:ph type="title"/>
          </p:nvPr>
        </p:nvSpPr>
        <p:spPr>
          <a:xfrm>
            <a:off x="755576" y="115888"/>
            <a:ext cx="6894587" cy="788987"/>
          </a:xfrm>
        </p:spPr>
        <p:txBody>
          <a:bodyPr>
            <a:normAutofit/>
          </a:bodyPr>
          <a:lstStyle/>
          <a:p>
            <a:r>
              <a:rPr lang="pt-BR" sz="2200" b="1" cap="all" dirty="0">
                <a:solidFill>
                  <a:srgbClr val="0066B2"/>
                </a:solidFill>
              </a:rPr>
              <a:t>3. Estatística Aplicada – incerteza de medição</a:t>
            </a:r>
          </a:p>
        </p:txBody>
      </p:sp>
    </p:spTree>
    <p:extLst>
      <p:ext uri="{BB962C8B-B14F-4D97-AF65-F5344CB8AC3E}">
        <p14:creationId xmlns:p14="http://schemas.microsoft.com/office/powerpoint/2010/main" val="31413630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graphicFrame>
        <p:nvGraphicFramePr>
          <p:cNvPr id="3" name="Tabela 2"/>
          <p:cNvGraphicFramePr>
            <a:graphicFrameLocks noGrp="1"/>
          </p:cNvGraphicFramePr>
          <p:nvPr>
            <p:extLst>
              <p:ext uri="{D42A27DB-BD31-4B8C-83A1-F6EECF244321}">
                <p14:modId xmlns:p14="http://schemas.microsoft.com/office/powerpoint/2010/main" val="3676506268"/>
              </p:ext>
            </p:extLst>
          </p:nvPr>
        </p:nvGraphicFramePr>
        <p:xfrm>
          <a:off x="566671" y="192214"/>
          <a:ext cx="8165204" cy="6337374"/>
        </p:xfrm>
        <a:graphic>
          <a:graphicData uri="http://schemas.openxmlformats.org/drawingml/2006/table">
            <a:tbl>
              <a:tblPr firstRow="1" firstCol="1" bandRow="1" bandCol="1">
                <a:tableStyleId>{5C22544A-7EE6-4342-B048-85BDC9FD1C3A}</a:tableStyleId>
              </a:tblPr>
              <a:tblGrid>
                <a:gridCol w="421331">
                  <a:extLst>
                    <a:ext uri="{9D8B030D-6E8A-4147-A177-3AD203B41FA5}">
                      <a16:colId xmlns="" xmlns:a16="http://schemas.microsoft.com/office/drawing/2014/main" val="20000"/>
                    </a:ext>
                  </a:extLst>
                </a:gridCol>
                <a:gridCol w="421331">
                  <a:extLst>
                    <a:ext uri="{9D8B030D-6E8A-4147-A177-3AD203B41FA5}">
                      <a16:colId xmlns="" xmlns:a16="http://schemas.microsoft.com/office/drawing/2014/main" val="20001"/>
                    </a:ext>
                  </a:extLst>
                </a:gridCol>
                <a:gridCol w="654157">
                  <a:extLst>
                    <a:ext uri="{9D8B030D-6E8A-4147-A177-3AD203B41FA5}">
                      <a16:colId xmlns="" xmlns:a16="http://schemas.microsoft.com/office/drawing/2014/main" val="20002"/>
                    </a:ext>
                  </a:extLst>
                </a:gridCol>
                <a:gridCol w="1028206">
                  <a:extLst>
                    <a:ext uri="{9D8B030D-6E8A-4147-A177-3AD203B41FA5}">
                      <a16:colId xmlns="" xmlns:a16="http://schemas.microsoft.com/office/drawing/2014/main" val="20003"/>
                    </a:ext>
                  </a:extLst>
                </a:gridCol>
                <a:gridCol w="654157">
                  <a:extLst>
                    <a:ext uri="{9D8B030D-6E8A-4147-A177-3AD203B41FA5}">
                      <a16:colId xmlns="" xmlns:a16="http://schemas.microsoft.com/office/drawing/2014/main" val="20004"/>
                    </a:ext>
                  </a:extLst>
                </a:gridCol>
                <a:gridCol w="654157">
                  <a:extLst>
                    <a:ext uri="{9D8B030D-6E8A-4147-A177-3AD203B41FA5}">
                      <a16:colId xmlns="" xmlns:a16="http://schemas.microsoft.com/office/drawing/2014/main" val="20005"/>
                    </a:ext>
                  </a:extLst>
                </a:gridCol>
                <a:gridCol w="654157">
                  <a:extLst>
                    <a:ext uri="{9D8B030D-6E8A-4147-A177-3AD203B41FA5}">
                      <a16:colId xmlns="" xmlns:a16="http://schemas.microsoft.com/office/drawing/2014/main" val="20006"/>
                    </a:ext>
                  </a:extLst>
                </a:gridCol>
                <a:gridCol w="810648">
                  <a:extLst>
                    <a:ext uri="{9D8B030D-6E8A-4147-A177-3AD203B41FA5}">
                      <a16:colId xmlns="" xmlns:a16="http://schemas.microsoft.com/office/drawing/2014/main" val="20007"/>
                    </a:ext>
                  </a:extLst>
                </a:gridCol>
                <a:gridCol w="1028206">
                  <a:extLst>
                    <a:ext uri="{9D8B030D-6E8A-4147-A177-3AD203B41FA5}">
                      <a16:colId xmlns="" xmlns:a16="http://schemas.microsoft.com/office/drawing/2014/main" val="20008"/>
                    </a:ext>
                  </a:extLst>
                </a:gridCol>
                <a:gridCol w="810648">
                  <a:extLst>
                    <a:ext uri="{9D8B030D-6E8A-4147-A177-3AD203B41FA5}">
                      <a16:colId xmlns="" xmlns:a16="http://schemas.microsoft.com/office/drawing/2014/main" val="20009"/>
                    </a:ext>
                  </a:extLst>
                </a:gridCol>
                <a:gridCol w="1028206">
                  <a:extLst>
                    <a:ext uri="{9D8B030D-6E8A-4147-A177-3AD203B41FA5}">
                      <a16:colId xmlns="" xmlns:a16="http://schemas.microsoft.com/office/drawing/2014/main" val="20010"/>
                    </a:ext>
                  </a:extLst>
                </a:gridCol>
              </a:tblGrid>
              <a:tr h="314846">
                <a:tc rowSpan="3">
                  <a:txBody>
                    <a:bodyPr/>
                    <a:lstStyle/>
                    <a:p>
                      <a:pPr algn="ctr">
                        <a:lnSpc>
                          <a:spcPct val="107000"/>
                        </a:lnSpc>
                        <a:spcAft>
                          <a:spcPts val="0"/>
                        </a:spcAft>
                      </a:pPr>
                      <a:r>
                        <a:rPr lang="pt-BR" sz="1100" dirty="0">
                          <a:effectLst/>
                        </a:rPr>
                        <a:t>n</a:t>
                      </a:r>
                      <a:endParaRPr lang="pt-BR" sz="1100" dirty="0">
                        <a:effectLst/>
                        <a:latin typeface="Calibri"/>
                        <a:ea typeface="Calibri"/>
                        <a:cs typeface="Calibri"/>
                      </a:endParaRPr>
                    </a:p>
                  </a:txBody>
                  <a:tcPr marL="8246" marR="8246" marT="0" marB="0" anchor="ctr"/>
                </a:tc>
                <a:tc rowSpan="3">
                  <a:txBody>
                    <a:bodyPr/>
                    <a:lstStyle/>
                    <a:p>
                      <a:pPr marL="71755" marR="71755" algn="ctr">
                        <a:lnSpc>
                          <a:spcPct val="107000"/>
                        </a:lnSpc>
                        <a:spcAft>
                          <a:spcPts val="0"/>
                        </a:spcAft>
                      </a:pPr>
                      <a:r>
                        <a:rPr lang="pt-BR" sz="1100" dirty="0">
                          <a:effectLst/>
                        </a:rPr>
                        <a:t>GL (n-1)</a:t>
                      </a:r>
                      <a:endParaRPr lang="pt-BR" sz="1100" dirty="0">
                        <a:effectLst/>
                        <a:latin typeface="Calibri"/>
                        <a:ea typeface="Calibri"/>
                        <a:cs typeface="Calibri"/>
                      </a:endParaRPr>
                    </a:p>
                  </a:txBody>
                  <a:tcPr marL="8246" marR="8246" marT="0" marB="0" vert="vert270" anchor="ctr"/>
                </a:tc>
                <a:tc gridSpan="9">
                  <a:txBody>
                    <a:bodyPr/>
                    <a:lstStyle/>
                    <a:p>
                      <a:pPr algn="ctr">
                        <a:lnSpc>
                          <a:spcPct val="107000"/>
                        </a:lnSpc>
                        <a:spcAft>
                          <a:spcPts val="0"/>
                        </a:spcAft>
                      </a:pPr>
                      <a:r>
                        <a:rPr lang="pt-BR" sz="1100" dirty="0">
                          <a:effectLst/>
                        </a:rPr>
                        <a:t>Nível de Confiança ou Probabilidade de Abrangência</a:t>
                      </a:r>
                      <a:endParaRPr lang="pt-BR" sz="1100" dirty="0">
                        <a:effectLst/>
                        <a:latin typeface="Calibri"/>
                        <a:ea typeface="Calibri"/>
                        <a:cs typeface="Calibri"/>
                      </a:endParaRPr>
                    </a:p>
                  </a:txBody>
                  <a:tcPr marL="8246" marR="8246"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10000"/>
                  </a:ext>
                </a:extLst>
              </a:tr>
              <a:tr h="188204">
                <a:tc vMerge="1">
                  <a:txBody>
                    <a:bodyPr/>
                    <a:lstStyle/>
                    <a:p>
                      <a:endParaRPr lang="pt-BR"/>
                    </a:p>
                  </a:txBody>
                  <a:tcPr/>
                </a:tc>
                <a:tc vMerge="1">
                  <a:txBody>
                    <a:bodyPr/>
                    <a:lstStyle/>
                    <a:p>
                      <a:endParaRPr lang="pt-BR"/>
                    </a:p>
                  </a:txBody>
                  <a:tcPr/>
                </a:tc>
                <a:tc>
                  <a:txBody>
                    <a:bodyPr/>
                    <a:lstStyle/>
                    <a:p>
                      <a:pPr algn="ctr">
                        <a:lnSpc>
                          <a:spcPct val="107000"/>
                        </a:lnSpc>
                        <a:spcAft>
                          <a:spcPts val="0"/>
                        </a:spcAft>
                      </a:pPr>
                      <a:r>
                        <a:rPr lang="pt-BR" sz="1100">
                          <a:effectLst/>
                        </a:rPr>
                        <a:t>50%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68,27%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70%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80%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90%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95%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95,45%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99%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99,73%</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01"/>
                  </a:ext>
                </a:extLst>
              </a:tr>
              <a:tr h="188204">
                <a:tc vMerge="1">
                  <a:txBody>
                    <a:bodyPr/>
                    <a:lstStyle/>
                    <a:p>
                      <a:endParaRPr lang="pt-BR"/>
                    </a:p>
                  </a:txBody>
                  <a:tcPr/>
                </a:tc>
                <a:tc vMerge="1">
                  <a:txBody>
                    <a:bodyPr/>
                    <a:lstStyle/>
                    <a:p>
                      <a:endParaRPr lang="pt-BR"/>
                    </a:p>
                  </a:txBody>
                  <a:tcPr/>
                </a:tc>
                <a:tc gridSpan="9">
                  <a:txBody>
                    <a:bodyPr/>
                    <a:lstStyle/>
                    <a:p>
                      <a:pPr algn="ctr">
                        <a:lnSpc>
                          <a:spcPct val="107000"/>
                        </a:lnSpc>
                        <a:spcAft>
                          <a:spcPts val="0"/>
                        </a:spcAft>
                      </a:pPr>
                      <a:r>
                        <a:rPr lang="pt-BR" sz="1100">
                          <a:effectLst/>
                        </a:rPr>
                        <a:t>Nível de Significância (a)</a:t>
                      </a:r>
                      <a:endParaRPr lang="pt-BR" sz="1100">
                        <a:effectLst/>
                        <a:latin typeface="Calibri"/>
                        <a:ea typeface="Calibri"/>
                        <a:cs typeface="Calibri"/>
                      </a:endParaRPr>
                    </a:p>
                  </a:txBody>
                  <a:tcPr marL="8246" marR="8246"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10002"/>
                  </a:ext>
                </a:extLst>
              </a:tr>
              <a:tr h="188204">
                <a:tc>
                  <a:txBody>
                    <a:bodyPr/>
                    <a:lstStyle/>
                    <a:p>
                      <a:pPr algn="ctr">
                        <a:lnSpc>
                          <a:spcPct val="107000"/>
                        </a:lnSpc>
                        <a:spcAft>
                          <a:spcPts val="0"/>
                        </a:spcAft>
                      </a:pPr>
                      <a:r>
                        <a:rPr lang="pt-BR" sz="1100">
                          <a:effectLst/>
                        </a:rPr>
                        <a:t>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1,84</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1,96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3,08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6,31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12,71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13,97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63,66</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235,8</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03"/>
                  </a:ext>
                </a:extLst>
              </a:tr>
              <a:tr h="188204">
                <a:tc>
                  <a:txBody>
                    <a:bodyPr/>
                    <a:lstStyle/>
                    <a:p>
                      <a:pPr algn="ctr">
                        <a:lnSpc>
                          <a:spcPct val="107000"/>
                        </a:lnSpc>
                        <a:spcAft>
                          <a:spcPts val="0"/>
                        </a:spcAft>
                      </a:pPr>
                      <a:r>
                        <a:rPr lang="pt-BR" sz="1100">
                          <a:effectLst/>
                        </a:rPr>
                        <a:t>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0,82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1,89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2,92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4,30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4,53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9,92</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19,21</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04"/>
                  </a:ext>
                </a:extLst>
              </a:tr>
              <a:tr h="188204">
                <a:tc>
                  <a:txBody>
                    <a:bodyPr/>
                    <a:lstStyle/>
                    <a:p>
                      <a:pPr algn="ctr">
                        <a:lnSpc>
                          <a:spcPct val="107000"/>
                        </a:lnSpc>
                        <a:spcAft>
                          <a:spcPts val="0"/>
                        </a:spcAft>
                      </a:pPr>
                      <a:r>
                        <a:rPr lang="pt-BR" sz="1100">
                          <a:effectLst/>
                        </a:rPr>
                        <a:t>4</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0,76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1,20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1,25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1,64</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2,35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3,18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3,31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5,84</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9,22</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05"/>
                  </a:ext>
                </a:extLst>
              </a:tr>
              <a:tr h="188204">
                <a:tc>
                  <a:txBody>
                    <a:bodyPr/>
                    <a:lstStyle/>
                    <a:p>
                      <a:pPr algn="ctr">
                        <a:lnSpc>
                          <a:spcPct val="107000"/>
                        </a:lnSpc>
                        <a:spcAft>
                          <a:spcPts val="0"/>
                        </a:spcAft>
                      </a:pPr>
                      <a:r>
                        <a:rPr lang="pt-BR" sz="1100">
                          <a:effectLst/>
                        </a:rPr>
                        <a:t>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4</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0,74</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1,14</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1,19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1,53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2,13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2,78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2,87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4,60</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6,62</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06"/>
                  </a:ext>
                </a:extLst>
              </a:tr>
              <a:tr h="188204">
                <a:tc>
                  <a:txBody>
                    <a:bodyPr/>
                    <a:lstStyle/>
                    <a:p>
                      <a:pPr algn="ctr">
                        <a:lnSpc>
                          <a:spcPct val="107000"/>
                        </a:lnSpc>
                        <a:spcAft>
                          <a:spcPts val="0"/>
                        </a:spcAft>
                      </a:pPr>
                      <a:r>
                        <a:rPr lang="pt-BR" sz="1100">
                          <a:effectLst/>
                        </a:rPr>
                        <a:t>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0,73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1,11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1,16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1,48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2,02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2,57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2,65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4,03</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5,51</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07"/>
                  </a:ext>
                </a:extLst>
              </a:tr>
              <a:tr h="188204">
                <a:tc>
                  <a:txBody>
                    <a:bodyPr/>
                    <a:lstStyle/>
                    <a:p>
                      <a:pPr algn="ctr">
                        <a:lnSpc>
                          <a:spcPct val="107000"/>
                        </a:lnSpc>
                        <a:spcAft>
                          <a:spcPts val="0"/>
                        </a:spcAft>
                      </a:pPr>
                      <a:r>
                        <a:rPr lang="pt-BR" sz="1100">
                          <a:effectLst/>
                        </a:rPr>
                        <a:t>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0,72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1,13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1,44</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1,94</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2,45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2,52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3,71</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4,90</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08"/>
                  </a:ext>
                </a:extLst>
              </a:tr>
              <a:tr h="188204">
                <a:tc>
                  <a:txBody>
                    <a:bodyPr/>
                    <a:lstStyle/>
                    <a:p>
                      <a:pPr algn="ctr">
                        <a:lnSpc>
                          <a:spcPct val="107000"/>
                        </a:lnSpc>
                        <a:spcAft>
                          <a:spcPts val="0"/>
                        </a:spcAft>
                      </a:pPr>
                      <a:r>
                        <a:rPr lang="pt-BR" sz="1100">
                          <a:effectLst/>
                        </a:rPr>
                        <a:t>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0,71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1,12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1,41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1,89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2,36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2,43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3,50</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4,53</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09"/>
                  </a:ext>
                </a:extLst>
              </a:tr>
              <a:tr h="188204">
                <a:tc>
                  <a:txBody>
                    <a:bodyPr/>
                    <a:lstStyle/>
                    <a:p>
                      <a:pPr algn="ctr">
                        <a:lnSpc>
                          <a:spcPct val="107000"/>
                        </a:lnSpc>
                        <a:spcAft>
                          <a:spcPts val="0"/>
                        </a:spcAft>
                      </a:pPr>
                      <a:r>
                        <a:rPr lang="pt-BR" sz="1100">
                          <a:effectLst/>
                        </a:rPr>
                        <a:t>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0,71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1,11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1,40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1,86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2,31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2,37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3,36</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dirty="0">
                          <a:effectLst/>
                        </a:rPr>
                        <a:t>4,28</a:t>
                      </a:r>
                      <a:endParaRPr lang="pt-BR" sz="1100" dirty="0">
                        <a:effectLst/>
                        <a:latin typeface="Calibri"/>
                        <a:ea typeface="Calibri"/>
                        <a:cs typeface="Calibri"/>
                      </a:endParaRPr>
                    </a:p>
                  </a:txBody>
                  <a:tcPr marL="8246" marR="8246" marT="0" marB="0" anchor="ctr"/>
                </a:tc>
                <a:extLst>
                  <a:ext uri="{0D108BD9-81ED-4DB2-BD59-A6C34878D82A}">
                    <a16:rowId xmlns="" xmlns:a16="http://schemas.microsoft.com/office/drawing/2014/main" val="10010"/>
                  </a:ext>
                </a:extLst>
              </a:tr>
              <a:tr h="188204">
                <a:tc>
                  <a:txBody>
                    <a:bodyPr/>
                    <a:lstStyle/>
                    <a:p>
                      <a:pPr algn="ctr">
                        <a:lnSpc>
                          <a:spcPct val="107000"/>
                        </a:lnSpc>
                        <a:spcAft>
                          <a:spcPts val="0"/>
                        </a:spcAft>
                      </a:pPr>
                      <a:r>
                        <a:rPr lang="pt-BR" sz="1100">
                          <a:effectLst/>
                        </a:rPr>
                        <a:t>10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0,70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1,10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1,83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2,26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2,32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3,25</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4,09</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11"/>
                  </a:ext>
                </a:extLst>
              </a:tr>
              <a:tr h="188204">
                <a:tc>
                  <a:txBody>
                    <a:bodyPr/>
                    <a:lstStyle/>
                    <a:p>
                      <a:pPr algn="ctr">
                        <a:lnSpc>
                          <a:spcPct val="107000"/>
                        </a:lnSpc>
                        <a:spcAft>
                          <a:spcPts val="0"/>
                        </a:spcAft>
                      </a:pPr>
                      <a:r>
                        <a:rPr lang="pt-BR" sz="1100">
                          <a:effectLst/>
                        </a:rPr>
                        <a:t>11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0,70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1,81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2,23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2,28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3,17</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3,96</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12"/>
                  </a:ext>
                </a:extLst>
              </a:tr>
              <a:tr h="188204">
                <a:tc>
                  <a:txBody>
                    <a:bodyPr/>
                    <a:lstStyle/>
                    <a:p>
                      <a:pPr algn="ctr">
                        <a:lnSpc>
                          <a:spcPct val="107000"/>
                        </a:lnSpc>
                        <a:spcAft>
                          <a:spcPts val="0"/>
                        </a:spcAft>
                      </a:pPr>
                      <a:r>
                        <a:rPr lang="pt-BR" sz="1100">
                          <a:effectLst/>
                        </a:rPr>
                        <a:t>12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0,70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1,80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2,20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2,25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3,11</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3,85</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13"/>
                  </a:ext>
                </a:extLst>
              </a:tr>
              <a:tr h="188204">
                <a:tc>
                  <a:txBody>
                    <a:bodyPr/>
                    <a:lstStyle/>
                    <a:p>
                      <a:pPr algn="ctr">
                        <a:lnSpc>
                          <a:spcPct val="107000"/>
                        </a:lnSpc>
                        <a:spcAft>
                          <a:spcPts val="0"/>
                        </a:spcAft>
                      </a:pPr>
                      <a:r>
                        <a:rPr lang="pt-BR" sz="1100">
                          <a:effectLst/>
                        </a:rPr>
                        <a:t>13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14</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0,69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1,04</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1,77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2,16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2,21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2,98</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3,69</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14"/>
                  </a:ext>
                </a:extLst>
              </a:tr>
              <a:tr h="188204">
                <a:tc>
                  <a:txBody>
                    <a:bodyPr/>
                    <a:lstStyle/>
                    <a:p>
                      <a:pPr algn="ctr">
                        <a:lnSpc>
                          <a:spcPct val="107000"/>
                        </a:lnSpc>
                        <a:spcAft>
                          <a:spcPts val="0"/>
                        </a:spcAft>
                      </a:pPr>
                      <a:r>
                        <a:rPr lang="pt-BR" sz="1100">
                          <a:effectLst/>
                        </a:rPr>
                        <a:t>14</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0,69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1,04</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1,77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2,16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2,21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3,01</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3,69</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15"/>
                  </a:ext>
                </a:extLst>
              </a:tr>
              <a:tr h="188204">
                <a:tc>
                  <a:txBody>
                    <a:bodyPr/>
                    <a:lstStyle/>
                    <a:p>
                      <a:pPr algn="ctr">
                        <a:lnSpc>
                          <a:spcPct val="107000"/>
                        </a:lnSpc>
                        <a:spcAft>
                          <a:spcPts val="0"/>
                        </a:spcAft>
                      </a:pPr>
                      <a:r>
                        <a:rPr lang="pt-BR" sz="1100">
                          <a:effectLst/>
                        </a:rPr>
                        <a:t>15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14</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0,69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1,04</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1,76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2,14</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2,20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2,98</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3,64</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16"/>
                  </a:ext>
                </a:extLst>
              </a:tr>
              <a:tr h="188204">
                <a:tc>
                  <a:txBody>
                    <a:bodyPr/>
                    <a:lstStyle/>
                    <a:p>
                      <a:pPr algn="ctr">
                        <a:lnSpc>
                          <a:spcPct val="107000"/>
                        </a:lnSpc>
                        <a:spcAft>
                          <a:spcPts val="0"/>
                        </a:spcAft>
                      </a:pPr>
                      <a:r>
                        <a:rPr lang="pt-BR" sz="1100">
                          <a:effectLst/>
                        </a:rPr>
                        <a:t>16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0,69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1,34</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1,75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2,13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2,18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2,95</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3,59</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17"/>
                  </a:ext>
                </a:extLst>
              </a:tr>
              <a:tr h="188204">
                <a:tc>
                  <a:txBody>
                    <a:bodyPr/>
                    <a:lstStyle/>
                    <a:p>
                      <a:pPr algn="ctr">
                        <a:lnSpc>
                          <a:spcPct val="107000"/>
                        </a:lnSpc>
                        <a:spcAft>
                          <a:spcPts val="0"/>
                        </a:spcAft>
                      </a:pPr>
                      <a:r>
                        <a:rPr lang="pt-BR" sz="1100">
                          <a:effectLst/>
                        </a:rPr>
                        <a:t>17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0,69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1,34</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1,75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2,12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2,17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2,92</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3,54</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18"/>
                  </a:ext>
                </a:extLst>
              </a:tr>
              <a:tr h="188204">
                <a:tc>
                  <a:txBody>
                    <a:bodyPr/>
                    <a:lstStyle/>
                    <a:p>
                      <a:pPr algn="ctr">
                        <a:lnSpc>
                          <a:spcPct val="107000"/>
                        </a:lnSpc>
                        <a:spcAft>
                          <a:spcPts val="0"/>
                        </a:spcAft>
                      </a:pPr>
                      <a:r>
                        <a:rPr lang="pt-BR" sz="1100">
                          <a:effectLst/>
                        </a:rPr>
                        <a:t>18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0,69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1,74</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2,11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2,16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2,90</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3,51</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19"/>
                  </a:ext>
                </a:extLst>
              </a:tr>
              <a:tr h="188204">
                <a:tc>
                  <a:txBody>
                    <a:bodyPr/>
                    <a:lstStyle/>
                    <a:p>
                      <a:pPr algn="ctr">
                        <a:lnSpc>
                          <a:spcPct val="107000"/>
                        </a:lnSpc>
                        <a:spcAft>
                          <a:spcPts val="0"/>
                        </a:spcAft>
                      </a:pPr>
                      <a:r>
                        <a:rPr lang="pt-BR" sz="1100">
                          <a:effectLst/>
                        </a:rPr>
                        <a:t>19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0,69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1,73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2,10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2,15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2,88</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3,48</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20"/>
                  </a:ext>
                </a:extLst>
              </a:tr>
              <a:tr h="188204">
                <a:tc>
                  <a:txBody>
                    <a:bodyPr/>
                    <a:lstStyle/>
                    <a:p>
                      <a:pPr algn="ctr">
                        <a:lnSpc>
                          <a:spcPct val="107000"/>
                        </a:lnSpc>
                        <a:spcAft>
                          <a:spcPts val="0"/>
                        </a:spcAft>
                      </a:pPr>
                      <a:r>
                        <a:rPr lang="pt-BR" sz="1100">
                          <a:effectLst/>
                        </a:rPr>
                        <a:t>20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0,69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1,73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2,09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2,14</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2,86</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3,45</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21"/>
                  </a:ext>
                </a:extLst>
              </a:tr>
              <a:tr h="188204">
                <a:tc>
                  <a:txBody>
                    <a:bodyPr/>
                    <a:lstStyle/>
                    <a:p>
                      <a:pPr algn="ctr">
                        <a:lnSpc>
                          <a:spcPct val="107000"/>
                        </a:lnSpc>
                        <a:spcAft>
                          <a:spcPts val="0"/>
                        </a:spcAft>
                      </a:pPr>
                      <a:r>
                        <a:rPr lang="pt-BR" sz="1100">
                          <a:effectLst/>
                        </a:rPr>
                        <a:t>21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0,69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1,72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2,09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2,13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2,85</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3,42</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22"/>
                  </a:ext>
                </a:extLst>
              </a:tr>
              <a:tr h="188204">
                <a:tc>
                  <a:txBody>
                    <a:bodyPr/>
                    <a:lstStyle/>
                    <a:p>
                      <a:pPr algn="ctr">
                        <a:lnSpc>
                          <a:spcPct val="107000"/>
                        </a:lnSpc>
                        <a:spcAft>
                          <a:spcPts val="0"/>
                        </a:spcAft>
                      </a:pPr>
                      <a:r>
                        <a:rPr lang="pt-BR" sz="1100">
                          <a:effectLst/>
                        </a:rPr>
                        <a:t>22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0,69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1,72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2,08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2,13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2,83</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3,40</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23"/>
                  </a:ext>
                </a:extLst>
              </a:tr>
              <a:tr h="188204">
                <a:tc>
                  <a:txBody>
                    <a:bodyPr/>
                    <a:lstStyle/>
                    <a:p>
                      <a:pPr algn="ctr">
                        <a:lnSpc>
                          <a:spcPct val="107000"/>
                        </a:lnSpc>
                        <a:spcAft>
                          <a:spcPts val="0"/>
                        </a:spcAft>
                      </a:pPr>
                      <a:r>
                        <a:rPr lang="pt-BR" sz="1100">
                          <a:effectLst/>
                        </a:rPr>
                        <a:t>23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0,69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1,72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2,07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2,12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2,82</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3,38</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24"/>
                  </a:ext>
                </a:extLst>
              </a:tr>
              <a:tr h="188204">
                <a:tc>
                  <a:txBody>
                    <a:bodyPr/>
                    <a:lstStyle/>
                    <a:p>
                      <a:pPr algn="ctr">
                        <a:lnSpc>
                          <a:spcPct val="107000"/>
                        </a:lnSpc>
                        <a:spcAft>
                          <a:spcPts val="0"/>
                        </a:spcAft>
                      </a:pPr>
                      <a:r>
                        <a:rPr lang="pt-BR" sz="1100">
                          <a:effectLst/>
                        </a:rPr>
                        <a:t>24</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23</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0,69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1,71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2,07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2,11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2,81</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3,36</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25"/>
                  </a:ext>
                </a:extLst>
              </a:tr>
              <a:tr h="188204">
                <a:tc>
                  <a:txBody>
                    <a:bodyPr/>
                    <a:lstStyle/>
                    <a:p>
                      <a:pPr algn="ctr">
                        <a:lnSpc>
                          <a:spcPct val="107000"/>
                        </a:lnSpc>
                        <a:spcAft>
                          <a:spcPts val="0"/>
                        </a:spcAft>
                      </a:pPr>
                      <a:r>
                        <a:rPr lang="pt-BR" sz="1100">
                          <a:effectLst/>
                        </a:rPr>
                        <a:t>25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24</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0,68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1,71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2,06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2,11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2,80</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3,34</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26"/>
                  </a:ext>
                </a:extLst>
              </a:tr>
              <a:tr h="188204">
                <a:tc>
                  <a:txBody>
                    <a:bodyPr/>
                    <a:lstStyle/>
                    <a:p>
                      <a:pPr algn="ctr">
                        <a:lnSpc>
                          <a:spcPct val="107000"/>
                        </a:lnSpc>
                        <a:spcAft>
                          <a:spcPts val="0"/>
                        </a:spcAft>
                      </a:pPr>
                      <a:r>
                        <a:rPr lang="pt-BR" sz="1100">
                          <a:effectLst/>
                        </a:rPr>
                        <a:t>26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0,68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1,71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2,06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2,11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2,79</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3,33</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27"/>
                  </a:ext>
                </a:extLst>
              </a:tr>
              <a:tr h="188204">
                <a:tc>
                  <a:txBody>
                    <a:bodyPr/>
                    <a:lstStyle/>
                    <a:p>
                      <a:pPr algn="ctr">
                        <a:lnSpc>
                          <a:spcPct val="107000"/>
                        </a:lnSpc>
                        <a:spcAft>
                          <a:spcPts val="0"/>
                        </a:spcAft>
                      </a:pPr>
                      <a:r>
                        <a:rPr lang="pt-BR" sz="1100">
                          <a:effectLst/>
                        </a:rPr>
                        <a:t>27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0,68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1,71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2,06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2,10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2,78</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3,32</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28"/>
                  </a:ext>
                </a:extLst>
              </a:tr>
              <a:tr h="188204">
                <a:tc>
                  <a:txBody>
                    <a:bodyPr/>
                    <a:lstStyle/>
                    <a:p>
                      <a:pPr algn="ctr">
                        <a:lnSpc>
                          <a:spcPct val="107000"/>
                        </a:lnSpc>
                        <a:spcAft>
                          <a:spcPts val="0"/>
                        </a:spcAft>
                      </a:pPr>
                      <a:r>
                        <a:rPr lang="pt-BR" sz="1100">
                          <a:effectLst/>
                        </a:rPr>
                        <a:t>28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0,68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1,70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2,05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2,10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2,77</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3,30</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29"/>
                  </a:ext>
                </a:extLst>
              </a:tr>
              <a:tr h="188204">
                <a:tc>
                  <a:txBody>
                    <a:bodyPr/>
                    <a:lstStyle/>
                    <a:p>
                      <a:pPr algn="ctr">
                        <a:lnSpc>
                          <a:spcPct val="107000"/>
                        </a:lnSpc>
                        <a:spcAft>
                          <a:spcPts val="0"/>
                        </a:spcAft>
                      </a:pPr>
                      <a:r>
                        <a:rPr lang="pt-BR" sz="1100">
                          <a:effectLst/>
                        </a:rPr>
                        <a:t>29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0,68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1,70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2,05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2,09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2,76</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3,29</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30"/>
                  </a:ext>
                </a:extLst>
              </a:tr>
              <a:tr h="188204">
                <a:tc>
                  <a:txBody>
                    <a:bodyPr/>
                    <a:lstStyle/>
                    <a:p>
                      <a:pPr algn="ctr">
                        <a:lnSpc>
                          <a:spcPct val="107000"/>
                        </a:lnSpc>
                        <a:spcAft>
                          <a:spcPts val="0"/>
                        </a:spcAft>
                      </a:pPr>
                      <a:r>
                        <a:rPr lang="pt-BR" sz="1100">
                          <a:effectLst/>
                        </a:rPr>
                        <a:t>30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0,68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1,02</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1,31</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1,70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2,05</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2,09</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2,76</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a:effectLst/>
                        </a:rPr>
                        <a:t>3,28</a:t>
                      </a:r>
                      <a:endParaRPr lang="pt-BR" sz="1100">
                        <a:effectLst/>
                        <a:latin typeface="Calibri"/>
                        <a:ea typeface="Calibri"/>
                        <a:cs typeface="Calibri"/>
                      </a:endParaRPr>
                    </a:p>
                  </a:txBody>
                  <a:tcPr marL="8246" marR="8246" marT="0" marB="0" anchor="ctr"/>
                </a:tc>
                <a:extLst>
                  <a:ext uri="{0D108BD9-81ED-4DB2-BD59-A6C34878D82A}">
                    <a16:rowId xmlns="" xmlns:a16="http://schemas.microsoft.com/office/drawing/2014/main" val="10031"/>
                  </a:ext>
                </a:extLst>
              </a:tr>
              <a:tr h="188204">
                <a:tc>
                  <a:txBody>
                    <a:bodyPr/>
                    <a:lstStyle/>
                    <a:p>
                      <a:pPr algn="ctr">
                        <a:lnSpc>
                          <a:spcPct val="107000"/>
                        </a:lnSpc>
                        <a:spcAft>
                          <a:spcPts val="0"/>
                        </a:spcAft>
                      </a:pPr>
                      <a:r>
                        <a:rPr lang="pt-BR" sz="1100">
                          <a:effectLst/>
                          <a:sym typeface="Symbol"/>
                        </a:rPr>
                        <a:t></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sym typeface="Symbol"/>
                        </a:rPr>
                        <a:t></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0,67</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1,04</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1,28</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1,64</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1,96</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2,00</a:t>
                      </a:r>
                      <a:endParaRPr lang="pt-BR" sz="1100">
                        <a:effectLst/>
                        <a:latin typeface="Calibri"/>
                        <a:ea typeface="Calibri"/>
                        <a:cs typeface="Calibri"/>
                      </a:endParaRPr>
                    </a:p>
                  </a:txBody>
                  <a:tcPr marL="8246" marR="8246" marT="0" marB="0" anchor="ctr"/>
                </a:tc>
                <a:tc>
                  <a:txBody>
                    <a:bodyPr/>
                    <a:lstStyle/>
                    <a:p>
                      <a:pPr algn="ctr">
                        <a:lnSpc>
                          <a:spcPct val="107000"/>
                        </a:lnSpc>
                        <a:spcAft>
                          <a:spcPts val="0"/>
                        </a:spcAft>
                      </a:pPr>
                      <a:r>
                        <a:rPr lang="pt-BR" sz="1100">
                          <a:effectLst/>
                        </a:rPr>
                        <a:t>2,58</a:t>
                      </a:r>
                      <a:endParaRPr lang="pt-BR" sz="1100">
                        <a:effectLst/>
                        <a:latin typeface="Calibri"/>
                        <a:ea typeface="Calibri"/>
                        <a:cs typeface="Calibri"/>
                      </a:endParaRPr>
                    </a:p>
                  </a:txBody>
                  <a:tcPr marL="8246" marR="8246" marT="0" marB="0"/>
                </a:tc>
                <a:tc>
                  <a:txBody>
                    <a:bodyPr/>
                    <a:lstStyle/>
                    <a:p>
                      <a:pPr algn="ctr">
                        <a:lnSpc>
                          <a:spcPct val="107000"/>
                        </a:lnSpc>
                        <a:spcAft>
                          <a:spcPts val="0"/>
                        </a:spcAft>
                      </a:pPr>
                      <a:r>
                        <a:rPr lang="pt-BR" sz="1100" dirty="0">
                          <a:effectLst/>
                        </a:rPr>
                        <a:t>3,00</a:t>
                      </a:r>
                      <a:endParaRPr lang="pt-BR" sz="1100" dirty="0">
                        <a:effectLst/>
                        <a:latin typeface="Calibri"/>
                        <a:ea typeface="Calibri"/>
                        <a:cs typeface="Calibri"/>
                      </a:endParaRPr>
                    </a:p>
                  </a:txBody>
                  <a:tcPr marL="8246" marR="8246" marT="0" marB="0" anchor="ctr"/>
                </a:tc>
                <a:extLst>
                  <a:ext uri="{0D108BD9-81ED-4DB2-BD59-A6C34878D82A}">
                    <a16:rowId xmlns="" xmlns:a16="http://schemas.microsoft.com/office/drawing/2014/main" val="10032"/>
                  </a:ext>
                </a:extLst>
              </a:tr>
            </a:tbl>
          </a:graphicData>
        </a:graphic>
      </p:graphicFrame>
    </p:spTree>
    <p:extLst>
      <p:ext uri="{BB962C8B-B14F-4D97-AF65-F5344CB8AC3E}">
        <p14:creationId xmlns:p14="http://schemas.microsoft.com/office/powerpoint/2010/main" val="41422737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mc:AlternateContent xmlns:mc="http://schemas.openxmlformats.org/markup-compatibility/2006" xmlns:a14="http://schemas.microsoft.com/office/drawing/2010/main">
        <mc:Choice Requires="a14">
          <p:sp>
            <p:nvSpPr>
              <p:cNvPr id="12" name="Text Box 3"/>
              <p:cNvSpPr txBox="1">
                <a:spLocks noChangeArrowheads="1"/>
              </p:cNvSpPr>
              <p:nvPr/>
            </p:nvSpPr>
            <p:spPr bwMode="auto">
              <a:xfrm>
                <a:off x="612000" y="1298884"/>
                <a:ext cx="7920000" cy="4021649"/>
              </a:xfrm>
              <a:prstGeom prst="rect">
                <a:avLst/>
              </a:prstGeom>
              <a:noFill/>
              <a:ln w="9525">
                <a:noFill/>
                <a:miter lim="800000"/>
                <a:headEnd/>
                <a:tailEnd/>
              </a:ln>
            </p:spPr>
            <p:txBody>
              <a:bodyPr wrap="square" lIns="14400" tIns="14400" rIns="14400" bIns="14400">
                <a:spAutoFit/>
              </a:bodyPr>
              <a:lstStyle/>
              <a:p>
                <a:pPr algn="just">
                  <a:lnSpc>
                    <a:spcPct val="120000"/>
                  </a:lnSpc>
                  <a:spcBef>
                    <a:spcPts val="400"/>
                  </a:spcBef>
                  <a:spcAft>
                    <a:spcPts val="400"/>
                  </a:spcAft>
                </a:pPr>
                <a:r>
                  <a:rPr lang="pt-BR" sz="1600" b="1" dirty="0">
                    <a:solidFill>
                      <a:srgbClr val="E1B937"/>
                    </a:solidFill>
                    <a:latin typeface="+mj-lt"/>
                  </a:rPr>
                  <a:t>Incerteza tipo </a:t>
                </a:r>
                <a:r>
                  <a:rPr lang="pt-BR" sz="1600" b="1" dirty="0" smtClean="0">
                    <a:solidFill>
                      <a:srgbClr val="E1B937"/>
                    </a:solidFill>
                    <a:latin typeface="+mj-lt"/>
                  </a:rPr>
                  <a:t>A</a:t>
                </a:r>
              </a:p>
              <a:p>
                <a:pPr algn="just">
                  <a:lnSpc>
                    <a:spcPct val="120000"/>
                  </a:lnSpc>
                  <a:spcBef>
                    <a:spcPts val="400"/>
                  </a:spcBef>
                  <a:spcAft>
                    <a:spcPts val="400"/>
                  </a:spcAft>
                </a:pPr>
                <a:endParaRPr lang="pt-BR" sz="1600" b="1" dirty="0">
                  <a:solidFill>
                    <a:srgbClr val="E1B937"/>
                  </a:solidFill>
                  <a:latin typeface="+mj-lt"/>
                </a:endParaRPr>
              </a:p>
              <a:p>
                <a:pPr algn="just">
                  <a:lnSpc>
                    <a:spcPct val="120000"/>
                  </a:lnSpc>
                  <a:spcBef>
                    <a:spcPts val="400"/>
                  </a:spcBef>
                  <a:spcAft>
                    <a:spcPts val="400"/>
                  </a:spcAft>
                </a:pPr>
                <a:r>
                  <a:rPr lang="pt-BR" sz="1600" dirty="0">
                    <a:solidFill>
                      <a:schemeClr val="tx1"/>
                    </a:solidFill>
                    <a:latin typeface="+mj-lt"/>
                  </a:rPr>
                  <a:t>Avaliação duma componente da </a:t>
                </a:r>
                <a:r>
                  <a:rPr lang="pt-BR" sz="1600" b="1" dirty="0">
                    <a:solidFill>
                      <a:schemeClr val="tx1"/>
                    </a:solidFill>
                    <a:latin typeface="+mj-lt"/>
                  </a:rPr>
                  <a:t>incerteza de medição </a:t>
                </a:r>
                <a:r>
                  <a:rPr lang="pt-BR" sz="1600" dirty="0">
                    <a:solidFill>
                      <a:schemeClr val="tx1"/>
                    </a:solidFill>
                    <a:latin typeface="+mj-lt"/>
                  </a:rPr>
                  <a:t>por uma análise estatística dos </a:t>
                </a:r>
                <a:r>
                  <a:rPr lang="pt-BR" sz="1600" b="1" dirty="0">
                    <a:solidFill>
                      <a:schemeClr val="tx1"/>
                    </a:solidFill>
                    <a:latin typeface="+mj-lt"/>
                  </a:rPr>
                  <a:t>valores medidos</a:t>
                </a:r>
                <a:r>
                  <a:rPr lang="pt-BR" sz="1600" dirty="0">
                    <a:solidFill>
                      <a:schemeClr val="tx1"/>
                    </a:solidFill>
                    <a:latin typeface="+mj-lt"/>
                  </a:rPr>
                  <a:t>, obtidos sob condições definidas de </a:t>
                </a:r>
                <a:r>
                  <a:rPr lang="pt-BR" sz="1600" b="1" dirty="0">
                    <a:solidFill>
                      <a:schemeClr val="tx1"/>
                    </a:solidFill>
                    <a:latin typeface="+mj-lt"/>
                  </a:rPr>
                  <a:t>medição</a:t>
                </a:r>
                <a:r>
                  <a:rPr lang="pt-BR" sz="1600" dirty="0">
                    <a:solidFill>
                      <a:schemeClr val="tx1"/>
                    </a:solidFill>
                    <a:latin typeface="+mj-lt"/>
                  </a:rPr>
                  <a:t>.</a:t>
                </a:r>
              </a:p>
              <a:p>
                <a:pPr algn="just">
                  <a:lnSpc>
                    <a:spcPct val="120000"/>
                  </a:lnSpc>
                  <a:spcBef>
                    <a:spcPts val="400"/>
                  </a:spcBef>
                  <a:spcAft>
                    <a:spcPts val="400"/>
                  </a:spcAft>
                </a:pPr>
                <a:r>
                  <a:rPr lang="pt-BR" sz="1600" dirty="0">
                    <a:solidFill>
                      <a:schemeClr val="tx1"/>
                    </a:solidFill>
                    <a:latin typeface="+mj-lt"/>
                  </a:rPr>
                  <a:t>Para uma medição bem caracterizada sob controle estatístico, uma estimativa do desvio padrão da média (incerteza tipo A) é dada pela expressão:</a:t>
                </a:r>
              </a:p>
              <a:p>
                <a:pPr algn="ctr">
                  <a:lnSpc>
                    <a:spcPct val="120000"/>
                  </a:lnSpc>
                  <a:spcBef>
                    <a:spcPts val="400"/>
                  </a:spcBef>
                  <a:spcAft>
                    <a:spcPts val="400"/>
                  </a:spcAft>
                </a:pPr>
                <a14:m>
                  <m:oMath xmlns:m="http://schemas.openxmlformats.org/officeDocument/2006/math">
                    <m:r>
                      <a:rPr lang="pt-BR" sz="1600" b="0" i="1" smtClean="0">
                        <a:solidFill>
                          <a:schemeClr val="tx1"/>
                        </a:solidFill>
                        <a:latin typeface="Cambria Math" panose="02040503050406030204" pitchFamily="18" charset="0"/>
                      </a:rPr>
                      <m:t>𝑠</m:t>
                    </m:r>
                    <m:d>
                      <m:dPr>
                        <m:ctrlPr>
                          <a:rPr lang="pt-BR" sz="1600" b="0" i="1" smtClean="0">
                            <a:solidFill>
                              <a:schemeClr val="tx1"/>
                            </a:solidFill>
                            <a:latin typeface="Cambria Math" panose="02040503050406030204" pitchFamily="18" charset="0"/>
                          </a:rPr>
                        </m:ctrlPr>
                      </m:dPr>
                      <m:e>
                        <m:acc>
                          <m:accPr>
                            <m:chr m:val="̅"/>
                            <m:ctrlPr>
                              <a:rPr lang="pt-BR" sz="1600" b="0" i="1" smtClean="0">
                                <a:solidFill>
                                  <a:schemeClr val="tx1"/>
                                </a:solidFill>
                                <a:latin typeface="Cambria Math" panose="02040503050406030204" pitchFamily="18" charset="0"/>
                              </a:rPr>
                            </m:ctrlPr>
                          </m:accPr>
                          <m:e>
                            <m:r>
                              <a:rPr lang="pt-BR" sz="1600" b="0" i="1" smtClean="0">
                                <a:solidFill>
                                  <a:schemeClr val="tx1"/>
                                </a:solidFill>
                                <a:latin typeface="Cambria Math" panose="02040503050406030204" pitchFamily="18" charset="0"/>
                              </a:rPr>
                              <m:t>𝑥</m:t>
                            </m:r>
                          </m:e>
                        </m:acc>
                      </m:e>
                    </m:d>
                    <m:r>
                      <a:rPr lang="pt-BR" sz="1600" b="0" i="1" smtClean="0">
                        <a:solidFill>
                          <a:schemeClr val="tx1"/>
                        </a:solidFill>
                        <a:latin typeface="Cambria Math" panose="02040503050406030204" pitchFamily="18" charset="0"/>
                      </a:rPr>
                      <m:t>=</m:t>
                    </m:r>
                    <m:f>
                      <m:fPr>
                        <m:ctrlPr>
                          <a:rPr lang="pt-BR" sz="1600" b="0" i="1" smtClean="0">
                            <a:solidFill>
                              <a:schemeClr val="tx1"/>
                            </a:solidFill>
                            <a:latin typeface="Cambria Math" panose="02040503050406030204" pitchFamily="18" charset="0"/>
                          </a:rPr>
                        </m:ctrlPr>
                      </m:fPr>
                      <m:num>
                        <m:r>
                          <a:rPr lang="pt-BR" sz="1600" b="0" i="1" smtClean="0">
                            <a:solidFill>
                              <a:schemeClr val="tx1"/>
                            </a:solidFill>
                            <a:latin typeface="Cambria Math" panose="02040503050406030204" pitchFamily="18" charset="0"/>
                          </a:rPr>
                          <m:t>𝑠</m:t>
                        </m:r>
                      </m:num>
                      <m:den>
                        <m:rad>
                          <m:radPr>
                            <m:degHide m:val="on"/>
                            <m:ctrlPr>
                              <a:rPr lang="pt-BR" sz="1600" b="0" i="1" smtClean="0">
                                <a:solidFill>
                                  <a:schemeClr val="tx1"/>
                                </a:solidFill>
                                <a:latin typeface="Cambria Math" panose="02040503050406030204" pitchFamily="18" charset="0"/>
                              </a:rPr>
                            </m:ctrlPr>
                          </m:radPr>
                          <m:deg/>
                          <m:e>
                            <m:r>
                              <a:rPr lang="pt-BR" sz="1600" b="0" i="1" smtClean="0">
                                <a:solidFill>
                                  <a:schemeClr val="tx1"/>
                                </a:solidFill>
                                <a:latin typeface="Cambria Math" panose="02040503050406030204" pitchFamily="18" charset="0"/>
                              </a:rPr>
                              <m:t>𝑛</m:t>
                            </m:r>
                          </m:e>
                        </m:rad>
                      </m:den>
                    </m:f>
                  </m:oMath>
                </a14:m>
                <a:r>
                  <a:rPr lang="pt-BR" sz="1600" dirty="0">
                    <a:solidFill>
                      <a:schemeClr val="tx1"/>
                    </a:solidFill>
                    <a:latin typeface="+mj-lt"/>
                  </a:rPr>
                  <a:t> </a:t>
                </a:r>
                <a:br>
                  <a:rPr lang="pt-BR" sz="1600" dirty="0">
                    <a:solidFill>
                      <a:schemeClr val="tx1"/>
                    </a:solidFill>
                    <a:latin typeface="+mj-lt"/>
                  </a:rPr>
                </a:br>
                <a:endParaRPr lang="pt-BR" sz="1600" dirty="0">
                  <a:solidFill>
                    <a:schemeClr val="tx1"/>
                  </a:solidFill>
                  <a:latin typeface="+mj-lt"/>
                </a:endParaRPr>
              </a:p>
              <a:p>
                <a:pPr algn="just">
                  <a:lnSpc>
                    <a:spcPct val="120000"/>
                  </a:lnSpc>
                  <a:spcBef>
                    <a:spcPts val="400"/>
                  </a:spcBef>
                  <a:spcAft>
                    <a:spcPts val="400"/>
                  </a:spcAft>
                </a:pPr>
                <a:r>
                  <a:rPr lang="pt-BR" sz="1600" dirty="0">
                    <a:solidFill>
                      <a:schemeClr val="tx1"/>
                    </a:solidFill>
                    <a:latin typeface="+mj-lt"/>
                  </a:rPr>
                  <a:t>Onde n é o número de medições repetidas num mesmo ponto e s o desvio padrão amostral de uma distribuição normal. </a:t>
                </a:r>
              </a:p>
              <a:p>
                <a:pPr algn="just">
                  <a:lnSpc>
                    <a:spcPct val="120000"/>
                  </a:lnSpc>
                  <a:spcBef>
                    <a:spcPts val="400"/>
                  </a:spcBef>
                  <a:spcAft>
                    <a:spcPts val="400"/>
                  </a:spcAft>
                </a:pPr>
                <a:r>
                  <a:rPr lang="pt-BR" sz="1600" dirty="0">
                    <a:solidFill>
                      <a:schemeClr val="tx1"/>
                    </a:solidFill>
                    <a:latin typeface="+mj-lt"/>
                  </a:rPr>
                  <a:t>NOTA: a incerteza da repetibilidade é determinada pela equação acima. </a:t>
                </a:r>
              </a:p>
            </p:txBody>
          </p:sp>
        </mc:Choice>
        <mc:Fallback xmlns="">
          <p:sp>
            <p:nvSpPr>
              <p:cNvPr id="12" name="Text Box 3"/>
              <p:cNvSpPr txBox="1">
                <a:spLocks noRot="1" noChangeAspect="1" noMove="1" noResize="1" noEditPoints="1" noAdjustHandles="1" noChangeArrowheads="1" noChangeShapeType="1" noTextEdit="1"/>
              </p:cNvSpPr>
              <p:nvPr/>
            </p:nvSpPr>
            <p:spPr bwMode="auto">
              <a:xfrm>
                <a:off x="612000" y="1298884"/>
                <a:ext cx="7920000" cy="4021649"/>
              </a:xfrm>
              <a:prstGeom prst="rect">
                <a:avLst/>
              </a:prstGeom>
              <a:blipFill rotWithShape="0">
                <a:blip r:embed="rId2"/>
                <a:stretch>
                  <a:fillRect l="-1385" t="-455" r="-1308" b="-1364"/>
                </a:stretch>
              </a:blipFill>
              <a:ln w="9525">
                <a:noFill/>
                <a:miter lim="800000"/>
                <a:headEnd/>
                <a:tailEnd/>
              </a:ln>
            </p:spPr>
            <p:txBody>
              <a:bodyPr/>
              <a:lstStyle/>
              <a:p>
                <a:r>
                  <a:rPr lang="pt-BR">
                    <a:noFill/>
                  </a:rPr>
                  <a:t> </a:t>
                </a:r>
              </a:p>
            </p:txBody>
          </p:sp>
        </mc:Fallback>
      </mc:AlternateContent>
      <p:sp>
        <p:nvSpPr>
          <p:cNvPr id="14" name="Título 1"/>
          <p:cNvSpPr>
            <a:spLocks noGrp="1"/>
          </p:cNvSpPr>
          <p:nvPr>
            <p:ph type="title"/>
          </p:nvPr>
        </p:nvSpPr>
        <p:spPr>
          <a:xfrm>
            <a:off x="290580" y="53665"/>
            <a:ext cx="9334500" cy="1026144"/>
          </a:xfrm>
        </p:spPr>
        <p:txBody>
          <a:bodyPr>
            <a:normAutofit/>
          </a:bodyPr>
          <a:lstStyle/>
          <a:p>
            <a:pPr algn="l" eaLnBrk="1" hangingPunct="1"/>
            <a:r>
              <a:rPr lang="pt-BR" sz="2200" b="1" cap="all" dirty="0">
                <a:solidFill>
                  <a:srgbClr val="0066B2"/>
                </a:solidFill>
              </a:rPr>
              <a:t>4. Guia Para Expressão da Incerteza de Medição </a:t>
            </a:r>
            <a:r>
              <a:rPr lang="pt-BR" sz="2200" b="1" cap="all" dirty="0" smtClean="0">
                <a:solidFill>
                  <a:srgbClr val="0066B2"/>
                </a:solidFill>
              </a:rPr>
              <a:t>(</a:t>
            </a:r>
            <a:r>
              <a:rPr lang="pt-BR" sz="2200" b="1" cap="all" dirty="0">
                <a:solidFill>
                  <a:srgbClr val="0066B2"/>
                </a:solidFill>
              </a:rPr>
              <a:t>ISO GUM 2008)</a:t>
            </a:r>
          </a:p>
        </p:txBody>
      </p:sp>
    </p:spTree>
    <p:extLst>
      <p:ext uri="{BB962C8B-B14F-4D97-AF65-F5344CB8AC3E}">
        <p14:creationId xmlns:p14="http://schemas.microsoft.com/office/powerpoint/2010/main" val="18323079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3" name="Text Box 2"/>
          <p:cNvSpPr txBox="1">
            <a:spLocks noChangeArrowheads="1"/>
          </p:cNvSpPr>
          <p:nvPr/>
        </p:nvSpPr>
        <p:spPr bwMode="auto">
          <a:xfrm>
            <a:off x="509960" y="1100603"/>
            <a:ext cx="7920000" cy="5045198"/>
          </a:xfrm>
          <a:prstGeom prst="rect">
            <a:avLst/>
          </a:prstGeom>
          <a:noFill/>
          <a:ln w="9525">
            <a:noFill/>
            <a:miter lim="800000"/>
            <a:headEnd/>
            <a:tailEnd/>
          </a:ln>
        </p:spPr>
        <p:txBody>
          <a:bodyPr wrap="square" lIns="14400" tIns="14400" rIns="14400" bIns="14400">
            <a:spAutoFit/>
          </a:bodyPr>
          <a:lstStyle/>
          <a:p>
            <a:pPr algn="just" eaLnBrk="0" hangingPunct="0">
              <a:lnSpc>
                <a:spcPct val="120000"/>
              </a:lnSpc>
              <a:spcBef>
                <a:spcPts val="0"/>
              </a:spcBef>
              <a:spcAft>
                <a:spcPts val="600"/>
              </a:spcAft>
            </a:pPr>
            <a:r>
              <a:rPr lang="pt-BR" b="1" dirty="0">
                <a:solidFill>
                  <a:schemeClr val="accent2"/>
                </a:solidFill>
                <a:latin typeface="+mj-lt"/>
              </a:rPr>
              <a:t>Incerteza tipo B</a:t>
            </a:r>
          </a:p>
          <a:p>
            <a:pPr algn="just">
              <a:lnSpc>
                <a:spcPct val="120000"/>
              </a:lnSpc>
              <a:spcBef>
                <a:spcPts val="0"/>
              </a:spcBef>
              <a:spcAft>
                <a:spcPts val="600"/>
              </a:spcAft>
            </a:pPr>
            <a:r>
              <a:rPr lang="pt-BR" dirty="0">
                <a:latin typeface="+mj-lt"/>
              </a:rPr>
              <a:t>Avaliação duma componente da </a:t>
            </a:r>
            <a:r>
              <a:rPr lang="pt-BR" b="1" dirty="0">
                <a:latin typeface="+mj-lt"/>
              </a:rPr>
              <a:t>incerteza de medição </a:t>
            </a:r>
            <a:r>
              <a:rPr lang="pt-BR" dirty="0">
                <a:latin typeface="+mj-lt"/>
              </a:rPr>
              <a:t>determinada por meios diferentes daquele adotado para uma </a:t>
            </a:r>
            <a:r>
              <a:rPr lang="pt-BR" b="1" dirty="0">
                <a:latin typeface="+mj-lt"/>
              </a:rPr>
              <a:t>avaliação do Tipo A da incerteza de medição</a:t>
            </a:r>
            <a:r>
              <a:rPr lang="pt-BR" dirty="0">
                <a:latin typeface="+mj-lt"/>
              </a:rPr>
              <a:t>.</a:t>
            </a:r>
          </a:p>
          <a:p>
            <a:pPr algn="just">
              <a:lnSpc>
                <a:spcPct val="120000"/>
              </a:lnSpc>
              <a:spcBef>
                <a:spcPts val="0"/>
              </a:spcBef>
              <a:spcAft>
                <a:spcPts val="600"/>
              </a:spcAft>
              <a:buAutoNum type="alphaLcParenR"/>
            </a:pPr>
            <a:r>
              <a:rPr lang="pt-BR" b="1" dirty="0">
                <a:latin typeface="+mj-lt"/>
              </a:rPr>
              <a:t> Incerteza da resolução </a:t>
            </a:r>
            <a:r>
              <a:rPr lang="pt-BR" dirty="0">
                <a:latin typeface="+mj-lt"/>
              </a:rPr>
              <a:t>– causada pela dúvida gerada na leitura devido a resolução do instrumento.</a:t>
            </a:r>
          </a:p>
          <a:p>
            <a:pPr algn="just">
              <a:lnSpc>
                <a:spcPct val="120000"/>
              </a:lnSpc>
              <a:spcBef>
                <a:spcPts val="0"/>
              </a:spcBef>
              <a:spcAft>
                <a:spcPts val="600"/>
              </a:spcAft>
              <a:buAutoNum type="alphaLcParenR"/>
            </a:pPr>
            <a:r>
              <a:rPr lang="pt-BR" b="1" dirty="0">
                <a:latin typeface="+mj-lt"/>
              </a:rPr>
              <a:t> Incerteza da deriva do padrão </a:t>
            </a:r>
            <a:r>
              <a:rPr lang="pt-BR" dirty="0">
                <a:latin typeface="+mj-lt"/>
              </a:rPr>
              <a:t>– variação com o tempo da tendência do padrão utilizado na calibração. Neste caso, devemos determinar a incerteza da deriva subtraindo a tendência do padrão em dois anos consecutivos. </a:t>
            </a:r>
          </a:p>
          <a:p>
            <a:pPr algn="just">
              <a:lnSpc>
                <a:spcPct val="120000"/>
              </a:lnSpc>
              <a:spcBef>
                <a:spcPts val="0"/>
              </a:spcBef>
              <a:buAutoNum type="alphaLcParenR"/>
            </a:pPr>
            <a:r>
              <a:rPr lang="pt-BR" b="1" dirty="0">
                <a:latin typeface="+mj-lt"/>
              </a:rPr>
              <a:t> Incerteza do padrão </a:t>
            </a:r>
            <a:r>
              <a:rPr lang="pt-BR" dirty="0">
                <a:latin typeface="+mj-lt"/>
              </a:rPr>
              <a:t>– incerteza associada ao padrão utilizado na calibração.</a:t>
            </a:r>
          </a:p>
          <a:p>
            <a:pPr algn="just">
              <a:lnSpc>
                <a:spcPct val="120000"/>
              </a:lnSpc>
              <a:spcBef>
                <a:spcPts val="0"/>
              </a:spcBef>
            </a:pPr>
            <a:endParaRPr lang="pt-BR" sz="800" dirty="0">
              <a:latin typeface="+mj-lt"/>
            </a:endParaRPr>
          </a:p>
          <a:p>
            <a:pPr algn="just">
              <a:lnSpc>
                <a:spcPct val="120000"/>
              </a:lnSpc>
              <a:spcBef>
                <a:spcPts val="0"/>
              </a:spcBef>
              <a:spcAft>
                <a:spcPts val="600"/>
              </a:spcAft>
            </a:pPr>
            <a:r>
              <a:rPr lang="pt-BR" b="1" dirty="0">
                <a:latin typeface="+mj-lt"/>
              </a:rPr>
              <a:t>d) Incerteza da excentricidade </a:t>
            </a:r>
            <a:r>
              <a:rPr lang="pt-BR" dirty="0">
                <a:latin typeface="+mj-lt"/>
              </a:rPr>
              <a:t>– incerteza devido a influência da variação na leitura da balança quando a massa é colocada fora do centro do prato da balança. </a:t>
            </a:r>
          </a:p>
          <a:p>
            <a:pPr algn="just">
              <a:lnSpc>
                <a:spcPct val="120000"/>
              </a:lnSpc>
              <a:spcBef>
                <a:spcPts val="0"/>
              </a:spcBef>
              <a:spcAft>
                <a:spcPts val="600"/>
              </a:spcAft>
            </a:pPr>
            <a:r>
              <a:rPr lang="pt-BR" b="1" dirty="0">
                <a:latin typeface="+mj-lt"/>
              </a:rPr>
              <a:t>e) Incerteza da histerese </a:t>
            </a:r>
            <a:r>
              <a:rPr lang="pt-BR" dirty="0">
                <a:latin typeface="+mj-lt"/>
              </a:rPr>
              <a:t>– Incerteza provocada pela histerese na leitura da massa quando em carga e descarga.  </a:t>
            </a:r>
          </a:p>
        </p:txBody>
      </p:sp>
      <p:sp>
        <p:nvSpPr>
          <p:cNvPr id="15" name="Título 1">
            <a:extLst>
              <a:ext uri="{FF2B5EF4-FFF2-40B4-BE49-F238E27FC236}">
                <a16:creationId xmlns="" xmlns:a16="http://schemas.microsoft.com/office/drawing/2014/main" id="{27284ADD-9CBE-4086-9882-459D3AA2D2FA}"/>
              </a:ext>
            </a:extLst>
          </p:cNvPr>
          <p:cNvSpPr>
            <a:spLocks noGrp="1"/>
          </p:cNvSpPr>
          <p:nvPr>
            <p:ph type="title"/>
          </p:nvPr>
        </p:nvSpPr>
        <p:spPr>
          <a:xfrm>
            <a:off x="160986" y="56529"/>
            <a:ext cx="8822028" cy="1026144"/>
          </a:xfrm>
        </p:spPr>
        <p:txBody>
          <a:bodyPr>
            <a:normAutofit/>
          </a:bodyPr>
          <a:lstStyle/>
          <a:p>
            <a:r>
              <a:rPr lang="pt-BR" sz="2200" b="1" cap="all" dirty="0">
                <a:solidFill>
                  <a:srgbClr val="0066B2"/>
                </a:solidFill>
              </a:rPr>
              <a:t>4. Guia Para Expressão da Incerteza de Medição (ISO GUM 2008)</a:t>
            </a:r>
          </a:p>
        </p:txBody>
      </p:sp>
    </p:spTree>
    <p:extLst>
      <p:ext uri="{BB962C8B-B14F-4D97-AF65-F5344CB8AC3E}">
        <p14:creationId xmlns:p14="http://schemas.microsoft.com/office/powerpoint/2010/main" val="32639815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979" name="Object 3"/>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18635" name="Equação" r:id="rId3" imgW="114151" imgH="215619" progId="Equation.3">
                  <p:embed/>
                </p:oleObj>
              </mc:Choice>
              <mc:Fallback>
                <p:oleObj name="Equação" r:id="rId3" imgW="114151" imgH="215619" progId="Equation.3">
                  <p:embed/>
                  <p:pic>
                    <p:nvPicPr>
                      <p:cNvPr id="12697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graphicFrame>
        <p:nvGraphicFramePr>
          <p:cNvPr id="126987" name="Object 11"/>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8636" name="Equation" r:id="rId5" imgW="114120" imgH="215640" progId="Equation.3">
                  <p:embed/>
                </p:oleObj>
              </mc:Choice>
              <mc:Fallback>
                <p:oleObj name="Equation" r:id="rId5" imgW="114120" imgH="215640" progId="Equation.3">
                  <p:embed/>
                  <p:pic>
                    <p:nvPicPr>
                      <p:cNvPr id="126987"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6988" name="Object 1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8637" name="Equation" r:id="rId6" imgW="114120" imgH="215640" progId="Equation.3">
                  <p:embed/>
                </p:oleObj>
              </mc:Choice>
              <mc:Fallback>
                <p:oleObj name="Equation" r:id="rId6" imgW="114120" imgH="215640" progId="Equation.3">
                  <p:embed/>
                  <p:pic>
                    <p:nvPicPr>
                      <p:cNvPr id="126988"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366"/>
          <p:cNvSpPr>
            <a:spLocks noChangeArrowheads="1"/>
          </p:cNvSpPr>
          <p:nvPr/>
        </p:nvSpPr>
        <p:spPr bwMode="auto">
          <a:xfrm>
            <a:off x="554850" y="1670470"/>
            <a:ext cx="7920000" cy="330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250000"/>
              </a:lnSpc>
              <a:spcBef>
                <a:spcPts val="200"/>
              </a:spcBef>
              <a:spcAft>
                <a:spcPts val="200"/>
              </a:spcAft>
            </a:pPr>
            <a:r>
              <a:rPr lang="pt-BR" sz="1600" b="1" dirty="0">
                <a:latin typeface="+mj-lt"/>
              </a:rPr>
              <a:t>Incerteza do padrão:</a:t>
            </a:r>
            <a:r>
              <a:rPr lang="pt-BR" sz="1600" dirty="0">
                <a:latin typeface="+mj-lt"/>
              </a:rPr>
              <a:t> incerteza associada ao padrão utilizado na calibração.</a:t>
            </a:r>
          </a:p>
          <a:p>
            <a:pPr algn="just">
              <a:lnSpc>
                <a:spcPct val="250000"/>
              </a:lnSpc>
              <a:spcBef>
                <a:spcPts val="200"/>
              </a:spcBef>
              <a:spcAft>
                <a:spcPts val="200"/>
              </a:spcAft>
            </a:pPr>
            <a:r>
              <a:rPr lang="pt-BR" sz="1600" b="1" dirty="0">
                <a:latin typeface="+mj-lt"/>
              </a:rPr>
              <a:t>Incerteza da repetibilidade das medições:</a:t>
            </a:r>
            <a:r>
              <a:rPr lang="pt-BR" sz="1600" dirty="0">
                <a:latin typeface="+mj-lt"/>
              </a:rPr>
              <a:t> incerteza estima pelo desvio padrão da média. </a:t>
            </a:r>
          </a:p>
          <a:p>
            <a:pPr marR="0" lvl="0" algn="just" defTabSz="914400" rtl="0" eaLnBrk="1" fontAlgn="base" latinLnBrk="0" hangingPunct="1">
              <a:lnSpc>
                <a:spcPct val="250000"/>
              </a:lnSpc>
              <a:spcBef>
                <a:spcPts val="400"/>
              </a:spcBef>
              <a:spcAft>
                <a:spcPts val="400"/>
              </a:spcAft>
              <a:buClrTx/>
              <a:buSzTx/>
              <a:buFontTx/>
              <a:buNone/>
              <a:tabLst/>
            </a:pPr>
            <a:r>
              <a:rPr lang="pt-BR" altLang="pt-BR" sz="1600" b="1" dirty="0">
                <a:latin typeface="+mj-lt"/>
                <a:cs typeface="Arial" pitchFamily="34" charset="0"/>
              </a:rPr>
              <a:t>I</a:t>
            </a:r>
            <a:r>
              <a:rPr kumimoji="0" lang="pt-BR" altLang="pt-BR" sz="1600" b="1" i="0" u="none" strike="noStrike" cap="none" normalizeH="0" baseline="0" dirty="0">
                <a:ln>
                  <a:noFill/>
                </a:ln>
                <a:effectLst/>
                <a:latin typeface="+mj-lt"/>
                <a:cs typeface="Arial" pitchFamily="34" charset="0"/>
              </a:rPr>
              <a:t>ncerteza-padrão (VIM 2012): </a:t>
            </a:r>
            <a:r>
              <a:rPr kumimoji="0" lang="pt-BR" altLang="pt-BR" sz="1600" i="0" u="none" strike="noStrike" cap="none" normalizeH="0" baseline="0" dirty="0">
                <a:ln>
                  <a:noFill/>
                </a:ln>
                <a:effectLst/>
                <a:latin typeface="+mj-lt"/>
                <a:cs typeface="Arial" pitchFamily="34" charset="0"/>
              </a:rPr>
              <a:t>Incerteza de medição expressa na forma dum desvio-padrão</a:t>
            </a:r>
            <a:r>
              <a:rPr kumimoji="0" lang="pt-BR" altLang="pt-BR" sz="1600" b="0" i="0" u="none" strike="noStrike" cap="none" normalizeH="0" baseline="0" dirty="0">
                <a:ln>
                  <a:noFill/>
                </a:ln>
                <a:effectLst/>
                <a:latin typeface="+mj-lt"/>
                <a:cs typeface="Arial" pitchFamily="34" charset="0"/>
              </a:rPr>
              <a:t>.</a:t>
            </a:r>
          </a:p>
          <a:p>
            <a:pPr lvl="0" algn="just">
              <a:lnSpc>
                <a:spcPct val="250000"/>
              </a:lnSpc>
              <a:spcBef>
                <a:spcPts val="400"/>
              </a:spcBef>
              <a:spcAft>
                <a:spcPts val="400"/>
              </a:spcAft>
            </a:pPr>
            <a:r>
              <a:rPr lang="pt-BR" sz="1600" b="1" dirty="0">
                <a:latin typeface="+mj-lt"/>
              </a:rPr>
              <a:t>Incerteza-padrão combinada (VIM 2012):  </a:t>
            </a:r>
            <a:r>
              <a:rPr lang="pt-BR" sz="1600" dirty="0">
                <a:latin typeface="+mj-lt"/>
              </a:rPr>
              <a:t>Incerteza-padrão</a:t>
            </a:r>
            <a:r>
              <a:rPr lang="pt-BR" sz="1600" b="1" dirty="0">
                <a:latin typeface="+mj-lt"/>
              </a:rPr>
              <a:t> </a:t>
            </a:r>
            <a:r>
              <a:rPr lang="pt-BR" sz="1600" dirty="0">
                <a:latin typeface="+mj-lt"/>
              </a:rPr>
              <a:t>obtida ao se utilizarem incertezas-padrão individuais associadas às grandezas de entrada num modelo de medição.</a:t>
            </a:r>
          </a:p>
        </p:txBody>
      </p:sp>
      <p:sp>
        <p:nvSpPr>
          <p:cNvPr id="15" name="Título 1">
            <a:extLst>
              <a:ext uri="{FF2B5EF4-FFF2-40B4-BE49-F238E27FC236}">
                <a16:creationId xmlns="" xmlns:a16="http://schemas.microsoft.com/office/drawing/2014/main" id="{45C180E6-22CB-402C-A664-9622F41DD25D}"/>
              </a:ext>
            </a:extLst>
          </p:cNvPr>
          <p:cNvSpPr>
            <a:spLocks noGrp="1"/>
          </p:cNvSpPr>
          <p:nvPr>
            <p:ph type="title"/>
          </p:nvPr>
        </p:nvSpPr>
        <p:spPr>
          <a:xfrm>
            <a:off x="509960" y="28265"/>
            <a:ext cx="8904496" cy="1026144"/>
          </a:xfrm>
        </p:spPr>
        <p:txBody>
          <a:bodyPr>
            <a:normAutofit/>
          </a:bodyPr>
          <a:lstStyle/>
          <a:p>
            <a:pPr algn="l" eaLnBrk="1" hangingPunct="1"/>
            <a:r>
              <a:rPr lang="pt-BR" sz="2200" b="1" cap="all" dirty="0">
                <a:solidFill>
                  <a:srgbClr val="0066B2"/>
                </a:solidFill>
              </a:rPr>
              <a:t>4. Guia Para Expressão da Incerteza de </a:t>
            </a:r>
            <a:r>
              <a:rPr lang="pt-BR" sz="2200" b="1" cap="all" dirty="0" smtClean="0">
                <a:solidFill>
                  <a:srgbClr val="0066B2"/>
                </a:solidFill>
              </a:rPr>
              <a:t>Medição (</a:t>
            </a:r>
            <a:r>
              <a:rPr lang="pt-BR" sz="2200" b="1" cap="all" dirty="0">
                <a:solidFill>
                  <a:srgbClr val="0066B2"/>
                </a:solidFill>
              </a:rPr>
              <a:t>ISO GUM 2008)</a:t>
            </a:r>
          </a:p>
        </p:txBody>
      </p:sp>
    </p:spTree>
    <p:extLst>
      <p:ext uri="{BB962C8B-B14F-4D97-AF65-F5344CB8AC3E}">
        <p14:creationId xmlns:p14="http://schemas.microsoft.com/office/powerpoint/2010/main" val="1523549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ítulo 1"/>
          <p:cNvSpPr>
            <a:spLocks noGrp="1"/>
          </p:cNvSpPr>
          <p:nvPr>
            <p:ph type="title" idx="4294967295"/>
          </p:nvPr>
        </p:nvSpPr>
        <p:spPr>
          <a:xfrm>
            <a:off x="421832" y="182642"/>
            <a:ext cx="7886349" cy="638768"/>
          </a:xfrm>
        </p:spPr>
        <p:txBody>
          <a:bodyPr>
            <a:normAutofit/>
          </a:bodyPr>
          <a:lstStyle/>
          <a:p>
            <a:r>
              <a:rPr lang="pt-BR" sz="2200" b="1" dirty="0">
                <a:solidFill>
                  <a:srgbClr val="0066B2"/>
                </a:solidFill>
              </a:rPr>
              <a:t>1. PORTARIA 233 Inmetro – CLASSIFICAÇÃO DE MASSAS</a:t>
            </a:r>
            <a:endParaRPr lang="pt-BR" sz="2200" dirty="0">
              <a:solidFill>
                <a:srgbClr val="0066B2"/>
              </a:solidFill>
            </a:endParaRPr>
          </a:p>
        </p:txBody>
      </p:sp>
      <p:sp>
        <p:nvSpPr>
          <p:cNvPr id="23554" name="Espaço Reservado para Conteúdo 2"/>
          <p:cNvSpPr>
            <a:spLocks noGrp="1"/>
          </p:cNvSpPr>
          <p:nvPr>
            <p:ph idx="4294967295"/>
          </p:nvPr>
        </p:nvSpPr>
        <p:spPr>
          <a:xfrm>
            <a:off x="447591" y="1168119"/>
            <a:ext cx="7920000" cy="1936911"/>
          </a:xfrm>
        </p:spPr>
        <p:txBody>
          <a:bodyPr>
            <a:normAutofit/>
          </a:bodyPr>
          <a:lstStyle/>
          <a:p>
            <a:pPr marL="0" indent="0" algn="just">
              <a:lnSpc>
                <a:spcPct val="120000"/>
              </a:lnSpc>
              <a:buFont typeface="Arial" charset="0"/>
              <a:buNone/>
            </a:pPr>
            <a:r>
              <a:rPr lang="pt-BR" sz="1600" b="1" dirty="0">
                <a:latin typeface="+mj-lt"/>
              </a:rPr>
              <a:t>Coleção de Pesos-padrão</a:t>
            </a:r>
            <a:r>
              <a:rPr lang="pt-BR" sz="1600" dirty="0">
                <a:latin typeface="+mj-lt"/>
              </a:rPr>
              <a:t>: Uma série de pesos, usualmente apresentada em uma caixa ou estojo, de maneira, a possibilitar qualquer pesagem de cargas compreendidas entre a massa do peso de maior valor nominal e a soma das massas de todos os pesos da série, com uma progressão na qual a massa do peso de menor valor nominal constitui o menor incremento da série.</a:t>
            </a:r>
          </a:p>
          <a:p>
            <a:pPr marL="0" indent="0" algn="just">
              <a:lnSpc>
                <a:spcPct val="120000"/>
              </a:lnSpc>
              <a:buFont typeface="Arial" charset="0"/>
              <a:buNone/>
            </a:pPr>
            <a:endParaRPr lang="pt-BR" sz="1800" dirty="0"/>
          </a:p>
        </p:txBody>
      </p:sp>
      <p:pic>
        <p:nvPicPr>
          <p:cNvPr id="23556" name="Picture 4" descr="2014-10-22_12-04-05_937"/>
          <p:cNvPicPr>
            <a:picLocks noChangeAspect="1" noChangeArrowheads="1"/>
          </p:cNvPicPr>
          <p:nvPr/>
        </p:nvPicPr>
        <p:blipFill>
          <a:blip r:embed="rId2"/>
          <a:srcRect/>
          <a:stretch>
            <a:fillRect/>
          </a:stretch>
        </p:blipFill>
        <p:spPr bwMode="auto">
          <a:xfrm>
            <a:off x="1828801" y="2681483"/>
            <a:ext cx="4520484" cy="2539743"/>
          </a:xfrm>
          <a:prstGeom prst="rect">
            <a:avLst/>
          </a:prstGeom>
          <a:ln>
            <a:noFill/>
          </a:ln>
          <a:effectLst>
            <a:outerShdw blurRad="292100" dist="139700" dir="2700000" algn="tl" rotWithShape="0">
              <a:srgbClr val="333333">
                <a:alpha val="65000"/>
              </a:srgbClr>
            </a:outerShdw>
          </a:effectLst>
        </p:spPr>
      </p:pic>
      <p:sp>
        <p:nvSpPr>
          <p:cNvPr id="3" name="CaixaDeTexto 2">
            <a:extLst>
              <a:ext uri="{FF2B5EF4-FFF2-40B4-BE49-F238E27FC236}">
                <a16:creationId xmlns="" xmlns:a16="http://schemas.microsoft.com/office/drawing/2014/main" id="{E326C2EB-5822-49D3-95AB-5EEA9B171FC7}"/>
              </a:ext>
            </a:extLst>
          </p:cNvPr>
          <p:cNvSpPr txBox="1"/>
          <p:nvPr/>
        </p:nvSpPr>
        <p:spPr>
          <a:xfrm>
            <a:off x="1828801" y="5388651"/>
            <a:ext cx="5780867" cy="584775"/>
          </a:xfrm>
          <a:prstGeom prst="rect">
            <a:avLst/>
          </a:prstGeom>
          <a:noFill/>
        </p:spPr>
        <p:txBody>
          <a:bodyPr wrap="square" rtlCol="0">
            <a:spAutoFit/>
          </a:bodyPr>
          <a:lstStyle/>
          <a:p>
            <a:pPr algn="just"/>
            <a:r>
              <a:rPr lang="pt-BR" sz="1600" b="1" dirty="0">
                <a:latin typeface="+mj-lt"/>
              </a:rPr>
              <a:t>Coleção de massa padrão classe E2 </a:t>
            </a:r>
          </a:p>
          <a:p>
            <a:pPr algn="just"/>
            <a:r>
              <a:rPr lang="pt-BR" sz="1600" b="1" dirty="0">
                <a:latin typeface="+mj-lt"/>
              </a:rPr>
              <a:t>1 g; 2g, 2g; 5 g; 10 g; 20 g, 20 g; 50 g; 100 g; 200 g, 200 g</a:t>
            </a:r>
          </a:p>
        </p:txBody>
      </p:sp>
    </p:spTree>
    <p:extLst>
      <p:ext uri="{BB962C8B-B14F-4D97-AF65-F5344CB8AC3E}">
        <p14:creationId xmlns:p14="http://schemas.microsoft.com/office/powerpoint/2010/main" val="1085124063"/>
      </p:ext>
    </p:extLst>
  </p:cSld>
  <p:clrMapOvr>
    <a:masterClrMapping/>
  </p:clrMapOvr>
  <p:transition advTm="10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979" name="Object 3"/>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19662" name="Equação" r:id="rId3" imgW="114151" imgH="215619" progId="Equation.3">
                  <p:embed/>
                </p:oleObj>
              </mc:Choice>
              <mc:Fallback>
                <p:oleObj name="Equação" r:id="rId3" imgW="114151" imgH="215619" progId="Equation.3">
                  <p:embed/>
                  <p:pic>
                    <p:nvPicPr>
                      <p:cNvPr id="12697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graphicFrame>
        <p:nvGraphicFramePr>
          <p:cNvPr id="126987" name="Object 11"/>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9663" name="Equation" r:id="rId5" imgW="114120" imgH="215640" progId="Equation.3">
                  <p:embed/>
                </p:oleObj>
              </mc:Choice>
              <mc:Fallback>
                <p:oleObj name="Equation" r:id="rId5" imgW="114120" imgH="215640" progId="Equation.3">
                  <p:embed/>
                  <p:pic>
                    <p:nvPicPr>
                      <p:cNvPr id="126987"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6988" name="Object 1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9664" name="Equation" r:id="rId6" imgW="114120" imgH="215640" progId="Equation.3">
                  <p:embed/>
                </p:oleObj>
              </mc:Choice>
              <mc:Fallback>
                <p:oleObj name="Equation" r:id="rId6" imgW="114120" imgH="215640" progId="Equation.3">
                  <p:embed/>
                  <p:pic>
                    <p:nvPicPr>
                      <p:cNvPr id="126988"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4" name="Retângulo 13">
                <a:extLst>
                  <a:ext uri="{FF2B5EF4-FFF2-40B4-BE49-F238E27FC236}">
                    <a16:creationId xmlns="" xmlns:a16="http://schemas.microsoft.com/office/drawing/2014/main" id="{F60FB6CC-05DA-4B1C-BC04-5860BF423A16}"/>
                  </a:ext>
                </a:extLst>
              </p:cNvPr>
              <p:cNvSpPr/>
              <p:nvPr/>
            </p:nvSpPr>
            <p:spPr>
              <a:xfrm>
                <a:off x="669150" y="1352550"/>
                <a:ext cx="7920000" cy="3603487"/>
              </a:xfrm>
              <a:prstGeom prst="rect">
                <a:avLst/>
              </a:prstGeom>
            </p:spPr>
            <p:txBody>
              <a:bodyPr wrap="square">
                <a:spAutoFit/>
              </a:bodyPr>
              <a:lstStyle/>
              <a:p>
                <a:pPr algn="just">
                  <a:lnSpc>
                    <a:spcPct val="120000"/>
                  </a:lnSpc>
                </a:pPr>
                <a:r>
                  <a:rPr lang="pt-BR" sz="1600" b="1" dirty="0" smtClean="0">
                    <a:solidFill>
                      <a:srgbClr val="E1B937"/>
                    </a:solidFill>
                    <a:latin typeface="+mj-lt"/>
                  </a:rPr>
                  <a:t>DETERMINANDO A INCERTEZA-PADRÃO COMBINADA – UC</a:t>
                </a:r>
              </a:p>
              <a:p>
                <a:pPr algn="just">
                  <a:lnSpc>
                    <a:spcPct val="120000"/>
                  </a:lnSpc>
                </a:pPr>
                <a:endParaRPr lang="pt-BR" sz="1600" b="1" dirty="0" smtClean="0">
                  <a:solidFill>
                    <a:schemeClr val="tx1"/>
                  </a:solidFill>
                  <a:latin typeface="+mj-lt"/>
                </a:endParaRPr>
              </a:p>
              <a:p>
                <a:pPr algn="just">
                  <a:lnSpc>
                    <a:spcPct val="120000"/>
                  </a:lnSpc>
                </a:pPr>
                <a:endParaRPr lang="pt-BR" sz="1600" b="1" dirty="0">
                  <a:solidFill>
                    <a:schemeClr val="tx1"/>
                  </a:solidFill>
                  <a:latin typeface="+mj-lt"/>
                </a:endParaRPr>
              </a:p>
              <a:p>
                <a:pPr algn="just">
                  <a:lnSpc>
                    <a:spcPct val="120000"/>
                  </a:lnSpc>
                </a:pPr>
                <a14:m>
                  <m:oMathPara xmlns:m="http://schemas.openxmlformats.org/officeDocument/2006/math">
                    <m:oMathParaPr>
                      <m:jc m:val="centerGroup"/>
                    </m:oMathParaPr>
                    <m:oMath xmlns:m="http://schemas.openxmlformats.org/officeDocument/2006/math">
                      <m:sSup>
                        <m:sSupPr>
                          <m:ctrlPr>
                            <a:rPr lang="pt-BR" sz="1600" i="1">
                              <a:solidFill>
                                <a:schemeClr val="tx1"/>
                              </a:solidFill>
                              <a:latin typeface="Cambria Math" panose="02040503050406030204" pitchFamily="18" charset="0"/>
                            </a:rPr>
                          </m:ctrlPr>
                        </m:sSupPr>
                        <m:e>
                          <m:r>
                            <a:rPr lang="pt-BR" sz="1600" i="1">
                              <a:solidFill>
                                <a:schemeClr val="tx1"/>
                              </a:solidFill>
                              <a:latin typeface="Cambria Math" panose="02040503050406030204" pitchFamily="18" charset="0"/>
                            </a:rPr>
                            <m:t>𝑢</m:t>
                          </m:r>
                          <m:r>
                            <a:rPr lang="pt-BR" sz="1600" b="0" i="1" smtClean="0">
                              <a:solidFill>
                                <a:schemeClr val="tx1"/>
                              </a:solidFill>
                              <a:latin typeface="Cambria Math" panose="02040503050406030204" pitchFamily="18" charset="0"/>
                            </a:rPr>
                            <m:t>𝑐</m:t>
                          </m:r>
                        </m:e>
                        <m:sup>
                          <m:r>
                            <a:rPr lang="pt-BR" sz="1600" i="1">
                              <a:solidFill>
                                <a:schemeClr val="tx1"/>
                              </a:solidFill>
                              <a:latin typeface="Cambria Math" panose="02040503050406030204" pitchFamily="18" charset="0"/>
                            </a:rPr>
                            <m:t>2</m:t>
                          </m:r>
                        </m:sup>
                      </m:sSup>
                      <m:d>
                        <m:dPr>
                          <m:ctrlPr>
                            <a:rPr lang="pt-BR" sz="1600" i="1">
                              <a:solidFill>
                                <a:schemeClr val="tx1"/>
                              </a:solidFill>
                              <a:latin typeface="Cambria Math" panose="02040503050406030204" pitchFamily="18" charset="0"/>
                            </a:rPr>
                          </m:ctrlPr>
                        </m:dPr>
                        <m:e>
                          <m:r>
                            <a:rPr lang="pt-BR" sz="1600" i="1">
                              <a:solidFill>
                                <a:schemeClr val="tx1"/>
                              </a:solidFill>
                              <a:latin typeface="Cambria Math" panose="02040503050406030204" pitchFamily="18" charset="0"/>
                            </a:rPr>
                            <m:t>𝑌</m:t>
                          </m:r>
                        </m:e>
                      </m:d>
                      <m:r>
                        <a:rPr lang="pt-BR" sz="1600" i="1">
                          <a:solidFill>
                            <a:schemeClr val="tx1"/>
                          </a:solidFill>
                          <a:latin typeface="Cambria Math" panose="02040503050406030204" pitchFamily="18" charset="0"/>
                        </a:rPr>
                        <m:t>=</m:t>
                      </m:r>
                      <m:nary>
                        <m:naryPr>
                          <m:chr m:val="∑"/>
                          <m:ctrlPr>
                            <a:rPr lang="pt-BR" sz="1600" i="1">
                              <a:solidFill>
                                <a:schemeClr val="tx1"/>
                              </a:solidFill>
                              <a:latin typeface="Cambria Math" panose="02040503050406030204" pitchFamily="18" charset="0"/>
                            </a:rPr>
                          </m:ctrlPr>
                        </m:naryPr>
                        <m:sub>
                          <m:r>
                            <m:rPr>
                              <m:brk m:alnAt="23"/>
                            </m:rPr>
                            <a:rPr lang="pt-BR" sz="1600" i="1">
                              <a:solidFill>
                                <a:schemeClr val="tx1"/>
                              </a:solidFill>
                              <a:latin typeface="Cambria Math" panose="02040503050406030204" pitchFamily="18" charset="0"/>
                            </a:rPr>
                            <m:t>𝑖</m:t>
                          </m:r>
                          <m:r>
                            <a:rPr lang="pt-BR" sz="1600" i="1">
                              <a:solidFill>
                                <a:schemeClr val="tx1"/>
                              </a:solidFill>
                              <a:latin typeface="Cambria Math" panose="02040503050406030204" pitchFamily="18" charset="0"/>
                            </a:rPr>
                            <m:t>=1</m:t>
                          </m:r>
                        </m:sub>
                        <m:sup>
                          <m:r>
                            <a:rPr lang="pt-BR" sz="1600" i="1">
                              <a:solidFill>
                                <a:schemeClr val="tx1"/>
                              </a:solidFill>
                              <a:latin typeface="Cambria Math" panose="02040503050406030204" pitchFamily="18" charset="0"/>
                            </a:rPr>
                            <m:t>𝑛</m:t>
                          </m:r>
                        </m:sup>
                        <m:e>
                          <m:sSup>
                            <m:sSupPr>
                              <m:ctrlPr>
                                <a:rPr lang="pt-BR" sz="1600" i="1">
                                  <a:solidFill>
                                    <a:schemeClr val="tx1"/>
                                  </a:solidFill>
                                  <a:latin typeface="Cambria Math" panose="02040503050406030204" pitchFamily="18" charset="0"/>
                                </a:rPr>
                              </m:ctrlPr>
                            </m:sSupPr>
                            <m:e>
                              <m:d>
                                <m:dPr>
                                  <m:ctrlPr>
                                    <a:rPr lang="pt-BR" sz="1600" i="1">
                                      <a:solidFill>
                                        <a:schemeClr val="tx1"/>
                                      </a:solidFill>
                                      <a:latin typeface="Cambria Math" panose="02040503050406030204" pitchFamily="18" charset="0"/>
                                    </a:rPr>
                                  </m:ctrlPr>
                                </m:dPr>
                                <m:e>
                                  <m:f>
                                    <m:fPr>
                                      <m:ctrlPr>
                                        <a:rPr lang="pt-BR" sz="1600" i="1">
                                          <a:solidFill>
                                            <a:schemeClr val="tx1"/>
                                          </a:solidFill>
                                          <a:latin typeface="Cambria Math" panose="02040503050406030204" pitchFamily="18" charset="0"/>
                                        </a:rPr>
                                      </m:ctrlPr>
                                    </m:fPr>
                                    <m:num>
                                      <m:r>
                                        <a:rPr lang="pt-BR" sz="1600" i="1">
                                          <a:solidFill>
                                            <a:schemeClr val="tx1"/>
                                          </a:solidFill>
                                          <a:latin typeface="Cambria Math" panose="02040503050406030204" pitchFamily="18" charset="0"/>
                                        </a:rPr>
                                        <m:t>𝜕</m:t>
                                      </m:r>
                                      <m:r>
                                        <a:rPr lang="pt-BR" sz="1600" i="1">
                                          <a:solidFill>
                                            <a:schemeClr val="tx1"/>
                                          </a:solidFill>
                                          <a:latin typeface="Cambria Math" panose="02040503050406030204" pitchFamily="18" charset="0"/>
                                        </a:rPr>
                                        <m:t>𝑓</m:t>
                                      </m:r>
                                    </m:num>
                                    <m:den>
                                      <m:r>
                                        <a:rPr lang="pt-BR" sz="1600" i="1">
                                          <a:solidFill>
                                            <a:schemeClr val="tx1"/>
                                          </a:solidFill>
                                          <a:latin typeface="Cambria Math" panose="02040503050406030204" pitchFamily="18" charset="0"/>
                                        </a:rPr>
                                        <m:t>𝜕</m:t>
                                      </m:r>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𝑋</m:t>
                                          </m:r>
                                        </m:e>
                                        <m:sub>
                                          <m:r>
                                            <a:rPr lang="pt-BR" sz="1600" i="1">
                                              <a:solidFill>
                                                <a:schemeClr val="tx1"/>
                                              </a:solidFill>
                                              <a:latin typeface="Cambria Math" panose="02040503050406030204" pitchFamily="18" charset="0"/>
                                            </a:rPr>
                                            <m:t>𝑖</m:t>
                                          </m:r>
                                        </m:sub>
                                      </m:sSub>
                                    </m:den>
                                  </m:f>
                                </m:e>
                              </m:d>
                            </m:e>
                            <m:sup>
                              <m:r>
                                <a:rPr lang="pt-BR" sz="1600" i="1">
                                  <a:solidFill>
                                    <a:schemeClr val="tx1"/>
                                  </a:solidFill>
                                  <a:latin typeface="Cambria Math" panose="02040503050406030204" pitchFamily="18" charset="0"/>
                                </a:rPr>
                                <m:t>2</m:t>
                              </m:r>
                            </m:sup>
                          </m:sSup>
                          <m:sSup>
                            <m:sSupPr>
                              <m:ctrlPr>
                                <a:rPr lang="pt-BR" sz="1600" i="1">
                                  <a:solidFill>
                                    <a:schemeClr val="tx1"/>
                                  </a:solidFill>
                                  <a:latin typeface="Cambria Math" panose="02040503050406030204" pitchFamily="18" charset="0"/>
                                </a:rPr>
                              </m:ctrlPr>
                            </m:sSupPr>
                            <m:e>
                              <m:r>
                                <a:rPr lang="pt-BR" sz="1600" i="1">
                                  <a:solidFill>
                                    <a:schemeClr val="tx1"/>
                                  </a:solidFill>
                                  <a:latin typeface="Cambria Math" panose="02040503050406030204" pitchFamily="18" charset="0"/>
                                </a:rPr>
                                <m:t>𝑢</m:t>
                              </m:r>
                            </m:e>
                            <m:sup>
                              <m:r>
                                <a:rPr lang="pt-BR" sz="1600" i="1">
                                  <a:solidFill>
                                    <a:schemeClr val="tx1"/>
                                  </a:solidFill>
                                  <a:latin typeface="Cambria Math" panose="02040503050406030204" pitchFamily="18" charset="0"/>
                                </a:rPr>
                                <m:t>2</m:t>
                              </m:r>
                            </m:sup>
                          </m:sSup>
                          <m:d>
                            <m:dPr>
                              <m:ctrlPr>
                                <a:rPr lang="pt-BR" sz="1600" i="1">
                                  <a:solidFill>
                                    <a:schemeClr val="tx1"/>
                                  </a:solidFill>
                                  <a:latin typeface="Cambria Math" panose="02040503050406030204" pitchFamily="18" charset="0"/>
                                </a:rPr>
                              </m:ctrlPr>
                            </m:dPr>
                            <m:e>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𝑋</m:t>
                                  </m:r>
                                </m:e>
                                <m:sub>
                                  <m:r>
                                    <a:rPr lang="pt-BR" sz="1600" i="1">
                                      <a:solidFill>
                                        <a:schemeClr val="tx1"/>
                                      </a:solidFill>
                                      <a:latin typeface="Cambria Math" panose="02040503050406030204" pitchFamily="18" charset="0"/>
                                    </a:rPr>
                                    <m:t>𝑖</m:t>
                                  </m:r>
                                </m:sub>
                              </m:sSub>
                            </m:e>
                          </m:d>
                        </m:e>
                      </m:nary>
                    </m:oMath>
                  </m:oMathPara>
                </a14:m>
                <a:endParaRPr lang="pt-BR" sz="1600" dirty="0">
                  <a:solidFill>
                    <a:schemeClr val="tx1"/>
                  </a:solidFill>
                  <a:latin typeface="+mj-lt"/>
                </a:endParaRPr>
              </a:p>
              <a:p>
                <a:pPr algn="just">
                  <a:lnSpc>
                    <a:spcPct val="120000"/>
                  </a:lnSpc>
                </a:pPr>
                <a:endParaRPr lang="pt-BR" sz="1600" dirty="0" smtClean="0">
                  <a:solidFill>
                    <a:schemeClr val="tx1"/>
                  </a:solidFill>
                  <a:latin typeface="+mj-lt"/>
                </a:endParaRPr>
              </a:p>
              <a:p>
                <a:pPr algn="just">
                  <a:lnSpc>
                    <a:spcPct val="120000"/>
                  </a:lnSpc>
                </a:pPr>
                <a:endParaRPr lang="pt-BR" sz="1600" dirty="0">
                  <a:solidFill>
                    <a:schemeClr val="tx1"/>
                  </a:solidFill>
                  <a:latin typeface="+mj-lt"/>
                </a:endParaRPr>
              </a:p>
              <a:p>
                <a:pPr algn="just">
                  <a:lnSpc>
                    <a:spcPct val="120000"/>
                  </a:lnSpc>
                </a:pPr>
                <a:r>
                  <a:rPr lang="pt-BR" sz="1600" dirty="0">
                    <a:solidFill>
                      <a:schemeClr val="tx1"/>
                    </a:solidFill>
                    <a:latin typeface="+mj-lt"/>
                  </a:rPr>
                  <a:t>Nota 1: A derivada parcial </a:t>
                </a:r>
                <a14:m>
                  <m:oMath xmlns:m="http://schemas.openxmlformats.org/officeDocument/2006/math">
                    <m:f>
                      <m:fPr>
                        <m:ctrlPr>
                          <a:rPr lang="pt-BR" sz="1600" i="1" smtClean="0">
                            <a:solidFill>
                              <a:schemeClr val="tx1"/>
                            </a:solidFill>
                            <a:latin typeface="Cambria Math" panose="02040503050406030204" pitchFamily="18" charset="0"/>
                          </a:rPr>
                        </m:ctrlPr>
                      </m:fPr>
                      <m:num>
                        <m:r>
                          <a:rPr lang="pt-BR" sz="1600" i="1">
                            <a:solidFill>
                              <a:schemeClr val="tx1"/>
                            </a:solidFill>
                            <a:latin typeface="Cambria Math" panose="02040503050406030204" pitchFamily="18" charset="0"/>
                          </a:rPr>
                          <m:t>𝜕</m:t>
                        </m:r>
                        <m:r>
                          <a:rPr lang="pt-BR" sz="1600" i="1">
                            <a:solidFill>
                              <a:schemeClr val="tx1"/>
                            </a:solidFill>
                            <a:latin typeface="Cambria Math" panose="02040503050406030204" pitchFamily="18" charset="0"/>
                          </a:rPr>
                          <m:t>𝑓</m:t>
                        </m:r>
                      </m:num>
                      <m:den>
                        <m:r>
                          <a:rPr lang="pt-BR" sz="1600" i="1">
                            <a:solidFill>
                              <a:schemeClr val="tx1"/>
                            </a:solidFill>
                            <a:latin typeface="Cambria Math" panose="02040503050406030204" pitchFamily="18" charset="0"/>
                          </a:rPr>
                          <m:t>𝜕</m:t>
                        </m:r>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𝑋</m:t>
                            </m:r>
                          </m:e>
                          <m:sub>
                            <m:r>
                              <a:rPr lang="pt-BR" sz="1600" i="1">
                                <a:solidFill>
                                  <a:schemeClr val="tx1"/>
                                </a:solidFill>
                                <a:latin typeface="Cambria Math" panose="02040503050406030204" pitchFamily="18" charset="0"/>
                              </a:rPr>
                              <m:t>𝑖</m:t>
                            </m:r>
                          </m:sub>
                        </m:sSub>
                      </m:den>
                    </m:f>
                  </m:oMath>
                </a14:m>
                <a:r>
                  <a:rPr lang="pt-BR" sz="1600" dirty="0">
                    <a:solidFill>
                      <a:schemeClr val="tx1"/>
                    </a:solidFill>
                    <a:latin typeface="+mj-lt"/>
                  </a:rPr>
                  <a:t> é denominada COEFICIENTE DE SENSIBILIDADE da grandeza </a:t>
                </a:r>
                <a14:m>
                  <m:oMath xmlns:m="http://schemas.openxmlformats.org/officeDocument/2006/math">
                    <m:sSub>
                      <m:sSubPr>
                        <m:ctrlPr>
                          <a:rPr lang="pt-BR" sz="1600" i="1" smtClean="0">
                            <a:solidFill>
                              <a:schemeClr val="tx1"/>
                            </a:solidFill>
                            <a:latin typeface="Cambria Math" panose="02040503050406030204" pitchFamily="18" charset="0"/>
                          </a:rPr>
                        </m:ctrlPr>
                      </m:sSubPr>
                      <m:e>
                        <m:r>
                          <a:rPr lang="pt-BR" sz="1600" b="0" i="1" smtClean="0">
                            <a:solidFill>
                              <a:schemeClr val="tx1"/>
                            </a:solidFill>
                            <a:latin typeface="Cambria Math" panose="02040503050406030204" pitchFamily="18" charset="0"/>
                          </a:rPr>
                          <m:t>𝑋</m:t>
                        </m:r>
                      </m:e>
                      <m:sub>
                        <m:r>
                          <a:rPr lang="pt-BR" sz="1600" b="0" i="1" smtClean="0">
                            <a:solidFill>
                              <a:schemeClr val="tx1"/>
                            </a:solidFill>
                            <a:latin typeface="Cambria Math" panose="02040503050406030204" pitchFamily="18" charset="0"/>
                          </a:rPr>
                          <m:t>𝑖</m:t>
                        </m:r>
                      </m:sub>
                    </m:sSub>
                  </m:oMath>
                </a14:m>
                <a:r>
                  <a:rPr lang="pt-BR" sz="1600" dirty="0">
                    <a:solidFill>
                      <a:schemeClr val="tx1"/>
                    </a:solidFill>
                    <a:latin typeface="+mj-lt"/>
                  </a:rPr>
                  <a:t>. O coeficiente de sensibilidade </a:t>
                </a:r>
                <a14:m>
                  <m:oMath xmlns:m="http://schemas.openxmlformats.org/officeDocument/2006/math">
                    <m:f>
                      <m:fPr>
                        <m:ctrlPr>
                          <a:rPr lang="pt-BR" sz="1600" i="1">
                            <a:solidFill>
                              <a:schemeClr val="tx1"/>
                            </a:solidFill>
                            <a:latin typeface="Cambria Math" panose="02040503050406030204" pitchFamily="18" charset="0"/>
                          </a:rPr>
                        </m:ctrlPr>
                      </m:fPr>
                      <m:num>
                        <m:r>
                          <a:rPr lang="pt-BR" sz="1600" i="1">
                            <a:solidFill>
                              <a:schemeClr val="tx1"/>
                            </a:solidFill>
                            <a:latin typeface="Cambria Math" panose="02040503050406030204" pitchFamily="18" charset="0"/>
                          </a:rPr>
                          <m:t>𝜕</m:t>
                        </m:r>
                        <m:r>
                          <a:rPr lang="pt-BR" sz="1600" i="1">
                            <a:solidFill>
                              <a:schemeClr val="tx1"/>
                            </a:solidFill>
                            <a:latin typeface="Cambria Math" panose="02040503050406030204" pitchFamily="18" charset="0"/>
                          </a:rPr>
                          <m:t>𝑓</m:t>
                        </m:r>
                      </m:num>
                      <m:den>
                        <m:r>
                          <a:rPr lang="pt-BR" sz="1600" i="1">
                            <a:solidFill>
                              <a:schemeClr val="tx1"/>
                            </a:solidFill>
                            <a:latin typeface="Cambria Math" panose="02040503050406030204" pitchFamily="18" charset="0"/>
                          </a:rPr>
                          <m:t>𝜕</m:t>
                        </m:r>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𝑋</m:t>
                            </m:r>
                          </m:e>
                          <m:sub>
                            <m:r>
                              <a:rPr lang="pt-BR" sz="1600" i="1">
                                <a:solidFill>
                                  <a:schemeClr val="tx1"/>
                                </a:solidFill>
                                <a:latin typeface="Cambria Math" panose="02040503050406030204" pitchFamily="18" charset="0"/>
                              </a:rPr>
                              <m:t>𝑖</m:t>
                            </m:r>
                          </m:sub>
                        </m:sSub>
                      </m:den>
                    </m:f>
                    <m:r>
                      <a:rPr lang="pt-BR" sz="1600" i="1">
                        <a:solidFill>
                          <a:schemeClr val="tx1"/>
                        </a:solidFill>
                        <a:latin typeface="Cambria Math" panose="02040503050406030204" pitchFamily="18" charset="0"/>
                      </a:rPr>
                      <m:t> </m:t>
                    </m:r>
                  </m:oMath>
                </a14:m>
                <a:r>
                  <a:rPr lang="pt-BR" sz="1600" dirty="0">
                    <a:solidFill>
                      <a:schemeClr val="tx1"/>
                    </a:solidFill>
                    <a:latin typeface="+mj-lt"/>
                  </a:rPr>
                  <a:t>, descreve como a estimativa da grandeza de saída Y varia com alterações nos valores das estimativas de entrada </a:t>
                </a:r>
                <a14:m>
                  <m:oMath xmlns:m="http://schemas.openxmlformats.org/officeDocument/2006/math">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𝑋</m:t>
                        </m:r>
                      </m:e>
                      <m:sub>
                        <m:r>
                          <a:rPr lang="pt-BR" sz="1600" i="1">
                            <a:solidFill>
                              <a:schemeClr val="tx1"/>
                            </a:solidFill>
                            <a:latin typeface="Cambria Math" panose="02040503050406030204" pitchFamily="18" charset="0"/>
                          </a:rPr>
                          <m:t>1</m:t>
                        </m:r>
                      </m:sub>
                    </m:sSub>
                    <m:r>
                      <a:rPr lang="pt-BR" sz="1600" i="1">
                        <a:solidFill>
                          <a:schemeClr val="tx1"/>
                        </a:solidFill>
                        <a:latin typeface="Cambria Math" panose="02040503050406030204" pitchFamily="18" charset="0"/>
                      </a:rPr>
                      <m:t>; </m:t>
                    </m:r>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𝑋</m:t>
                        </m:r>
                      </m:e>
                      <m:sub>
                        <m:r>
                          <a:rPr lang="pt-BR" sz="1600" i="1">
                            <a:solidFill>
                              <a:schemeClr val="tx1"/>
                            </a:solidFill>
                            <a:latin typeface="Cambria Math" panose="02040503050406030204" pitchFamily="18" charset="0"/>
                          </a:rPr>
                          <m:t>2</m:t>
                        </m:r>
                      </m:sub>
                    </m:sSub>
                    <m:r>
                      <a:rPr lang="pt-BR" sz="1600" i="1">
                        <a:solidFill>
                          <a:schemeClr val="tx1"/>
                        </a:solidFill>
                        <a:latin typeface="Cambria Math" panose="02040503050406030204" pitchFamily="18" charset="0"/>
                      </a:rPr>
                      <m:t>;….</m:t>
                    </m:r>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𝑋</m:t>
                        </m:r>
                      </m:e>
                      <m:sub>
                        <m:r>
                          <a:rPr lang="pt-BR" sz="1600" i="1">
                            <a:solidFill>
                              <a:schemeClr val="tx1"/>
                            </a:solidFill>
                            <a:latin typeface="Cambria Math" panose="02040503050406030204" pitchFamily="18" charset="0"/>
                          </a:rPr>
                          <m:t>𝑛</m:t>
                        </m:r>
                      </m:sub>
                    </m:sSub>
                    <m:r>
                      <a:rPr lang="pt-BR" sz="1600" i="1">
                        <a:solidFill>
                          <a:schemeClr val="tx1"/>
                        </a:solidFill>
                        <a:latin typeface="Cambria Math" panose="02040503050406030204" pitchFamily="18" charset="0"/>
                      </a:rPr>
                      <m:t> </m:t>
                    </m:r>
                  </m:oMath>
                </a14:m>
                <a:endParaRPr lang="pt-BR" sz="1600" dirty="0">
                  <a:solidFill>
                    <a:schemeClr val="tx1"/>
                  </a:solidFill>
                  <a:latin typeface="+mj-lt"/>
                </a:endParaRPr>
              </a:p>
            </p:txBody>
          </p:sp>
        </mc:Choice>
        <mc:Fallback xmlns="">
          <p:sp>
            <p:nvSpPr>
              <p:cNvPr id="14" name="Retângulo 13">
                <a:extLst>
                  <a:ext uri="{FF2B5EF4-FFF2-40B4-BE49-F238E27FC236}">
                    <a16:creationId xmlns="" xmlns:a16="http://schemas.microsoft.com/office/drawing/2014/main" xmlns:a14="http://schemas.microsoft.com/office/drawing/2010/main" id="{F60FB6CC-05DA-4B1C-BC04-5860BF423A16}"/>
                  </a:ext>
                </a:extLst>
              </p:cNvPr>
              <p:cNvSpPr>
                <a:spLocks noRot="1" noChangeAspect="1" noMove="1" noResize="1" noEditPoints="1" noAdjustHandles="1" noChangeArrowheads="1" noChangeShapeType="1" noTextEdit="1"/>
              </p:cNvSpPr>
              <p:nvPr/>
            </p:nvSpPr>
            <p:spPr>
              <a:xfrm>
                <a:off x="669150" y="1352550"/>
                <a:ext cx="7920000" cy="3603487"/>
              </a:xfrm>
              <a:prstGeom prst="rect">
                <a:avLst/>
              </a:prstGeom>
              <a:blipFill rotWithShape="0">
                <a:blip r:embed="rId7"/>
                <a:stretch>
                  <a:fillRect l="-462" r="-385" b="-677"/>
                </a:stretch>
              </a:blipFill>
            </p:spPr>
            <p:txBody>
              <a:bodyPr/>
              <a:lstStyle/>
              <a:p>
                <a:r>
                  <a:rPr lang="pt-BR">
                    <a:noFill/>
                  </a:rPr>
                  <a:t> </a:t>
                </a:r>
              </a:p>
            </p:txBody>
          </p:sp>
        </mc:Fallback>
      </mc:AlternateContent>
      <p:sp>
        <p:nvSpPr>
          <p:cNvPr id="15" name="Título 1">
            <a:extLst>
              <a:ext uri="{FF2B5EF4-FFF2-40B4-BE49-F238E27FC236}">
                <a16:creationId xmlns="" xmlns:a16="http://schemas.microsoft.com/office/drawing/2014/main" id="{45C180E6-22CB-402C-A664-9622F41DD25D}"/>
              </a:ext>
            </a:extLst>
          </p:cNvPr>
          <p:cNvSpPr>
            <a:spLocks noGrp="1"/>
          </p:cNvSpPr>
          <p:nvPr>
            <p:ph type="title"/>
          </p:nvPr>
        </p:nvSpPr>
        <p:spPr>
          <a:xfrm>
            <a:off x="509960" y="28265"/>
            <a:ext cx="8775708" cy="1026144"/>
          </a:xfrm>
        </p:spPr>
        <p:txBody>
          <a:bodyPr>
            <a:normAutofit/>
          </a:bodyPr>
          <a:lstStyle/>
          <a:p>
            <a:pPr algn="l" eaLnBrk="1" hangingPunct="1"/>
            <a:r>
              <a:rPr lang="pt-BR" sz="2200" b="1" cap="all" dirty="0">
                <a:solidFill>
                  <a:srgbClr val="0066B2"/>
                </a:solidFill>
              </a:rPr>
              <a:t>4. Guia Para Expressão da Incerteza de Medição </a:t>
            </a:r>
            <a:r>
              <a:rPr lang="pt-BR" sz="2200" b="1" cap="all" dirty="0" smtClean="0">
                <a:solidFill>
                  <a:srgbClr val="0066B2"/>
                </a:solidFill>
              </a:rPr>
              <a:t>(</a:t>
            </a:r>
            <a:r>
              <a:rPr lang="pt-BR" sz="2200" b="1" cap="all" dirty="0">
                <a:solidFill>
                  <a:srgbClr val="0066B2"/>
                </a:solidFill>
              </a:rPr>
              <a:t>ISO GUM 2008)</a:t>
            </a:r>
          </a:p>
        </p:txBody>
      </p:sp>
    </p:spTree>
    <p:extLst>
      <p:ext uri="{BB962C8B-B14F-4D97-AF65-F5344CB8AC3E}">
        <p14:creationId xmlns:p14="http://schemas.microsoft.com/office/powerpoint/2010/main" val="306027222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979" name="Object 3"/>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20686" name="Equação" r:id="rId3" imgW="114151" imgH="215619" progId="Equation.3">
                  <p:embed/>
                </p:oleObj>
              </mc:Choice>
              <mc:Fallback>
                <p:oleObj name="Equação" r:id="rId3" imgW="114151" imgH="215619" progId="Equation.3">
                  <p:embed/>
                  <p:pic>
                    <p:nvPicPr>
                      <p:cNvPr id="12697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graphicFrame>
        <p:nvGraphicFramePr>
          <p:cNvPr id="126987" name="Object 11"/>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687" name="Equation" r:id="rId5" imgW="114120" imgH="215640" progId="Equation.3">
                  <p:embed/>
                </p:oleObj>
              </mc:Choice>
              <mc:Fallback>
                <p:oleObj name="Equation" r:id="rId5" imgW="114120" imgH="215640" progId="Equation.3">
                  <p:embed/>
                  <p:pic>
                    <p:nvPicPr>
                      <p:cNvPr id="126987"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6988" name="Object 1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688" name="Equation" r:id="rId6" imgW="114120" imgH="215640" progId="Equation.3">
                  <p:embed/>
                </p:oleObj>
              </mc:Choice>
              <mc:Fallback>
                <p:oleObj name="Equation" r:id="rId6" imgW="114120" imgH="215640" progId="Equation.3">
                  <p:embed/>
                  <p:pic>
                    <p:nvPicPr>
                      <p:cNvPr id="126988"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1" name="Retângulo 10"/>
              <p:cNvSpPr/>
              <p:nvPr/>
            </p:nvSpPr>
            <p:spPr>
              <a:xfrm>
                <a:off x="612000" y="1730683"/>
                <a:ext cx="7920000" cy="3638753"/>
              </a:xfrm>
              <a:prstGeom prst="rect">
                <a:avLst/>
              </a:prstGeom>
            </p:spPr>
            <p:txBody>
              <a:bodyPr wrap="square">
                <a:spAutoFit/>
              </a:bodyPr>
              <a:lstStyle/>
              <a:p>
                <a:pPr algn="just">
                  <a:spcBef>
                    <a:spcPts val="0"/>
                  </a:spcBef>
                  <a:spcAft>
                    <a:spcPts val="0"/>
                  </a:spcAft>
                </a:pPr>
                <a:r>
                  <a:rPr lang="pt-BR" sz="1600" dirty="0">
                    <a:solidFill>
                      <a:schemeClr val="tx1"/>
                    </a:solidFill>
                    <a:latin typeface="+mj-lt"/>
                  </a:rPr>
                  <a:t>Nota 2: Quando realizamos uma medição direta temos uma única variável de interesse. Deste modo o coeficiente de sensibilidade é igual a 1. Logo: </a:t>
                </a:r>
                <a14:m>
                  <m:oMath xmlns:m="http://schemas.openxmlformats.org/officeDocument/2006/math">
                    <m:d>
                      <m:dPr>
                        <m:ctrlPr>
                          <a:rPr lang="pt-BR" sz="1600" i="1">
                            <a:solidFill>
                              <a:schemeClr val="tx1"/>
                            </a:solidFill>
                            <a:latin typeface="Cambria Math" panose="02040503050406030204" pitchFamily="18" charset="0"/>
                          </a:rPr>
                        </m:ctrlPr>
                      </m:dPr>
                      <m:e>
                        <m:f>
                          <m:fPr>
                            <m:ctrlPr>
                              <a:rPr lang="pt-BR" sz="1600" i="1">
                                <a:solidFill>
                                  <a:schemeClr val="tx1"/>
                                </a:solidFill>
                                <a:latin typeface="Cambria Math" panose="02040503050406030204" pitchFamily="18" charset="0"/>
                              </a:rPr>
                            </m:ctrlPr>
                          </m:fPr>
                          <m:num>
                            <m:r>
                              <a:rPr lang="pt-BR" sz="1600" i="1">
                                <a:solidFill>
                                  <a:schemeClr val="tx1"/>
                                </a:solidFill>
                                <a:latin typeface="Cambria Math" panose="02040503050406030204" pitchFamily="18" charset="0"/>
                              </a:rPr>
                              <m:t>𝜕</m:t>
                            </m:r>
                            <m:r>
                              <a:rPr lang="pt-BR" sz="1600" i="1">
                                <a:solidFill>
                                  <a:schemeClr val="tx1"/>
                                </a:solidFill>
                                <a:latin typeface="Cambria Math" panose="02040503050406030204" pitchFamily="18" charset="0"/>
                              </a:rPr>
                              <m:t>𝑓</m:t>
                            </m:r>
                          </m:num>
                          <m:den>
                            <m:r>
                              <a:rPr lang="pt-BR" sz="1600" i="1">
                                <a:solidFill>
                                  <a:schemeClr val="tx1"/>
                                </a:solidFill>
                                <a:latin typeface="Cambria Math" panose="02040503050406030204" pitchFamily="18" charset="0"/>
                              </a:rPr>
                              <m:t>𝜕</m:t>
                            </m:r>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𝑋</m:t>
                                </m:r>
                              </m:e>
                              <m:sub>
                                <m:r>
                                  <a:rPr lang="pt-BR" sz="1600" i="1">
                                    <a:solidFill>
                                      <a:schemeClr val="tx1"/>
                                    </a:solidFill>
                                    <a:latin typeface="Cambria Math" panose="02040503050406030204" pitchFamily="18" charset="0"/>
                                  </a:rPr>
                                  <m:t>𝑖</m:t>
                                </m:r>
                              </m:sub>
                            </m:sSub>
                          </m:den>
                        </m:f>
                      </m:e>
                    </m:d>
                  </m:oMath>
                </a14:m>
                <a:r>
                  <a:rPr lang="pt-BR" sz="1600" dirty="0">
                    <a:solidFill>
                      <a:schemeClr val="tx1"/>
                    </a:solidFill>
                    <a:latin typeface="+mj-lt"/>
                  </a:rPr>
                  <a:t> = 1. A equação para determinar a incerteza combinada padrão passa a ser:                                               </a:t>
                </a:r>
              </a:p>
              <a:p>
                <a:pPr algn="just">
                  <a:spcBef>
                    <a:spcPts val="0"/>
                  </a:spcBef>
                  <a:spcAft>
                    <a:spcPts val="0"/>
                  </a:spcAft>
                </a:pPr>
                <a:r>
                  <a:rPr lang="pt-BR" sz="1600" dirty="0">
                    <a:solidFill>
                      <a:schemeClr val="tx1"/>
                    </a:solidFill>
                    <a:latin typeface="+mj-lt"/>
                  </a:rPr>
                  <a:t>                                    	                                            1                                                                                          </a:t>
                </a:r>
              </a:p>
              <a:p>
                <a:pPr algn="just">
                  <a:spcBef>
                    <a:spcPts val="0"/>
                  </a:spcBef>
                  <a:spcAft>
                    <a:spcPts val="0"/>
                  </a:spcAft>
                </a:pPr>
                <a14:m>
                  <m:oMathPara xmlns:m="http://schemas.openxmlformats.org/officeDocument/2006/math">
                    <m:oMathParaPr>
                      <m:jc m:val="centerGroup"/>
                    </m:oMathParaPr>
                    <m:oMath xmlns:m="http://schemas.openxmlformats.org/officeDocument/2006/math">
                      <m:sSup>
                        <m:sSupPr>
                          <m:ctrlPr>
                            <a:rPr lang="pt-BR" sz="1600" i="1">
                              <a:solidFill>
                                <a:schemeClr val="tx1"/>
                              </a:solidFill>
                              <a:latin typeface="Cambria Math" panose="02040503050406030204" pitchFamily="18" charset="0"/>
                            </a:rPr>
                          </m:ctrlPr>
                        </m:sSupPr>
                        <m:e>
                          <m:r>
                            <a:rPr lang="pt-BR" sz="1600" i="1">
                              <a:solidFill>
                                <a:schemeClr val="tx1"/>
                              </a:solidFill>
                              <a:latin typeface="Cambria Math" panose="02040503050406030204" pitchFamily="18" charset="0"/>
                            </a:rPr>
                            <m:t>𝑢</m:t>
                          </m:r>
                        </m:e>
                        <m:sup>
                          <m:r>
                            <a:rPr lang="pt-BR" sz="1600" i="1">
                              <a:solidFill>
                                <a:schemeClr val="tx1"/>
                              </a:solidFill>
                              <a:latin typeface="Cambria Math" panose="02040503050406030204" pitchFamily="18" charset="0"/>
                            </a:rPr>
                            <m:t>2</m:t>
                          </m:r>
                        </m:sup>
                      </m:sSup>
                      <m:d>
                        <m:dPr>
                          <m:ctrlPr>
                            <a:rPr lang="pt-BR" sz="1600" i="1">
                              <a:solidFill>
                                <a:schemeClr val="tx1"/>
                              </a:solidFill>
                              <a:latin typeface="Cambria Math" panose="02040503050406030204" pitchFamily="18" charset="0"/>
                            </a:rPr>
                          </m:ctrlPr>
                        </m:dPr>
                        <m:e>
                          <m:r>
                            <a:rPr lang="pt-BR" sz="1600" i="1">
                              <a:solidFill>
                                <a:schemeClr val="tx1"/>
                              </a:solidFill>
                              <a:latin typeface="Cambria Math" panose="02040503050406030204" pitchFamily="18" charset="0"/>
                            </a:rPr>
                            <m:t>𝑌</m:t>
                          </m:r>
                        </m:e>
                      </m:d>
                      <m:r>
                        <a:rPr lang="pt-BR" sz="1600" i="1">
                          <a:solidFill>
                            <a:schemeClr val="tx1"/>
                          </a:solidFill>
                          <a:latin typeface="Cambria Math" panose="02040503050406030204" pitchFamily="18" charset="0"/>
                        </a:rPr>
                        <m:t>=</m:t>
                      </m:r>
                      <m:nary>
                        <m:naryPr>
                          <m:chr m:val="∑"/>
                          <m:ctrlPr>
                            <a:rPr lang="pt-BR" sz="1600" i="1">
                              <a:solidFill>
                                <a:schemeClr val="tx1"/>
                              </a:solidFill>
                              <a:latin typeface="Cambria Math" panose="02040503050406030204" pitchFamily="18" charset="0"/>
                            </a:rPr>
                          </m:ctrlPr>
                        </m:naryPr>
                        <m:sub>
                          <m:r>
                            <m:rPr>
                              <m:brk m:alnAt="23"/>
                            </m:rPr>
                            <a:rPr lang="pt-BR" sz="1600" i="1">
                              <a:solidFill>
                                <a:schemeClr val="tx1"/>
                              </a:solidFill>
                              <a:latin typeface="Cambria Math" panose="02040503050406030204" pitchFamily="18" charset="0"/>
                            </a:rPr>
                            <m:t>𝑖</m:t>
                          </m:r>
                          <m:r>
                            <a:rPr lang="pt-BR" sz="1600" i="1">
                              <a:solidFill>
                                <a:schemeClr val="tx1"/>
                              </a:solidFill>
                              <a:latin typeface="Cambria Math" panose="02040503050406030204" pitchFamily="18" charset="0"/>
                            </a:rPr>
                            <m:t>=1</m:t>
                          </m:r>
                        </m:sub>
                        <m:sup>
                          <m:r>
                            <a:rPr lang="pt-BR" sz="1600" i="1">
                              <a:solidFill>
                                <a:schemeClr val="tx1"/>
                              </a:solidFill>
                              <a:latin typeface="Cambria Math" panose="02040503050406030204" pitchFamily="18" charset="0"/>
                            </a:rPr>
                            <m:t>𝑛</m:t>
                          </m:r>
                        </m:sup>
                        <m:e>
                          <m:sSup>
                            <m:sSupPr>
                              <m:ctrlPr>
                                <a:rPr lang="pt-BR" sz="1600" i="1">
                                  <a:solidFill>
                                    <a:schemeClr val="tx1"/>
                                  </a:solidFill>
                                  <a:latin typeface="Cambria Math" panose="02040503050406030204" pitchFamily="18" charset="0"/>
                                </a:rPr>
                              </m:ctrlPr>
                            </m:sSupPr>
                            <m:e>
                              <m:d>
                                <m:dPr>
                                  <m:ctrlPr>
                                    <a:rPr lang="pt-BR" sz="1600" i="1">
                                      <a:solidFill>
                                        <a:schemeClr val="tx1"/>
                                      </a:solidFill>
                                      <a:latin typeface="Cambria Math" panose="02040503050406030204" pitchFamily="18" charset="0"/>
                                    </a:rPr>
                                  </m:ctrlPr>
                                </m:dPr>
                                <m:e>
                                  <m:f>
                                    <m:fPr>
                                      <m:ctrlPr>
                                        <a:rPr lang="pt-BR" sz="1600" i="1">
                                          <a:solidFill>
                                            <a:schemeClr val="tx1"/>
                                          </a:solidFill>
                                          <a:latin typeface="Cambria Math" panose="02040503050406030204" pitchFamily="18" charset="0"/>
                                        </a:rPr>
                                      </m:ctrlPr>
                                    </m:fPr>
                                    <m:num>
                                      <m:r>
                                        <a:rPr lang="pt-BR" sz="1600" i="1">
                                          <a:solidFill>
                                            <a:schemeClr val="tx1"/>
                                          </a:solidFill>
                                          <a:latin typeface="Cambria Math" panose="02040503050406030204" pitchFamily="18" charset="0"/>
                                        </a:rPr>
                                        <m:t>𝜕</m:t>
                                      </m:r>
                                      <m:r>
                                        <a:rPr lang="pt-BR" sz="1600" i="1">
                                          <a:solidFill>
                                            <a:schemeClr val="tx1"/>
                                          </a:solidFill>
                                          <a:latin typeface="Cambria Math" panose="02040503050406030204" pitchFamily="18" charset="0"/>
                                        </a:rPr>
                                        <m:t>𝑓</m:t>
                                      </m:r>
                                    </m:num>
                                    <m:den>
                                      <m:r>
                                        <a:rPr lang="pt-BR" sz="1600" i="1">
                                          <a:solidFill>
                                            <a:schemeClr val="tx1"/>
                                          </a:solidFill>
                                          <a:latin typeface="Cambria Math" panose="02040503050406030204" pitchFamily="18" charset="0"/>
                                        </a:rPr>
                                        <m:t>𝜕</m:t>
                                      </m:r>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𝑋</m:t>
                                          </m:r>
                                        </m:e>
                                        <m:sub>
                                          <m:r>
                                            <a:rPr lang="pt-BR" sz="1600" i="1">
                                              <a:solidFill>
                                                <a:schemeClr val="tx1"/>
                                              </a:solidFill>
                                              <a:latin typeface="Cambria Math" panose="02040503050406030204" pitchFamily="18" charset="0"/>
                                            </a:rPr>
                                            <m:t>𝑖</m:t>
                                          </m:r>
                                        </m:sub>
                                      </m:sSub>
                                    </m:den>
                                  </m:f>
                                </m:e>
                              </m:d>
                            </m:e>
                            <m:sup>
                              <m:r>
                                <a:rPr lang="pt-BR" sz="1600" i="1">
                                  <a:solidFill>
                                    <a:schemeClr val="tx1"/>
                                  </a:solidFill>
                                  <a:latin typeface="Cambria Math" panose="02040503050406030204" pitchFamily="18" charset="0"/>
                                </a:rPr>
                                <m:t>2</m:t>
                              </m:r>
                            </m:sup>
                          </m:sSup>
                          <m:sSup>
                            <m:sSupPr>
                              <m:ctrlPr>
                                <a:rPr lang="pt-BR" sz="1600" i="1">
                                  <a:solidFill>
                                    <a:schemeClr val="tx1"/>
                                  </a:solidFill>
                                  <a:latin typeface="Cambria Math" panose="02040503050406030204" pitchFamily="18" charset="0"/>
                                </a:rPr>
                              </m:ctrlPr>
                            </m:sSupPr>
                            <m:e>
                              <m:r>
                                <a:rPr lang="pt-BR" sz="1600" i="1">
                                  <a:solidFill>
                                    <a:schemeClr val="tx1"/>
                                  </a:solidFill>
                                  <a:latin typeface="Cambria Math" panose="02040503050406030204" pitchFamily="18" charset="0"/>
                                </a:rPr>
                                <m:t>𝑢</m:t>
                              </m:r>
                            </m:e>
                            <m:sup>
                              <m:r>
                                <a:rPr lang="pt-BR" sz="1600" i="1">
                                  <a:solidFill>
                                    <a:schemeClr val="tx1"/>
                                  </a:solidFill>
                                  <a:latin typeface="Cambria Math" panose="02040503050406030204" pitchFamily="18" charset="0"/>
                                </a:rPr>
                                <m:t>2</m:t>
                              </m:r>
                            </m:sup>
                          </m:sSup>
                          <m:d>
                            <m:dPr>
                              <m:ctrlPr>
                                <a:rPr lang="pt-BR" sz="1600" i="1">
                                  <a:solidFill>
                                    <a:schemeClr val="tx1"/>
                                  </a:solidFill>
                                  <a:latin typeface="Cambria Math" panose="02040503050406030204" pitchFamily="18" charset="0"/>
                                </a:rPr>
                              </m:ctrlPr>
                            </m:dPr>
                            <m:e>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𝑋</m:t>
                                  </m:r>
                                </m:e>
                                <m:sub>
                                  <m:r>
                                    <a:rPr lang="pt-BR" sz="1600" i="1">
                                      <a:solidFill>
                                        <a:schemeClr val="tx1"/>
                                      </a:solidFill>
                                      <a:latin typeface="Cambria Math" panose="02040503050406030204" pitchFamily="18" charset="0"/>
                                    </a:rPr>
                                    <m:t>𝑖</m:t>
                                  </m:r>
                                </m:sub>
                              </m:sSub>
                            </m:e>
                          </m:d>
                        </m:e>
                      </m:nary>
                    </m:oMath>
                  </m:oMathPara>
                </a14:m>
                <a:endParaRPr lang="pt-BR" sz="1600" dirty="0">
                  <a:solidFill>
                    <a:schemeClr val="tx1"/>
                  </a:solidFill>
                  <a:latin typeface="+mj-lt"/>
                </a:endParaRPr>
              </a:p>
              <a:p>
                <a:pPr algn="just">
                  <a:spcBef>
                    <a:spcPts val="400"/>
                  </a:spcBef>
                  <a:spcAft>
                    <a:spcPts val="400"/>
                  </a:spcAft>
                </a:pPr>
                <a14:m>
                  <m:oMathPara xmlns:m="http://schemas.openxmlformats.org/officeDocument/2006/math">
                    <m:oMathParaPr>
                      <m:jc m:val="centerGroup"/>
                    </m:oMathParaPr>
                    <m:oMath xmlns:m="http://schemas.openxmlformats.org/officeDocument/2006/math">
                      <m:sSup>
                        <m:sSupPr>
                          <m:ctrlPr>
                            <a:rPr lang="pt-BR" sz="1600" i="1">
                              <a:solidFill>
                                <a:schemeClr val="tx1"/>
                              </a:solidFill>
                              <a:latin typeface="Cambria Math" panose="02040503050406030204" pitchFamily="18" charset="0"/>
                            </a:rPr>
                          </m:ctrlPr>
                        </m:sSupPr>
                        <m:e>
                          <m:r>
                            <a:rPr lang="pt-BR" sz="1600" i="1">
                              <a:solidFill>
                                <a:schemeClr val="tx1"/>
                              </a:solidFill>
                              <a:latin typeface="Cambria Math" panose="02040503050406030204" pitchFamily="18" charset="0"/>
                            </a:rPr>
                            <m:t>𝑢</m:t>
                          </m:r>
                        </m:e>
                        <m:sup>
                          <m:r>
                            <a:rPr lang="pt-BR" sz="1600" i="1">
                              <a:solidFill>
                                <a:schemeClr val="tx1"/>
                              </a:solidFill>
                              <a:latin typeface="Cambria Math" panose="02040503050406030204" pitchFamily="18" charset="0"/>
                            </a:rPr>
                            <m:t>2</m:t>
                          </m:r>
                        </m:sup>
                      </m:sSup>
                      <m:d>
                        <m:dPr>
                          <m:ctrlPr>
                            <a:rPr lang="pt-BR" sz="1600" i="1">
                              <a:solidFill>
                                <a:schemeClr val="tx1"/>
                              </a:solidFill>
                              <a:latin typeface="Cambria Math" panose="02040503050406030204" pitchFamily="18" charset="0"/>
                            </a:rPr>
                          </m:ctrlPr>
                        </m:dPr>
                        <m:e>
                          <m:r>
                            <a:rPr lang="pt-BR" sz="1600" i="1">
                              <a:solidFill>
                                <a:schemeClr val="tx1"/>
                              </a:solidFill>
                              <a:latin typeface="Cambria Math" panose="02040503050406030204" pitchFamily="18" charset="0"/>
                            </a:rPr>
                            <m:t>𝑌</m:t>
                          </m:r>
                        </m:e>
                      </m:d>
                      <m:r>
                        <a:rPr lang="pt-BR" sz="1600" i="1">
                          <a:solidFill>
                            <a:schemeClr val="tx1"/>
                          </a:solidFill>
                          <a:latin typeface="Cambria Math" panose="02040503050406030204" pitchFamily="18" charset="0"/>
                        </a:rPr>
                        <m:t>=</m:t>
                      </m:r>
                      <m:nary>
                        <m:naryPr>
                          <m:chr m:val="∑"/>
                          <m:ctrlPr>
                            <a:rPr lang="pt-BR" sz="1600" i="1">
                              <a:solidFill>
                                <a:schemeClr val="tx1"/>
                              </a:solidFill>
                              <a:latin typeface="Cambria Math" panose="02040503050406030204" pitchFamily="18" charset="0"/>
                            </a:rPr>
                          </m:ctrlPr>
                        </m:naryPr>
                        <m:sub>
                          <m:r>
                            <m:rPr>
                              <m:brk m:alnAt="23"/>
                            </m:rPr>
                            <a:rPr lang="pt-BR" sz="1600" i="1">
                              <a:solidFill>
                                <a:schemeClr val="tx1"/>
                              </a:solidFill>
                              <a:latin typeface="Cambria Math" panose="02040503050406030204" pitchFamily="18" charset="0"/>
                            </a:rPr>
                            <m:t>𝑖</m:t>
                          </m:r>
                          <m:r>
                            <a:rPr lang="pt-BR" sz="1600" i="1">
                              <a:solidFill>
                                <a:schemeClr val="tx1"/>
                              </a:solidFill>
                              <a:latin typeface="Cambria Math" panose="02040503050406030204" pitchFamily="18" charset="0"/>
                            </a:rPr>
                            <m:t>=1</m:t>
                          </m:r>
                        </m:sub>
                        <m:sup>
                          <m:r>
                            <a:rPr lang="pt-BR" sz="1600" i="1">
                              <a:solidFill>
                                <a:schemeClr val="tx1"/>
                              </a:solidFill>
                              <a:latin typeface="Cambria Math" panose="02040503050406030204" pitchFamily="18" charset="0"/>
                            </a:rPr>
                            <m:t>𝑛</m:t>
                          </m:r>
                        </m:sup>
                        <m:e>
                          <m:sSup>
                            <m:sSupPr>
                              <m:ctrlPr>
                                <a:rPr lang="pt-BR" sz="1600" i="1">
                                  <a:solidFill>
                                    <a:schemeClr val="tx1"/>
                                  </a:solidFill>
                                  <a:latin typeface="Cambria Math" panose="02040503050406030204" pitchFamily="18" charset="0"/>
                                </a:rPr>
                              </m:ctrlPr>
                            </m:sSupPr>
                            <m:e>
                              <m:r>
                                <a:rPr lang="pt-BR" sz="1600" i="1">
                                  <a:solidFill>
                                    <a:schemeClr val="tx1"/>
                                  </a:solidFill>
                                  <a:latin typeface="Cambria Math" panose="02040503050406030204" pitchFamily="18" charset="0"/>
                                </a:rPr>
                                <m:t>𝑢</m:t>
                              </m:r>
                            </m:e>
                            <m:sup>
                              <m:r>
                                <a:rPr lang="pt-BR" sz="1600" i="1">
                                  <a:solidFill>
                                    <a:schemeClr val="tx1"/>
                                  </a:solidFill>
                                  <a:latin typeface="Cambria Math" panose="02040503050406030204" pitchFamily="18" charset="0"/>
                                </a:rPr>
                                <m:t>2</m:t>
                              </m:r>
                            </m:sup>
                          </m:sSup>
                          <m:d>
                            <m:dPr>
                              <m:ctrlPr>
                                <a:rPr lang="pt-BR" sz="1600" i="1">
                                  <a:solidFill>
                                    <a:schemeClr val="tx1"/>
                                  </a:solidFill>
                                  <a:latin typeface="Cambria Math" panose="02040503050406030204" pitchFamily="18" charset="0"/>
                                </a:rPr>
                              </m:ctrlPr>
                            </m:dPr>
                            <m:e>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𝑋</m:t>
                                  </m:r>
                                </m:e>
                                <m:sub>
                                  <m:r>
                                    <a:rPr lang="pt-BR" sz="1600" i="1">
                                      <a:solidFill>
                                        <a:schemeClr val="tx1"/>
                                      </a:solidFill>
                                      <a:latin typeface="Cambria Math" panose="02040503050406030204" pitchFamily="18" charset="0"/>
                                    </a:rPr>
                                    <m:t>𝑖</m:t>
                                  </m:r>
                                </m:sub>
                              </m:sSub>
                            </m:e>
                          </m:d>
                        </m:e>
                      </m:nary>
                    </m:oMath>
                  </m:oMathPara>
                </a14:m>
                <a:endParaRPr lang="pt-BR" sz="1600" dirty="0">
                  <a:solidFill>
                    <a:schemeClr val="tx1"/>
                  </a:solidFill>
                  <a:latin typeface="+mj-lt"/>
                </a:endParaRPr>
              </a:p>
              <a:p>
                <a:pPr algn="ctr">
                  <a:spcBef>
                    <a:spcPts val="400"/>
                  </a:spcBef>
                  <a:spcAft>
                    <a:spcPts val="400"/>
                  </a:spcAft>
                </a:pPr>
                <a14:m>
                  <m:oMathPara xmlns:m="http://schemas.openxmlformats.org/officeDocument/2006/math">
                    <m:oMathParaPr>
                      <m:jc m:val="centerGroup"/>
                    </m:oMathParaPr>
                    <m:oMath xmlns:m="http://schemas.openxmlformats.org/officeDocument/2006/math">
                      <m:sSub>
                        <m:sSubPr>
                          <m:ctrlPr>
                            <a:rPr lang="pt-BR" sz="1600" b="1" i="1" smtClean="0">
                              <a:solidFill>
                                <a:schemeClr val="tx1"/>
                              </a:solidFill>
                              <a:latin typeface="Cambria Math" panose="02040503050406030204" pitchFamily="18" charset="0"/>
                            </a:rPr>
                          </m:ctrlPr>
                        </m:sSubPr>
                        <m:e>
                          <m:r>
                            <a:rPr lang="pt-BR" sz="1600" b="1" i="1" smtClean="0">
                              <a:solidFill>
                                <a:schemeClr val="tx1"/>
                              </a:solidFill>
                              <a:latin typeface="Cambria Math" panose="02040503050406030204" pitchFamily="18" charset="0"/>
                            </a:rPr>
                            <m:t>𝒖</m:t>
                          </m:r>
                        </m:e>
                        <m:sub>
                          <m:r>
                            <a:rPr lang="pt-BR" sz="1600" b="1" i="1" smtClean="0">
                              <a:solidFill>
                                <a:schemeClr val="tx1"/>
                              </a:solidFill>
                              <a:latin typeface="Cambria Math" panose="02040503050406030204" pitchFamily="18" charset="0"/>
                            </a:rPr>
                            <m:t>𝒄</m:t>
                          </m:r>
                        </m:sub>
                      </m:sSub>
                      <m:d>
                        <m:dPr>
                          <m:ctrlPr>
                            <a:rPr lang="pt-BR" sz="1600" b="1" i="1" smtClean="0">
                              <a:solidFill>
                                <a:schemeClr val="tx1"/>
                              </a:solidFill>
                              <a:latin typeface="Cambria Math" panose="02040503050406030204" pitchFamily="18" charset="0"/>
                            </a:rPr>
                          </m:ctrlPr>
                        </m:dPr>
                        <m:e>
                          <m:r>
                            <a:rPr lang="pt-BR" sz="1600" b="1" i="1" smtClean="0">
                              <a:solidFill>
                                <a:schemeClr val="tx1"/>
                              </a:solidFill>
                              <a:latin typeface="Cambria Math" panose="02040503050406030204" pitchFamily="18" charset="0"/>
                            </a:rPr>
                            <m:t>𝒀</m:t>
                          </m:r>
                        </m:e>
                      </m:d>
                      <m:r>
                        <a:rPr lang="pt-BR" sz="1600" b="1" i="1" smtClean="0">
                          <a:solidFill>
                            <a:schemeClr val="tx1"/>
                          </a:solidFill>
                          <a:latin typeface="Cambria Math" panose="02040503050406030204" pitchFamily="18" charset="0"/>
                        </a:rPr>
                        <m:t>=</m:t>
                      </m:r>
                      <m:rad>
                        <m:radPr>
                          <m:degHide m:val="on"/>
                          <m:ctrlPr>
                            <a:rPr lang="pt-BR" sz="1600" b="1" i="1" smtClean="0">
                              <a:solidFill>
                                <a:schemeClr val="tx1"/>
                              </a:solidFill>
                              <a:latin typeface="Cambria Math" panose="02040503050406030204" pitchFamily="18" charset="0"/>
                            </a:rPr>
                          </m:ctrlPr>
                        </m:radPr>
                        <m:deg/>
                        <m:e>
                          <m:sSup>
                            <m:sSupPr>
                              <m:ctrlPr>
                                <a:rPr lang="pt-BR" sz="1600" b="1" i="1" smtClean="0">
                                  <a:solidFill>
                                    <a:schemeClr val="tx1"/>
                                  </a:solidFill>
                                  <a:latin typeface="Cambria Math" panose="02040503050406030204" pitchFamily="18" charset="0"/>
                                </a:rPr>
                              </m:ctrlPr>
                            </m:sSupPr>
                            <m:e>
                              <m:r>
                                <a:rPr lang="pt-BR" sz="1600" b="1" i="1" smtClean="0">
                                  <a:solidFill>
                                    <a:schemeClr val="tx1"/>
                                  </a:solidFill>
                                  <a:latin typeface="Cambria Math" panose="02040503050406030204" pitchFamily="18" charset="0"/>
                                </a:rPr>
                                <m:t>𝒖𝑨</m:t>
                              </m:r>
                            </m:e>
                            <m:sup>
                              <m:r>
                                <a:rPr lang="pt-BR" sz="1600" b="1" i="1" smtClean="0">
                                  <a:solidFill>
                                    <a:schemeClr val="tx1"/>
                                  </a:solidFill>
                                  <a:latin typeface="Cambria Math" panose="02040503050406030204" pitchFamily="18" charset="0"/>
                                </a:rPr>
                                <m:t>𝟐</m:t>
                              </m:r>
                            </m:sup>
                          </m:sSup>
                          <m:r>
                            <a:rPr lang="pt-BR" sz="1600" b="1" i="1" smtClean="0">
                              <a:solidFill>
                                <a:schemeClr val="tx1"/>
                              </a:solidFill>
                              <a:latin typeface="Cambria Math" panose="02040503050406030204" pitchFamily="18" charset="0"/>
                            </a:rPr>
                            <m:t>+</m:t>
                          </m:r>
                          <m:sSup>
                            <m:sSupPr>
                              <m:ctrlPr>
                                <a:rPr lang="pt-BR" sz="1600" b="1" i="1" smtClean="0">
                                  <a:solidFill>
                                    <a:schemeClr val="tx1"/>
                                  </a:solidFill>
                                  <a:latin typeface="Cambria Math" panose="02040503050406030204" pitchFamily="18" charset="0"/>
                                </a:rPr>
                              </m:ctrlPr>
                            </m:sSupPr>
                            <m:e>
                              <m:r>
                                <a:rPr lang="pt-BR" sz="1600" b="1" i="1" smtClean="0">
                                  <a:solidFill>
                                    <a:schemeClr val="tx1"/>
                                  </a:solidFill>
                                  <a:latin typeface="Cambria Math" panose="02040503050406030204" pitchFamily="18" charset="0"/>
                                </a:rPr>
                                <m:t>𝒖𝑩</m:t>
                              </m:r>
                            </m:e>
                            <m:sup>
                              <m:r>
                                <a:rPr lang="pt-BR" sz="1600" b="1" i="1" smtClean="0">
                                  <a:solidFill>
                                    <a:schemeClr val="tx1"/>
                                  </a:solidFill>
                                  <a:latin typeface="Cambria Math" panose="02040503050406030204" pitchFamily="18" charset="0"/>
                                </a:rPr>
                                <m:t>𝟐</m:t>
                              </m:r>
                            </m:sup>
                          </m:sSup>
                        </m:e>
                      </m:rad>
                    </m:oMath>
                  </m:oMathPara>
                </a14:m>
                <a:endParaRPr lang="pt-BR" sz="1600" b="1" dirty="0">
                  <a:solidFill>
                    <a:schemeClr val="tx1"/>
                  </a:solidFill>
                  <a:latin typeface="+mj-lt"/>
                </a:endParaRPr>
              </a:p>
              <a:p>
                <a:pPr algn="just">
                  <a:spcBef>
                    <a:spcPts val="400"/>
                  </a:spcBef>
                  <a:spcAft>
                    <a:spcPts val="400"/>
                  </a:spcAft>
                </a:pPr>
                <a:endParaRPr lang="pt-BR" sz="1600" dirty="0">
                  <a:solidFill>
                    <a:schemeClr val="tx1"/>
                  </a:solidFill>
                  <a:latin typeface="+mj-lt"/>
                </a:endParaRPr>
              </a:p>
              <a:p>
                <a:pPr algn="just">
                  <a:spcBef>
                    <a:spcPts val="400"/>
                  </a:spcBef>
                  <a:spcAft>
                    <a:spcPts val="400"/>
                  </a:spcAft>
                </a:pPr>
                <a:r>
                  <a:rPr lang="pt-BR" sz="1600" dirty="0">
                    <a:solidFill>
                      <a:schemeClr val="tx1"/>
                    </a:solidFill>
                    <a:latin typeface="+mj-lt"/>
                  </a:rPr>
                  <a:t>Onde </a:t>
                </a:r>
                <a:r>
                  <a:rPr lang="pt-BR" sz="1600" dirty="0" err="1">
                    <a:solidFill>
                      <a:schemeClr val="tx1"/>
                    </a:solidFill>
                    <a:latin typeface="+mj-lt"/>
                  </a:rPr>
                  <a:t>uA</a:t>
                </a:r>
                <a:r>
                  <a:rPr lang="pt-BR" sz="1600" dirty="0">
                    <a:solidFill>
                      <a:schemeClr val="tx1"/>
                    </a:solidFill>
                    <a:latin typeface="+mj-lt"/>
                  </a:rPr>
                  <a:t> é a incerteza tipo A e </a:t>
                </a:r>
                <a:r>
                  <a:rPr lang="pt-BR" sz="1600" dirty="0" err="1">
                    <a:solidFill>
                      <a:schemeClr val="tx1"/>
                    </a:solidFill>
                    <a:latin typeface="+mj-lt"/>
                  </a:rPr>
                  <a:t>uB</a:t>
                </a:r>
                <a:r>
                  <a:rPr lang="pt-BR" sz="1600" dirty="0">
                    <a:solidFill>
                      <a:schemeClr val="tx1"/>
                    </a:solidFill>
                    <a:latin typeface="+mj-lt"/>
                  </a:rPr>
                  <a:t> são todas as fontes de incertezas padronizada tipo B.</a:t>
                </a:r>
              </a:p>
            </p:txBody>
          </p:sp>
        </mc:Choice>
        <mc:Fallback xmlns="">
          <p:sp>
            <p:nvSpPr>
              <p:cNvPr id="11" name="Retângulo 10"/>
              <p:cNvSpPr>
                <a:spLocks noRot="1" noChangeAspect="1" noMove="1" noResize="1" noEditPoints="1" noAdjustHandles="1" noChangeArrowheads="1" noChangeShapeType="1" noTextEdit="1"/>
              </p:cNvSpPr>
              <p:nvPr/>
            </p:nvSpPr>
            <p:spPr>
              <a:xfrm>
                <a:off x="612000" y="1730683"/>
                <a:ext cx="7920000" cy="3638753"/>
              </a:xfrm>
              <a:prstGeom prst="rect">
                <a:avLst/>
              </a:prstGeom>
              <a:blipFill rotWithShape="0">
                <a:blip r:embed="rId7"/>
                <a:stretch>
                  <a:fillRect l="-385" t="-503" r="-385" b="-1173"/>
                </a:stretch>
              </a:blipFill>
            </p:spPr>
            <p:txBody>
              <a:bodyPr/>
              <a:lstStyle/>
              <a:p>
                <a:r>
                  <a:rPr lang="pt-BR">
                    <a:noFill/>
                  </a:rPr>
                  <a:t> </a:t>
                </a:r>
              </a:p>
            </p:txBody>
          </p:sp>
        </mc:Fallback>
      </mc:AlternateContent>
      <p:cxnSp>
        <p:nvCxnSpPr>
          <p:cNvPr id="3" name="Conector de seta reta 2"/>
          <p:cNvCxnSpPr/>
          <p:nvPr/>
        </p:nvCxnSpPr>
        <p:spPr>
          <a:xfrm flipV="1">
            <a:off x="4349098" y="2715233"/>
            <a:ext cx="72008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ítulo 1">
            <a:extLst>
              <a:ext uri="{FF2B5EF4-FFF2-40B4-BE49-F238E27FC236}">
                <a16:creationId xmlns="" xmlns:a16="http://schemas.microsoft.com/office/drawing/2014/main" id="{7843E857-8173-4B02-879E-EACD18EFC11B}"/>
              </a:ext>
            </a:extLst>
          </p:cNvPr>
          <p:cNvSpPr>
            <a:spLocks noGrp="1"/>
          </p:cNvSpPr>
          <p:nvPr>
            <p:ph type="title"/>
          </p:nvPr>
        </p:nvSpPr>
        <p:spPr>
          <a:xfrm>
            <a:off x="509960" y="28265"/>
            <a:ext cx="8956012" cy="1026144"/>
          </a:xfrm>
        </p:spPr>
        <p:txBody>
          <a:bodyPr>
            <a:normAutofit/>
          </a:bodyPr>
          <a:lstStyle/>
          <a:p>
            <a:pPr algn="l" eaLnBrk="1" hangingPunct="1"/>
            <a:r>
              <a:rPr lang="pt-BR" sz="2200" b="1" cap="all" dirty="0">
                <a:solidFill>
                  <a:srgbClr val="0066B2"/>
                </a:solidFill>
              </a:rPr>
              <a:t>4. Guia Para Expressão da Incerteza de </a:t>
            </a:r>
            <a:r>
              <a:rPr lang="pt-BR" sz="2200" b="1" cap="all" dirty="0" smtClean="0">
                <a:solidFill>
                  <a:srgbClr val="0066B2"/>
                </a:solidFill>
              </a:rPr>
              <a:t>Medição (</a:t>
            </a:r>
            <a:r>
              <a:rPr lang="pt-BR" sz="2200" b="1" cap="all" dirty="0">
                <a:solidFill>
                  <a:srgbClr val="0066B2"/>
                </a:solidFill>
              </a:rPr>
              <a:t>ISO GUM 2008)</a:t>
            </a:r>
          </a:p>
        </p:txBody>
      </p:sp>
    </p:spTree>
    <p:extLst>
      <p:ext uri="{BB962C8B-B14F-4D97-AF65-F5344CB8AC3E}">
        <p14:creationId xmlns:p14="http://schemas.microsoft.com/office/powerpoint/2010/main" val="72957301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3" name="Rectangle 366">
            <a:extLst>
              <a:ext uri="{FF2B5EF4-FFF2-40B4-BE49-F238E27FC236}">
                <a16:creationId xmlns="" xmlns:a16="http://schemas.microsoft.com/office/drawing/2014/main" id="{BC929756-AD38-465F-B213-14C13DE523B0}"/>
              </a:ext>
            </a:extLst>
          </p:cNvPr>
          <p:cNvSpPr>
            <a:spLocks noChangeArrowheads="1"/>
          </p:cNvSpPr>
          <p:nvPr/>
        </p:nvSpPr>
        <p:spPr bwMode="auto">
          <a:xfrm>
            <a:off x="612000" y="1518807"/>
            <a:ext cx="7920000" cy="367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20000"/>
              </a:lnSpc>
              <a:buClrTx/>
              <a:buSzTx/>
              <a:buFontTx/>
              <a:buNone/>
              <a:tabLst/>
            </a:pPr>
            <a:r>
              <a:rPr lang="pt-BR" altLang="pt-BR" sz="1600" b="1" dirty="0">
                <a:latin typeface="+mj-lt"/>
                <a:cs typeface="Arial" pitchFamily="34" charset="0"/>
              </a:rPr>
              <a:t>I</a:t>
            </a:r>
            <a:r>
              <a:rPr kumimoji="0" lang="pt-BR" altLang="pt-BR" sz="1600" b="1" i="0" u="none" strike="noStrike" cap="none" normalizeH="0" baseline="0" dirty="0">
                <a:ln>
                  <a:noFill/>
                </a:ln>
                <a:effectLst/>
                <a:latin typeface="+mj-lt"/>
                <a:cs typeface="Arial" pitchFamily="34" charset="0"/>
              </a:rPr>
              <a:t>ncerteza-padrão (VIM 2012): </a:t>
            </a:r>
            <a:r>
              <a:rPr kumimoji="0" lang="pt-BR" altLang="pt-BR" sz="1600" i="0" u="none" strike="noStrike" cap="none" normalizeH="0" baseline="0" dirty="0">
                <a:ln>
                  <a:noFill/>
                </a:ln>
                <a:effectLst/>
                <a:latin typeface="+mj-lt"/>
                <a:cs typeface="Arial" pitchFamily="34" charset="0"/>
              </a:rPr>
              <a:t>Incerteza de medição expressa na forma dum desvio-padrão</a:t>
            </a:r>
            <a:r>
              <a:rPr kumimoji="0" lang="pt-BR" altLang="pt-BR" sz="1600" b="0" i="0" u="none" strike="noStrike" cap="none" normalizeH="0" baseline="0" dirty="0">
                <a:ln>
                  <a:noFill/>
                </a:ln>
                <a:effectLst/>
                <a:latin typeface="+mj-lt"/>
                <a:cs typeface="Arial" pitchFamily="34" charset="0"/>
              </a:rPr>
              <a:t>.</a:t>
            </a:r>
          </a:p>
          <a:p>
            <a:pPr lvl="0" algn="just">
              <a:lnSpc>
                <a:spcPct val="120000"/>
              </a:lnSpc>
            </a:pPr>
            <a:r>
              <a:rPr lang="pt-BR" sz="1600" b="1" dirty="0">
                <a:latin typeface="+mj-lt"/>
              </a:rPr>
              <a:t>incerteza-padrão combinada (VIM 2012):  </a:t>
            </a:r>
            <a:r>
              <a:rPr lang="pt-BR" sz="1600" dirty="0">
                <a:latin typeface="+mj-lt"/>
              </a:rPr>
              <a:t>Incerteza-padrão</a:t>
            </a:r>
            <a:r>
              <a:rPr lang="pt-BR" sz="1600" b="1" dirty="0">
                <a:latin typeface="+mj-lt"/>
              </a:rPr>
              <a:t> </a:t>
            </a:r>
            <a:r>
              <a:rPr lang="pt-BR" sz="1600" dirty="0">
                <a:latin typeface="+mj-lt"/>
              </a:rPr>
              <a:t>obtida ao se utilizarem incertezas-padrão individuais associadas às grandezas de entrada num modelo de medição</a:t>
            </a:r>
            <a:r>
              <a:rPr lang="pt-BR" sz="1600" dirty="0" smtClean="0">
                <a:latin typeface="+mj-lt"/>
              </a:rPr>
              <a:t>.</a:t>
            </a:r>
          </a:p>
          <a:p>
            <a:pPr lvl="0" algn="just">
              <a:lnSpc>
                <a:spcPct val="120000"/>
              </a:lnSpc>
            </a:pPr>
            <a:endParaRPr lang="pt-BR" sz="1600" dirty="0">
              <a:latin typeface="+mj-lt"/>
            </a:endParaRPr>
          </a:p>
          <a:p>
            <a:pPr lvl="0" algn="just">
              <a:lnSpc>
                <a:spcPct val="120000"/>
              </a:lnSpc>
            </a:pPr>
            <a:endParaRPr lang="pt-BR" sz="1600" dirty="0">
              <a:latin typeface="+mj-lt"/>
            </a:endParaRPr>
          </a:p>
          <a:p>
            <a:pPr lvl="0" algn="just">
              <a:lnSpc>
                <a:spcPct val="120000"/>
              </a:lnSpc>
            </a:pPr>
            <a:endParaRPr lang="pt-BR" sz="1600" dirty="0" smtClean="0">
              <a:latin typeface="+mj-lt"/>
            </a:endParaRPr>
          </a:p>
          <a:p>
            <a:pPr lvl="0" algn="just">
              <a:lnSpc>
                <a:spcPct val="120000"/>
              </a:lnSpc>
            </a:pPr>
            <a:endParaRPr lang="pt-BR" sz="1600" dirty="0" smtClean="0">
              <a:latin typeface="+mj-lt"/>
            </a:endParaRPr>
          </a:p>
          <a:p>
            <a:pPr lvl="0" algn="just">
              <a:lnSpc>
                <a:spcPct val="120000"/>
              </a:lnSpc>
            </a:pPr>
            <a:endParaRPr lang="pt-BR" sz="1600" dirty="0">
              <a:latin typeface="+mj-lt"/>
            </a:endParaRPr>
          </a:p>
          <a:p>
            <a:pPr lvl="0" algn="just">
              <a:lnSpc>
                <a:spcPct val="120000"/>
              </a:lnSpc>
            </a:pPr>
            <a:r>
              <a:rPr lang="pt-BR" sz="1600" dirty="0">
                <a:latin typeface="+mj-lt"/>
              </a:rPr>
              <a:t>Então, estimamos as incertezas tipo A e B e a seguir combinamos seus valores numa soma quadrática. Em seguida, extraímos a raiz quadrada dessa soma obtendo a incerteza padrão combinada.</a:t>
            </a:r>
          </a:p>
          <a:p>
            <a:pPr lvl="0" algn="just">
              <a:lnSpc>
                <a:spcPct val="120000"/>
              </a:lnSpc>
            </a:pPr>
            <a:endParaRPr lang="pt-BR" dirty="0">
              <a:latin typeface="+mn-lt"/>
            </a:endParaRPr>
          </a:p>
        </p:txBody>
      </p:sp>
      <mc:AlternateContent xmlns:mc="http://schemas.openxmlformats.org/markup-compatibility/2006" xmlns:a14="http://schemas.microsoft.com/office/drawing/2010/main">
        <mc:Choice Requires="a14">
          <p:sp>
            <p:nvSpPr>
              <p:cNvPr id="14" name="Retângulo 13">
                <a:extLst>
                  <a:ext uri="{FF2B5EF4-FFF2-40B4-BE49-F238E27FC236}">
                    <a16:creationId xmlns="" xmlns:a16="http://schemas.microsoft.com/office/drawing/2014/main" id="{5AD8FDD8-B78C-49C8-BAF9-2C8C3E8BCBF6}"/>
                  </a:ext>
                </a:extLst>
              </p:cNvPr>
              <p:cNvSpPr/>
              <p:nvPr/>
            </p:nvSpPr>
            <p:spPr>
              <a:xfrm>
                <a:off x="3154076" y="3097984"/>
                <a:ext cx="2416623" cy="438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b="1" i="1" smtClean="0">
                              <a:solidFill>
                                <a:schemeClr val="tx1"/>
                              </a:solidFill>
                              <a:latin typeface="Cambria Math" panose="02040503050406030204" pitchFamily="18" charset="0"/>
                            </a:rPr>
                          </m:ctrlPr>
                        </m:sSubPr>
                        <m:e>
                          <m:r>
                            <a:rPr lang="pt-BR" b="1" i="1">
                              <a:solidFill>
                                <a:schemeClr val="tx1"/>
                              </a:solidFill>
                              <a:latin typeface="Cambria Math"/>
                            </a:rPr>
                            <m:t>𝒖</m:t>
                          </m:r>
                        </m:e>
                        <m:sub>
                          <m:r>
                            <a:rPr lang="pt-BR" b="1" i="1">
                              <a:solidFill>
                                <a:schemeClr val="tx1"/>
                              </a:solidFill>
                              <a:latin typeface="Cambria Math"/>
                            </a:rPr>
                            <m:t>𝒄</m:t>
                          </m:r>
                        </m:sub>
                      </m:sSub>
                      <m:d>
                        <m:dPr>
                          <m:ctrlPr>
                            <a:rPr lang="pt-BR" b="1" i="1">
                              <a:solidFill>
                                <a:schemeClr val="tx1"/>
                              </a:solidFill>
                              <a:latin typeface="Cambria Math" panose="02040503050406030204" pitchFamily="18" charset="0"/>
                            </a:rPr>
                          </m:ctrlPr>
                        </m:dPr>
                        <m:e>
                          <m:r>
                            <a:rPr lang="pt-BR" b="1" i="1">
                              <a:solidFill>
                                <a:schemeClr val="tx1"/>
                              </a:solidFill>
                              <a:latin typeface="Cambria Math"/>
                            </a:rPr>
                            <m:t>𝒀</m:t>
                          </m:r>
                        </m:e>
                      </m:d>
                      <m:r>
                        <a:rPr lang="pt-BR" b="1" i="1">
                          <a:solidFill>
                            <a:schemeClr val="tx1"/>
                          </a:solidFill>
                          <a:latin typeface="Cambria Math"/>
                        </a:rPr>
                        <m:t>=</m:t>
                      </m:r>
                      <m:rad>
                        <m:radPr>
                          <m:degHide m:val="on"/>
                          <m:ctrlPr>
                            <a:rPr lang="pt-BR" b="1" i="1">
                              <a:solidFill>
                                <a:schemeClr val="tx1"/>
                              </a:solidFill>
                              <a:latin typeface="Cambria Math" panose="02040503050406030204" pitchFamily="18" charset="0"/>
                            </a:rPr>
                          </m:ctrlPr>
                        </m:radPr>
                        <m:deg/>
                        <m:e>
                          <m:sSup>
                            <m:sSupPr>
                              <m:ctrlPr>
                                <a:rPr lang="pt-BR" b="1" i="1">
                                  <a:solidFill>
                                    <a:schemeClr val="tx1"/>
                                  </a:solidFill>
                                  <a:latin typeface="Cambria Math" panose="02040503050406030204" pitchFamily="18" charset="0"/>
                                </a:rPr>
                              </m:ctrlPr>
                            </m:sSupPr>
                            <m:e>
                              <m:r>
                                <a:rPr lang="pt-BR" b="1" i="1">
                                  <a:solidFill>
                                    <a:schemeClr val="tx1"/>
                                  </a:solidFill>
                                  <a:latin typeface="Cambria Math"/>
                                </a:rPr>
                                <m:t>𝒖𝑨</m:t>
                              </m:r>
                            </m:e>
                            <m:sup>
                              <m:r>
                                <a:rPr lang="pt-BR" b="1" i="1">
                                  <a:solidFill>
                                    <a:schemeClr val="tx1"/>
                                  </a:solidFill>
                                  <a:latin typeface="Cambria Math"/>
                                </a:rPr>
                                <m:t>𝟐</m:t>
                              </m:r>
                            </m:sup>
                          </m:sSup>
                          <m:r>
                            <a:rPr lang="pt-BR" b="1" i="1">
                              <a:solidFill>
                                <a:schemeClr val="tx1"/>
                              </a:solidFill>
                              <a:latin typeface="Cambria Math"/>
                            </a:rPr>
                            <m:t>+</m:t>
                          </m:r>
                          <m:sSup>
                            <m:sSupPr>
                              <m:ctrlPr>
                                <a:rPr lang="pt-BR" b="1" i="1">
                                  <a:solidFill>
                                    <a:schemeClr val="tx1"/>
                                  </a:solidFill>
                                  <a:latin typeface="Cambria Math" panose="02040503050406030204" pitchFamily="18" charset="0"/>
                                </a:rPr>
                              </m:ctrlPr>
                            </m:sSupPr>
                            <m:e>
                              <m:r>
                                <a:rPr lang="pt-BR" b="1" i="1">
                                  <a:solidFill>
                                    <a:schemeClr val="tx1"/>
                                  </a:solidFill>
                                  <a:latin typeface="Cambria Math"/>
                                </a:rPr>
                                <m:t>𝒖𝑩</m:t>
                              </m:r>
                            </m:e>
                            <m:sup>
                              <m:r>
                                <a:rPr lang="pt-BR" b="1" i="1">
                                  <a:solidFill>
                                    <a:schemeClr val="tx1"/>
                                  </a:solidFill>
                                  <a:latin typeface="Cambria Math"/>
                                </a:rPr>
                                <m:t>𝟐</m:t>
                              </m:r>
                            </m:sup>
                          </m:sSup>
                        </m:e>
                      </m:rad>
                    </m:oMath>
                  </m:oMathPara>
                </a14:m>
                <a:endParaRPr lang="pt-BR" dirty="0"/>
              </a:p>
            </p:txBody>
          </p:sp>
        </mc:Choice>
        <mc:Fallback xmlns="">
          <p:sp>
            <p:nvSpPr>
              <p:cNvPr id="14" name="Retângulo 13">
                <a:extLst>
                  <a:ext uri="{FF2B5EF4-FFF2-40B4-BE49-F238E27FC236}">
                    <a16:creationId xmlns="" xmlns:a16="http://schemas.microsoft.com/office/drawing/2014/main" xmlns:a14="http://schemas.microsoft.com/office/drawing/2010/main" id="{5AD8FDD8-B78C-49C8-BAF9-2C8C3E8BCBF6}"/>
                  </a:ext>
                </a:extLst>
              </p:cNvPr>
              <p:cNvSpPr>
                <a:spLocks noRot="1" noChangeAspect="1" noMove="1" noResize="1" noEditPoints="1" noAdjustHandles="1" noChangeArrowheads="1" noChangeShapeType="1" noTextEdit="1"/>
              </p:cNvSpPr>
              <p:nvPr/>
            </p:nvSpPr>
            <p:spPr>
              <a:xfrm>
                <a:off x="3154076" y="3097984"/>
                <a:ext cx="2416623" cy="438966"/>
              </a:xfrm>
              <a:prstGeom prst="rect">
                <a:avLst/>
              </a:prstGeom>
              <a:blipFill rotWithShape="0">
                <a:blip r:embed="rId2"/>
                <a:stretch>
                  <a:fillRect/>
                </a:stretch>
              </a:blipFill>
            </p:spPr>
            <p:txBody>
              <a:bodyPr/>
              <a:lstStyle/>
              <a:p>
                <a:r>
                  <a:rPr lang="pt-BR">
                    <a:noFill/>
                  </a:rPr>
                  <a:t> </a:t>
                </a:r>
              </a:p>
            </p:txBody>
          </p:sp>
        </mc:Fallback>
      </mc:AlternateContent>
      <p:sp>
        <p:nvSpPr>
          <p:cNvPr id="15" name="Título 1">
            <a:extLst>
              <a:ext uri="{FF2B5EF4-FFF2-40B4-BE49-F238E27FC236}">
                <a16:creationId xmlns="" xmlns:a16="http://schemas.microsoft.com/office/drawing/2014/main" id="{38036CCC-C076-48F0-B114-120F5801692F}"/>
              </a:ext>
            </a:extLst>
          </p:cNvPr>
          <p:cNvSpPr>
            <a:spLocks noGrp="1"/>
          </p:cNvSpPr>
          <p:nvPr>
            <p:ph type="title"/>
          </p:nvPr>
        </p:nvSpPr>
        <p:spPr>
          <a:xfrm>
            <a:off x="509960" y="28265"/>
            <a:ext cx="8518130" cy="1026144"/>
          </a:xfrm>
        </p:spPr>
        <p:txBody>
          <a:bodyPr>
            <a:normAutofit/>
          </a:bodyPr>
          <a:lstStyle/>
          <a:p>
            <a:pPr algn="l" eaLnBrk="1" hangingPunct="1"/>
            <a:r>
              <a:rPr lang="pt-BR" sz="2200" b="1" cap="all" dirty="0">
                <a:solidFill>
                  <a:srgbClr val="0066B2"/>
                </a:solidFill>
              </a:rPr>
              <a:t>4. Guia Para Expressão da Incerteza de Medição </a:t>
            </a:r>
            <a:r>
              <a:rPr lang="pt-BR" sz="2200" b="1" cap="all" dirty="0" smtClean="0">
                <a:solidFill>
                  <a:srgbClr val="0066B2"/>
                </a:solidFill>
              </a:rPr>
              <a:t>(</a:t>
            </a:r>
            <a:r>
              <a:rPr lang="pt-BR" sz="2200" b="1" cap="all" dirty="0">
                <a:solidFill>
                  <a:srgbClr val="0066B2"/>
                </a:solidFill>
              </a:rPr>
              <a:t>ISO GUM 2008)</a:t>
            </a:r>
          </a:p>
        </p:txBody>
      </p:sp>
    </p:spTree>
    <p:extLst>
      <p:ext uri="{BB962C8B-B14F-4D97-AF65-F5344CB8AC3E}">
        <p14:creationId xmlns:p14="http://schemas.microsoft.com/office/powerpoint/2010/main" val="26955530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5" name="Rectangle 2"/>
          <p:cNvSpPr txBox="1">
            <a:spLocks/>
          </p:cNvSpPr>
          <p:nvPr/>
        </p:nvSpPr>
        <p:spPr bwMode="auto">
          <a:xfrm>
            <a:off x="612000" y="1246068"/>
            <a:ext cx="7920000" cy="432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Font typeface="Arial" charset="0"/>
              <a:buNone/>
            </a:pPr>
            <a:r>
              <a:rPr lang="pt-BR" sz="1600" b="1" dirty="0" smtClean="0">
                <a:solidFill>
                  <a:srgbClr val="E1B937"/>
                </a:solidFill>
                <a:latin typeface="+mj-lt"/>
              </a:rPr>
              <a:t>INCERTEZA EXPANDIDA – U</a:t>
            </a:r>
          </a:p>
          <a:p>
            <a:pPr marL="0" indent="0" algn="just">
              <a:lnSpc>
                <a:spcPct val="120000"/>
              </a:lnSpc>
              <a:spcBef>
                <a:spcPts val="0"/>
              </a:spcBef>
              <a:spcAft>
                <a:spcPts val="0"/>
              </a:spcAft>
              <a:buFont typeface="Arial" charset="0"/>
              <a:buNone/>
            </a:pPr>
            <a:endParaRPr lang="pt-BR" sz="1600" b="1" dirty="0">
              <a:latin typeface="+mj-lt"/>
            </a:endParaRPr>
          </a:p>
          <a:p>
            <a:pPr marL="0" indent="0" algn="just">
              <a:lnSpc>
                <a:spcPct val="120000"/>
              </a:lnSpc>
              <a:spcBef>
                <a:spcPts val="0"/>
              </a:spcBef>
              <a:spcAft>
                <a:spcPts val="0"/>
              </a:spcAft>
              <a:buFont typeface="Arial" charset="0"/>
              <a:buNone/>
            </a:pPr>
            <a:r>
              <a:rPr lang="pt-BR" sz="1600" dirty="0">
                <a:latin typeface="+mj-lt"/>
              </a:rPr>
              <a:t>Produto duma </a:t>
            </a:r>
            <a:r>
              <a:rPr lang="pt-BR" sz="1600" b="1" dirty="0">
                <a:latin typeface="+mj-lt"/>
              </a:rPr>
              <a:t>incerteza-padrão combinada </a:t>
            </a:r>
            <a:r>
              <a:rPr lang="pt-BR" sz="1600" dirty="0">
                <a:latin typeface="+mj-lt"/>
              </a:rPr>
              <a:t>por um fator maior do que o número um.</a:t>
            </a:r>
          </a:p>
          <a:p>
            <a:pPr marL="0" indent="0" algn="just">
              <a:lnSpc>
                <a:spcPct val="120000"/>
              </a:lnSpc>
              <a:spcBef>
                <a:spcPts val="0"/>
              </a:spcBef>
              <a:spcAft>
                <a:spcPts val="0"/>
              </a:spcAft>
              <a:buFont typeface="Arial" charset="0"/>
              <a:buNone/>
            </a:pPr>
            <a:r>
              <a:rPr lang="pt-BR" sz="1600" dirty="0">
                <a:latin typeface="+mj-lt"/>
              </a:rPr>
              <a:t>O fator depende da </a:t>
            </a:r>
            <a:r>
              <a:rPr lang="pt-BR" sz="1600" b="1" dirty="0">
                <a:latin typeface="+mj-lt"/>
              </a:rPr>
              <a:t>probabilidade de abrangência </a:t>
            </a:r>
            <a:r>
              <a:rPr lang="pt-BR" sz="1600" dirty="0">
                <a:latin typeface="+mj-lt"/>
              </a:rPr>
              <a:t>escolhida. O termo “fator” nesta definição se refere ao </a:t>
            </a:r>
            <a:r>
              <a:rPr lang="pt-BR" sz="1600" b="1" dirty="0">
                <a:latin typeface="+mj-lt"/>
              </a:rPr>
              <a:t>fator de abrangência (k)</a:t>
            </a:r>
            <a:r>
              <a:rPr lang="pt-BR" sz="1600" dirty="0">
                <a:latin typeface="+mj-lt"/>
              </a:rPr>
              <a:t>.</a:t>
            </a:r>
          </a:p>
          <a:p>
            <a:pPr marL="0" indent="0" algn="just">
              <a:lnSpc>
                <a:spcPct val="120000"/>
              </a:lnSpc>
              <a:spcBef>
                <a:spcPts val="0"/>
              </a:spcBef>
              <a:spcAft>
                <a:spcPts val="0"/>
              </a:spcAft>
              <a:buFont typeface="Arial" charset="0"/>
              <a:buNone/>
            </a:pPr>
            <a:endParaRPr lang="pt-BR" sz="1600" dirty="0">
              <a:latin typeface="+mj-lt"/>
            </a:endParaRPr>
          </a:p>
          <a:p>
            <a:pPr marL="0" indent="0" algn="ctr">
              <a:lnSpc>
                <a:spcPct val="120000"/>
              </a:lnSpc>
              <a:spcBef>
                <a:spcPts val="0"/>
              </a:spcBef>
              <a:spcAft>
                <a:spcPts val="0"/>
              </a:spcAft>
              <a:buFont typeface="Arial" charset="0"/>
              <a:buNone/>
            </a:pPr>
            <a:r>
              <a:rPr lang="pt-BR" sz="1600" b="1" dirty="0">
                <a:latin typeface="+mj-lt"/>
              </a:rPr>
              <a:t>U = </a:t>
            </a:r>
            <a:r>
              <a:rPr lang="pt-BR" sz="1600" b="1" dirty="0" err="1" smtClean="0">
                <a:latin typeface="+mj-lt"/>
              </a:rPr>
              <a:t>k.u</a:t>
            </a:r>
            <a:r>
              <a:rPr lang="pt-BR" sz="1600" b="1" baseline="-25000" dirty="0" err="1" smtClean="0">
                <a:latin typeface="+mj-lt"/>
              </a:rPr>
              <a:t>C</a:t>
            </a:r>
            <a:endParaRPr lang="pt-BR" sz="1600" b="1" baseline="-25000" dirty="0" smtClean="0">
              <a:latin typeface="+mj-lt"/>
            </a:endParaRPr>
          </a:p>
          <a:p>
            <a:pPr marL="0" indent="0" algn="ctr">
              <a:lnSpc>
                <a:spcPct val="120000"/>
              </a:lnSpc>
              <a:spcBef>
                <a:spcPts val="0"/>
              </a:spcBef>
              <a:spcAft>
                <a:spcPts val="0"/>
              </a:spcAft>
              <a:buFont typeface="Arial" charset="0"/>
              <a:buNone/>
            </a:pPr>
            <a:endParaRPr lang="pt-BR" sz="1600" b="1" baseline="-25000" dirty="0">
              <a:latin typeface="+mj-lt"/>
            </a:endParaRPr>
          </a:p>
          <a:p>
            <a:pPr marL="0" indent="0" algn="ctr">
              <a:lnSpc>
                <a:spcPct val="120000"/>
              </a:lnSpc>
              <a:spcBef>
                <a:spcPts val="0"/>
              </a:spcBef>
              <a:spcAft>
                <a:spcPts val="0"/>
              </a:spcAft>
              <a:buFont typeface="Arial" charset="0"/>
              <a:buNone/>
            </a:pPr>
            <a:endParaRPr lang="pt-BR" sz="1600" b="1" baseline="-25000" dirty="0">
              <a:latin typeface="+mj-lt"/>
            </a:endParaRPr>
          </a:p>
          <a:p>
            <a:pPr marL="0" indent="0" algn="just">
              <a:lnSpc>
                <a:spcPct val="120000"/>
              </a:lnSpc>
              <a:spcBef>
                <a:spcPts val="0"/>
              </a:spcBef>
              <a:spcAft>
                <a:spcPts val="0"/>
              </a:spcAft>
              <a:buFont typeface="Arial" charset="0"/>
              <a:buNone/>
            </a:pPr>
            <a:r>
              <a:rPr lang="pt-BR" sz="1600" dirty="0">
                <a:latin typeface="+mj-lt"/>
              </a:rPr>
              <a:t>A incerteza expandida é usualmente declarada, inclusive nos certificados de calibração e ensaio, com uma probabilidade de 95,45%.</a:t>
            </a:r>
          </a:p>
          <a:p>
            <a:pPr marL="0" indent="0" algn="just">
              <a:lnSpc>
                <a:spcPct val="120000"/>
              </a:lnSpc>
              <a:spcBef>
                <a:spcPts val="0"/>
              </a:spcBef>
              <a:spcAft>
                <a:spcPts val="0"/>
              </a:spcAft>
              <a:buFont typeface="Arial" charset="0"/>
              <a:buNone/>
            </a:pPr>
            <a:r>
              <a:rPr lang="pt-BR" sz="1600" dirty="0">
                <a:latin typeface="+mj-lt"/>
              </a:rPr>
              <a:t>Deste modo, devemos determinar o grau de liberdade efetivo e consultar na tabela </a:t>
            </a:r>
            <a:br>
              <a:rPr lang="pt-BR" sz="1600" dirty="0">
                <a:latin typeface="+mj-lt"/>
              </a:rPr>
            </a:br>
            <a:r>
              <a:rPr lang="pt-BR" sz="1600" dirty="0">
                <a:latin typeface="+mj-lt"/>
              </a:rPr>
              <a:t>t-</a:t>
            </a:r>
            <a:r>
              <a:rPr lang="pt-BR" sz="1600" dirty="0" err="1">
                <a:latin typeface="+mj-lt"/>
              </a:rPr>
              <a:t>Student</a:t>
            </a:r>
            <a:r>
              <a:rPr lang="pt-BR" sz="1600" dirty="0">
                <a:latin typeface="+mj-lt"/>
              </a:rPr>
              <a:t> qual o fator de abrangência </a:t>
            </a:r>
            <a:r>
              <a:rPr lang="pt-BR" sz="1600" i="1" dirty="0">
                <a:latin typeface="+mj-lt"/>
              </a:rPr>
              <a:t>k</a:t>
            </a:r>
            <a:r>
              <a:rPr lang="pt-BR" sz="1600" dirty="0">
                <a:latin typeface="+mj-lt"/>
              </a:rPr>
              <a:t> está associado ao grau de liberdade efetivo com 95,45% de probabilidade. </a:t>
            </a:r>
          </a:p>
        </p:txBody>
      </p:sp>
      <p:sp>
        <p:nvSpPr>
          <p:cNvPr id="14" name="Título 1">
            <a:extLst>
              <a:ext uri="{FF2B5EF4-FFF2-40B4-BE49-F238E27FC236}">
                <a16:creationId xmlns="" xmlns:a16="http://schemas.microsoft.com/office/drawing/2014/main" id="{C4E242AF-E571-41A7-A44C-ABDA3190FF21}"/>
              </a:ext>
            </a:extLst>
          </p:cNvPr>
          <p:cNvSpPr>
            <a:spLocks noGrp="1"/>
          </p:cNvSpPr>
          <p:nvPr>
            <p:ph type="title"/>
          </p:nvPr>
        </p:nvSpPr>
        <p:spPr>
          <a:xfrm>
            <a:off x="509959" y="28265"/>
            <a:ext cx="8891617" cy="1026144"/>
          </a:xfrm>
        </p:spPr>
        <p:txBody>
          <a:bodyPr>
            <a:normAutofit/>
          </a:bodyPr>
          <a:lstStyle/>
          <a:p>
            <a:pPr algn="l" eaLnBrk="1" hangingPunct="1"/>
            <a:r>
              <a:rPr lang="pt-BR" sz="2200" b="1" cap="all" dirty="0">
                <a:solidFill>
                  <a:srgbClr val="0066B2"/>
                </a:solidFill>
              </a:rPr>
              <a:t>4. Guia Para Expressão da Incerteza de Medição </a:t>
            </a:r>
            <a:r>
              <a:rPr lang="pt-BR" sz="2200" b="1" cap="all" dirty="0" smtClean="0">
                <a:solidFill>
                  <a:srgbClr val="0066B2"/>
                </a:solidFill>
              </a:rPr>
              <a:t>(</a:t>
            </a:r>
            <a:r>
              <a:rPr lang="pt-BR" sz="2200" b="1" cap="all" dirty="0">
                <a:solidFill>
                  <a:srgbClr val="0066B2"/>
                </a:solidFill>
              </a:rPr>
              <a:t>ISO GUM 2008)</a:t>
            </a:r>
          </a:p>
        </p:txBody>
      </p:sp>
    </p:spTree>
    <p:extLst>
      <p:ext uri="{BB962C8B-B14F-4D97-AF65-F5344CB8AC3E}">
        <p14:creationId xmlns:p14="http://schemas.microsoft.com/office/powerpoint/2010/main" val="111378016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mc:AlternateContent xmlns:mc="http://schemas.openxmlformats.org/markup-compatibility/2006" xmlns:a14="http://schemas.microsoft.com/office/drawing/2010/main">
        <mc:Choice Requires="a14">
          <p:sp>
            <p:nvSpPr>
              <p:cNvPr id="16" name="Text Box 4"/>
              <p:cNvSpPr txBox="1">
                <a:spLocks noChangeArrowheads="1"/>
              </p:cNvSpPr>
              <p:nvPr/>
            </p:nvSpPr>
            <p:spPr bwMode="auto">
              <a:xfrm>
                <a:off x="612000" y="1408528"/>
                <a:ext cx="7920000" cy="1006750"/>
              </a:xfrm>
              <a:prstGeom prst="rect">
                <a:avLst/>
              </a:prstGeom>
              <a:noFill/>
              <a:ln w="9525">
                <a:noFill/>
                <a:miter lim="800000"/>
                <a:headEnd/>
                <a:tailEnd/>
              </a:ln>
            </p:spPr>
            <p:txBody>
              <a:bodyPr wrap="square">
                <a:spAutoFit/>
              </a:bodyPr>
              <a:lstStyle/>
              <a:p>
                <a:pPr algn="just" eaLnBrk="0" hangingPunct="0">
                  <a:lnSpc>
                    <a:spcPct val="120000"/>
                  </a:lnSpc>
                  <a:spcBef>
                    <a:spcPts val="400"/>
                  </a:spcBef>
                  <a:spcAft>
                    <a:spcPts val="400"/>
                  </a:spcAft>
                </a:pPr>
                <a:r>
                  <a:rPr lang="pt-BR" sz="1600" b="1" dirty="0">
                    <a:solidFill>
                      <a:schemeClr val="tx1"/>
                    </a:solidFill>
                    <a:latin typeface="+mj-lt"/>
                  </a:rPr>
                  <a:t>Graus de Liberdade efetivo (</a:t>
                </a:r>
                <a14:m>
                  <m:oMath xmlns:m="http://schemas.openxmlformats.org/officeDocument/2006/math">
                    <m:sSub>
                      <m:sSubPr>
                        <m:ctrlPr>
                          <a:rPr lang="pt-BR" sz="1600" b="1" i="1" smtClean="0">
                            <a:solidFill>
                              <a:schemeClr val="tx1"/>
                            </a:solidFill>
                            <a:latin typeface="Cambria Math" panose="02040503050406030204" pitchFamily="18" charset="0"/>
                            <a:ea typeface="Cambria Math"/>
                          </a:rPr>
                        </m:ctrlPr>
                      </m:sSubPr>
                      <m:e>
                        <m:r>
                          <a:rPr lang="pt-BR" sz="1600" b="1" i="1" smtClean="0">
                            <a:solidFill>
                              <a:schemeClr val="tx1"/>
                            </a:solidFill>
                            <a:latin typeface="Cambria Math" panose="02040503050406030204" pitchFamily="18" charset="0"/>
                            <a:ea typeface="Cambria Math"/>
                          </a:rPr>
                          <m:t>𝝑</m:t>
                        </m:r>
                      </m:e>
                      <m:sub>
                        <m:r>
                          <a:rPr lang="pt-BR" sz="1600" b="1" i="1" smtClean="0">
                            <a:solidFill>
                              <a:schemeClr val="tx1"/>
                            </a:solidFill>
                            <a:latin typeface="Cambria Math" panose="02040503050406030204" pitchFamily="18" charset="0"/>
                            <a:ea typeface="Cambria Math"/>
                          </a:rPr>
                          <m:t>𝒆𝒇𝒇</m:t>
                        </m:r>
                      </m:sub>
                    </m:sSub>
                  </m:oMath>
                </a14:m>
                <a:r>
                  <a:rPr lang="pt-BR" sz="1600" b="1" dirty="0">
                    <a:solidFill>
                      <a:schemeClr val="tx1"/>
                    </a:solidFill>
                    <a:latin typeface="+mj-lt"/>
                  </a:rPr>
                  <a:t>):</a:t>
                </a:r>
                <a:r>
                  <a:rPr lang="pt-BR" sz="1600" dirty="0">
                    <a:solidFill>
                      <a:schemeClr val="tx1"/>
                    </a:solidFill>
                    <a:latin typeface="+mj-lt"/>
                  </a:rPr>
                  <a:t> O número de graus de liberdade efetivo é o número de graus de liberdade associado à incerteza padrão combinada. Recomenda-se a utilização da equação de </a:t>
                </a:r>
                <a:r>
                  <a:rPr lang="pt-BR" sz="1600" dirty="0" err="1">
                    <a:solidFill>
                      <a:schemeClr val="tx1"/>
                    </a:solidFill>
                    <a:latin typeface="+mj-lt"/>
                  </a:rPr>
                  <a:t>Welch-Satterthwaite</a:t>
                </a:r>
                <a:r>
                  <a:rPr lang="pt-BR" sz="1600" dirty="0">
                    <a:solidFill>
                      <a:schemeClr val="tx1"/>
                    </a:solidFill>
                    <a:latin typeface="+mj-lt"/>
                  </a:rPr>
                  <a:t> para estimar o número de graus de liberdade efetivo:</a:t>
                </a:r>
              </a:p>
            </p:txBody>
          </p:sp>
        </mc:Choice>
        <mc:Fallback xmlns="">
          <p:sp>
            <p:nvSpPr>
              <p:cNvPr id="16" name="Text Box 4"/>
              <p:cNvSpPr txBox="1">
                <a:spLocks noRot="1" noChangeAspect="1" noMove="1" noResize="1" noEditPoints="1" noAdjustHandles="1" noChangeArrowheads="1" noChangeShapeType="1" noTextEdit="1"/>
              </p:cNvSpPr>
              <p:nvPr/>
            </p:nvSpPr>
            <p:spPr bwMode="auto">
              <a:xfrm>
                <a:off x="612000" y="1408528"/>
                <a:ext cx="7920000" cy="1006750"/>
              </a:xfrm>
              <a:prstGeom prst="rect">
                <a:avLst/>
              </a:prstGeom>
              <a:blipFill rotWithShape="0">
                <a:blip r:embed="rId2"/>
                <a:stretch>
                  <a:fillRect l="-385" r="-385" b="-5455"/>
                </a:stretch>
              </a:blipFill>
              <a:ln w="9525">
                <a:noFill/>
                <a:miter lim="800000"/>
                <a:headEnd/>
                <a:tailEnd/>
              </a:ln>
            </p:spPr>
            <p:txBody>
              <a:bodyPr/>
              <a:lstStyle/>
              <a:p>
                <a:r>
                  <a:rPr lang="pt-BR">
                    <a:noFill/>
                  </a:rPr>
                  <a:t> </a:t>
                </a:r>
              </a:p>
            </p:txBody>
          </p:sp>
        </mc:Fallback>
      </mc:AlternateContent>
      <p:pic>
        <p:nvPicPr>
          <p:cNvPr id="136570" name="Picture 3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60" y="2769397"/>
            <a:ext cx="2195663"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0" name="CaixaDeTexto 9"/>
              <p:cNvSpPr txBox="1"/>
              <p:nvPr/>
            </p:nvSpPr>
            <p:spPr>
              <a:xfrm>
                <a:off x="3131840" y="3045809"/>
                <a:ext cx="5237460" cy="978729"/>
              </a:xfrm>
              <a:prstGeom prst="rect">
                <a:avLst/>
              </a:prstGeom>
              <a:noFill/>
            </p:spPr>
            <p:txBody>
              <a:bodyPr wrap="square" rtlCol="0">
                <a:spAutoFit/>
              </a:bodyPr>
              <a:lstStyle/>
              <a:p>
                <a:pPr algn="just">
                  <a:lnSpc>
                    <a:spcPct val="120000"/>
                  </a:lnSpc>
                </a:pPr>
                <a:r>
                  <a:rPr lang="pt-BR" sz="1600" dirty="0">
                    <a:solidFill>
                      <a:schemeClr val="tx1"/>
                    </a:solidFill>
                    <a:latin typeface="+mj-lt"/>
                  </a:rPr>
                  <a:t>Onde </a:t>
                </a:r>
                <a14:m>
                  <m:oMath xmlns:m="http://schemas.openxmlformats.org/officeDocument/2006/math">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𝑢</m:t>
                        </m:r>
                      </m:e>
                      <m:sub>
                        <m:r>
                          <a:rPr lang="pt-BR" sz="1600" i="1">
                            <a:solidFill>
                              <a:schemeClr val="tx1"/>
                            </a:solidFill>
                            <a:latin typeface="Cambria Math" panose="02040503050406030204" pitchFamily="18" charset="0"/>
                          </a:rPr>
                          <m:t>𝑐</m:t>
                        </m:r>
                      </m:sub>
                    </m:sSub>
                  </m:oMath>
                </a14:m>
                <a:r>
                  <a:rPr lang="pt-BR" sz="1600" dirty="0">
                    <a:solidFill>
                      <a:schemeClr val="tx1"/>
                    </a:solidFill>
                    <a:latin typeface="+mj-lt"/>
                  </a:rPr>
                  <a:t> é a incerteza combinada; </a:t>
                </a:r>
                <a14:m>
                  <m:oMath xmlns:m="http://schemas.openxmlformats.org/officeDocument/2006/math">
                    <m:sSub>
                      <m:sSubPr>
                        <m:ctrlPr>
                          <a:rPr lang="pt-BR" sz="1600" i="1">
                            <a:solidFill>
                              <a:schemeClr val="tx1"/>
                            </a:solidFill>
                            <a:latin typeface="Cambria Math" panose="02040503050406030204" pitchFamily="18" charset="0"/>
                          </a:rPr>
                        </m:ctrlPr>
                      </m:sSubPr>
                      <m:e>
                        <m:r>
                          <a:rPr lang="pt-BR" sz="1600" i="1">
                            <a:solidFill>
                              <a:schemeClr val="tx1"/>
                            </a:solidFill>
                            <a:latin typeface="Cambria Math" panose="02040503050406030204" pitchFamily="18" charset="0"/>
                          </a:rPr>
                          <m:t>𝑢</m:t>
                        </m:r>
                      </m:e>
                      <m:sub>
                        <m:r>
                          <a:rPr lang="pt-BR" sz="1600" i="1">
                            <a:solidFill>
                              <a:schemeClr val="tx1"/>
                            </a:solidFill>
                            <a:latin typeface="Cambria Math" panose="02040503050406030204" pitchFamily="18" charset="0"/>
                          </a:rPr>
                          <m:t>𝑖</m:t>
                        </m:r>
                      </m:sub>
                    </m:sSub>
                  </m:oMath>
                </a14:m>
                <a:r>
                  <a:rPr lang="pt-BR" sz="1600" dirty="0">
                    <a:solidFill>
                      <a:schemeClr val="tx1"/>
                    </a:solidFill>
                    <a:latin typeface="+mj-lt"/>
                  </a:rPr>
                  <a:t> são todas as incertezas envolvidas e </a:t>
                </a:r>
                <a14:m>
                  <m:oMath xmlns:m="http://schemas.openxmlformats.org/officeDocument/2006/math">
                    <m:r>
                      <a:rPr lang="pt-BR" sz="1600" i="1">
                        <a:solidFill>
                          <a:schemeClr val="tx1"/>
                        </a:solidFill>
                        <a:latin typeface="Cambria Math" panose="02040503050406030204" pitchFamily="18" charset="0"/>
                        <a:ea typeface="Cambria Math"/>
                      </a:rPr>
                      <m:t>𝜗</m:t>
                    </m:r>
                    <m:r>
                      <a:rPr lang="pt-BR" sz="1600" i="1">
                        <a:solidFill>
                          <a:schemeClr val="tx1"/>
                        </a:solidFill>
                        <a:latin typeface="Cambria Math" panose="02040503050406030204" pitchFamily="18" charset="0"/>
                        <a:ea typeface="Cambria Math"/>
                      </a:rPr>
                      <m:t>𝑖</m:t>
                    </m:r>
                  </m:oMath>
                </a14:m>
                <a:r>
                  <a:rPr lang="pt-BR" sz="1600" dirty="0">
                    <a:solidFill>
                      <a:schemeClr val="tx1"/>
                    </a:solidFill>
                    <a:latin typeface="+mj-lt"/>
                  </a:rPr>
                  <a:t>  é o grau de liberdade associados a cada incerteza envolvida. </a:t>
                </a:r>
              </a:p>
            </p:txBody>
          </p:sp>
        </mc:Choice>
        <mc:Fallback xmlns="">
          <p:sp>
            <p:nvSpPr>
              <p:cNvPr id="10" name="CaixaDeTexto 9"/>
              <p:cNvSpPr txBox="1">
                <a:spLocks noRot="1" noChangeAspect="1" noMove="1" noResize="1" noEditPoints="1" noAdjustHandles="1" noChangeArrowheads="1" noChangeShapeType="1" noTextEdit="1"/>
              </p:cNvSpPr>
              <p:nvPr/>
            </p:nvSpPr>
            <p:spPr>
              <a:xfrm>
                <a:off x="3131840" y="3045809"/>
                <a:ext cx="5237460" cy="978729"/>
              </a:xfrm>
              <a:prstGeom prst="rect">
                <a:avLst/>
              </a:prstGeom>
              <a:blipFill rotWithShape="0">
                <a:blip r:embed="rId4"/>
                <a:stretch>
                  <a:fillRect l="-698" r="-582" b="-5625"/>
                </a:stretch>
              </a:blipFill>
            </p:spPr>
            <p:txBody>
              <a:bodyPr/>
              <a:lstStyle/>
              <a:p>
                <a:r>
                  <a:rPr lang="pt-BR">
                    <a:noFill/>
                  </a:rPr>
                  <a:t> </a:t>
                </a:r>
              </a:p>
            </p:txBody>
          </p:sp>
        </mc:Fallback>
      </mc:AlternateContent>
      <p:sp>
        <p:nvSpPr>
          <p:cNvPr id="2" name="Retângulo 1"/>
          <p:cNvSpPr/>
          <p:nvPr/>
        </p:nvSpPr>
        <p:spPr>
          <a:xfrm>
            <a:off x="648404" y="4533195"/>
            <a:ext cx="7720896" cy="683264"/>
          </a:xfrm>
          <a:prstGeom prst="rect">
            <a:avLst/>
          </a:prstGeom>
        </p:spPr>
        <p:txBody>
          <a:bodyPr wrap="square">
            <a:spAutoFit/>
          </a:bodyPr>
          <a:lstStyle/>
          <a:p>
            <a:pPr marL="0" indent="0" algn="just">
              <a:lnSpc>
                <a:spcPct val="120000"/>
              </a:lnSpc>
              <a:buFont typeface="Arial" charset="0"/>
              <a:buNone/>
            </a:pPr>
            <a:r>
              <a:rPr lang="pt-BR" sz="1600" dirty="0">
                <a:latin typeface="+mj-lt"/>
              </a:rPr>
              <a:t>Nota: Segundo o documento de referência EA-4/02, a incerteza final deve ser expressa com no máximo 2 algarismos significativos.</a:t>
            </a:r>
          </a:p>
        </p:txBody>
      </p:sp>
      <p:sp>
        <p:nvSpPr>
          <p:cNvPr id="18" name="Título 1">
            <a:extLst>
              <a:ext uri="{FF2B5EF4-FFF2-40B4-BE49-F238E27FC236}">
                <a16:creationId xmlns="" xmlns:a16="http://schemas.microsoft.com/office/drawing/2014/main" id="{22ACE7E6-FB87-46EC-914F-1B58186172EE}"/>
              </a:ext>
            </a:extLst>
          </p:cNvPr>
          <p:cNvSpPr>
            <a:spLocks noGrp="1"/>
          </p:cNvSpPr>
          <p:nvPr>
            <p:ph type="title"/>
          </p:nvPr>
        </p:nvSpPr>
        <p:spPr>
          <a:xfrm>
            <a:off x="509959" y="28265"/>
            <a:ext cx="8737071" cy="1026144"/>
          </a:xfrm>
        </p:spPr>
        <p:txBody>
          <a:bodyPr>
            <a:normAutofit/>
          </a:bodyPr>
          <a:lstStyle/>
          <a:p>
            <a:pPr algn="l" eaLnBrk="1" hangingPunct="1"/>
            <a:r>
              <a:rPr lang="pt-BR" sz="2200" b="1" cap="all" dirty="0">
                <a:solidFill>
                  <a:srgbClr val="0066B2"/>
                </a:solidFill>
              </a:rPr>
              <a:t>4. Guia Para Expressão da Incerteza de Medição </a:t>
            </a:r>
            <a:r>
              <a:rPr lang="pt-BR" sz="2200" b="1" cap="all" dirty="0" smtClean="0">
                <a:solidFill>
                  <a:srgbClr val="0066B2"/>
                </a:solidFill>
              </a:rPr>
              <a:t>(</a:t>
            </a:r>
            <a:r>
              <a:rPr lang="pt-BR" sz="2200" b="1" cap="all" dirty="0">
                <a:solidFill>
                  <a:srgbClr val="0066B2"/>
                </a:solidFill>
              </a:rPr>
              <a:t>ISO GUM 2008)</a:t>
            </a:r>
          </a:p>
        </p:txBody>
      </p:sp>
    </p:spTree>
    <p:extLst>
      <p:ext uri="{BB962C8B-B14F-4D97-AF65-F5344CB8AC3E}">
        <p14:creationId xmlns:p14="http://schemas.microsoft.com/office/powerpoint/2010/main" val="7605262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pic>
        <p:nvPicPr>
          <p:cNvPr id="5" name="Imagem 4">
            <a:extLst>
              <a:ext uri="{FF2B5EF4-FFF2-40B4-BE49-F238E27FC236}">
                <a16:creationId xmlns="" xmlns:a16="http://schemas.microsoft.com/office/drawing/2014/main" id="{3AB9E134-1F6F-448D-9229-842AE5B0E3CE}"/>
              </a:ext>
            </a:extLst>
          </p:cNvPr>
          <p:cNvPicPr>
            <a:picLocks noChangeAspect="1"/>
          </p:cNvPicPr>
          <p:nvPr/>
        </p:nvPicPr>
        <p:blipFill>
          <a:blip r:embed="rId2"/>
          <a:stretch>
            <a:fillRect/>
          </a:stretch>
        </p:blipFill>
        <p:spPr>
          <a:xfrm>
            <a:off x="290824" y="1255899"/>
            <a:ext cx="8202571" cy="5487865"/>
          </a:xfrm>
          <a:prstGeom prst="rect">
            <a:avLst/>
          </a:prstGeom>
        </p:spPr>
      </p:pic>
      <mc:AlternateContent xmlns:mc="http://schemas.openxmlformats.org/markup-compatibility/2006" xmlns:a14="http://schemas.microsoft.com/office/drawing/2010/main">
        <mc:Choice Requires="a14">
          <p:sp>
            <p:nvSpPr>
              <p:cNvPr id="6" name="Retângulo 5">
                <a:extLst>
                  <a:ext uri="{FF2B5EF4-FFF2-40B4-BE49-F238E27FC236}">
                    <a16:creationId xmlns="" xmlns:a16="http://schemas.microsoft.com/office/drawing/2014/main" id="{DCD46B13-D364-4366-B751-858152930BDB}"/>
                  </a:ext>
                </a:extLst>
              </p:cNvPr>
              <p:cNvSpPr/>
              <p:nvPr/>
            </p:nvSpPr>
            <p:spPr>
              <a:xfrm>
                <a:off x="5245060" y="3067173"/>
                <a:ext cx="3453638" cy="939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𝐺𝐿</m:t>
                      </m:r>
                      <m:r>
                        <a:rPr lang="pt-BR" i="0">
                          <a:latin typeface="Cambria Math" panose="02040503050406030204" pitchFamily="18" charset="0"/>
                        </a:rPr>
                        <m:t> </m:t>
                      </m:r>
                      <m:r>
                        <a:rPr lang="pt-BR" i="1">
                          <a:latin typeface="Cambria Math" panose="02040503050406030204" pitchFamily="18" charset="0"/>
                        </a:rPr>
                        <m:t>𝑒𝑓𝑒𝑡𝑖𝑣𝑜</m:t>
                      </m:r>
                      <m:r>
                        <a:rPr lang="pt-BR" i="0">
                          <a:latin typeface="Cambria Math" panose="02040503050406030204" pitchFamily="18" charset="0"/>
                        </a:rPr>
                        <m:t>=</m:t>
                      </m:r>
                      <m:f>
                        <m:fPr>
                          <m:ctrlPr>
                            <a:rPr lang="pt-BR" i="1">
                              <a:latin typeface="Cambria Math" panose="02040503050406030204" pitchFamily="18" charset="0"/>
                            </a:rPr>
                          </m:ctrlPr>
                        </m:fPr>
                        <m:num>
                          <m:sSup>
                            <m:sSupPr>
                              <m:ctrlPr>
                                <a:rPr lang="pt-BR" i="1">
                                  <a:latin typeface="Cambria Math" panose="02040503050406030204" pitchFamily="18" charset="0"/>
                                </a:rPr>
                              </m:ctrlPr>
                            </m:sSupPr>
                            <m:e>
                              <m:r>
                                <a:rPr lang="pt-BR" i="1">
                                  <a:latin typeface="Cambria Math" panose="02040503050406030204" pitchFamily="18" charset="0"/>
                                </a:rPr>
                                <m:t>𝑢𝑐</m:t>
                              </m:r>
                            </m:e>
                            <m:sup>
                              <m:r>
                                <a:rPr lang="pt-BR" i="0">
                                  <a:latin typeface="Cambria Math" panose="02040503050406030204" pitchFamily="18" charset="0"/>
                                </a:rPr>
                                <m:t>4</m:t>
                              </m:r>
                            </m:sup>
                          </m:sSup>
                        </m:num>
                        <m:den>
                          <m:f>
                            <m:fPr>
                              <m:ctrlPr>
                                <a:rPr lang="pt-BR" i="1">
                                  <a:latin typeface="Cambria Math" panose="02040503050406030204" pitchFamily="18" charset="0"/>
                                </a:rPr>
                              </m:ctrlPr>
                            </m:fPr>
                            <m:num>
                              <m:sSup>
                                <m:sSupPr>
                                  <m:ctrlPr>
                                    <a:rPr lang="pt-BR" i="1">
                                      <a:latin typeface="Cambria Math" panose="02040503050406030204" pitchFamily="18" charset="0"/>
                                    </a:rPr>
                                  </m:ctrlPr>
                                </m:sSupPr>
                                <m:e>
                                  <m:r>
                                    <a:rPr lang="pt-BR" i="1">
                                      <a:latin typeface="Cambria Math" panose="02040503050406030204" pitchFamily="18" charset="0"/>
                                    </a:rPr>
                                    <m:t>𝑢𝐴</m:t>
                                  </m:r>
                                </m:e>
                                <m:sup>
                                  <m:r>
                                    <a:rPr lang="pt-BR" i="0">
                                      <a:latin typeface="Cambria Math" panose="02040503050406030204" pitchFamily="18" charset="0"/>
                                    </a:rPr>
                                    <m:t>4</m:t>
                                  </m:r>
                                </m:sup>
                              </m:sSup>
                            </m:num>
                            <m:den>
                              <m:r>
                                <a:rPr lang="pt-BR" i="0">
                                  <a:latin typeface="Cambria Math" panose="02040503050406030204" pitchFamily="18" charset="0"/>
                                </a:rPr>
                                <m:t>4−1</m:t>
                              </m:r>
                            </m:den>
                          </m:f>
                          <m:r>
                            <a:rPr lang="pt-BR" i="0">
                              <a:latin typeface="Cambria Math" panose="02040503050406030204" pitchFamily="18" charset="0"/>
                            </a:rPr>
                            <m:t>+</m:t>
                          </m:r>
                          <m:f>
                            <m:fPr>
                              <m:ctrlPr>
                                <a:rPr lang="pt-BR" i="1">
                                  <a:latin typeface="Cambria Math" panose="02040503050406030204" pitchFamily="18" charset="0"/>
                                </a:rPr>
                              </m:ctrlPr>
                            </m:fPr>
                            <m:num>
                              <m:sSup>
                                <m:sSupPr>
                                  <m:ctrlPr>
                                    <a:rPr lang="pt-BR" i="1">
                                      <a:latin typeface="Cambria Math" panose="02040503050406030204" pitchFamily="18" charset="0"/>
                                    </a:rPr>
                                  </m:ctrlPr>
                                </m:sSupPr>
                                <m:e>
                                  <m:r>
                                    <a:rPr lang="pt-BR" i="1">
                                      <a:latin typeface="Cambria Math" panose="02040503050406030204" pitchFamily="18" charset="0"/>
                                    </a:rPr>
                                    <m:t>𝑢𝑝</m:t>
                                  </m:r>
                                </m:e>
                                <m:sup>
                                  <m:r>
                                    <a:rPr lang="pt-BR" i="0">
                                      <a:latin typeface="Cambria Math" panose="02040503050406030204" pitchFamily="18" charset="0"/>
                                    </a:rPr>
                                    <m:t>4</m:t>
                                  </m:r>
                                </m:sup>
                              </m:sSup>
                            </m:num>
                            <m:den>
                              <m:r>
                                <a:rPr lang="pt-BR" i="1">
                                  <a:latin typeface="Cambria Math" panose="02040503050406030204" pitchFamily="18" charset="0"/>
                                </a:rPr>
                                <m:t>𝐺𝐿𝑝𝑎𝑑𝑟</m:t>
                              </m:r>
                              <m:r>
                                <a:rPr lang="pt-BR" i="0">
                                  <a:latin typeface="Cambria Math" panose="02040503050406030204" pitchFamily="18" charset="0"/>
                                </a:rPr>
                                <m:t>ã</m:t>
                              </m:r>
                              <m:r>
                                <a:rPr lang="pt-BR" i="1">
                                  <a:latin typeface="Cambria Math" panose="02040503050406030204" pitchFamily="18" charset="0"/>
                                </a:rPr>
                                <m:t>𝑜</m:t>
                              </m:r>
                            </m:den>
                          </m:f>
                        </m:den>
                      </m:f>
                    </m:oMath>
                  </m:oMathPara>
                </a14:m>
                <a:endParaRPr lang="pt-BR" dirty="0"/>
              </a:p>
            </p:txBody>
          </p:sp>
        </mc:Choice>
        <mc:Fallback xmlns="">
          <p:sp>
            <p:nvSpPr>
              <p:cNvPr id="6" name="Retângulo 5">
                <a:extLst>
                  <a:ext uri="{FF2B5EF4-FFF2-40B4-BE49-F238E27FC236}">
                    <a16:creationId xmlns:a16="http://schemas.microsoft.com/office/drawing/2014/main" id="{DCD46B13-D364-4366-B751-858152930BDB}"/>
                  </a:ext>
                </a:extLst>
              </p:cNvPr>
              <p:cNvSpPr>
                <a:spLocks noRot="1" noChangeAspect="1" noMove="1" noResize="1" noEditPoints="1" noAdjustHandles="1" noChangeArrowheads="1" noChangeShapeType="1" noTextEdit="1"/>
              </p:cNvSpPr>
              <p:nvPr/>
            </p:nvSpPr>
            <p:spPr>
              <a:xfrm>
                <a:off x="5245060" y="3067173"/>
                <a:ext cx="3453638" cy="939553"/>
              </a:xfrm>
              <a:prstGeom prst="rect">
                <a:avLst/>
              </a:prstGeom>
              <a:blipFill>
                <a:blip r:embed="rId3"/>
                <a:stretch>
                  <a:fillRect/>
                </a:stretch>
              </a:blipFill>
            </p:spPr>
            <p:txBody>
              <a:bodyPr/>
              <a:lstStyle/>
              <a:p>
                <a:r>
                  <a:rPr lang="pt-BR">
                    <a:noFill/>
                  </a:rPr>
                  <a:t> </a:t>
                </a:r>
              </a:p>
            </p:txBody>
          </p:sp>
        </mc:Fallback>
      </mc:AlternateContent>
      <p:sp>
        <p:nvSpPr>
          <p:cNvPr id="16" name="Título 1">
            <a:extLst>
              <a:ext uri="{FF2B5EF4-FFF2-40B4-BE49-F238E27FC236}">
                <a16:creationId xmlns="" xmlns:a16="http://schemas.microsoft.com/office/drawing/2014/main" id="{BA68C513-98B3-4B53-86C8-0FEC50697243}"/>
              </a:ext>
            </a:extLst>
          </p:cNvPr>
          <p:cNvSpPr>
            <a:spLocks noGrp="1"/>
          </p:cNvSpPr>
          <p:nvPr>
            <p:ph type="title"/>
          </p:nvPr>
        </p:nvSpPr>
        <p:spPr>
          <a:xfrm>
            <a:off x="509959" y="10680"/>
            <a:ext cx="8531009" cy="1026144"/>
          </a:xfrm>
        </p:spPr>
        <p:txBody>
          <a:bodyPr>
            <a:normAutofit/>
          </a:bodyPr>
          <a:lstStyle/>
          <a:p>
            <a:r>
              <a:rPr lang="pt-BR" sz="2200" b="1" cap="all" dirty="0">
                <a:solidFill>
                  <a:srgbClr val="0066B2"/>
                </a:solidFill>
              </a:rPr>
              <a:t>4. (ISO GUM 2008) Teorema do Limite Central  combinações de distribuições de probabilidade </a:t>
            </a:r>
          </a:p>
        </p:txBody>
      </p:sp>
    </p:spTree>
    <p:extLst>
      <p:ext uri="{BB962C8B-B14F-4D97-AF65-F5344CB8AC3E}">
        <p14:creationId xmlns:p14="http://schemas.microsoft.com/office/powerpoint/2010/main" val="14649922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8" name="Título 1">
            <a:extLst>
              <a:ext uri="{FF2B5EF4-FFF2-40B4-BE49-F238E27FC236}">
                <a16:creationId xmlns="" xmlns:a16="http://schemas.microsoft.com/office/drawing/2014/main" id="{22ACE7E6-FB87-46EC-914F-1B58186172EE}"/>
              </a:ext>
            </a:extLst>
          </p:cNvPr>
          <p:cNvSpPr>
            <a:spLocks noGrp="1"/>
          </p:cNvSpPr>
          <p:nvPr>
            <p:ph type="title"/>
          </p:nvPr>
        </p:nvSpPr>
        <p:spPr>
          <a:xfrm>
            <a:off x="422036" y="151360"/>
            <a:ext cx="7578968" cy="648007"/>
          </a:xfrm>
        </p:spPr>
        <p:txBody>
          <a:bodyPr>
            <a:normAutofit/>
          </a:bodyPr>
          <a:lstStyle/>
          <a:p>
            <a:r>
              <a:rPr lang="pt-BR" sz="2200" b="1" cap="all" dirty="0">
                <a:solidFill>
                  <a:srgbClr val="0066B2"/>
                </a:solidFill>
              </a:rPr>
              <a:t>5. PROCEDIMENTO DE CALIBRAÇÃO DE BALANÇAS </a:t>
            </a:r>
            <a:r>
              <a:rPr lang="pt-BR" sz="2200" b="1" cap="all" dirty="0" smtClean="0">
                <a:solidFill>
                  <a:srgbClr val="0066B2"/>
                </a:solidFill>
              </a:rPr>
              <a:t> </a:t>
            </a:r>
            <a:endParaRPr lang="pt-BR" sz="2200" b="1" cap="all" dirty="0">
              <a:solidFill>
                <a:srgbClr val="0066B2"/>
              </a:solidFill>
            </a:endParaRPr>
          </a:p>
        </p:txBody>
      </p:sp>
      <p:sp>
        <p:nvSpPr>
          <p:cNvPr id="42" name="CaixaDeTexto 41">
            <a:extLst>
              <a:ext uri="{FF2B5EF4-FFF2-40B4-BE49-F238E27FC236}">
                <a16:creationId xmlns="" xmlns:a16="http://schemas.microsoft.com/office/drawing/2014/main" id="{4401A4CA-FD89-477D-BB6E-CEDEA36111C7}"/>
              </a:ext>
            </a:extLst>
          </p:cNvPr>
          <p:cNvSpPr txBox="1"/>
          <p:nvPr/>
        </p:nvSpPr>
        <p:spPr>
          <a:xfrm>
            <a:off x="413241" y="1213532"/>
            <a:ext cx="8317518" cy="338554"/>
          </a:xfrm>
          <a:prstGeom prst="rect">
            <a:avLst/>
          </a:prstGeom>
          <a:noFill/>
        </p:spPr>
        <p:txBody>
          <a:bodyPr wrap="square" rtlCol="0">
            <a:spAutoFit/>
          </a:bodyPr>
          <a:lstStyle/>
          <a:p>
            <a:r>
              <a:rPr lang="pt-BR" sz="1600" dirty="0">
                <a:latin typeface="+mj-lt"/>
              </a:rPr>
              <a:t>1. Incerteza tipo A – repetibilidade da balança</a:t>
            </a:r>
          </a:p>
        </p:txBody>
      </p:sp>
      <mc:AlternateContent xmlns:mc="http://schemas.openxmlformats.org/markup-compatibility/2006" xmlns:a14="http://schemas.microsoft.com/office/drawing/2010/main">
        <mc:Choice Requires="a14">
          <p:sp>
            <p:nvSpPr>
              <p:cNvPr id="43" name="CaixaDeTexto 42">
                <a:extLst>
                  <a:ext uri="{FF2B5EF4-FFF2-40B4-BE49-F238E27FC236}">
                    <a16:creationId xmlns="" xmlns:a16="http://schemas.microsoft.com/office/drawing/2014/main" id="{A4B5A9FD-9347-4711-985B-BF8984B411D6}"/>
                  </a:ext>
                </a:extLst>
              </p:cNvPr>
              <p:cNvSpPr txBox="1"/>
              <p:nvPr/>
            </p:nvSpPr>
            <p:spPr>
              <a:xfrm>
                <a:off x="3930241" y="1661618"/>
                <a:ext cx="785920" cy="467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sz="1600" i="1" smtClean="0">
                              <a:latin typeface="Cambria Math" panose="02040503050406030204" pitchFamily="18" charset="0"/>
                            </a:rPr>
                          </m:ctrlPr>
                        </m:sSubPr>
                        <m:e>
                          <m:r>
                            <a:rPr lang="pt-BR" sz="1600" b="0" i="1" smtClean="0">
                              <a:latin typeface="Cambria Math" panose="02040503050406030204" pitchFamily="18" charset="0"/>
                            </a:rPr>
                            <m:t>𝑢</m:t>
                          </m:r>
                        </m:e>
                        <m:sub>
                          <m:r>
                            <a:rPr lang="pt-BR" sz="1600" b="0" i="1" smtClean="0">
                              <a:latin typeface="Cambria Math" panose="02040503050406030204" pitchFamily="18" charset="0"/>
                            </a:rPr>
                            <m:t>𝐴</m:t>
                          </m:r>
                        </m:sub>
                      </m:sSub>
                      <m:r>
                        <a:rPr lang="pt-BR" sz="1600" b="0" i="1" smtClean="0">
                          <a:latin typeface="Cambria Math" panose="02040503050406030204" pitchFamily="18" charset="0"/>
                        </a:rPr>
                        <m:t>=</m:t>
                      </m:r>
                      <m:f>
                        <m:fPr>
                          <m:ctrlPr>
                            <a:rPr lang="pt-BR" sz="1600" b="0" i="1" smtClean="0">
                              <a:latin typeface="Cambria Math" panose="02040503050406030204" pitchFamily="18" charset="0"/>
                            </a:rPr>
                          </m:ctrlPr>
                        </m:fPr>
                        <m:num>
                          <m:r>
                            <a:rPr lang="pt-BR" sz="1600" b="0" i="1" smtClean="0">
                              <a:latin typeface="Cambria Math" panose="02040503050406030204" pitchFamily="18" charset="0"/>
                            </a:rPr>
                            <m:t>𝑠</m:t>
                          </m:r>
                        </m:num>
                        <m:den>
                          <m:rad>
                            <m:radPr>
                              <m:degHide m:val="on"/>
                              <m:ctrlPr>
                                <a:rPr lang="pt-BR" sz="1600" b="0" i="1" smtClean="0">
                                  <a:latin typeface="Cambria Math" panose="02040503050406030204" pitchFamily="18" charset="0"/>
                                </a:rPr>
                              </m:ctrlPr>
                            </m:radPr>
                            <m:deg/>
                            <m:e>
                              <m:r>
                                <a:rPr lang="pt-BR" sz="1600" b="0" i="1" smtClean="0">
                                  <a:latin typeface="Cambria Math" panose="02040503050406030204" pitchFamily="18" charset="0"/>
                                </a:rPr>
                                <m:t>𝑛</m:t>
                              </m:r>
                            </m:e>
                          </m:rad>
                        </m:den>
                      </m:f>
                    </m:oMath>
                  </m:oMathPara>
                </a14:m>
                <a:endParaRPr lang="pt-BR" sz="1600" dirty="0"/>
              </a:p>
            </p:txBody>
          </p:sp>
        </mc:Choice>
        <mc:Fallback xmlns="">
          <p:sp>
            <p:nvSpPr>
              <p:cNvPr id="43" name="CaixaDeTexto 42">
                <a:extLst>
                  <a:ext uri="{FF2B5EF4-FFF2-40B4-BE49-F238E27FC236}">
                    <a16:creationId xmlns="" xmlns:a16="http://schemas.microsoft.com/office/drawing/2014/main" xmlns:a14="http://schemas.microsoft.com/office/drawing/2010/main" id="{A4B5A9FD-9347-4711-985B-BF8984B411D6}"/>
                  </a:ext>
                </a:extLst>
              </p:cNvPr>
              <p:cNvSpPr txBox="1">
                <a:spLocks noRot="1" noChangeAspect="1" noMove="1" noResize="1" noEditPoints="1" noAdjustHandles="1" noChangeArrowheads="1" noChangeShapeType="1" noTextEdit="1"/>
              </p:cNvSpPr>
              <p:nvPr/>
            </p:nvSpPr>
            <p:spPr>
              <a:xfrm>
                <a:off x="3930241" y="1661618"/>
                <a:ext cx="785920" cy="467692"/>
              </a:xfrm>
              <a:prstGeom prst="rect">
                <a:avLst/>
              </a:prstGeom>
              <a:blipFill rotWithShape="0">
                <a:blip r:embed="rId2"/>
                <a:stretch>
                  <a:fillRect l="-3876" r="-2326" b="-2632"/>
                </a:stretch>
              </a:blipFill>
            </p:spPr>
            <p:txBody>
              <a:bodyPr/>
              <a:lstStyle/>
              <a:p>
                <a:r>
                  <a:rPr lang="pt-BR">
                    <a:noFill/>
                  </a:rPr>
                  <a:t> </a:t>
                </a:r>
              </a:p>
            </p:txBody>
          </p:sp>
        </mc:Fallback>
      </mc:AlternateContent>
      <p:sp>
        <p:nvSpPr>
          <p:cNvPr id="53" name="CaixaDeTexto 52">
            <a:extLst>
              <a:ext uri="{FF2B5EF4-FFF2-40B4-BE49-F238E27FC236}">
                <a16:creationId xmlns="" xmlns:a16="http://schemas.microsoft.com/office/drawing/2014/main" id="{6D76C70D-3360-436A-9349-5EEC8DE9C48E}"/>
              </a:ext>
            </a:extLst>
          </p:cNvPr>
          <p:cNvSpPr txBox="1"/>
          <p:nvPr/>
        </p:nvSpPr>
        <p:spPr>
          <a:xfrm>
            <a:off x="374420" y="2234417"/>
            <a:ext cx="8317518" cy="338554"/>
          </a:xfrm>
          <a:prstGeom prst="rect">
            <a:avLst/>
          </a:prstGeom>
          <a:noFill/>
        </p:spPr>
        <p:txBody>
          <a:bodyPr wrap="square" rtlCol="0">
            <a:spAutoFit/>
          </a:bodyPr>
          <a:lstStyle/>
          <a:p>
            <a:r>
              <a:rPr lang="pt-BR" sz="1600" dirty="0">
                <a:latin typeface="+mj-lt"/>
              </a:rPr>
              <a:t>2. Incerteza da resolução da balança </a:t>
            </a:r>
          </a:p>
        </p:txBody>
      </p:sp>
      <mc:AlternateContent xmlns:mc="http://schemas.openxmlformats.org/markup-compatibility/2006" xmlns:a14="http://schemas.microsoft.com/office/drawing/2010/main">
        <mc:Choice Requires="a14">
          <p:sp>
            <p:nvSpPr>
              <p:cNvPr id="54" name="CaixaDeTexto 53">
                <a:extLst>
                  <a:ext uri="{FF2B5EF4-FFF2-40B4-BE49-F238E27FC236}">
                    <a16:creationId xmlns="" xmlns:a16="http://schemas.microsoft.com/office/drawing/2014/main" id="{1CBC1F7C-930E-489A-9A63-0AACA78A8046}"/>
                  </a:ext>
                </a:extLst>
              </p:cNvPr>
              <p:cNvSpPr txBox="1"/>
              <p:nvPr/>
            </p:nvSpPr>
            <p:spPr>
              <a:xfrm>
                <a:off x="3747273" y="2656427"/>
                <a:ext cx="1564787" cy="5135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sz="1600" i="1" smtClean="0">
                              <a:latin typeface="Cambria Math" panose="02040503050406030204" pitchFamily="18" charset="0"/>
                            </a:rPr>
                          </m:ctrlPr>
                        </m:sSubPr>
                        <m:e>
                          <m:r>
                            <a:rPr lang="pt-BR" sz="1600" b="0" i="1" smtClean="0">
                              <a:latin typeface="Cambria Math" panose="02040503050406030204" pitchFamily="18" charset="0"/>
                            </a:rPr>
                            <m:t>𝑢</m:t>
                          </m:r>
                        </m:e>
                        <m:sub>
                          <m:r>
                            <a:rPr lang="pt-BR" sz="1600" b="0" i="1" smtClean="0">
                              <a:latin typeface="Cambria Math" panose="02040503050406030204" pitchFamily="18" charset="0"/>
                            </a:rPr>
                            <m:t>𝑟𝑒𝑠</m:t>
                          </m:r>
                        </m:sub>
                      </m:sSub>
                      <m:r>
                        <a:rPr lang="pt-BR" sz="1600" b="0" i="1" smtClean="0">
                          <a:latin typeface="Cambria Math" panose="02040503050406030204" pitchFamily="18" charset="0"/>
                        </a:rPr>
                        <m:t>=</m:t>
                      </m:r>
                      <m:f>
                        <m:fPr>
                          <m:ctrlPr>
                            <a:rPr lang="pt-BR" sz="1600" b="0" i="1" smtClean="0">
                              <a:latin typeface="Cambria Math" panose="02040503050406030204" pitchFamily="18" charset="0"/>
                            </a:rPr>
                          </m:ctrlPr>
                        </m:fPr>
                        <m:num>
                          <m:r>
                            <a:rPr lang="pt-BR" sz="1600" b="0" i="1" smtClean="0">
                              <a:latin typeface="Cambria Math" panose="02040503050406030204" pitchFamily="18" charset="0"/>
                            </a:rPr>
                            <m:t>𝑟𝑒𝑠𝑜𝑙𝑢</m:t>
                          </m:r>
                          <m:r>
                            <a:rPr lang="pt-BR" sz="1600" b="0" i="1" smtClean="0">
                              <a:latin typeface="Cambria Math" panose="02040503050406030204" pitchFamily="18" charset="0"/>
                            </a:rPr>
                            <m:t>çã</m:t>
                          </m:r>
                          <m:r>
                            <a:rPr lang="pt-BR" sz="1600" b="0" i="1" smtClean="0">
                              <a:latin typeface="Cambria Math" panose="02040503050406030204" pitchFamily="18" charset="0"/>
                            </a:rPr>
                            <m:t>𝑜</m:t>
                          </m:r>
                        </m:num>
                        <m:den>
                          <m:rad>
                            <m:radPr>
                              <m:degHide m:val="on"/>
                              <m:ctrlPr>
                                <a:rPr lang="pt-BR" sz="1600" b="0" i="1" smtClean="0">
                                  <a:latin typeface="Cambria Math" panose="02040503050406030204" pitchFamily="18" charset="0"/>
                                </a:rPr>
                              </m:ctrlPr>
                            </m:radPr>
                            <m:deg/>
                            <m:e>
                              <m:r>
                                <a:rPr lang="pt-BR" sz="1600" b="0" i="1" smtClean="0">
                                  <a:latin typeface="Cambria Math" panose="02040503050406030204" pitchFamily="18" charset="0"/>
                                </a:rPr>
                                <m:t>12</m:t>
                              </m:r>
                            </m:e>
                          </m:rad>
                        </m:den>
                      </m:f>
                    </m:oMath>
                  </m:oMathPara>
                </a14:m>
                <a:endParaRPr lang="pt-BR" sz="1600" dirty="0"/>
              </a:p>
            </p:txBody>
          </p:sp>
        </mc:Choice>
        <mc:Fallback xmlns="">
          <p:sp>
            <p:nvSpPr>
              <p:cNvPr id="54" name="CaixaDeTexto 53">
                <a:extLst>
                  <a:ext uri="{FF2B5EF4-FFF2-40B4-BE49-F238E27FC236}">
                    <a16:creationId xmlns="" xmlns:a16="http://schemas.microsoft.com/office/drawing/2014/main" xmlns:a14="http://schemas.microsoft.com/office/drawing/2010/main" id="{1CBC1F7C-930E-489A-9A63-0AACA78A8046}"/>
                  </a:ext>
                </a:extLst>
              </p:cNvPr>
              <p:cNvSpPr txBox="1">
                <a:spLocks noRot="1" noChangeAspect="1" noMove="1" noResize="1" noEditPoints="1" noAdjustHandles="1" noChangeArrowheads="1" noChangeShapeType="1" noTextEdit="1"/>
              </p:cNvSpPr>
              <p:nvPr/>
            </p:nvSpPr>
            <p:spPr>
              <a:xfrm>
                <a:off x="3747273" y="2656427"/>
                <a:ext cx="1564787" cy="513539"/>
              </a:xfrm>
              <a:prstGeom prst="rect">
                <a:avLst/>
              </a:prstGeom>
              <a:blipFill rotWithShape="0">
                <a:blip r:embed="rId3"/>
                <a:stretch>
                  <a:fillRect b="-1190"/>
                </a:stretch>
              </a:blipFill>
            </p:spPr>
            <p:txBody>
              <a:bodyPr/>
              <a:lstStyle/>
              <a:p>
                <a:r>
                  <a:rPr lang="pt-BR">
                    <a:noFill/>
                  </a:rPr>
                  <a:t> </a:t>
                </a:r>
              </a:p>
            </p:txBody>
          </p:sp>
        </mc:Fallback>
      </mc:AlternateContent>
      <p:sp>
        <p:nvSpPr>
          <p:cNvPr id="55" name="CaixaDeTexto 54">
            <a:extLst>
              <a:ext uri="{FF2B5EF4-FFF2-40B4-BE49-F238E27FC236}">
                <a16:creationId xmlns="" xmlns:a16="http://schemas.microsoft.com/office/drawing/2014/main" id="{A136B7EC-FDC7-4911-BB7F-BB7AF9AB0805}"/>
              </a:ext>
            </a:extLst>
          </p:cNvPr>
          <p:cNvSpPr txBox="1"/>
          <p:nvPr/>
        </p:nvSpPr>
        <p:spPr>
          <a:xfrm>
            <a:off x="421310" y="3441893"/>
            <a:ext cx="8317518" cy="338554"/>
          </a:xfrm>
          <a:prstGeom prst="rect">
            <a:avLst/>
          </a:prstGeom>
          <a:noFill/>
        </p:spPr>
        <p:txBody>
          <a:bodyPr wrap="square" rtlCol="0">
            <a:spAutoFit/>
          </a:bodyPr>
          <a:lstStyle/>
          <a:p>
            <a:r>
              <a:rPr lang="pt-BR" sz="1600" dirty="0">
                <a:latin typeface="+mj-lt"/>
              </a:rPr>
              <a:t>3. Incerteza da excentricidade da balança </a:t>
            </a:r>
          </a:p>
        </p:txBody>
      </p:sp>
      <mc:AlternateContent xmlns:mc="http://schemas.openxmlformats.org/markup-compatibility/2006" xmlns:a14="http://schemas.microsoft.com/office/drawing/2010/main">
        <mc:Choice Requires="a14">
          <p:sp>
            <p:nvSpPr>
              <p:cNvPr id="56" name="CaixaDeTexto 55">
                <a:extLst>
                  <a:ext uri="{FF2B5EF4-FFF2-40B4-BE49-F238E27FC236}">
                    <a16:creationId xmlns="" xmlns:a16="http://schemas.microsoft.com/office/drawing/2014/main" id="{44B5E384-309B-43E9-9005-50E2C96C50B4}"/>
                  </a:ext>
                </a:extLst>
              </p:cNvPr>
              <p:cNvSpPr txBox="1"/>
              <p:nvPr/>
            </p:nvSpPr>
            <p:spPr>
              <a:xfrm>
                <a:off x="3741410" y="3846312"/>
                <a:ext cx="2079415" cy="5135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sz="1600" i="1" smtClean="0">
                              <a:latin typeface="Cambria Math" panose="02040503050406030204" pitchFamily="18" charset="0"/>
                            </a:rPr>
                          </m:ctrlPr>
                        </m:sSubPr>
                        <m:e>
                          <m:r>
                            <a:rPr lang="pt-BR" sz="1600" b="0" i="1" smtClean="0">
                              <a:latin typeface="Cambria Math" panose="02040503050406030204" pitchFamily="18" charset="0"/>
                            </a:rPr>
                            <m:t>𝑢</m:t>
                          </m:r>
                        </m:e>
                        <m:sub>
                          <m:r>
                            <a:rPr lang="pt-BR" sz="1600" b="0" i="1" smtClean="0">
                              <a:latin typeface="Cambria Math" panose="02040503050406030204" pitchFamily="18" charset="0"/>
                            </a:rPr>
                            <m:t>𝑒𝑥𝑐</m:t>
                          </m:r>
                        </m:sub>
                      </m:sSub>
                      <m:r>
                        <a:rPr lang="pt-BR" sz="1600" b="0" i="1" smtClean="0">
                          <a:latin typeface="Cambria Math" panose="02040503050406030204" pitchFamily="18" charset="0"/>
                        </a:rPr>
                        <m:t>=</m:t>
                      </m:r>
                      <m:f>
                        <m:fPr>
                          <m:ctrlPr>
                            <a:rPr lang="pt-BR" sz="1600" b="0" i="1" smtClean="0">
                              <a:latin typeface="Cambria Math" panose="02040503050406030204" pitchFamily="18" charset="0"/>
                            </a:rPr>
                          </m:ctrlPr>
                        </m:fPr>
                        <m:num>
                          <m:r>
                            <a:rPr lang="pt-BR" sz="1600" b="0" i="1" smtClean="0">
                              <a:latin typeface="Cambria Math" panose="02040503050406030204" pitchFamily="18" charset="0"/>
                            </a:rPr>
                            <m:t>𝑒𝑥𝑐𝑒𝑛𝑡𝑟𝑖𝑐𝑖𝑑𝑎𝑑𝑒</m:t>
                          </m:r>
                        </m:num>
                        <m:den>
                          <m:rad>
                            <m:radPr>
                              <m:degHide m:val="on"/>
                              <m:ctrlPr>
                                <a:rPr lang="pt-BR" sz="1600" b="0" i="1" smtClean="0">
                                  <a:latin typeface="Cambria Math" panose="02040503050406030204" pitchFamily="18" charset="0"/>
                                </a:rPr>
                              </m:ctrlPr>
                            </m:radPr>
                            <m:deg/>
                            <m:e>
                              <m:r>
                                <a:rPr lang="pt-BR" sz="1600" b="0" i="1" smtClean="0">
                                  <a:latin typeface="Cambria Math" panose="02040503050406030204" pitchFamily="18" charset="0"/>
                                </a:rPr>
                                <m:t>12</m:t>
                              </m:r>
                            </m:e>
                          </m:rad>
                        </m:den>
                      </m:f>
                    </m:oMath>
                  </m:oMathPara>
                </a14:m>
                <a:endParaRPr lang="pt-BR" sz="1600" dirty="0"/>
              </a:p>
            </p:txBody>
          </p:sp>
        </mc:Choice>
        <mc:Fallback xmlns="">
          <p:sp>
            <p:nvSpPr>
              <p:cNvPr id="56" name="CaixaDeTexto 55">
                <a:extLst>
                  <a:ext uri="{FF2B5EF4-FFF2-40B4-BE49-F238E27FC236}">
                    <a16:creationId xmlns="" xmlns:a16="http://schemas.microsoft.com/office/drawing/2014/main" xmlns:a14="http://schemas.microsoft.com/office/drawing/2010/main" id="{44B5E384-309B-43E9-9005-50E2C96C50B4}"/>
                  </a:ext>
                </a:extLst>
              </p:cNvPr>
              <p:cNvSpPr txBox="1">
                <a:spLocks noRot="1" noChangeAspect="1" noMove="1" noResize="1" noEditPoints="1" noAdjustHandles="1" noChangeArrowheads="1" noChangeShapeType="1" noTextEdit="1"/>
              </p:cNvSpPr>
              <p:nvPr/>
            </p:nvSpPr>
            <p:spPr>
              <a:xfrm>
                <a:off x="3741410" y="3846312"/>
                <a:ext cx="2079415" cy="513539"/>
              </a:xfrm>
              <a:prstGeom prst="rect">
                <a:avLst/>
              </a:prstGeom>
              <a:blipFill rotWithShape="0">
                <a:blip r:embed="rId4"/>
                <a:stretch>
                  <a:fillRect b="-1190"/>
                </a:stretch>
              </a:blipFill>
            </p:spPr>
            <p:txBody>
              <a:bodyPr/>
              <a:lstStyle/>
              <a:p>
                <a:r>
                  <a:rPr lang="pt-BR">
                    <a:noFill/>
                  </a:rPr>
                  <a:t> </a:t>
                </a:r>
              </a:p>
            </p:txBody>
          </p:sp>
        </mc:Fallback>
      </mc:AlternateContent>
      <p:sp>
        <p:nvSpPr>
          <p:cNvPr id="57" name="CaixaDeTexto 56">
            <a:extLst>
              <a:ext uri="{FF2B5EF4-FFF2-40B4-BE49-F238E27FC236}">
                <a16:creationId xmlns="" xmlns:a16="http://schemas.microsoft.com/office/drawing/2014/main" id="{9041C3DF-C182-43CD-8195-5AA92B383294}"/>
              </a:ext>
            </a:extLst>
          </p:cNvPr>
          <p:cNvSpPr txBox="1"/>
          <p:nvPr/>
        </p:nvSpPr>
        <p:spPr>
          <a:xfrm>
            <a:off x="421310" y="4684538"/>
            <a:ext cx="8317518" cy="338554"/>
          </a:xfrm>
          <a:prstGeom prst="rect">
            <a:avLst/>
          </a:prstGeom>
          <a:noFill/>
        </p:spPr>
        <p:txBody>
          <a:bodyPr wrap="square" rtlCol="0">
            <a:spAutoFit/>
          </a:bodyPr>
          <a:lstStyle/>
          <a:p>
            <a:r>
              <a:rPr lang="pt-BR" sz="1600" dirty="0">
                <a:latin typeface="+mj-lt"/>
              </a:rPr>
              <a:t>4. Incerteza da histerese da balança </a:t>
            </a:r>
          </a:p>
        </p:txBody>
      </p:sp>
      <mc:AlternateContent xmlns:mc="http://schemas.openxmlformats.org/markup-compatibility/2006" xmlns:a14="http://schemas.microsoft.com/office/drawing/2010/main">
        <mc:Choice Requires="a14">
          <p:sp>
            <p:nvSpPr>
              <p:cNvPr id="58" name="CaixaDeTexto 57">
                <a:extLst>
                  <a:ext uri="{FF2B5EF4-FFF2-40B4-BE49-F238E27FC236}">
                    <a16:creationId xmlns="" xmlns:a16="http://schemas.microsoft.com/office/drawing/2014/main" id="{0FC4B9A5-2B51-44C6-A6DE-34C2096C1B8F}"/>
                  </a:ext>
                </a:extLst>
              </p:cNvPr>
              <p:cNvSpPr txBox="1"/>
              <p:nvPr/>
            </p:nvSpPr>
            <p:spPr>
              <a:xfrm>
                <a:off x="3366268" y="5317554"/>
                <a:ext cx="1588191" cy="5135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sz="1600" i="1" smtClean="0">
                              <a:latin typeface="Cambria Math" panose="02040503050406030204" pitchFamily="18" charset="0"/>
                            </a:rPr>
                          </m:ctrlPr>
                        </m:sSubPr>
                        <m:e>
                          <m:r>
                            <a:rPr lang="pt-BR" sz="1600" b="0" i="1" smtClean="0">
                              <a:latin typeface="Cambria Math" panose="02040503050406030204" pitchFamily="18" charset="0"/>
                            </a:rPr>
                            <m:t>𝑢</m:t>
                          </m:r>
                        </m:e>
                        <m:sub>
                          <m:r>
                            <a:rPr lang="pt-BR" sz="1600" b="0" i="1" smtClean="0">
                              <a:latin typeface="Cambria Math" panose="02040503050406030204" pitchFamily="18" charset="0"/>
                            </a:rPr>
                            <m:t>h𝑖𝑠𝑡</m:t>
                          </m:r>
                        </m:sub>
                      </m:sSub>
                      <m:r>
                        <a:rPr lang="pt-BR" sz="1600" b="0" i="1" smtClean="0">
                          <a:latin typeface="Cambria Math" panose="02040503050406030204" pitchFamily="18" charset="0"/>
                        </a:rPr>
                        <m:t>=</m:t>
                      </m:r>
                      <m:f>
                        <m:fPr>
                          <m:ctrlPr>
                            <a:rPr lang="pt-BR" sz="1600" b="0" i="1" smtClean="0">
                              <a:latin typeface="Cambria Math" panose="02040503050406030204" pitchFamily="18" charset="0"/>
                            </a:rPr>
                          </m:ctrlPr>
                        </m:fPr>
                        <m:num>
                          <m:r>
                            <a:rPr lang="pt-BR" sz="1600" b="0" i="1" smtClean="0">
                              <a:latin typeface="Cambria Math" panose="02040503050406030204" pitchFamily="18" charset="0"/>
                            </a:rPr>
                            <m:t>h𝑖𝑠𝑡𝑒𝑟𝑒𝑠𝑒</m:t>
                          </m:r>
                        </m:num>
                        <m:den>
                          <m:rad>
                            <m:radPr>
                              <m:degHide m:val="on"/>
                              <m:ctrlPr>
                                <a:rPr lang="pt-BR" sz="1600" b="0" i="1" smtClean="0">
                                  <a:latin typeface="Cambria Math" panose="02040503050406030204" pitchFamily="18" charset="0"/>
                                </a:rPr>
                              </m:ctrlPr>
                            </m:radPr>
                            <m:deg/>
                            <m:e>
                              <m:r>
                                <a:rPr lang="pt-BR" sz="1600" b="0" i="1" smtClean="0">
                                  <a:latin typeface="Cambria Math" panose="02040503050406030204" pitchFamily="18" charset="0"/>
                                </a:rPr>
                                <m:t>12</m:t>
                              </m:r>
                            </m:e>
                          </m:rad>
                        </m:den>
                      </m:f>
                    </m:oMath>
                  </m:oMathPara>
                </a14:m>
                <a:endParaRPr lang="pt-BR" sz="1600" dirty="0"/>
              </a:p>
            </p:txBody>
          </p:sp>
        </mc:Choice>
        <mc:Fallback xmlns="">
          <p:sp>
            <p:nvSpPr>
              <p:cNvPr id="58" name="CaixaDeTexto 57">
                <a:extLst>
                  <a:ext uri="{FF2B5EF4-FFF2-40B4-BE49-F238E27FC236}">
                    <a16:creationId xmlns="" xmlns:a16="http://schemas.microsoft.com/office/drawing/2014/main" xmlns:a14="http://schemas.microsoft.com/office/drawing/2010/main" id="{0FC4B9A5-2B51-44C6-A6DE-34C2096C1B8F}"/>
                  </a:ext>
                </a:extLst>
              </p:cNvPr>
              <p:cNvSpPr txBox="1">
                <a:spLocks noRot="1" noChangeAspect="1" noMove="1" noResize="1" noEditPoints="1" noAdjustHandles="1" noChangeArrowheads="1" noChangeShapeType="1" noTextEdit="1"/>
              </p:cNvSpPr>
              <p:nvPr/>
            </p:nvSpPr>
            <p:spPr>
              <a:xfrm>
                <a:off x="3366268" y="5317554"/>
                <a:ext cx="1588191" cy="513539"/>
              </a:xfrm>
              <a:prstGeom prst="rect">
                <a:avLst/>
              </a:prstGeom>
              <a:blipFill rotWithShape="0">
                <a:blip r:embed="rId5"/>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423171400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42" name="CaixaDeTexto 41">
            <a:extLst>
              <a:ext uri="{FF2B5EF4-FFF2-40B4-BE49-F238E27FC236}">
                <a16:creationId xmlns="" xmlns:a16="http://schemas.microsoft.com/office/drawing/2014/main" id="{4401A4CA-FD89-477D-BB6E-CEDEA36111C7}"/>
              </a:ext>
            </a:extLst>
          </p:cNvPr>
          <p:cNvSpPr txBox="1"/>
          <p:nvPr/>
        </p:nvSpPr>
        <p:spPr>
          <a:xfrm>
            <a:off x="422036" y="1274113"/>
            <a:ext cx="8317518" cy="338554"/>
          </a:xfrm>
          <a:prstGeom prst="rect">
            <a:avLst/>
          </a:prstGeom>
          <a:noFill/>
        </p:spPr>
        <p:txBody>
          <a:bodyPr wrap="square" rtlCol="0">
            <a:spAutoFit/>
          </a:bodyPr>
          <a:lstStyle/>
          <a:p>
            <a:r>
              <a:rPr lang="pt-BR" sz="1600" dirty="0">
                <a:latin typeface="+mj-lt"/>
              </a:rPr>
              <a:t>5. Incerteza da massa padrão – ver certificado de calibração das massas</a:t>
            </a:r>
          </a:p>
        </p:txBody>
      </p:sp>
      <mc:AlternateContent xmlns:mc="http://schemas.openxmlformats.org/markup-compatibility/2006" xmlns:a14="http://schemas.microsoft.com/office/drawing/2010/main">
        <mc:Choice Requires="a14">
          <p:sp>
            <p:nvSpPr>
              <p:cNvPr id="43" name="CaixaDeTexto 42">
                <a:extLst>
                  <a:ext uri="{FF2B5EF4-FFF2-40B4-BE49-F238E27FC236}">
                    <a16:creationId xmlns="" xmlns:a16="http://schemas.microsoft.com/office/drawing/2014/main" id="{A4B5A9FD-9347-4711-985B-BF8984B411D6}"/>
                  </a:ext>
                </a:extLst>
              </p:cNvPr>
              <p:cNvSpPr txBox="1"/>
              <p:nvPr/>
            </p:nvSpPr>
            <p:spPr>
              <a:xfrm>
                <a:off x="3655278" y="1800011"/>
                <a:ext cx="1112484"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sz="1600" i="1" smtClean="0">
                              <a:latin typeface="Cambria Math" panose="02040503050406030204" pitchFamily="18" charset="0"/>
                            </a:rPr>
                          </m:ctrlPr>
                        </m:sSubPr>
                        <m:e>
                          <m:r>
                            <a:rPr lang="pt-BR" sz="1600" b="0" i="1" smtClean="0">
                              <a:latin typeface="Cambria Math" panose="02040503050406030204" pitchFamily="18" charset="0"/>
                            </a:rPr>
                            <m:t>𝑢</m:t>
                          </m:r>
                        </m:e>
                        <m:sub>
                          <m:r>
                            <a:rPr lang="pt-BR" sz="1600" b="0" i="1" smtClean="0">
                              <a:latin typeface="Cambria Math" panose="02040503050406030204" pitchFamily="18" charset="0"/>
                            </a:rPr>
                            <m:t>𝑝𝑎𝑑𝑟</m:t>
                          </m:r>
                          <m:r>
                            <a:rPr lang="pt-BR" sz="1600" b="0" i="1" smtClean="0">
                              <a:latin typeface="Cambria Math" panose="02040503050406030204" pitchFamily="18" charset="0"/>
                            </a:rPr>
                            <m:t>ã</m:t>
                          </m:r>
                          <m:r>
                            <a:rPr lang="pt-BR" sz="1600" b="0" i="1" smtClean="0">
                              <a:latin typeface="Cambria Math" panose="02040503050406030204" pitchFamily="18" charset="0"/>
                            </a:rPr>
                            <m:t>𝑜</m:t>
                          </m:r>
                        </m:sub>
                      </m:sSub>
                      <m:r>
                        <a:rPr lang="pt-BR" sz="1600" b="0" i="1" smtClean="0">
                          <a:latin typeface="Cambria Math" panose="02040503050406030204" pitchFamily="18" charset="0"/>
                        </a:rPr>
                        <m:t>=</m:t>
                      </m:r>
                      <m:f>
                        <m:fPr>
                          <m:ctrlPr>
                            <a:rPr lang="pt-BR" sz="1600" b="0" i="1" smtClean="0">
                              <a:latin typeface="Cambria Math" panose="02040503050406030204" pitchFamily="18" charset="0"/>
                            </a:rPr>
                          </m:ctrlPr>
                        </m:fPr>
                        <m:num>
                          <m:r>
                            <a:rPr lang="pt-BR" sz="1600" b="0" i="1" smtClean="0">
                              <a:latin typeface="Cambria Math" panose="02040503050406030204" pitchFamily="18" charset="0"/>
                            </a:rPr>
                            <m:t>𝑈</m:t>
                          </m:r>
                        </m:num>
                        <m:den>
                          <m:r>
                            <a:rPr lang="pt-BR" sz="1600" b="0" i="1" smtClean="0">
                              <a:latin typeface="Cambria Math" panose="02040503050406030204" pitchFamily="18" charset="0"/>
                            </a:rPr>
                            <m:t>𝑘</m:t>
                          </m:r>
                        </m:den>
                      </m:f>
                    </m:oMath>
                  </m:oMathPara>
                </a14:m>
                <a:endParaRPr lang="pt-BR" sz="1600" dirty="0"/>
              </a:p>
            </p:txBody>
          </p:sp>
        </mc:Choice>
        <mc:Fallback xmlns="">
          <p:sp>
            <p:nvSpPr>
              <p:cNvPr id="43" name="CaixaDeTexto 42">
                <a:extLst>
                  <a:ext uri="{FF2B5EF4-FFF2-40B4-BE49-F238E27FC236}">
                    <a16:creationId xmlns="" xmlns:a16="http://schemas.microsoft.com/office/drawing/2014/main" xmlns:a14="http://schemas.microsoft.com/office/drawing/2010/main" id="{A4B5A9FD-9347-4711-985B-BF8984B411D6}"/>
                  </a:ext>
                </a:extLst>
              </p:cNvPr>
              <p:cNvSpPr txBox="1">
                <a:spLocks noRot="1" noChangeAspect="1" noMove="1" noResize="1" noEditPoints="1" noAdjustHandles="1" noChangeArrowheads="1" noChangeShapeType="1" noTextEdit="1"/>
              </p:cNvSpPr>
              <p:nvPr/>
            </p:nvSpPr>
            <p:spPr>
              <a:xfrm>
                <a:off x="3655278" y="1800011"/>
                <a:ext cx="1112484" cy="461024"/>
              </a:xfrm>
              <a:prstGeom prst="rect">
                <a:avLst/>
              </a:prstGeom>
              <a:blipFill rotWithShape="0">
                <a:blip r:embed="rId2"/>
                <a:stretch>
                  <a:fillRect/>
                </a:stretch>
              </a:blipFill>
            </p:spPr>
            <p:txBody>
              <a:bodyPr/>
              <a:lstStyle/>
              <a:p>
                <a:r>
                  <a:rPr lang="pt-BR">
                    <a:noFill/>
                  </a:rPr>
                  <a:t> </a:t>
                </a:r>
              </a:p>
            </p:txBody>
          </p:sp>
        </mc:Fallback>
      </mc:AlternateContent>
      <p:sp>
        <p:nvSpPr>
          <p:cNvPr id="53" name="CaixaDeTexto 52">
            <a:extLst>
              <a:ext uri="{FF2B5EF4-FFF2-40B4-BE49-F238E27FC236}">
                <a16:creationId xmlns="" xmlns:a16="http://schemas.microsoft.com/office/drawing/2014/main" id="{6D76C70D-3360-436A-9349-5EEC8DE9C48E}"/>
              </a:ext>
            </a:extLst>
          </p:cNvPr>
          <p:cNvSpPr txBox="1"/>
          <p:nvPr/>
        </p:nvSpPr>
        <p:spPr>
          <a:xfrm>
            <a:off x="470391" y="2445889"/>
            <a:ext cx="8317518" cy="338554"/>
          </a:xfrm>
          <a:prstGeom prst="rect">
            <a:avLst/>
          </a:prstGeom>
          <a:noFill/>
        </p:spPr>
        <p:txBody>
          <a:bodyPr wrap="square" rtlCol="0">
            <a:spAutoFit/>
          </a:bodyPr>
          <a:lstStyle/>
          <a:p>
            <a:r>
              <a:rPr lang="pt-BR" sz="1600" dirty="0">
                <a:latin typeface="+mj-lt"/>
              </a:rPr>
              <a:t>6. Incerteza da deriva da massa padrão  </a:t>
            </a:r>
          </a:p>
        </p:txBody>
      </p:sp>
      <mc:AlternateContent xmlns:mc="http://schemas.openxmlformats.org/markup-compatibility/2006" xmlns:a14="http://schemas.microsoft.com/office/drawing/2010/main">
        <mc:Choice Requires="a14">
          <p:sp>
            <p:nvSpPr>
              <p:cNvPr id="54" name="CaixaDeTexto 53">
                <a:extLst>
                  <a:ext uri="{FF2B5EF4-FFF2-40B4-BE49-F238E27FC236}">
                    <a16:creationId xmlns="" xmlns:a16="http://schemas.microsoft.com/office/drawing/2014/main" id="{1CBC1F7C-930E-489A-9A63-0AACA78A8046}"/>
                  </a:ext>
                </a:extLst>
              </p:cNvPr>
              <p:cNvSpPr txBox="1"/>
              <p:nvPr/>
            </p:nvSpPr>
            <p:spPr>
              <a:xfrm>
                <a:off x="1366775" y="3181730"/>
                <a:ext cx="1293303" cy="508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sz="1600" i="1" smtClean="0">
                              <a:latin typeface="Cambria Math" panose="02040503050406030204" pitchFamily="18" charset="0"/>
                            </a:rPr>
                          </m:ctrlPr>
                        </m:sSubPr>
                        <m:e>
                          <m:r>
                            <a:rPr lang="pt-BR" sz="1600" b="0" i="1" smtClean="0">
                              <a:latin typeface="Cambria Math" panose="02040503050406030204" pitchFamily="18" charset="0"/>
                            </a:rPr>
                            <m:t>𝑢</m:t>
                          </m:r>
                        </m:e>
                        <m:sub>
                          <m:r>
                            <a:rPr lang="pt-BR" sz="1600" b="0" i="1" smtClean="0">
                              <a:latin typeface="Cambria Math" panose="02040503050406030204" pitchFamily="18" charset="0"/>
                            </a:rPr>
                            <m:t>𝑑𝑒𝑟𝑖𝑣𝑎</m:t>
                          </m:r>
                        </m:sub>
                      </m:sSub>
                      <m:r>
                        <a:rPr lang="pt-BR" sz="1600" b="0" i="1" smtClean="0">
                          <a:latin typeface="Cambria Math" panose="02040503050406030204" pitchFamily="18" charset="0"/>
                        </a:rPr>
                        <m:t>=</m:t>
                      </m:r>
                      <m:f>
                        <m:fPr>
                          <m:ctrlPr>
                            <a:rPr lang="pt-BR" sz="1600" b="0" i="1" smtClean="0">
                              <a:latin typeface="Cambria Math" panose="02040503050406030204" pitchFamily="18" charset="0"/>
                            </a:rPr>
                          </m:ctrlPr>
                        </m:fPr>
                        <m:num>
                          <m:r>
                            <a:rPr lang="pt-BR" sz="1600" b="0" i="1" smtClean="0">
                              <a:latin typeface="Cambria Math" panose="02040503050406030204" pitchFamily="18" charset="0"/>
                              <a:ea typeface="Cambria Math" panose="02040503050406030204" pitchFamily="18" charset="0"/>
                            </a:rPr>
                            <m:t>∆</m:t>
                          </m:r>
                          <m:r>
                            <a:rPr lang="pt-BR" sz="1600" b="0" i="1" smtClean="0">
                              <a:latin typeface="Cambria Math" panose="02040503050406030204" pitchFamily="18" charset="0"/>
                              <a:ea typeface="Cambria Math" panose="02040503050406030204" pitchFamily="18" charset="0"/>
                            </a:rPr>
                            <m:t>𝐸</m:t>
                          </m:r>
                        </m:num>
                        <m:den>
                          <m:rad>
                            <m:radPr>
                              <m:degHide m:val="on"/>
                              <m:ctrlPr>
                                <a:rPr lang="pt-BR" sz="1600" b="0" i="1" smtClean="0">
                                  <a:latin typeface="Cambria Math" panose="02040503050406030204" pitchFamily="18" charset="0"/>
                                </a:rPr>
                              </m:ctrlPr>
                            </m:radPr>
                            <m:deg/>
                            <m:e>
                              <m:r>
                                <a:rPr lang="pt-BR" sz="1600" b="0" i="1" smtClean="0">
                                  <a:latin typeface="Cambria Math" panose="02040503050406030204" pitchFamily="18" charset="0"/>
                                </a:rPr>
                                <m:t>12</m:t>
                              </m:r>
                            </m:e>
                          </m:rad>
                        </m:den>
                      </m:f>
                    </m:oMath>
                  </m:oMathPara>
                </a14:m>
                <a:endParaRPr lang="pt-BR" sz="1600" dirty="0"/>
              </a:p>
            </p:txBody>
          </p:sp>
        </mc:Choice>
        <mc:Fallback xmlns="">
          <p:sp>
            <p:nvSpPr>
              <p:cNvPr id="54" name="CaixaDeTexto 53">
                <a:extLst>
                  <a:ext uri="{FF2B5EF4-FFF2-40B4-BE49-F238E27FC236}">
                    <a16:creationId xmlns="" xmlns:a16="http://schemas.microsoft.com/office/drawing/2014/main" xmlns:a14="http://schemas.microsoft.com/office/drawing/2010/main" id="{1CBC1F7C-930E-489A-9A63-0AACA78A8046}"/>
                  </a:ext>
                </a:extLst>
              </p:cNvPr>
              <p:cNvSpPr txBox="1">
                <a:spLocks noRot="1" noChangeAspect="1" noMove="1" noResize="1" noEditPoints="1" noAdjustHandles="1" noChangeArrowheads="1" noChangeShapeType="1" noTextEdit="1"/>
              </p:cNvSpPr>
              <p:nvPr/>
            </p:nvSpPr>
            <p:spPr>
              <a:xfrm>
                <a:off x="1366775" y="3181730"/>
                <a:ext cx="1293303" cy="508665"/>
              </a:xfrm>
              <a:prstGeom prst="rect">
                <a:avLst/>
              </a:prstGeom>
              <a:blipFill rotWithShape="0">
                <a:blip r:embed="rId3"/>
                <a:stretch>
                  <a:fillRect b="-2410"/>
                </a:stretch>
              </a:blipFill>
            </p:spPr>
            <p:txBody>
              <a:bodyPr/>
              <a:lstStyle/>
              <a:p>
                <a:r>
                  <a:rPr lang="pt-BR">
                    <a:noFill/>
                  </a:rPr>
                  <a:t> </a:t>
                </a:r>
              </a:p>
            </p:txBody>
          </p:sp>
        </mc:Fallback>
      </mc:AlternateContent>
      <p:sp>
        <p:nvSpPr>
          <p:cNvPr id="55" name="CaixaDeTexto 54">
            <a:extLst>
              <a:ext uri="{FF2B5EF4-FFF2-40B4-BE49-F238E27FC236}">
                <a16:creationId xmlns="" xmlns:a16="http://schemas.microsoft.com/office/drawing/2014/main" id="{A136B7EC-FDC7-4911-BB7F-BB7AF9AB0805}"/>
              </a:ext>
            </a:extLst>
          </p:cNvPr>
          <p:cNvSpPr txBox="1"/>
          <p:nvPr/>
        </p:nvSpPr>
        <p:spPr>
          <a:xfrm>
            <a:off x="422036" y="4242612"/>
            <a:ext cx="8317518" cy="978729"/>
          </a:xfrm>
          <a:prstGeom prst="rect">
            <a:avLst/>
          </a:prstGeom>
          <a:noFill/>
        </p:spPr>
        <p:txBody>
          <a:bodyPr wrap="square" rtlCol="0">
            <a:spAutoFit/>
          </a:bodyPr>
          <a:lstStyle/>
          <a:p>
            <a:pPr>
              <a:lnSpc>
                <a:spcPct val="120000"/>
              </a:lnSpc>
            </a:pPr>
            <a:r>
              <a:rPr lang="pt-BR" sz="1600" dirty="0">
                <a:latin typeface="+mj-lt"/>
              </a:rPr>
              <a:t>Onde </a:t>
            </a:r>
            <a:r>
              <a:rPr lang="pt-BR" sz="1600" dirty="0">
                <a:latin typeface="+mj-lt"/>
                <a:sym typeface="Symbol" panose="05050102010706020507" pitchFamily="18" charset="2"/>
              </a:rPr>
              <a:t>E é a diferença do erro de medição ou tendência entre os dois últimos certificados de calibração das massas padrão utilizadas na calibração. </a:t>
            </a:r>
          </a:p>
          <a:p>
            <a:pPr>
              <a:lnSpc>
                <a:spcPct val="120000"/>
              </a:lnSpc>
            </a:pPr>
            <a:r>
              <a:rPr lang="pt-BR" sz="1600" dirty="0">
                <a:latin typeface="+mj-lt"/>
                <a:sym typeface="Symbol" panose="05050102010706020507" pitchFamily="18" charset="2"/>
              </a:rPr>
              <a:t>Caso não tenha realizado duas calibrações ainda, usar o EMP das massas existente na portaria 233. </a:t>
            </a:r>
            <a:r>
              <a:rPr lang="pt-BR" sz="1600" dirty="0">
                <a:latin typeface="+mj-lt"/>
              </a:rPr>
              <a:t> </a:t>
            </a:r>
          </a:p>
        </p:txBody>
      </p:sp>
      <mc:AlternateContent xmlns:mc="http://schemas.openxmlformats.org/markup-compatibility/2006" xmlns:a14="http://schemas.microsoft.com/office/drawing/2010/main">
        <mc:Choice Requires="a14">
          <p:sp>
            <p:nvSpPr>
              <p:cNvPr id="19" name="CaixaDeTexto 18">
                <a:extLst>
                  <a:ext uri="{FF2B5EF4-FFF2-40B4-BE49-F238E27FC236}">
                    <a16:creationId xmlns="" xmlns:a16="http://schemas.microsoft.com/office/drawing/2014/main" id="{45F046DF-4003-4D9E-9B6E-ECB5A764C5D9}"/>
                  </a:ext>
                </a:extLst>
              </p:cNvPr>
              <p:cNvSpPr txBox="1"/>
              <p:nvPr/>
            </p:nvSpPr>
            <p:spPr>
              <a:xfrm>
                <a:off x="4786408" y="3125292"/>
                <a:ext cx="2286010" cy="5135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sz="1600" i="1" smtClean="0">
                              <a:latin typeface="Cambria Math" panose="02040503050406030204" pitchFamily="18" charset="0"/>
                            </a:rPr>
                          </m:ctrlPr>
                        </m:sSubPr>
                        <m:e>
                          <m:r>
                            <a:rPr lang="pt-BR" sz="1600" b="0" i="1" smtClean="0">
                              <a:latin typeface="Cambria Math" panose="02040503050406030204" pitchFamily="18" charset="0"/>
                            </a:rPr>
                            <m:t>𝑢</m:t>
                          </m:r>
                        </m:e>
                        <m:sub>
                          <m:r>
                            <a:rPr lang="pt-BR" sz="1600" b="0" i="1" smtClean="0">
                              <a:latin typeface="Cambria Math" panose="02040503050406030204" pitchFamily="18" charset="0"/>
                            </a:rPr>
                            <m:t>𝑑𝑒𝑟𝑖𝑣𝑎</m:t>
                          </m:r>
                        </m:sub>
                      </m:sSub>
                      <m:r>
                        <a:rPr lang="pt-BR" sz="1600" b="0" i="1" smtClean="0">
                          <a:latin typeface="Cambria Math" panose="02040503050406030204" pitchFamily="18" charset="0"/>
                        </a:rPr>
                        <m:t>=</m:t>
                      </m:r>
                      <m:f>
                        <m:fPr>
                          <m:ctrlPr>
                            <a:rPr lang="pt-BR" sz="1600" b="0" i="1" smtClean="0">
                              <a:latin typeface="Cambria Math" panose="02040503050406030204" pitchFamily="18" charset="0"/>
                            </a:rPr>
                          </m:ctrlPr>
                        </m:fPr>
                        <m:num>
                          <m:r>
                            <a:rPr lang="pt-BR" sz="1600" b="0" i="1" smtClean="0">
                              <a:latin typeface="Cambria Math" panose="02040503050406030204" pitchFamily="18" charset="0"/>
                            </a:rPr>
                            <m:t>𝐸𝑀𝑃</m:t>
                          </m:r>
                          <m:r>
                            <a:rPr lang="pt-BR" sz="1600" b="0" i="1" smtClean="0">
                              <a:latin typeface="Cambria Math" panose="02040503050406030204" pitchFamily="18" charset="0"/>
                            </a:rPr>
                            <m:t> </m:t>
                          </m:r>
                          <m:r>
                            <a:rPr lang="pt-BR" sz="1600" b="0" i="1" smtClean="0">
                              <a:latin typeface="Cambria Math" panose="02040503050406030204" pitchFamily="18" charset="0"/>
                            </a:rPr>
                            <m:t>𝑑𝑎</m:t>
                          </m:r>
                          <m:r>
                            <a:rPr lang="pt-BR" sz="1600" b="0" i="1" smtClean="0">
                              <a:latin typeface="Cambria Math" panose="02040503050406030204" pitchFamily="18" charset="0"/>
                            </a:rPr>
                            <m:t> </m:t>
                          </m:r>
                          <m:r>
                            <a:rPr lang="pt-BR" sz="1600" b="0" i="1" smtClean="0">
                              <a:latin typeface="Cambria Math" panose="02040503050406030204" pitchFamily="18" charset="0"/>
                            </a:rPr>
                            <m:t>𝑚𝑎𝑠𝑠𝑎</m:t>
                          </m:r>
                        </m:num>
                        <m:den>
                          <m:r>
                            <a:rPr lang="pt-BR" sz="1600" b="0" i="1" smtClean="0">
                              <a:latin typeface="Cambria Math" panose="02040503050406030204" pitchFamily="18" charset="0"/>
                            </a:rPr>
                            <m:t>3</m:t>
                          </m:r>
                          <m:rad>
                            <m:radPr>
                              <m:degHide m:val="on"/>
                              <m:ctrlPr>
                                <a:rPr lang="pt-BR" sz="1600" b="0" i="1" smtClean="0">
                                  <a:latin typeface="Cambria Math" panose="02040503050406030204" pitchFamily="18" charset="0"/>
                                </a:rPr>
                              </m:ctrlPr>
                            </m:radPr>
                            <m:deg/>
                            <m:e>
                              <m:r>
                                <a:rPr lang="pt-BR" sz="1600" b="0" i="1" smtClean="0">
                                  <a:latin typeface="Cambria Math" panose="02040503050406030204" pitchFamily="18" charset="0"/>
                                </a:rPr>
                                <m:t>3</m:t>
                              </m:r>
                            </m:e>
                          </m:rad>
                        </m:den>
                      </m:f>
                    </m:oMath>
                  </m:oMathPara>
                </a14:m>
                <a:endParaRPr lang="pt-BR" sz="1600" dirty="0"/>
              </a:p>
            </p:txBody>
          </p:sp>
        </mc:Choice>
        <mc:Fallback xmlns="">
          <p:sp>
            <p:nvSpPr>
              <p:cNvPr id="19" name="CaixaDeTexto 18">
                <a:extLst>
                  <a:ext uri="{FF2B5EF4-FFF2-40B4-BE49-F238E27FC236}">
                    <a16:creationId xmlns="" xmlns:a16="http://schemas.microsoft.com/office/drawing/2014/main" xmlns:a14="http://schemas.microsoft.com/office/drawing/2010/main" id="{45F046DF-4003-4D9E-9B6E-ECB5A764C5D9}"/>
                  </a:ext>
                </a:extLst>
              </p:cNvPr>
              <p:cNvSpPr txBox="1">
                <a:spLocks noRot="1" noChangeAspect="1" noMove="1" noResize="1" noEditPoints="1" noAdjustHandles="1" noChangeArrowheads="1" noChangeShapeType="1" noTextEdit="1"/>
              </p:cNvSpPr>
              <p:nvPr/>
            </p:nvSpPr>
            <p:spPr>
              <a:xfrm>
                <a:off x="4786408" y="3125292"/>
                <a:ext cx="2286010" cy="513539"/>
              </a:xfrm>
              <a:prstGeom prst="rect">
                <a:avLst/>
              </a:prstGeom>
              <a:blipFill rotWithShape="0">
                <a:blip r:embed="rId4"/>
                <a:stretch>
                  <a:fillRect/>
                </a:stretch>
              </a:blipFill>
            </p:spPr>
            <p:txBody>
              <a:bodyPr/>
              <a:lstStyle/>
              <a:p>
                <a:r>
                  <a:rPr lang="pt-BR">
                    <a:noFill/>
                  </a:rPr>
                  <a:t> </a:t>
                </a:r>
              </a:p>
            </p:txBody>
          </p:sp>
        </mc:Fallback>
      </mc:AlternateContent>
      <p:sp>
        <p:nvSpPr>
          <p:cNvPr id="2" name="CaixaDeTexto 1">
            <a:extLst>
              <a:ext uri="{FF2B5EF4-FFF2-40B4-BE49-F238E27FC236}">
                <a16:creationId xmlns="" xmlns:a16="http://schemas.microsoft.com/office/drawing/2014/main" id="{FD72FEFA-D4B6-4D11-87F5-5D6473D6D1C3}"/>
              </a:ext>
            </a:extLst>
          </p:cNvPr>
          <p:cNvSpPr txBox="1"/>
          <p:nvPr/>
        </p:nvSpPr>
        <p:spPr>
          <a:xfrm>
            <a:off x="3521137" y="3199381"/>
            <a:ext cx="836455" cy="338554"/>
          </a:xfrm>
          <a:prstGeom prst="rect">
            <a:avLst/>
          </a:prstGeom>
          <a:noFill/>
        </p:spPr>
        <p:txBody>
          <a:bodyPr wrap="square" rtlCol="0">
            <a:spAutoFit/>
          </a:bodyPr>
          <a:lstStyle/>
          <a:p>
            <a:r>
              <a:rPr lang="pt-BR" sz="1600" dirty="0">
                <a:latin typeface="+mj-lt"/>
              </a:rPr>
              <a:t>ou</a:t>
            </a:r>
          </a:p>
        </p:txBody>
      </p:sp>
      <p:sp>
        <p:nvSpPr>
          <p:cNvPr id="22" name="Título 1">
            <a:extLst>
              <a:ext uri="{FF2B5EF4-FFF2-40B4-BE49-F238E27FC236}">
                <a16:creationId xmlns="" xmlns:a16="http://schemas.microsoft.com/office/drawing/2014/main" id="{5C03E972-06FA-42A7-B9BE-D5CAA12496AC}"/>
              </a:ext>
            </a:extLst>
          </p:cNvPr>
          <p:cNvSpPr>
            <a:spLocks noGrp="1"/>
          </p:cNvSpPr>
          <p:nvPr>
            <p:ph type="title"/>
          </p:nvPr>
        </p:nvSpPr>
        <p:spPr>
          <a:xfrm>
            <a:off x="422036" y="151360"/>
            <a:ext cx="7578968" cy="648007"/>
          </a:xfrm>
        </p:spPr>
        <p:txBody>
          <a:bodyPr>
            <a:normAutofit/>
          </a:bodyPr>
          <a:lstStyle/>
          <a:p>
            <a:r>
              <a:rPr lang="pt-BR" sz="2200" b="1" cap="all" dirty="0">
                <a:solidFill>
                  <a:srgbClr val="0066B2"/>
                </a:solidFill>
              </a:rPr>
              <a:t>5. PROCEDIMENTO DE CALIBRAÇÃO DE BALANÇAS </a:t>
            </a:r>
          </a:p>
        </p:txBody>
      </p:sp>
    </p:spTree>
    <p:extLst>
      <p:ext uri="{BB962C8B-B14F-4D97-AF65-F5344CB8AC3E}">
        <p14:creationId xmlns:p14="http://schemas.microsoft.com/office/powerpoint/2010/main" val="132164165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42" name="CaixaDeTexto 41">
            <a:extLst>
              <a:ext uri="{FF2B5EF4-FFF2-40B4-BE49-F238E27FC236}">
                <a16:creationId xmlns="" xmlns:a16="http://schemas.microsoft.com/office/drawing/2014/main" id="{4401A4CA-FD89-477D-BB6E-CEDEA36111C7}"/>
              </a:ext>
            </a:extLst>
          </p:cNvPr>
          <p:cNvSpPr txBox="1"/>
          <p:nvPr/>
        </p:nvSpPr>
        <p:spPr>
          <a:xfrm>
            <a:off x="348038" y="1134179"/>
            <a:ext cx="8317518" cy="338554"/>
          </a:xfrm>
          <a:prstGeom prst="rect">
            <a:avLst/>
          </a:prstGeom>
          <a:noFill/>
        </p:spPr>
        <p:txBody>
          <a:bodyPr wrap="square" rtlCol="0">
            <a:spAutoFit/>
          </a:bodyPr>
          <a:lstStyle/>
          <a:p>
            <a:r>
              <a:rPr lang="pt-BR" sz="1600" dirty="0">
                <a:latin typeface="+mj-lt"/>
              </a:rPr>
              <a:t>7. Incerteza devido a variação da temperatura durante a calibração da balança</a:t>
            </a:r>
          </a:p>
        </p:txBody>
      </p:sp>
      <mc:AlternateContent xmlns:mc="http://schemas.openxmlformats.org/markup-compatibility/2006" xmlns:a14="http://schemas.microsoft.com/office/drawing/2010/main">
        <mc:Choice Requires="a14">
          <p:sp>
            <p:nvSpPr>
              <p:cNvPr id="43" name="CaixaDeTexto 42">
                <a:extLst>
                  <a:ext uri="{FF2B5EF4-FFF2-40B4-BE49-F238E27FC236}">
                    <a16:creationId xmlns="" xmlns:a16="http://schemas.microsoft.com/office/drawing/2014/main" id="{A4B5A9FD-9347-4711-985B-BF8984B411D6}"/>
                  </a:ext>
                </a:extLst>
              </p:cNvPr>
              <p:cNvSpPr txBox="1"/>
              <p:nvPr/>
            </p:nvSpPr>
            <p:spPr>
              <a:xfrm>
                <a:off x="3142913" y="1608234"/>
                <a:ext cx="2134687" cy="508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sz="1600" i="1" smtClean="0">
                              <a:latin typeface="Cambria Math" panose="02040503050406030204" pitchFamily="18" charset="0"/>
                            </a:rPr>
                          </m:ctrlPr>
                        </m:sSubPr>
                        <m:e>
                          <m:r>
                            <a:rPr lang="pt-BR" sz="1600" b="0" i="1" smtClean="0">
                              <a:latin typeface="Cambria Math" panose="02040503050406030204" pitchFamily="18" charset="0"/>
                            </a:rPr>
                            <m:t>𝑢</m:t>
                          </m:r>
                        </m:e>
                        <m:sub>
                          <m:r>
                            <a:rPr lang="pt-BR" sz="1600" b="0" i="1" smtClean="0">
                              <a:latin typeface="Cambria Math" panose="02040503050406030204" pitchFamily="18" charset="0"/>
                            </a:rPr>
                            <m:t>𝑡𝑒𝑚𝑝𝑒𝑟𝑎𝑡𝑢𝑟𝑎</m:t>
                          </m:r>
                        </m:sub>
                      </m:sSub>
                      <m:r>
                        <a:rPr lang="pt-BR" sz="1600" b="0" i="1" smtClean="0">
                          <a:latin typeface="Cambria Math" panose="02040503050406030204" pitchFamily="18" charset="0"/>
                        </a:rPr>
                        <m:t>=</m:t>
                      </m:r>
                      <m:f>
                        <m:fPr>
                          <m:ctrlPr>
                            <a:rPr lang="pt-BR" sz="1600" b="0" i="1" smtClean="0">
                              <a:latin typeface="Cambria Math" panose="02040503050406030204" pitchFamily="18" charset="0"/>
                            </a:rPr>
                          </m:ctrlPr>
                        </m:fPr>
                        <m:num>
                          <m:acc>
                            <m:accPr>
                              <m:chr m:val="̅"/>
                              <m:ctrlPr>
                                <a:rPr lang="pt-BR" sz="1600" b="0" i="1" smtClean="0">
                                  <a:latin typeface="Cambria Math" panose="02040503050406030204" pitchFamily="18" charset="0"/>
                                </a:rPr>
                              </m:ctrlPr>
                            </m:accPr>
                            <m:e>
                              <m:r>
                                <a:rPr lang="pt-BR" sz="1600" b="0" i="1" smtClean="0">
                                  <a:latin typeface="Cambria Math" panose="02040503050406030204" pitchFamily="18" charset="0"/>
                                </a:rPr>
                                <m:t>𝑥</m:t>
                              </m:r>
                            </m:e>
                          </m:acc>
                          <m:r>
                            <a:rPr lang="pt-BR" sz="1600" b="0" i="1" smtClean="0">
                              <a:latin typeface="Cambria Math" panose="02040503050406030204" pitchFamily="18" charset="0"/>
                            </a:rPr>
                            <m:t>.</m:t>
                          </m:r>
                          <m:sSub>
                            <m:sSubPr>
                              <m:ctrlPr>
                                <a:rPr lang="pt-BR" sz="1600" b="0" i="1" smtClean="0">
                                  <a:latin typeface="Cambria Math" panose="02040503050406030204" pitchFamily="18" charset="0"/>
                                </a:rPr>
                              </m:ctrlPr>
                            </m:sSubPr>
                            <m:e>
                              <m:r>
                                <a:rPr lang="pt-BR" sz="1600" b="0" i="1" smtClean="0">
                                  <a:latin typeface="Cambria Math" panose="02040503050406030204" pitchFamily="18" charset="0"/>
                                </a:rPr>
                                <m:t>𝑇</m:t>
                              </m:r>
                            </m:e>
                            <m:sub>
                              <m:r>
                                <a:rPr lang="pt-BR" sz="1600" b="0" i="1" smtClean="0">
                                  <a:latin typeface="Cambria Math" panose="02040503050406030204" pitchFamily="18" charset="0"/>
                                </a:rPr>
                                <m:t>𝐶</m:t>
                              </m:r>
                            </m:sub>
                          </m:sSub>
                          <m:r>
                            <a:rPr lang="pt-BR" sz="1600" b="0" i="1" smtClean="0">
                              <a:latin typeface="Cambria Math" panose="02040503050406030204" pitchFamily="18" charset="0"/>
                            </a:rPr>
                            <m:t>.</m:t>
                          </m:r>
                          <m:r>
                            <a:rPr lang="pt-BR" sz="1600" b="0" i="1" smtClean="0">
                              <a:latin typeface="Cambria Math" panose="02040503050406030204" pitchFamily="18" charset="0"/>
                              <a:ea typeface="Cambria Math" panose="02040503050406030204" pitchFamily="18" charset="0"/>
                            </a:rPr>
                            <m:t>∆</m:t>
                          </m:r>
                          <m:r>
                            <a:rPr lang="pt-BR" sz="1600" b="0" i="1" smtClean="0">
                              <a:latin typeface="Cambria Math" panose="02040503050406030204" pitchFamily="18" charset="0"/>
                              <a:ea typeface="Cambria Math" panose="02040503050406030204" pitchFamily="18" charset="0"/>
                            </a:rPr>
                            <m:t>𝑇</m:t>
                          </m:r>
                        </m:num>
                        <m:den>
                          <m:rad>
                            <m:radPr>
                              <m:degHide m:val="on"/>
                              <m:ctrlPr>
                                <a:rPr lang="pt-BR" sz="1600" b="0" i="1" smtClean="0">
                                  <a:latin typeface="Cambria Math" panose="02040503050406030204" pitchFamily="18" charset="0"/>
                                </a:rPr>
                              </m:ctrlPr>
                            </m:radPr>
                            <m:deg/>
                            <m:e>
                              <m:r>
                                <a:rPr lang="pt-BR" sz="1600" b="0" i="1" smtClean="0">
                                  <a:latin typeface="Cambria Math" panose="02040503050406030204" pitchFamily="18" charset="0"/>
                                </a:rPr>
                                <m:t>12</m:t>
                              </m:r>
                            </m:e>
                          </m:rad>
                        </m:den>
                      </m:f>
                    </m:oMath>
                  </m:oMathPara>
                </a14:m>
                <a:endParaRPr lang="pt-BR" sz="1600" dirty="0"/>
              </a:p>
            </p:txBody>
          </p:sp>
        </mc:Choice>
        <mc:Fallback xmlns="">
          <p:sp>
            <p:nvSpPr>
              <p:cNvPr id="43" name="CaixaDeTexto 42">
                <a:extLst>
                  <a:ext uri="{FF2B5EF4-FFF2-40B4-BE49-F238E27FC236}">
                    <a16:creationId xmlns="" xmlns:a16="http://schemas.microsoft.com/office/drawing/2014/main" xmlns:a14="http://schemas.microsoft.com/office/drawing/2010/main" id="{A4B5A9FD-9347-4711-985B-BF8984B411D6}"/>
                  </a:ext>
                </a:extLst>
              </p:cNvPr>
              <p:cNvSpPr txBox="1">
                <a:spLocks noRot="1" noChangeAspect="1" noMove="1" noResize="1" noEditPoints="1" noAdjustHandles="1" noChangeArrowheads="1" noChangeShapeType="1" noTextEdit="1"/>
              </p:cNvSpPr>
              <p:nvPr/>
            </p:nvSpPr>
            <p:spPr>
              <a:xfrm>
                <a:off x="3142913" y="1608234"/>
                <a:ext cx="2134687" cy="508665"/>
              </a:xfrm>
              <a:prstGeom prst="rect">
                <a:avLst/>
              </a:prstGeom>
              <a:blipFill rotWithShape="0">
                <a:blip r:embed="rId2"/>
                <a:stretch>
                  <a:fillRect b="-2410"/>
                </a:stretch>
              </a:blipFill>
            </p:spPr>
            <p:txBody>
              <a:bodyPr/>
              <a:lstStyle/>
              <a:p>
                <a:r>
                  <a:rPr lang="pt-BR">
                    <a:noFill/>
                  </a:rPr>
                  <a:t> </a:t>
                </a:r>
              </a:p>
            </p:txBody>
          </p:sp>
        </mc:Fallback>
      </mc:AlternateContent>
      <p:sp>
        <p:nvSpPr>
          <p:cNvPr id="53" name="CaixaDeTexto 52">
            <a:extLst>
              <a:ext uri="{FF2B5EF4-FFF2-40B4-BE49-F238E27FC236}">
                <a16:creationId xmlns="" xmlns:a16="http://schemas.microsoft.com/office/drawing/2014/main" id="{6D76C70D-3360-436A-9349-5EEC8DE9C48E}"/>
              </a:ext>
            </a:extLst>
          </p:cNvPr>
          <p:cNvSpPr txBox="1"/>
          <p:nvPr/>
        </p:nvSpPr>
        <p:spPr>
          <a:xfrm>
            <a:off x="470391" y="4168473"/>
            <a:ext cx="8317518" cy="338554"/>
          </a:xfrm>
          <a:prstGeom prst="rect">
            <a:avLst/>
          </a:prstGeom>
          <a:noFill/>
        </p:spPr>
        <p:txBody>
          <a:bodyPr wrap="square" rtlCol="0">
            <a:spAutoFit/>
          </a:bodyPr>
          <a:lstStyle/>
          <a:p>
            <a:r>
              <a:rPr lang="pt-BR" sz="1600" dirty="0"/>
              <a:t>8. Incerteza do empuxo sobre as massas padrão   </a:t>
            </a:r>
          </a:p>
        </p:txBody>
      </p:sp>
      <mc:AlternateContent xmlns:mc="http://schemas.openxmlformats.org/markup-compatibility/2006" xmlns:a14="http://schemas.microsoft.com/office/drawing/2010/main">
        <mc:Choice Requires="a14">
          <p:sp>
            <p:nvSpPr>
              <p:cNvPr id="17" name="CaixaDeTexto 16">
                <a:extLst>
                  <a:ext uri="{FF2B5EF4-FFF2-40B4-BE49-F238E27FC236}">
                    <a16:creationId xmlns="" xmlns:a16="http://schemas.microsoft.com/office/drawing/2014/main" id="{1FA89C4D-335C-4DE4-A8A1-03096FFE3E38}"/>
                  </a:ext>
                </a:extLst>
              </p:cNvPr>
              <p:cNvSpPr txBox="1"/>
              <p:nvPr/>
            </p:nvSpPr>
            <p:spPr>
              <a:xfrm>
                <a:off x="408508" y="2237721"/>
                <a:ext cx="7920000" cy="1569660"/>
              </a:xfrm>
              <a:prstGeom prst="rect">
                <a:avLst/>
              </a:prstGeom>
              <a:noFill/>
            </p:spPr>
            <p:txBody>
              <a:bodyPr wrap="square" rtlCol="0">
                <a:spAutoFit/>
              </a:bodyPr>
              <a:lstStyle/>
              <a:p>
                <a:pPr algn="just">
                  <a:lnSpc>
                    <a:spcPct val="120000"/>
                  </a:lnSpc>
                </a:pPr>
                <a:r>
                  <a:rPr lang="pt-BR" sz="1600" dirty="0">
                    <a:latin typeface="+mj-lt"/>
                  </a:rPr>
                  <a:t>Onde </a:t>
                </a:r>
                <a:endParaRPr lang="pt-BR" sz="1600" i="1" dirty="0">
                  <a:latin typeface="+mj-lt"/>
                </a:endParaRPr>
              </a:p>
              <a:p>
                <a:pPr algn="just">
                  <a:lnSpc>
                    <a:spcPct val="120000"/>
                  </a:lnSpc>
                </a:pPr>
                <a14:m>
                  <m:oMath xmlns:m="http://schemas.openxmlformats.org/officeDocument/2006/math">
                    <m:acc>
                      <m:accPr>
                        <m:chr m:val="̅"/>
                        <m:ctrlPr>
                          <a:rPr lang="pt-BR" sz="1600" i="1" smtClean="0">
                            <a:latin typeface="Cambria Math" panose="02040503050406030204" pitchFamily="18" charset="0"/>
                          </a:rPr>
                        </m:ctrlPr>
                      </m:accPr>
                      <m:e>
                        <m:r>
                          <a:rPr lang="pt-BR" sz="1600" b="0" i="1" smtClean="0">
                            <a:latin typeface="Cambria Math" panose="02040503050406030204" pitchFamily="18" charset="0"/>
                          </a:rPr>
                          <m:t>𝑥</m:t>
                        </m:r>
                      </m:e>
                    </m:acc>
                    <m:r>
                      <a:rPr lang="pt-BR" sz="1600" b="0" i="1" smtClean="0">
                        <a:latin typeface="Cambria Math" panose="02040503050406030204" pitchFamily="18" charset="0"/>
                      </a:rPr>
                      <m:t> </m:t>
                    </m:r>
                  </m:oMath>
                </a14:m>
                <a:r>
                  <a:rPr lang="pt-BR" sz="1600" dirty="0">
                    <a:latin typeface="+mj-lt"/>
                  </a:rPr>
                  <a:t> é a média das medições em cada ponto calibrado.</a:t>
                </a:r>
              </a:p>
              <a:p>
                <a:pPr algn="just">
                  <a:lnSpc>
                    <a:spcPct val="120000"/>
                  </a:lnSpc>
                </a:pPr>
                <a:r>
                  <a:rPr lang="pt-BR" sz="1600" dirty="0" err="1">
                    <a:latin typeface="+mj-lt"/>
                  </a:rPr>
                  <a:t>T</a:t>
                </a:r>
                <a:r>
                  <a:rPr lang="pt-BR" sz="1600" baseline="-25000" dirty="0" err="1">
                    <a:latin typeface="+mj-lt"/>
                  </a:rPr>
                  <a:t>c</a:t>
                </a:r>
                <a:r>
                  <a:rPr lang="pt-BR" sz="1600" dirty="0">
                    <a:latin typeface="+mj-lt"/>
                  </a:rPr>
                  <a:t> é a constante de temperatura da balança. Localizada no seu manual.</a:t>
                </a:r>
              </a:p>
              <a:p>
                <a:pPr algn="just">
                  <a:lnSpc>
                    <a:spcPct val="120000"/>
                  </a:lnSpc>
                </a:pPr>
                <a:r>
                  <a:rPr lang="pt-BR" sz="1600" dirty="0">
                    <a:latin typeface="+mj-lt"/>
                    <a:sym typeface="Symbol" panose="05050102010706020507" pitchFamily="18" charset="2"/>
                  </a:rPr>
                  <a:t>T é a variação de temperatura do laboratório durante a calibração em relação ao ponto de referencia de 20 °C</a:t>
                </a:r>
                <a:endParaRPr lang="pt-BR" sz="1600" dirty="0">
                  <a:latin typeface="+mj-lt"/>
                </a:endParaRPr>
              </a:p>
            </p:txBody>
          </p:sp>
        </mc:Choice>
        <mc:Fallback xmlns="">
          <p:sp>
            <p:nvSpPr>
              <p:cNvPr id="17" name="CaixaDeTexto 16">
                <a:extLst>
                  <a:ext uri="{FF2B5EF4-FFF2-40B4-BE49-F238E27FC236}">
                    <a16:creationId xmlns="" xmlns:a16="http://schemas.microsoft.com/office/drawing/2014/main" xmlns:a14="http://schemas.microsoft.com/office/drawing/2010/main" id="{1FA89C4D-335C-4DE4-A8A1-03096FFE3E38}"/>
                  </a:ext>
                </a:extLst>
              </p:cNvPr>
              <p:cNvSpPr txBox="1">
                <a:spLocks noRot="1" noChangeAspect="1" noMove="1" noResize="1" noEditPoints="1" noAdjustHandles="1" noChangeArrowheads="1" noChangeShapeType="1" noTextEdit="1"/>
              </p:cNvSpPr>
              <p:nvPr/>
            </p:nvSpPr>
            <p:spPr>
              <a:xfrm>
                <a:off x="408508" y="2237721"/>
                <a:ext cx="7920000" cy="1569660"/>
              </a:xfrm>
              <a:prstGeom prst="rect">
                <a:avLst/>
              </a:prstGeom>
              <a:blipFill rotWithShape="0">
                <a:blip r:embed="rId3"/>
                <a:stretch>
                  <a:fillRect l="-385" r="-462" b="-2713"/>
                </a:stretch>
              </a:blipFill>
            </p:spPr>
            <p:txBody>
              <a:bodyPr/>
              <a:lstStyle/>
              <a:p>
                <a:r>
                  <a:rPr lang="pt-BR">
                    <a:noFill/>
                  </a:rPr>
                  <a:t> </a:t>
                </a:r>
              </a:p>
            </p:txBody>
          </p:sp>
        </mc:Fallback>
      </mc:AlternateContent>
      <p:sp>
        <p:nvSpPr>
          <p:cNvPr id="3" name="Retângulo 2">
            <a:extLst>
              <a:ext uri="{FF2B5EF4-FFF2-40B4-BE49-F238E27FC236}">
                <a16:creationId xmlns="" xmlns:a16="http://schemas.microsoft.com/office/drawing/2014/main" id="{44C0FAAD-BB6A-42D1-B29C-9F3A0A697195}"/>
              </a:ext>
            </a:extLst>
          </p:cNvPr>
          <p:cNvSpPr/>
          <p:nvPr/>
        </p:nvSpPr>
        <p:spPr>
          <a:xfrm>
            <a:off x="408508" y="4572369"/>
            <a:ext cx="7920000" cy="1348061"/>
          </a:xfrm>
          <a:prstGeom prst="rect">
            <a:avLst/>
          </a:prstGeom>
        </p:spPr>
        <p:txBody>
          <a:bodyPr>
            <a:spAutoFit/>
          </a:bodyPr>
          <a:lstStyle/>
          <a:p>
            <a:pPr algn="just">
              <a:lnSpc>
                <a:spcPct val="120000"/>
              </a:lnSpc>
            </a:pPr>
            <a:r>
              <a:rPr lang="pt-BR" sz="1600" dirty="0">
                <a:solidFill>
                  <a:srgbClr val="000000"/>
                </a:solidFill>
                <a:latin typeface="+mj-lt"/>
              </a:rPr>
              <a:t>Massa padrão classe E2: 1ppm (10</a:t>
            </a:r>
            <a:r>
              <a:rPr lang="pt-BR" sz="1600" baseline="30000" dirty="0">
                <a:solidFill>
                  <a:srgbClr val="000000"/>
                </a:solidFill>
                <a:latin typeface="+mj-lt"/>
              </a:rPr>
              <a:t>-6</a:t>
            </a:r>
            <a:r>
              <a:rPr lang="pt-BR" sz="1600" dirty="0">
                <a:solidFill>
                  <a:srgbClr val="000000"/>
                </a:solidFill>
                <a:latin typeface="+mj-lt"/>
              </a:rPr>
              <a:t>) do valor da massa utilizada.</a:t>
            </a:r>
            <a:br>
              <a:rPr lang="pt-BR" sz="1600" dirty="0">
                <a:solidFill>
                  <a:srgbClr val="000000"/>
                </a:solidFill>
                <a:latin typeface="+mj-lt"/>
              </a:rPr>
            </a:br>
            <a:r>
              <a:rPr lang="pt-BR" sz="1600" dirty="0">
                <a:solidFill>
                  <a:srgbClr val="000000"/>
                </a:solidFill>
                <a:latin typeface="+mj-lt"/>
              </a:rPr>
              <a:t>Massa padrão classe F1 e F2: 2ppm (2x10</a:t>
            </a:r>
            <a:r>
              <a:rPr lang="pt-BR" sz="1600" baseline="30000" dirty="0">
                <a:solidFill>
                  <a:srgbClr val="000000"/>
                </a:solidFill>
                <a:latin typeface="+mj-lt"/>
              </a:rPr>
              <a:t>-6</a:t>
            </a:r>
            <a:r>
              <a:rPr lang="pt-BR" sz="1600" dirty="0">
                <a:solidFill>
                  <a:srgbClr val="000000"/>
                </a:solidFill>
                <a:latin typeface="+mj-lt"/>
              </a:rPr>
              <a:t>) do valor da massa utilizada.</a:t>
            </a:r>
            <a:br>
              <a:rPr lang="pt-BR" sz="1600" dirty="0">
                <a:solidFill>
                  <a:srgbClr val="000000"/>
                </a:solidFill>
                <a:latin typeface="+mj-lt"/>
              </a:rPr>
            </a:br>
            <a:r>
              <a:rPr lang="pt-BR" sz="1600" dirty="0">
                <a:solidFill>
                  <a:srgbClr val="000000"/>
                </a:solidFill>
                <a:latin typeface="+mj-lt"/>
              </a:rPr>
              <a:t>Massa  padrão classe M1, M2 e M3: 3ppm (3x10</a:t>
            </a:r>
            <a:r>
              <a:rPr lang="pt-BR" sz="1600" baseline="30000" dirty="0">
                <a:solidFill>
                  <a:srgbClr val="000000"/>
                </a:solidFill>
                <a:latin typeface="+mj-lt"/>
              </a:rPr>
              <a:t>-6</a:t>
            </a:r>
            <a:r>
              <a:rPr lang="pt-BR" sz="1600" dirty="0">
                <a:solidFill>
                  <a:srgbClr val="000000"/>
                </a:solidFill>
                <a:latin typeface="+mj-lt"/>
              </a:rPr>
              <a:t>) do valor da massa utilizada</a:t>
            </a:r>
            <a:r>
              <a:rPr lang="pt-BR" dirty="0">
                <a:solidFill>
                  <a:srgbClr val="000000"/>
                </a:solidFill>
              </a:rPr>
              <a:t>.</a:t>
            </a:r>
            <a:r>
              <a:rPr lang="pt-BR" dirty="0"/>
              <a:t> </a:t>
            </a:r>
            <a:br>
              <a:rPr lang="pt-BR" dirty="0"/>
            </a:br>
            <a:endParaRPr lang="pt-BR" dirty="0"/>
          </a:p>
        </p:txBody>
      </p:sp>
      <p:sp>
        <p:nvSpPr>
          <p:cNvPr id="21" name="Título 1">
            <a:extLst>
              <a:ext uri="{FF2B5EF4-FFF2-40B4-BE49-F238E27FC236}">
                <a16:creationId xmlns="" xmlns:a16="http://schemas.microsoft.com/office/drawing/2014/main" id="{AEC464F4-15D5-416E-BB78-F84E36CAC77A}"/>
              </a:ext>
            </a:extLst>
          </p:cNvPr>
          <p:cNvSpPr>
            <a:spLocks noGrp="1"/>
          </p:cNvSpPr>
          <p:nvPr>
            <p:ph type="title"/>
          </p:nvPr>
        </p:nvSpPr>
        <p:spPr>
          <a:xfrm>
            <a:off x="422036" y="151360"/>
            <a:ext cx="7578968" cy="648007"/>
          </a:xfrm>
        </p:spPr>
        <p:txBody>
          <a:bodyPr>
            <a:normAutofit/>
          </a:bodyPr>
          <a:lstStyle/>
          <a:p>
            <a:r>
              <a:rPr lang="pt-BR" sz="2200" b="1" cap="all" dirty="0">
                <a:solidFill>
                  <a:srgbClr val="0066B2"/>
                </a:solidFill>
              </a:rPr>
              <a:t>5. PROCEDIMENTO DE CALIBRAÇÃO DE BALANÇAS </a:t>
            </a:r>
          </a:p>
        </p:txBody>
      </p:sp>
    </p:spTree>
    <p:extLst>
      <p:ext uri="{BB962C8B-B14F-4D97-AF65-F5344CB8AC3E}">
        <p14:creationId xmlns:p14="http://schemas.microsoft.com/office/powerpoint/2010/main" val="18907793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ChangeArrowheads="1"/>
          </p:cNvSpPr>
          <p:nvPr/>
        </p:nvSpPr>
        <p:spPr bwMode="auto">
          <a:xfrm>
            <a:off x="0" y="3333750"/>
            <a:ext cx="9144000" cy="0"/>
          </a:xfrm>
          <a:prstGeom prst="rect">
            <a:avLst/>
          </a:prstGeom>
          <a:noFill/>
          <a:ln w="9525">
            <a:noFill/>
            <a:miter lim="800000"/>
            <a:headEnd/>
            <a:tailEnd/>
          </a:ln>
          <a:effectLst/>
        </p:spPr>
        <p:txBody>
          <a:bodyPr wrap="none" anchor="ctr">
            <a:spAutoFit/>
          </a:bodyPr>
          <a:lstStyle/>
          <a:p>
            <a:endParaRPr lang="pt-BR">
              <a:solidFill>
                <a:prstClr val="black"/>
              </a:solidFill>
            </a:endParaRPr>
          </a:p>
        </p:txBody>
      </p:sp>
      <p:sp>
        <p:nvSpPr>
          <p:cNvPr id="185350" name="Rectangle 6"/>
          <p:cNvSpPr>
            <a:spLocks noChangeArrowheads="1"/>
          </p:cNvSpPr>
          <p:nvPr/>
        </p:nvSpPr>
        <p:spPr bwMode="auto">
          <a:xfrm>
            <a:off x="0" y="3213100"/>
            <a:ext cx="9144000" cy="0"/>
          </a:xfrm>
          <a:prstGeom prst="rect">
            <a:avLst/>
          </a:prstGeom>
          <a:noFill/>
          <a:ln w="9525">
            <a:noFill/>
            <a:miter lim="800000"/>
            <a:headEnd/>
            <a:tailEnd/>
          </a:ln>
          <a:effectLst/>
        </p:spPr>
        <p:txBody>
          <a:bodyPr wrap="none" anchor="ctr">
            <a:spAutoFit/>
          </a:bodyPr>
          <a:lstStyle/>
          <a:p>
            <a:endParaRPr lang="pt-BR">
              <a:solidFill>
                <a:prstClr val="black"/>
              </a:solidFill>
            </a:endParaRPr>
          </a:p>
        </p:txBody>
      </p:sp>
      <p:sp>
        <p:nvSpPr>
          <p:cNvPr id="185352" name="Rectangle 8"/>
          <p:cNvSpPr>
            <a:spLocks noChangeArrowheads="1"/>
          </p:cNvSpPr>
          <p:nvPr/>
        </p:nvSpPr>
        <p:spPr bwMode="auto">
          <a:xfrm>
            <a:off x="422036" y="1100897"/>
            <a:ext cx="7920000" cy="1569660"/>
          </a:xfrm>
          <a:prstGeom prst="rect">
            <a:avLst/>
          </a:prstGeom>
          <a:noFill/>
          <a:ln w="9525">
            <a:noFill/>
            <a:miter lim="800000"/>
            <a:headEnd/>
            <a:tailEnd/>
          </a:ln>
          <a:effectLst/>
        </p:spPr>
        <p:txBody>
          <a:bodyPr anchor="ctr">
            <a:spAutoFit/>
          </a:bodyPr>
          <a:lstStyle/>
          <a:p>
            <a:pPr algn="just">
              <a:lnSpc>
                <a:spcPct val="120000"/>
              </a:lnSpc>
              <a:tabLst>
                <a:tab pos="-630238" algn="l"/>
                <a:tab pos="-539750" algn="l"/>
                <a:tab pos="180975" algn="l"/>
              </a:tabLst>
            </a:pPr>
            <a:r>
              <a:rPr lang="pt-BR" sz="1600" b="1" dirty="0">
                <a:solidFill>
                  <a:srgbClr val="E1B937"/>
                </a:solidFill>
                <a:latin typeface="+mj-lt"/>
              </a:rPr>
              <a:t>Exercício 5.1 – Calibração de Balança </a:t>
            </a:r>
            <a:r>
              <a:rPr lang="pt-BR" sz="1600" b="1" dirty="0" smtClean="0">
                <a:solidFill>
                  <a:srgbClr val="E1B937"/>
                </a:solidFill>
                <a:latin typeface="+mj-lt"/>
              </a:rPr>
              <a:t>Analítica</a:t>
            </a:r>
          </a:p>
          <a:p>
            <a:pPr algn="just">
              <a:lnSpc>
                <a:spcPct val="120000"/>
              </a:lnSpc>
              <a:tabLst>
                <a:tab pos="-630238" algn="l"/>
                <a:tab pos="-539750" algn="l"/>
                <a:tab pos="180975" algn="l"/>
              </a:tabLst>
            </a:pPr>
            <a:endParaRPr lang="pt-BR" sz="1600" b="1" dirty="0">
              <a:latin typeface="+mj-lt"/>
            </a:endParaRPr>
          </a:p>
          <a:p>
            <a:pPr algn="just">
              <a:lnSpc>
                <a:spcPct val="120000"/>
              </a:lnSpc>
              <a:tabLst>
                <a:tab pos="-630238" algn="l"/>
                <a:tab pos="-539750" algn="l"/>
                <a:tab pos="180975" algn="l"/>
              </a:tabLst>
            </a:pPr>
            <a:r>
              <a:rPr lang="pt-BR" sz="1600" dirty="0">
                <a:latin typeface="+mj-lt"/>
              </a:rPr>
              <a:t>Determine a incerteza e o erro de medição da balança analítica de resolução </a:t>
            </a:r>
            <a:br>
              <a:rPr lang="pt-BR" sz="1600" dirty="0">
                <a:latin typeface="+mj-lt"/>
              </a:rPr>
            </a:br>
            <a:r>
              <a:rPr lang="pt-BR" sz="1600" dirty="0">
                <a:latin typeface="+mj-lt"/>
              </a:rPr>
              <a:t>(d = 0,0001 g, elegibilidade (e = 0,001 g), faixa de medição de 10 mg a 220 g e classe I. Adote o certificado de calibração das massas em anexo</a:t>
            </a:r>
          </a:p>
        </p:txBody>
      </p:sp>
      <p:graphicFrame>
        <p:nvGraphicFramePr>
          <p:cNvPr id="2" name="Tabela 1">
            <a:extLst>
              <a:ext uri="{FF2B5EF4-FFF2-40B4-BE49-F238E27FC236}">
                <a16:creationId xmlns="" xmlns:a16="http://schemas.microsoft.com/office/drawing/2014/main" id="{7B68EC6C-60B8-488F-87F0-3E6D9B039636}"/>
              </a:ext>
            </a:extLst>
          </p:cNvPr>
          <p:cNvGraphicFramePr>
            <a:graphicFrameLocks noGrp="1"/>
          </p:cNvGraphicFramePr>
          <p:nvPr>
            <p:extLst>
              <p:ext uri="{D42A27DB-BD31-4B8C-83A1-F6EECF244321}">
                <p14:modId xmlns:p14="http://schemas.microsoft.com/office/powerpoint/2010/main" val="1580595901"/>
              </p:ext>
            </p:extLst>
          </p:nvPr>
        </p:nvGraphicFramePr>
        <p:xfrm>
          <a:off x="588415" y="3092593"/>
          <a:ext cx="7587241" cy="1859004"/>
        </p:xfrm>
        <a:graphic>
          <a:graphicData uri="http://schemas.openxmlformats.org/drawingml/2006/table">
            <a:tbl>
              <a:tblPr firstRow="1">
                <a:tableStyleId>{7E9639D4-E3E2-4D34-9284-5A2195B3D0D7}</a:tableStyleId>
              </a:tblPr>
              <a:tblGrid>
                <a:gridCol w="754067">
                  <a:extLst>
                    <a:ext uri="{9D8B030D-6E8A-4147-A177-3AD203B41FA5}">
                      <a16:colId xmlns="" xmlns:a16="http://schemas.microsoft.com/office/drawing/2014/main" val="3698786560"/>
                    </a:ext>
                  </a:extLst>
                </a:gridCol>
                <a:gridCol w="754067">
                  <a:extLst>
                    <a:ext uri="{9D8B030D-6E8A-4147-A177-3AD203B41FA5}">
                      <a16:colId xmlns="" xmlns:a16="http://schemas.microsoft.com/office/drawing/2014/main" val="3205197734"/>
                    </a:ext>
                  </a:extLst>
                </a:gridCol>
                <a:gridCol w="776035">
                  <a:extLst>
                    <a:ext uri="{9D8B030D-6E8A-4147-A177-3AD203B41FA5}">
                      <a16:colId xmlns="" xmlns:a16="http://schemas.microsoft.com/office/drawing/2014/main" val="557955605"/>
                    </a:ext>
                  </a:extLst>
                </a:gridCol>
                <a:gridCol w="776035">
                  <a:extLst>
                    <a:ext uri="{9D8B030D-6E8A-4147-A177-3AD203B41FA5}">
                      <a16:colId xmlns="" xmlns:a16="http://schemas.microsoft.com/office/drawing/2014/main" val="1148136574"/>
                    </a:ext>
                  </a:extLst>
                </a:gridCol>
                <a:gridCol w="884241">
                  <a:extLst>
                    <a:ext uri="{9D8B030D-6E8A-4147-A177-3AD203B41FA5}">
                      <a16:colId xmlns="" xmlns:a16="http://schemas.microsoft.com/office/drawing/2014/main" val="257550668"/>
                    </a:ext>
                  </a:extLst>
                </a:gridCol>
                <a:gridCol w="884241">
                  <a:extLst>
                    <a:ext uri="{9D8B030D-6E8A-4147-A177-3AD203B41FA5}">
                      <a16:colId xmlns="" xmlns:a16="http://schemas.microsoft.com/office/drawing/2014/main" val="2894157485"/>
                    </a:ext>
                  </a:extLst>
                </a:gridCol>
                <a:gridCol w="884241">
                  <a:extLst>
                    <a:ext uri="{9D8B030D-6E8A-4147-A177-3AD203B41FA5}">
                      <a16:colId xmlns="" xmlns:a16="http://schemas.microsoft.com/office/drawing/2014/main" val="197900164"/>
                    </a:ext>
                  </a:extLst>
                </a:gridCol>
                <a:gridCol w="824773">
                  <a:extLst>
                    <a:ext uri="{9D8B030D-6E8A-4147-A177-3AD203B41FA5}">
                      <a16:colId xmlns="" xmlns:a16="http://schemas.microsoft.com/office/drawing/2014/main" val="1611490595"/>
                    </a:ext>
                  </a:extLst>
                </a:gridCol>
                <a:gridCol w="1049541">
                  <a:extLst>
                    <a:ext uri="{9D8B030D-6E8A-4147-A177-3AD203B41FA5}">
                      <a16:colId xmlns="" xmlns:a16="http://schemas.microsoft.com/office/drawing/2014/main" val="848679124"/>
                    </a:ext>
                  </a:extLst>
                </a:gridCol>
              </a:tblGrid>
              <a:tr h="166620">
                <a:tc>
                  <a:txBody>
                    <a:bodyPr/>
                    <a:lstStyle/>
                    <a:p>
                      <a:pPr algn="ctr" fontAlgn="b"/>
                      <a:r>
                        <a:rPr lang="pt-BR" sz="1700" b="1" i="0" u="none" strike="noStrike" dirty="0">
                          <a:effectLst/>
                          <a:latin typeface="+mn-lt"/>
                        </a:rPr>
                        <a:t>1 g</a:t>
                      </a: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dirty="0">
                          <a:effectLst/>
                          <a:latin typeface="+mn-lt"/>
                        </a:rPr>
                        <a:t>20 g</a:t>
                      </a:r>
                      <a:endParaRPr lang="pt-BR" sz="1700" b="1" i="0" u="none" strike="noStrike" dirty="0">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dirty="0">
                          <a:effectLst/>
                          <a:latin typeface="+mn-lt"/>
                        </a:rPr>
                        <a:t>50 g</a:t>
                      </a:r>
                      <a:endParaRPr lang="pt-BR" sz="1700" b="1" i="0" u="none" strike="noStrike" dirty="0">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dirty="0">
                          <a:effectLst/>
                          <a:latin typeface="+mn-lt"/>
                        </a:rPr>
                        <a:t>100 g</a:t>
                      </a:r>
                      <a:endParaRPr lang="pt-BR" sz="1700" b="1" i="0" u="none" strike="noStrike" dirty="0">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dirty="0">
                          <a:effectLst/>
                          <a:latin typeface="+mn-lt"/>
                        </a:rPr>
                        <a:t>120 g</a:t>
                      </a:r>
                      <a:endParaRPr lang="pt-BR" sz="1700" b="1" i="0" u="none" strike="noStrike" dirty="0">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dirty="0">
                          <a:effectLst/>
                          <a:latin typeface="+mn-lt"/>
                        </a:rPr>
                        <a:t>150 g</a:t>
                      </a:r>
                      <a:endParaRPr lang="pt-BR" sz="1700" b="1" i="0" u="none" strike="noStrike" dirty="0">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dirty="0">
                          <a:effectLst/>
                          <a:latin typeface="+mn-lt"/>
                        </a:rPr>
                        <a:t>220 g</a:t>
                      </a:r>
                      <a:endParaRPr lang="pt-BR" sz="1700" b="1" i="0" u="none" strike="noStrike" dirty="0">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dirty="0">
                          <a:effectLst/>
                          <a:latin typeface="+mn-lt"/>
                        </a:rPr>
                        <a:t>Ponto </a:t>
                      </a:r>
                    </a:p>
                    <a:p>
                      <a:pPr algn="ctr" fontAlgn="b"/>
                      <a:r>
                        <a:rPr lang="pt-BR" sz="1700" u="none" strike="noStrike" dirty="0">
                          <a:effectLst/>
                          <a:latin typeface="+mn-lt"/>
                        </a:rPr>
                        <a:t> (</a:t>
                      </a:r>
                      <a:r>
                        <a:rPr lang="pt-BR" sz="1700" u="none" strike="noStrike" dirty="0" err="1">
                          <a:effectLst/>
                          <a:latin typeface="+mn-lt"/>
                        </a:rPr>
                        <a:t>Exc</a:t>
                      </a:r>
                      <a:r>
                        <a:rPr lang="pt-BR" sz="1700" u="none" strike="noStrike" dirty="0">
                          <a:effectLst/>
                          <a:latin typeface="+mn-lt"/>
                        </a:rPr>
                        <a:t>.)</a:t>
                      </a:r>
                      <a:endParaRPr lang="pt-BR" sz="1700" b="1" i="0" u="none" strike="noStrike" dirty="0">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dirty="0">
                          <a:effectLst/>
                          <a:latin typeface="+mn-lt"/>
                        </a:rPr>
                        <a:t>Ponto (Hist.)</a:t>
                      </a:r>
                      <a:endParaRPr lang="pt-BR" sz="1700" b="1" i="0" u="none" strike="noStrike" dirty="0">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97481224"/>
                  </a:ext>
                </a:extLst>
              </a:tr>
              <a:tr h="136326">
                <a:tc>
                  <a:txBody>
                    <a:bodyPr/>
                    <a:lstStyle/>
                    <a:p>
                      <a:pPr algn="ctr" fontAlgn="b"/>
                      <a:r>
                        <a:rPr lang="pt-BR" sz="1700" b="0" i="0" u="none" strike="noStrike" dirty="0">
                          <a:effectLst/>
                          <a:latin typeface="+mn-lt"/>
                        </a:rPr>
                        <a:t>1,0000</a:t>
                      </a: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20,0001</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dirty="0">
                          <a:effectLst/>
                          <a:latin typeface="+mn-lt"/>
                        </a:rPr>
                        <a:t>49,9998</a:t>
                      </a:r>
                      <a:endParaRPr lang="pt-BR" sz="1700" b="0" i="0" u="none" strike="noStrike" dirty="0">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99,9997</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119,9991</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149,9991</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219,9991</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dirty="0">
                          <a:effectLst/>
                          <a:latin typeface="+mn-lt"/>
                        </a:rPr>
                        <a:t> 99,9992</a:t>
                      </a:r>
                      <a:endParaRPr lang="pt-BR" sz="1700" b="0" i="0" u="none" strike="noStrike" dirty="0">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99,9994</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45572547"/>
                  </a:ext>
                </a:extLst>
              </a:tr>
              <a:tr h="136326">
                <a:tc>
                  <a:txBody>
                    <a:bodyPr/>
                    <a:lstStyle/>
                    <a:p>
                      <a:pPr algn="ctr" fontAlgn="b"/>
                      <a:r>
                        <a:rPr lang="pt-BR" sz="1700" b="0" i="0" u="none" strike="noStrike" dirty="0">
                          <a:effectLst/>
                          <a:latin typeface="+mn-lt"/>
                        </a:rPr>
                        <a:t>0,9999</a:t>
                      </a: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19,9999</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 </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99,9995</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 </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dirty="0">
                          <a:effectLst/>
                          <a:latin typeface="+mn-lt"/>
                        </a:rPr>
                        <a:t> </a:t>
                      </a:r>
                      <a:endParaRPr lang="pt-BR" sz="1700" b="0" i="0" u="none" strike="noStrike" dirty="0">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219,9993</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dirty="0">
                          <a:effectLst/>
                          <a:latin typeface="+mn-lt"/>
                        </a:rPr>
                        <a:t> 99,9995</a:t>
                      </a:r>
                      <a:endParaRPr lang="pt-BR" sz="1700" b="0" i="0" u="none" strike="noStrike" dirty="0">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99,9993</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11033073"/>
                  </a:ext>
                </a:extLst>
              </a:tr>
              <a:tr h="136326">
                <a:tc>
                  <a:txBody>
                    <a:bodyPr/>
                    <a:lstStyle/>
                    <a:p>
                      <a:pPr algn="ctr" fontAlgn="b"/>
                      <a:r>
                        <a:rPr lang="pt-BR" sz="1700" b="0" i="0" u="none" strike="noStrike" dirty="0">
                          <a:effectLst/>
                          <a:latin typeface="+mn-lt"/>
                        </a:rPr>
                        <a:t>1,0000</a:t>
                      </a: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19,9999</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 </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99,9995</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 </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 </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219,9997</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99,9994</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 </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263430465"/>
                  </a:ext>
                </a:extLst>
              </a:tr>
              <a:tr h="136326">
                <a:tc>
                  <a:txBody>
                    <a:bodyPr/>
                    <a:lstStyle/>
                    <a:p>
                      <a:pPr algn="ctr" fontAlgn="b"/>
                      <a:r>
                        <a:rPr lang="pt-BR" sz="1700" b="0" i="0" u="none" strike="noStrike" dirty="0">
                          <a:effectLst/>
                          <a:latin typeface="+mn-lt"/>
                        </a:rPr>
                        <a:t>0,9999</a:t>
                      </a: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20,0000</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 </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99,9991</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 </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 </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219,9992</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99,9990</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 </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51385771"/>
                  </a:ext>
                </a:extLst>
              </a:tr>
              <a:tr h="136326">
                <a:tc>
                  <a:txBody>
                    <a:bodyPr/>
                    <a:lstStyle/>
                    <a:p>
                      <a:pPr algn="ctr" fontAlgn="b"/>
                      <a:r>
                        <a:rPr lang="pt-BR" sz="1700" b="0" i="0" u="none" strike="noStrike" dirty="0">
                          <a:effectLst/>
                          <a:latin typeface="+mn-lt"/>
                        </a:rPr>
                        <a:t>1,0000</a:t>
                      </a: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19,9997</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dirty="0">
                          <a:effectLst/>
                          <a:latin typeface="+mn-lt"/>
                        </a:rPr>
                        <a:t> </a:t>
                      </a:r>
                      <a:endParaRPr lang="pt-BR" sz="1700" b="0" i="0" u="none" strike="noStrike" dirty="0">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99,9993</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 </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 </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219,9992</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a:effectLst/>
                          <a:latin typeface="+mn-lt"/>
                        </a:rPr>
                        <a:t> </a:t>
                      </a:r>
                      <a:endParaRPr lang="pt-BR" sz="1700" b="0" i="0" u="none" strike="noStrike">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pt-BR" sz="1700" u="none" strike="noStrike" dirty="0">
                          <a:effectLst/>
                          <a:latin typeface="+mn-lt"/>
                        </a:rPr>
                        <a:t> </a:t>
                      </a:r>
                      <a:endParaRPr lang="pt-BR" sz="1700" b="0" i="0" u="none" strike="noStrike" dirty="0">
                        <a:effectLst/>
                        <a:latin typeface="+mn-lt"/>
                      </a:endParaRPr>
                    </a:p>
                  </a:txBody>
                  <a:tcPr marL="7574" marR="7574" marT="75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43516368"/>
                  </a:ext>
                </a:extLst>
              </a:tr>
            </a:tbl>
          </a:graphicData>
        </a:graphic>
      </p:graphicFrame>
      <p:sp>
        <p:nvSpPr>
          <p:cNvPr id="10" name="Título 1">
            <a:extLst>
              <a:ext uri="{FF2B5EF4-FFF2-40B4-BE49-F238E27FC236}">
                <a16:creationId xmlns="" xmlns:a16="http://schemas.microsoft.com/office/drawing/2014/main" id="{E63CE73C-DC15-4295-B7B2-6A9701991BCA}"/>
              </a:ext>
            </a:extLst>
          </p:cNvPr>
          <p:cNvSpPr>
            <a:spLocks noGrp="1"/>
          </p:cNvSpPr>
          <p:nvPr>
            <p:ph type="title"/>
          </p:nvPr>
        </p:nvSpPr>
        <p:spPr>
          <a:xfrm>
            <a:off x="422036" y="151360"/>
            <a:ext cx="7578968" cy="648007"/>
          </a:xfrm>
        </p:spPr>
        <p:txBody>
          <a:bodyPr>
            <a:normAutofit/>
          </a:bodyPr>
          <a:lstStyle/>
          <a:p>
            <a:r>
              <a:rPr lang="pt-BR" sz="2200" b="1" cap="all" dirty="0">
                <a:solidFill>
                  <a:srgbClr val="0066B2"/>
                </a:solidFill>
              </a:rPr>
              <a:t>5. PROCEDIMENTO DE CALIBRAÇÃO DE </a:t>
            </a:r>
            <a:r>
              <a:rPr lang="pt-BR" sz="2200" b="1" cap="all" dirty="0" smtClean="0">
                <a:solidFill>
                  <a:srgbClr val="0066B2"/>
                </a:solidFill>
              </a:rPr>
              <a:t>BALANÇAS</a:t>
            </a:r>
            <a:endParaRPr lang="pt-BR" sz="2200" b="1" cap="all" dirty="0">
              <a:solidFill>
                <a:srgbClr val="0066B2"/>
              </a:solidFill>
            </a:endParaRPr>
          </a:p>
        </p:txBody>
      </p:sp>
    </p:spTree>
    <p:extLst>
      <p:ext uri="{BB962C8B-B14F-4D97-AF65-F5344CB8AC3E}">
        <p14:creationId xmlns:p14="http://schemas.microsoft.com/office/powerpoint/2010/main" val="3105800987"/>
      </p:ext>
    </p:extLst>
  </p:cSld>
  <p:clrMapOvr>
    <a:masterClrMapping/>
  </p:clrMapOvr>
  <p:transition advTm="1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ço Reservado para Conteúdo 2"/>
          <p:cNvSpPr>
            <a:spLocks noGrp="1"/>
          </p:cNvSpPr>
          <p:nvPr>
            <p:ph idx="4294967295"/>
          </p:nvPr>
        </p:nvSpPr>
        <p:spPr>
          <a:xfrm>
            <a:off x="658361" y="1515729"/>
            <a:ext cx="7920000" cy="4320000"/>
          </a:xfrm>
        </p:spPr>
        <p:txBody>
          <a:bodyPr>
            <a:noAutofit/>
          </a:bodyPr>
          <a:lstStyle/>
          <a:p>
            <a:pPr marL="0" indent="0" algn="just">
              <a:buFont typeface="Arial" charset="0"/>
              <a:buNone/>
            </a:pPr>
            <a:r>
              <a:rPr lang="pt-BR" sz="1600" dirty="0">
                <a:latin typeface="+mj-lt"/>
              </a:rPr>
              <a:t>Internacionalmente existem 3 classificações mais empregadas para os pesos-padrão.</a:t>
            </a:r>
          </a:p>
          <a:p>
            <a:pPr marL="0" indent="0" algn="just">
              <a:buFont typeface="Arial" charset="0"/>
              <a:buNone/>
            </a:pPr>
            <a:r>
              <a:rPr lang="pt-BR" sz="1600" b="1" dirty="0">
                <a:latin typeface="+mj-lt"/>
              </a:rPr>
              <a:t>a) Pesos-padrão da Organização Internacional de Metrologia Legal (OIML)</a:t>
            </a:r>
            <a:endParaRPr lang="pt-BR" sz="1600" dirty="0">
              <a:latin typeface="+mj-lt"/>
            </a:endParaRPr>
          </a:p>
          <a:p>
            <a:pPr marL="0" indent="0" algn="just">
              <a:buFont typeface="Arial" charset="0"/>
              <a:buNone/>
            </a:pPr>
            <a:r>
              <a:rPr lang="pt-BR" sz="1600" dirty="0">
                <a:latin typeface="+mj-lt"/>
              </a:rPr>
              <a:t>Classes:	E1 - E2 - F1 - F2 - M1 - M2 - M3</a:t>
            </a:r>
          </a:p>
          <a:p>
            <a:pPr marL="0" indent="0" algn="just">
              <a:buFont typeface="Arial" charset="0"/>
              <a:buNone/>
            </a:pPr>
            <a:r>
              <a:rPr lang="pt-BR" sz="1600" dirty="0">
                <a:latin typeface="+mj-lt"/>
              </a:rPr>
              <a:t>Faixa: 1 mg a 50 kg (A portaria 233 se refere a essas classes e faixa)</a:t>
            </a:r>
          </a:p>
          <a:p>
            <a:pPr marL="0" indent="0" algn="just">
              <a:buFont typeface="Arial" charset="0"/>
              <a:buNone/>
            </a:pPr>
            <a:r>
              <a:rPr lang="pt-BR" sz="1600" b="1" dirty="0">
                <a:latin typeface="+mj-lt"/>
              </a:rPr>
              <a:t>b) Pesos-padrão da Associação Americana para Testes de Materiais (ASTM)</a:t>
            </a:r>
            <a:endParaRPr lang="pt-BR" sz="1600" dirty="0">
              <a:latin typeface="+mj-lt"/>
            </a:endParaRPr>
          </a:p>
          <a:p>
            <a:pPr marL="0" indent="0" algn="just">
              <a:buFont typeface="Arial" charset="0"/>
              <a:buNone/>
            </a:pPr>
            <a:r>
              <a:rPr lang="pt-BR" sz="1600" dirty="0">
                <a:latin typeface="+mj-lt"/>
              </a:rPr>
              <a:t>Classes:	1 - 1.1 - 2 - 3 - 4 - 5 - 6</a:t>
            </a:r>
          </a:p>
          <a:p>
            <a:pPr marL="0" indent="0" algn="just">
              <a:buFont typeface="Arial" charset="0"/>
              <a:buNone/>
            </a:pPr>
            <a:r>
              <a:rPr lang="pt-BR" sz="1600" dirty="0">
                <a:latin typeface="+mj-lt"/>
              </a:rPr>
              <a:t>Faixa:  1 mg a 5000 kg</a:t>
            </a:r>
          </a:p>
          <a:p>
            <a:pPr marL="0" indent="0" algn="just">
              <a:buFont typeface="Arial" charset="0"/>
              <a:buNone/>
            </a:pPr>
            <a:r>
              <a:rPr lang="pt-BR" sz="1600" b="1" dirty="0">
                <a:latin typeface="+mj-lt"/>
              </a:rPr>
              <a:t>c) Pesos-padrão do Instituto Nacional de Padrões e Tecnologia (NIST)</a:t>
            </a:r>
            <a:endParaRPr lang="pt-BR" sz="1600" dirty="0">
              <a:latin typeface="+mj-lt"/>
            </a:endParaRPr>
          </a:p>
          <a:p>
            <a:pPr marL="0" indent="0" algn="just">
              <a:buFont typeface="Arial" charset="0"/>
              <a:buNone/>
            </a:pPr>
            <a:r>
              <a:rPr lang="pt-BR" sz="1600" dirty="0" err="1">
                <a:latin typeface="+mj-lt"/>
              </a:rPr>
              <a:t>Classe:F</a:t>
            </a:r>
            <a:endParaRPr lang="pt-BR" sz="1600" dirty="0">
              <a:latin typeface="+mj-lt"/>
            </a:endParaRPr>
          </a:p>
          <a:p>
            <a:pPr marL="0" indent="0" algn="just">
              <a:buFont typeface="Arial" charset="0"/>
              <a:buNone/>
            </a:pPr>
            <a:r>
              <a:rPr lang="pt-BR" sz="1600" dirty="0">
                <a:latin typeface="+mj-lt"/>
              </a:rPr>
              <a:t>Faixa:1 mg a 5000 kg</a:t>
            </a:r>
          </a:p>
          <a:p>
            <a:pPr marL="0" indent="0" algn="just">
              <a:buFont typeface="Arial" charset="0"/>
              <a:buNone/>
            </a:pPr>
            <a:r>
              <a:rPr lang="pt-BR" sz="1800" dirty="0"/>
              <a:t> </a:t>
            </a:r>
          </a:p>
          <a:p>
            <a:pPr marL="0" indent="0" algn="just"/>
            <a:endParaRPr lang="pt-BR" sz="1800" dirty="0"/>
          </a:p>
        </p:txBody>
      </p:sp>
      <p:sp>
        <p:nvSpPr>
          <p:cNvPr id="4" name="Título 1">
            <a:extLst>
              <a:ext uri="{FF2B5EF4-FFF2-40B4-BE49-F238E27FC236}">
                <a16:creationId xmlns="" xmlns:a16="http://schemas.microsoft.com/office/drawing/2014/main" id="{27ADFF24-52B1-4AB9-B6F7-A7F9950BD0C5}"/>
              </a:ext>
            </a:extLst>
          </p:cNvPr>
          <p:cNvSpPr txBox="1">
            <a:spLocks/>
          </p:cNvSpPr>
          <p:nvPr/>
        </p:nvSpPr>
        <p:spPr>
          <a:xfrm>
            <a:off x="421832" y="182642"/>
            <a:ext cx="7886349" cy="6387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200" b="1" dirty="0">
                <a:solidFill>
                  <a:srgbClr val="0066B2"/>
                </a:solidFill>
              </a:rPr>
              <a:t>1. PORTARIA 233 Inmetro – CLASSIFICAÇÃO DE MASSAS</a:t>
            </a:r>
            <a:endParaRPr lang="pt-BR" sz="2200" dirty="0">
              <a:solidFill>
                <a:srgbClr val="0066B2"/>
              </a:solidFill>
            </a:endParaRPr>
          </a:p>
        </p:txBody>
      </p:sp>
    </p:spTree>
    <p:extLst>
      <p:ext uri="{BB962C8B-B14F-4D97-AF65-F5344CB8AC3E}">
        <p14:creationId xmlns:p14="http://schemas.microsoft.com/office/powerpoint/2010/main" val="3985788781"/>
      </p:ext>
    </p:extLst>
  </p:cSld>
  <p:clrMapOvr>
    <a:masterClrMapping/>
  </p:clrMapOvr>
  <p:transition advTm="1000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ChangeArrowheads="1"/>
          </p:cNvSpPr>
          <p:nvPr/>
        </p:nvSpPr>
        <p:spPr bwMode="auto">
          <a:xfrm>
            <a:off x="0" y="3333750"/>
            <a:ext cx="9144000" cy="0"/>
          </a:xfrm>
          <a:prstGeom prst="rect">
            <a:avLst/>
          </a:prstGeom>
          <a:noFill/>
          <a:ln w="9525">
            <a:noFill/>
            <a:miter lim="800000"/>
            <a:headEnd/>
            <a:tailEnd/>
          </a:ln>
          <a:effectLst/>
        </p:spPr>
        <p:txBody>
          <a:bodyPr wrap="none" anchor="ctr">
            <a:spAutoFit/>
          </a:bodyPr>
          <a:lstStyle/>
          <a:p>
            <a:endParaRPr lang="pt-BR">
              <a:solidFill>
                <a:prstClr val="black"/>
              </a:solidFill>
            </a:endParaRPr>
          </a:p>
        </p:txBody>
      </p:sp>
      <p:sp>
        <p:nvSpPr>
          <p:cNvPr id="185350" name="Rectangle 6"/>
          <p:cNvSpPr>
            <a:spLocks noChangeArrowheads="1"/>
          </p:cNvSpPr>
          <p:nvPr/>
        </p:nvSpPr>
        <p:spPr bwMode="auto">
          <a:xfrm>
            <a:off x="0" y="3213100"/>
            <a:ext cx="9144000" cy="0"/>
          </a:xfrm>
          <a:prstGeom prst="rect">
            <a:avLst/>
          </a:prstGeom>
          <a:noFill/>
          <a:ln w="9525">
            <a:noFill/>
            <a:miter lim="800000"/>
            <a:headEnd/>
            <a:tailEnd/>
          </a:ln>
          <a:effectLst/>
        </p:spPr>
        <p:txBody>
          <a:bodyPr wrap="none" anchor="ctr">
            <a:spAutoFit/>
          </a:bodyPr>
          <a:lstStyle/>
          <a:p>
            <a:endParaRPr lang="pt-BR">
              <a:solidFill>
                <a:prstClr val="black"/>
              </a:solidFill>
            </a:endParaRPr>
          </a:p>
        </p:txBody>
      </p:sp>
      <p:sp>
        <p:nvSpPr>
          <p:cNvPr id="6" name="Título 1">
            <a:extLst>
              <a:ext uri="{FF2B5EF4-FFF2-40B4-BE49-F238E27FC236}">
                <a16:creationId xmlns="" xmlns:a16="http://schemas.microsoft.com/office/drawing/2014/main" id="{A2C72F3D-47B7-4457-A3A1-37640894B67F}"/>
              </a:ext>
            </a:extLst>
          </p:cNvPr>
          <p:cNvSpPr>
            <a:spLocks noGrp="1"/>
          </p:cNvSpPr>
          <p:nvPr>
            <p:ph type="title"/>
          </p:nvPr>
        </p:nvSpPr>
        <p:spPr>
          <a:xfrm>
            <a:off x="422036" y="151360"/>
            <a:ext cx="7578968" cy="648007"/>
          </a:xfrm>
        </p:spPr>
        <p:txBody>
          <a:bodyPr>
            <a:normAutofit/>
          </a:bodyPr>
          <a:lstStyle/>
          <a:p>
            <a:r>
              <a:rPr lang="pt-BR" sz="2200" b="1" cap="all" dirty="0">
                <a:solidFill>
                  <a:srgbClr val="0066B2"/>
                </a:solidFill>
              </a:rPr>
              <a:t>5. Fontes de incerteza na calibração de </a:t>
            </a:r>
            <a:r>
              <a:rPr lang="pt-BR" sz="2200" b="1" cap="all" dirty="0" smtClean="0">
                <a:solidFill>
                  <a:srgbClr val="0066B2"/>
                </a:solidFill>
              </a:rPr>
              <a:t>balanças</a:t>
            </a:r>
            <a:endParaRPr lang="pt-BR" sz="2200" b="1" cap="all" dirty="0">
              <a:solidFill>
                <a:srgbClr val="0066B2"/>
              </a:solidFill>
            </a:endParaRPr>
          </a:p>
        </p:txBody>
      </p:sp>
      <p:pic>
        <p:nvPicPr>
          <p:cNvPr id="3" name="Imagem 2">
            <a:extLst>
              <a:ext uri="{FF2B5EF4-FFF2-40B4-BE49-F238E27FC236}">
                <a16:creationId xmlns="" xmlns:a16="http://schemas.microsoft.com/office/drawing/2014/main" id="{12D18F91-334B-4ECC-B9E4-59D51332A95F}"/>
              </a:ext>
            </a:extLst>
          </p:cNvPr>
          <p:cNvPicPr>
            <a:picLocks noChangeAspect="1"/>
          </p:cNvPicPr>
          <p:nvPr/>
        </p:nvPicPr>
        <p:blipFill>
          <a:blip r:embed="rId2"/>
          <a:stretch>
            <a:fillRect/>
          </a:stretch>
        </p:blipFill>
        <p:spPr>
          <a:xfrm>
            <a:off x="1143254" y="1070473"/>
            <a:ext cx="6506798" cy="5203401"/>
          </a:xfrm>
          <a:prstGeom prst="rect">
            <a:avLst/>
          </a:prstGeom>
        </p:spPr>
      </p:pic>
    </p:spTree>
    <p:extLst>
      <p:ext uri="{BB962C8B-B14F-4D97-AF65-F5344CB8AC3E}">
        <p14:creationId xmlns:p14="http://schemas.microsoft.com/office/powerpoint/2010/main" val="84521861"/>
      </p:ext>
    </p:extLst>
  </p:cSld>
  <p:clrMapOvr>
    <a:masterClrMapping/>
  </p:clrMapOvr>
  <p:transition advTm="1000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42" name="CaixaDeTexto 41">
            <a:extLst>
              <a:ext uri="{FF2B5EF4-FFF2-40B4-BE49-F238E27FC236}">
                <a16:creationId xmlns="" xmlns:a16="http://schemas.microsoft.com/office/drawing/2014/main" id="{4401A4CA-FD89-477D-BB6E-CEDEA36111C7}"/>
              </a:ext>
            </a:extLst>
          </p:cNvPr>
          <p:cNvSpPr txBox="1"/>
          <p:nvPr/>
        </p:nvSpPr>
        <p:spPr>
          <a:xfrm>
            <a:off x="554850" y="1400720"/>
            <a:ext cx="7920000" cy="3618170"/>
          </a:xfrm>
          <a:prstGeom prst="rect">
            <a:avLst/>
          </a:prstGeom>
          <a:noFill/>
        </p:spPr>
        <p:txBody>
          <a:bodyPr wrap="square" rtlCol="0">
            <a:spAutoFit/>
          </a:bodyPr>
          <a:lstStyle/>
          <a:p>
            <a:pPr algn="just">
              <a:lnSpc>
                <a:spcPct val="120000"/>
              </a:lnSpc>
            </a:pPr>
            <a:r>
              <a:rPr lang="pt-BR" sz="1600" dirty="0">
                <a:latin typeface="+mj-lt"/>
              </a:rPr>
              <a:t>Segundo o documento DOQ CGCRE 36 (abril 2020) </a:t>
            </a:r>
          </a:p>
          <a:p>
            <a:pPr algn="just">
              <a:lnSpc>
                <a:spcPct val="120000"/>
              </a:lnSpc>
            </a:pPr>
            <a:r>
              <a:rPr lang="pt-BR" sz="1600" dirty="0">
                <a:latin typeface="+mj-lt"/>
              </a:rPr>
              <a:t> ORIENTAÇÕES SOBRE VERIFICAÇÃO</a:t>
            </a:r>
          </a:p>
          <a:p>
            <a:pPr algn="just">
              <a:lnSpc>
                <a:spcPct val="120000"/>
              </a:lnSpc>
            </a:pPr>
            <a:r>
              <a:rPr lang="pt-BR" sz="1600" dirty="0">
                <a:latin typeface="+mj-lt"/>
              </a:rPr>
              <a:t/>
            </a:r>
            <a:br>
              <a:rPr lang="pt-BR" sz="1600" dirty="0">
                <a:latin typeface="+mj-lt"/>
              </a:rPr>
            </a:br>
            <a:r>
              <a:rPr lang="pt-BR" sz="1600" dirty="0">
                <a:latin typeface="+mj-lt"/>
              </a:rPr>
              <a:t>INTERMEDIÁRIA DAS BALANÇAS, temos os seguintes procedimentos a seguir na verificação intermediarias de balança. </a:t>
            </a:r>
          </a:p>
          <a:p>
            <a:pPr algn="just">
              <a:lnSpc>
                <a:spcPct val="120000"/>
              </a:lnSpc>
            </a:pPr>
            <a:endParaRPr lang="pt-BR" sz="1600" dirty="0">
              <a:latin typeface="+mj-lt"/>
            </a:endParaRPr>
          </a:p>
          <a:p>
            <a:pPr marL="285750" indent="-285750" algn="just">
              <a:lnSpc>
                <a:spcPct val="120000"/>
              </a:lnSpc>
              <a:buFont typeface="Wingdings" panose="05000000000000000000" pitchFamily="2" charset="2"/>
              <a:buChar char="§"/>
            </a:pPr>
            <a:r>
              <a:rPr lang="pt-BR" sz="1600" dirty="0">
                <a:latin typeface="+mj-lt"/>
              </a:rPr>
              <a:t>Recomenda-se o uso de intervalos iniciais de calibração anuais ou semestrais, a serem ajustados a partir da análise do histórico da balança.</a:t>
            </a:r>
          </a:p>
          <a:p>
            <a:pPr algn="just">
              <a:lnSpc>
                <a:spcPct val="120000"/>
              </a:lnSpc>
            </a:pPr>
            <a:endParaRPr lang="pt-BR" sz="1600" dirty="0">
              <a:latin typeface="+mj-lt"/>
            </a:endParaRPr>
          </a:p>
          <a:p>
            <a:pPr marL="285750" indent="-285750" algn="just">
              <a:lnSpc>
                <a:spcPct val="120000"/>
              </a:lnSpc>
              <a:buFont typeface="Wingdings" panose="05000000000000000000" pitchFamily="2" charset="2"/>
              <a:buChar char="§"/>
            </a:pPr>
            <a:r>
              <a:rPr lang="pt-BR" sz="1600" dirty="0">
                <a:latin typeface="+mj-lt"/>
              </a:rPr>
              <a:t>A calibração deve ser realizada no local de trabalho habitual. As balanças devem estar instaladas respeitando as instruções dos fabricantes, normalmente em mesas próprias, longe de fontes de calor, luz solar direta e correntes de ar.</a:t>
            </a:r>
          </a:p>
        </p:txBody>
      </p:sp>
      <p:sp>
        <p:nvSpPr>
          <p:cNvPr id="21" name="Título 1">
            <a:extLst>
              <a:ext uri="{FF2B5EF4-FFF2-40B4-BE49-F238E27FC236}">
                <a16:creationId xmlns="" xmlns:a16="http://schemas.microsoft.com/office/drawing/2014/main" id="{AEC464F4-15D5-416E-BB78-F84E36CAC77A}"/>
              </a:ext>
            </a:extLst>
          </p:cNvPr>
          <p:cNvSpPr>
            <a:spLocks noGrp="1"/>
          </p:cNvSpPr>
          <p:nvPr>
            <p:ph type="title"/>
          </p:nvPr>
        </p:nvSpPr>
        <p:spPr>
          <a:xfrm>
            <a:off x="554850" y="242733"/>
            <a:ext cx="8432323" cy="648007"/>
          </a:xfrm>
        </p:spPr>
        <p:txBody>
          <a:bodyPr>
            <a:noAutofit/>
          </a:bodyPr>
          <a:lstStyle/>
          <a:p>
            <a:r>
              <a:rPr lang="pt-BR" sz="2000" b="1" cap="all" dirty="0" smtClean="0">
                <a:solidFill>
                  <a:srgbClr val="0066B2"/>
                </a:solidFill>
              </a:rPr>
              <a:t>5. PROCEDIMENTO DE CALIBRAÇÃO DE BALANÇAS VERIFICAÇÃO INTERMEDIÁRIA</a:t>
            </a:r>
            <a:endParaRPr lang="pt-BR" sz="2000" b="1" cap="all" dirty="0">
              <a:solidFill>
                <a:srgbClr val="0066B2"/>
              </a:solidFill>
            </a:endParaRPr>
          </a:p>
        </p:txBody>
      </p:sp>
    </p:spTree>
    <p:extLst>
      <p:ext uri="{BB962C8B-B14F-4D97-AF65-F5344CB8AC3E}">
        <p14:creationId xmlns:p14="http://schemas.microsoft.com/office/powerpoint/2010/main" val="38930761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42" name="CaixaDeTexto 41">
            <a:extLst>
              <a:ext uri="{FF2B5EF4-FFF2-40B4-BE49-F238E27FC236}">
                <a16:creationId xmlns="" xmlns:a16="http://schemas.microsoft.com/office/drawing/2014/main" id="{4401A4CA-FD89-477D-BB6E-CEDEA36111C7}"/>
              </a:ext>
            </a:extLst>
          </p:cNvPr>
          <p:cNvSpPr txBox="1"/>
          <p:nvPr/>
        </p:nvSpPr>
        <p:spPr>
          <a:xfrm>
            <a:off x="554850" y="1649823"/>
            <a:ext cx="7920000" cy="3342453"/>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
            </a:pPr>
            <a:r>
              <a:rPr lang="pt-BR" sz="1600" dirty="0">
                <a:latin typeface="+mj-lt"/>
              </a:rPr>
              <a:t>Algumas balanças apresentam funções de compensação da deriva resultante de alterações na temperatura, desgaste dos componentes eletrônicos em função do tempo de uso, etc. Além dessas facilidades, há instrumentos que, ao serem ligados, devem ser submetidos à chamada “</a:t>
            </a:r>
            <a:r>
              <a:rPr lang="pt-BR" sz="1600" dirty="0" err="1">
                <a:latin typeface="+mj-lt"/>
              </a:rPr>
              <a:t>autocalibração</a:t>
            </a:r>
            <a:r>
              <a:rPr lang="pt-BR" sz="1600" dirty="0">
                <a:latin typeface="+mj-lt"/>
              </a:rPr>
              <a:t>” antes que a rotina de pesagens seja iniciada. Tais funcionalidades podem requerer utilização de pesos externos (fornecidos junto com a balança e segundo indicações do manual do usuário) ou a ativação do carregamento de pesos internos (que podem ser artefatos ou carga gerada a partir de sinais elétricos). </a:t>
            </a:r>
          </a:p>
          <a:p>
            <a:pPr algn="just">
              <a:lnSpc>
                <a:spcPct val="120000"/>
              </a:lnSpc>
            </a:pPr>
            <a:endParaRPr lang="pt-BR" sz="1600" dirty="0">
              <a:latin typeface="+mj-lt"/>
            </a:endParaRPr>
          </a:p>
          <a:p>
            <a:pPr marL="285750" indent="-285750" algn="just">
              <a:lnSpc>
                <a:spcPct val="120000"/>
              </a:lnSpc>
              <a:buFont typeface="Wingdings" panose="05000000000000000000" pitchFamily="2" charset="2"/>
              <a:buChar char="§"/>
            </a:pPr>
            <a:r>
              <a:rPr lang="pt-BR" sz="1600" dirty="0">
                <a:latin typeface="+mj-lt"/>
              </a:rPr>
              <a:t>Normalmente, o emprego de tais recursos não altera as condições inerentes à balança e não invalidam os resultados relatados no certificado da última calibração realizada, desde que sejam tomadas algumas precauções:</a:t>
            </a:r>
          </a:p>
        </p:txBody>
      </p:sp>
      <p:sp>
        <p:nvSpPr>
          <p:cNvPr id="21" name="Título 1">
            <a:extLst>
              <a:ext uri="{FF2B5EF4-FFF2-40B4-BE49-F238E27FC236}">
                <a16:creationId xmlns="" xmlns:a16="http://schemas.microsoft.com/office/drawing/2014/main" id="{AEC464F4-15D5-416E-BB78-F84E36CAC77A}"/>
              </a:ext>
            </a:extLst>
          </p:cNvPr>
          <p:cNvSpPr>
            <a:spLocks noGrp="1"/>
          </p:cNvSpPr>
          <p:nvPr>
            <p:ph type="title"/>
          </p:nvPr>
        </p:nvSpPr>
        <p:spPr>
          <a:xfrm>
            <a:off x="554850" y="194497"/>
            <a:ext cx="8373997" cy="648007"/>
          </a:xfrm>
        </p:spPr>
        <p:txBody>
          <a:bodyPr>
            <a:noAutofit/>
          </a:bodyPr>
          <a:lstStyle/>
          <a:p>
            <a:r>
              <a:rPr lang="pt-BR" sz="2000" b="1" cap="all" dirty="0">
                <a:solidFill>
                  <a:srgbClr val="0066B2"/>
                </a:solidFill>
              </a:rPr>
              <a:t>5. PROCEDIMENTO DE CALIBRAÇÃO DE BALANÇAS VERIFICAÇÃO </a:t>
            </a:r>
            <a:r>
              <a:rPr lang="pt-BR" sz="2000" b="1" cap="all" dirty="0" smtClean="0">
                <a:solidFill>
                  <a:srgbClr val="0066B2"/>
                </a:solidFill>
              </a:rPr>
              <a:t>NTERMEDIÁRIA</a:t>
            </a:r>
            <a:endParaRPr lang="pt-BR" sz="2000" b="1" cap="all" dirty="0">
              <a:solidFill>
                <a:srgbClr val="C00000"/>
              </a:solidFill>
            </a:endParaRPr>
          </a:p>
        </p:txBody>
      </p:sp>
    </p:spTree>
    <p:extLst>
      <p:ext uri="{BB962C8B-B14F-4D97-AF65-F5344CB8AC3E}">
        <p14:creationId xmlns:p14="http://schemas.microsoft.com/office/powerpoint/2010/main" val="287495999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42" name="CaixaDeTexto 41">
            <a:extLst>
              <a:ext uri="{FF2B5EF4-FFF2-40B4-BE49-F238E27FC236}">
                <a16:creationId xmlns="" xmlns:a16="http://schemas.microsoft.com/office/drawing/2014/main" id="{4401A4CA-FD89-477D-BB6E-CEDEA36111C7}"/>
              </a:ext>
            </a:extLst>
          </p:cNvPr>
          <p:cNvSpPr txBox="1"/>
          <p:nvPr/>
        </p:nvSpPr>
        <p:spPr>
          <a:xfrm>
            <a:off x="373796" y="1797556"/>
            <a:ext cx="7920000" cy="3046988"/>
          </a:xfrm>
          <a:prstGeom prst="rect">
            <a:avLst/>
          </a:prstGeom>
          <a:noFill/>
        </p:spPr>
        <p:txBody>
          <a:bodyPr wrap="square" rtlCol="0">
            <a:spAutoFit/>
          </a:bodyPr>
          <a:lstStyle/>
          <a:p>
            <a:pPr marL="342900" indent="-342900" algn="just">
              <a:lnSpc>
                <a:spcPct val="120000"/>
              </a:lnSpc>
              <a:buAutoNum type="alphaLcParenR"/>
            </a:pPr>
            <a:r>
              <a:rPr lang="pt-BR" sz="1600" dirty="0">
                <a:latin typeface="+mj-lt"/>
              </a:rPr>
              <a:t>os procedimentos para iniciar as medições e realizar “</a:t>
            </a:r>
            <a:r>
              <a:rPr lang="pt-BR" sz="1600" dirty="0" err="1">
                <a:latin typeface="+mj-lt"/>
              </a:rPr>
              <a:t>autocalibração</a:t>
            </a:r>
            <a:r>
              <a:rPr lang="pt-BR" sz="1600" dirty="0">
                <a:latin typeface="+mj-lt"/>
              </a:rPr>
              <a:t>” e ajustes devem estar claramente definidos na documentação do laboratório e serem informados aos fornecedores de serviços de calibração. Isso é importante, pois a mesma rotina deverá ser seguida para conferir validade aos resultados da calibração</a:t>
            </a:r>
            <a:r>
              <a:rPr lang="pt-BR" sz="1600" dirty="0" smtClean="0">
                <a:latin typeface="+mj-lt"/>
              </a:rPr>
              <a:t>;</a:t>
            </a:r>
          </a:p>
          <a:p>
            <a:pPr marL="342900" indent="-342900" algn="just">
              <a:lnSpc>
                <a:spcPct val="120000"/>
              </a:lnSpc>
              <a:buAutoNum type="alphaLcParenR"/>
            </a:pPr>
            <a:endParaRPr lang="pt-BR" sz="1600" dirty="0">
              <a:latin typeface="+mj-lt"/>
            </a:endParaRPr>
          </a:p>
          <a:p>
            <a:pPr marL="342900" indent="-342900" algn="just">
              <a:lnSpc>
                <a:spcPct val="120000"/>
              </a:lnSpc>
              <a:buAutoNum type="alphaLcParenR"/>
            </a:pPr>
            <a:r>
              <a:rPr lang="pt-BR" sz="1600" dirty="0">
                <a:latin typeface="+mj-lt"/>
              </a:rPr>
              <a:t>é importante que tanto o laboratório detentor da balança quanto o laboratório que irá efetuar a calibração utilizem os mesmos pesos para efetuarem os ajustes (preferencialmente aqueles fornecidos com a balança) definidos no procedimento de utilização da balança, para que as correções resultantes do certificado de calibração permaneçam válidas durante o intervalo de calibração definido pelo usuário. </a:t>
            </a:r>
          </a:p>
        </p:txBody>
      </p:sp>
      <p:sp>
        <p:nvSpPr>
          <p:cNvPr id="21" name="Título 1">
            <a:extLst>
              <a:ext uri="{FF2B5EF4-FFF2-40B4-BE49-F238E27FC236}">
                <a16:creationId xmlns="" xmlns:a16="http://schemas.microsoft.com/office/drawing/2014/main" id="{AEC464F4-15D5-416E-BB78-F84E36CAC77A}"/>
              </a:ext>
            </a:extLst>
          </p:cNvPr>
          <p:cNvSpPr>
            <a:spLocks noGrp="1"/>
          </p:cNvSpPr>
          <p:nvPr>
            <p:ph type="title"/>
          </p:nvPr>
        </p:nvSpPr>
        <p:spPr>
          <a:xfrm>
            <a:off x="448235" y="242733"/>
            <a:ext cx="8292353" cy="648007"/>
          </a:xfrm>
        </p:spPr>
        <p:txBody>
          <a:bodyPr>
            <a:noAutofit/>
          </a:bodyPr>
          <a:lstStyle/>
          <a:p>
            <a:r>
              <a:rPr lang="pt-BR" sz="2000" b="1" cap="all" dirty="0">
                <a:solidFill>
                  <a:srgbClr val="0066B2"/>
                </a:solidFill>
              </a:rPr>
              <a:t>5. PROCEDIMENTO DE CALIBRAÇÃO DE BALANÇAS </a:t>
            </a:r>
            <a:r>
              <a:rPr lang="pt-BR" sz="2000" b="1" cap="all" dirty="0" smtClean="0">
                <a:solidFill>
                  <a:srgbClr val="0066B2"/>
                </a:solidFill>
              </a:rPr>
              <a:t>VERIFICAÇÃO intermediária</a:t>
            </a:r>
            <a:endParaRPr lang="pt-BR" sz="2000" b="1" cap="all" dirty="0">
              <a:solidFill>
                <a:srgbClr val="C00000"/>
              </a:solidFill>
            </a:endParaRPr>
          </a:p>
        </p:txBody>
      </p:sp>
    </p:spTree>
    <p:extLst>
      <p:ext uri="{BB962C8B-B14F-4D97-AF65-F5344CB8AC3E}">
        <p14:creationId xmlns:p14="http://schemas.microsoft.com/office/powerpoint/2010/main" val="27715016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42" name="CaixaDeTexto 41">
            <a:extLst>
              <a:ext uri="{FF2B5EF4-FFF2-40B4-BE49-F238E27FC236}">
                <a16:creationId xmlns="" xmlns:a16="http://schemas.microsoft.com/office/drawing/2014/main" id="{4401A4CA-FD89-477D-BB6E-CEDEA36111C7}"/>
              </a:ext>
            </a:extLst>
          </p:cNvPr>
          <p:cNvSpPr txBox="1"/>
          <p:nvPr/>
        </p:nvSpPr>
        <p:spPr>
          <a:xfrm>
            <a:off x="335159" y="1469029"/>
            <a:ext cx="7920000" cy="3342453"/>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
            </a:pPr>
            <a:r>
              <a:rPr lang="pt-BR" sz="1600" dirty="0">
                <a:latin typeface="+mj-lt"/>
              </a:rPr>
              <a:t>A periodicidade das verificações intermediárias (diário, semanal, etc.) deve ser estabelecida com base na experiência e condições de utilização da balança. Este controle permite avaliar e otimizar os prazos de calibração estabelecidos, bem como detectar antecipadamente avarias ou falhas. Uma avaliação da tendência permite, também, identificar possíveis impactos nos resultados de medição e tomar as ações necessárias para solucionar o problema</a:t>
            </a:r>
            <a:r>
              <a:rPr lang="pt-BR" sz="1600" dirty="0" smtClean="0">
                <a:latin typeface="+mj-lt"/>
              </a:rPr>
              <a:t>.</a:t>
            </a:r>
          </a:p>
          <a:p>
            <a:pPr marL="285750" indent="-285750" algn="just">
              <a:lnSpc>
                <a:spcPct val="120000"/>
              </a:lnSpc>
              <a:buFont typeface="Wingdings" panose="05000000000000000000" pitchFamily="2" charset="2"/>
              <a:buChar char="§"/>
            </a:pPr>
            <a:endParaRPr lang="pt-BR" sz="1600" dirty="0">
              <a:latin typeface="+mj-lt"/>
            </a:endParaRPr>
          </a:p>
          <a:p>
            <a:pPr marL="285750" indent="-285750" algn="just">
              <a:lnSpc>
                <a:spcPct val="120000"/>
              </a:lnSpc>
              <a:buFont typeface="Wingdings" panose="05000000000000000000" pitchFamily="2" charset="2"/>
              <a:buChar char="§"/>
            </a:pPr>
            <a:r>
              <a:rPr lang="pt-BR" sz="1600" dirty="0">
                <a:latin typeface="+mj-lt"/>
              </a:rPr>
              <a:t>Não é necessário que o Laboratório efetue as verificações intermediárias em todos os pontos da faixa de pesagem da balança. Deve-se levar em conta, no entanto, que as balanças nem sempre apresentam comportamento linear, ou seja, sua curva de erros não aumenta (ou decresce) na mesma proporção ao longo da faixa da pesagem.</a:t>
            </a:r>
          </a:p>
        </p:txBody>
      </p:sp>
      <p:sp>
        <p:nvSpPr>
          <p:cNvPr id="21" name="Título 1">
            <a:extLst>
              <a:ext uri="{FF2B5EF4-FFF2-40B4-BE49-F238E27FC236}">
                <a16:creationId xmlns="" xmlns:a16="http://schemas.microsoft.com/office/drawing/2014/main" id="{AEC464F4-15D5-416E-BB78-F84E36CAC77A}"/>
              </a:ext>
            </a:extLst>
          </p:cNvPr>
          <p:cNvSpPr>
            <a:spLocks noGrp="1"/>
          </p:cNvSpPr>
          <p:nvPr>
            <p:ph type="title"/>
          </p:nvPr>
        </p:nvSpPr>
        <p:spPr>
          <a:xfrm>
            <a:off x="335159" y="194497"/>
            <a:ext cx="9348144" cy="648007"/>
          </a:xfrm>
        </p:spPr>
        <p:txBody>
          <a:bodyPr>
            <a:noAutofit/>
          </a:bodyPr>
          <a:lstStyle/>
          <a:p>
            <a:r>
              <a:rPr lang="pt-BR" sz="2000" b="1" cap="all" dirty="0">
                <a:solidFill>
                  <a:srgbClr val="0066B2"/>
                </a:solidFill>
              </a:rPr>
              <a:t>5. PROCEDIMENTO DE CALIBRAÇÃO DE BALANÇAS VERIFICAÇÃO INTERMEDIÁRIA</a:t>
            </a:r>
            <a:endParaRPr lang="pt-BR" sz="2000" b="1" cap="all" dirty="0">
              <a:solidFill>
                <a:srgbClr val="C00000"/>
              </a:solidFill>
            </a:endParaRPr>
          </a:p>
        </p:txBody>
      </p:sp>
    </p:spTree>
    <p:extLst>
      <p:ext uri="{BB962C8B-B14F-4D97-AF65-F5344CB8AC3E}">
        <p14:creationId xmlns:p14="http://schemas.microsoft.com/office/powerpoint/2010/main" val="298435173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42" name="CaixaDeTexto 41">
            <a:extLst>
              <a:ext uri="{FF2B5EF4-FFF2-40B4-BE49-F238E27FC236}">
                <a16:creationId xmlns="" xmlns:a16="http://schemas.microsoft.com/office/drawing/2014/main" id="{4401A4CA-FD89-477D-BB6E-CEDEA36111C7}"/>
              </a:ext>
            </a:extLst>
          </p:cNvPr>
          <p:cNvSpPr txBox="1"/>
          <p:nvPr/>
        </p:nvSpPr>
        <p:spPr>
          <a:xfrm>
            <a:off x="463948" y="1462308"/>
            <a:ext cx="7920000" cy="3933384"/>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
            </a:pPr>
            <a:r>
              <a:rPr lang="pt-BR" sz="1600" dirty="0">
                <a:latin typeface="+mj-lt"/>
              </a:rPr>
              <a:t>Sendo assim, é recomendável que o Laboratório selecione pontos de verificação intermediária da faixa de utilização da balança de forma representativa, sendo um dos pontos próximo da capacidade máxima (em torno de 80</a:t>
            </a:r>
            <a:r>
              <a:rPr lang="pt-BR" sz="1600" dirty="0" smtClean="0">
                <a:latin typeface="+mj-lt"/>
              </a:rPr>
              <a:t>%).</a:t>
            </a:r>
          </a:p>
          <a:p>
            <a:pPr marL="285750" indent="-285750" algn="just">
              <a:lnSpc>
                <a:spcPct val="120000"/>
              </a:lnSpc>
              <a:buFont typeface="Wingdings" panose="05000000000000000000" pitchFamily="2" charset="2"/>
              <a:buChar char="§"/>
            </a:pPr>
            <a:endParaRPr lang="pt-BR" sz="1600" dirty="0">
              <a:latin typeface="+mj-lt"/>
            </a:endParaRPr>
          </a:p>
          <a:p>
            <a:pPr marL="285750" indent="-285750" algn="just">
              <a:lnSpc>
                <a:spcPct val="120000"/>
              </a:lnSpc>
              <a:buFont typeface="Wingdings" panose="05000000000000000000" pitchFamily="2" charset="2"/>
              <a:buChar char="§"/>
            </a:pPr>
            <a:r>
              <a:rPr lang="pt-BR" sz="1600" dirty="0">
                <a:latin typeface="+mj-lt"/>
              </a:rPr>
              <a:t>Por exemplo, para uma balança de faixa de pesagem de 1 mg a 220 g que seja utilizada em toda a faixa, convém que seja feita a verificação em pelo menos um ponto entre 1 mg e 100 mg, um ponto entre 1 g e 100 g e outro em 200 g. Convém utilizar uma composição com o menor número possível de pesos para cada ponto (preferencialmente um único peso por ponto), para que os erros e incertezas sejam minimizados. </a:t>
            </a:r>
            <a:endParaRPr lang="pt-BR" sz="1600" dirty="0" smtClean="0">
              <a:latin typeface="+mj-lt"/>
            </a:endParaRPr>
          </a:p>
          <a:p>
            <a:pPr marL="285750" indent="-285750" algn="just">
              <a:lnSpc>
                <a:spcPct val="120000"/>
              </a:lnSpc>
              <a:buFont typeface="Wingdings" panose="05000000000000000000" pitchFamily="2" charset="2"/>
              <a:buChar char="§"/>
            </a:pPr>
            <a:endParaRPr lang="pt-BR" sz="1600" dirty="0">
              <a:latin typeface="+mj-lt"/>
            </a:endParaRPr>
          </a:p>
          <a:p>
            <a:pPr marL="285750" indent="-285750" algn="just">
              <a:lnSpc>
                <a:spcPct val="120000"/>
              </a:lnSpc>
              <a:buFont typeface="Wingdings" panose="05000000000000000000" pitchFamily="2" charset="2"/>
              <a:buChar char="§"/>
            </a:pPr>
            <a:r>
              <a:rPr lang="pt-BR" sz="1600" dirty="0">
                <a:latin typeface="+mj-lt"/>
              </a:rPr>
              <a:t>O valor de massa utilizado como referência para as verificações da balança deve ser o valor declarado no certificado de calibração (valor convencional, por exemplo: 100,005 g), e não o valor nominal do peso padrão (100 g nesse mesmo exemplo).</a:t>
            </a:r>
          </a:p>
        </p:txBody>
      </p:sp>
      <p:sp>
        <p:nvSpPr>
          <p:cNvPr id="21" name="Título 1">
            <a:extLst>
              <a:ext uri="{FF2B5EF4-FFF2-40B4-BE49-F238E27FC236}">
                <a16:creationId xmlns="" xmlns:a16="http://schemas.microsoft.com/office/drawing/2014/main" id="{AEC464F4-15D5-416E-BB78-F84E36CAC77A}"/>
              </a:ext>
            </a:extLst>
          </p:cNvPr>
          <p:cNvSpPr>
            <a:spLocks noGrp="1"/>
          </p:cNvSpPr>
          <p:nvPr>
            <p:ph type="title"/>
          </p:nvPr>
        </p:nvSpPr>
        <p:spPr>
          <a:xfrm>
            <a:off x="532280" y="281364"/>
            <a:ext cx="8324849" cy="648007"/>
          </a:xfrm>
        </p:spPr>
        <p:txBody>
          <a:bodyPr>
            <a:noAutofit/>
          </a:bodyPr>
          <a:lstStyle/>
          <a:p>
            <a:r>
              <a:rPr lang="pt-BR" sz="2000" b="1" cap="all" dirty="0">
                <a:solidFill>
                  <a:srgbClr val="0066B2"/>
                </a:solidFill>
              </a:rPr>
              <a:t>5. PROCEDIMENTO DE CALIBRAÇÃO DE BALANÇAS VERIFICAÇÃO INTERMEDIÁRIA</a:t>
            </a:r>
            <a:endParaRPr lang="pt-BR" sz="2000" b="1" cap="all" dirty="0">
              <a:solidFill>
                <a:srgbClr val="C00000"/>
              </a:solidFill>
            </a:endParaRPr>
          </a:p>
        </p:txBody>
      </p:sp>
    </p:spTree>
    <p:extLst>
      <p:ext uri="{BB962C8B-B14F-4D97-AF65-F5344CB8AC3E}">
        <p14:creationId xmlns:p14="http://schemas.microsoft.com/office/powerpoint/2010/main" val="213572566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42" name="CaixaDeTexto 41">
            <a:extLst>
              <a:ext uri="{FF2B5EF4-FFF2-40B4-BE49-F238E27FC236}">
                <a16:creationId xmlns="" xmlns:a16="http://schemas.microsoft.com/office/drawing/2014/main" id="{4401A4CA-FD89-477D-BB6E-CEDEA36111C7}"/>
              </a:ext>
            </a:extLst>
          </p:cNvPr>
          <p:cNvSpPr txBox="1"/>
          <p:nvPr/>
        </p:nvSpPr>
        <p:spPr>
          <a:xfrm>
            <a:off x="554850" y="1750399"/>
            <a:ext cx="7920000" cy="3357201"/>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
            </a:pPr>
            <a:r>
              <a:rPr lang="pt-BR" sz="1600" dirty="0">
                <a:latin typeface="+mj-lt"/>
              </a:rPr>
              <a:t>Outro fator a ser observado é que o peso padrão utilizado deve ter sido calibrado com uma incerteza apropriada à resolução da balança a ser verificada.</a:t>
            </a:r>
          </a:p>
          <a:p>
            <a:pPr algn="just">
              <a:lnSpc>
                <a:spcPct val="120000"/>
              </a:lnSpc>
            </a:pPr>
            <a:endParaRPr lang="pt-BR" sz="1600" dirty="0">
              <a:latin typeface="+mj-lt"/>
            </a:endParaRPr>
          </a:p>
          <a:p>
            <a:pPr marL="285750" indent="-285750" algn="just">
              <a:lnSpc>
                <a:spcPct val="120000"/>
              </a:lnSpc>
              <a:buFont typeface="Wingdings" panose="05000000000000000000" pitchFamily="2" charset="2"/>
              <a:buChar char="§"/>
            </a:pPr>
            <a:r>
              <a:rPr lang="pt-BR" sz="1600" dirty="0">
                <a:latin typeface="+mj-lt"/>
              </a:rPr>
              <a:t>Quer sejam utilizados pesos padrão calibrados ou não calibrados, para que as verificações intermediárias sejam eficazes, devem ser manuseados e armazenados com cuidados tais que seus valores não se modifiquem em função de arranhões, poeira, contaminação, etc.</a:t>
            </a:r>
          </a:p>
          <a:p>
            <a:pPr algn="just">
              <a:lnSpc>
                <a:spcPct val="120000"/>
              </a:lnSpc>
            </a:pPr>
            <a:endParaRPr lang="pt-BR" sz="1600" dirty="0">
              <a:latin typeface="+mj-lt"/>
            </a:endParaRPr>
          </a:p>
          <a:p>
            <a:pPr marL="285750" indent="-285750" algn="just">
              <a:lnSpc>
                <a:spcPct val="120000"/>
              </a:lnSpc>
              <a:buFont typeface="Wingdings" panose="05000000000000000000" pitchFamily="2" charset="2"/>
              <a:buChar char="§"/>
            </a:pPr>
            <a:r>
              <a:rPr lang="pt-BR" sz="1600" dirty="0">
                <a:latin typeface="+mj-lt"/>
              </a:rPr>
              <a:t>Entre os procedimentos existentes para a verificação intermediária de balanças, apresentamos dois métodos que se complementam: a verificação simples em pontos selecionados e a verificação da repetitividade.</a:t>
            </a:r>
          </a:p>
          <a:p>
            <a:pPr algn="just">
              <a:lnSpc>
                <a:spcPct val="120000"/>
              </a:lnSpc>
            </a:pPr>
            <a:endParaRPr lang="pt-BR" b="1" dirty="0"/>
          </a:p>
        </p:txBody>
      </p:sp>
      <p:sp>
        <p:nvSpPr>
          <p:cNvPr id="21" name="Título 1">
            <a:extLst>
              <a:ext uri="{FF2B5EF4-FFF2-40B4-BE49-F238E27FC236}">
                <a16:creationId xmlns="" xmlns:a16="http://schemas.microsoft.com/office/drawing/2014/main" id="{AEC464F4-15D5-416E-BB78-F84E36CAC77A}"/>
              </a:ext>
            </a:extLst>
          </p:cNvPr>
          <p:cNvSpPr>
            <a:spLocks noGrp="1"/>
          </p:cNvSpPr>
          <p:nvPr>
            <p:ph type="title"/>
          </p:nvPr>
        </p:nvSpPr>
        <p:spPr>
          <a:xfrm>
            <a:off x="472889" y="227192"/>
            <a:ext cx="8796618" cy="648007"/>
          </a:xfrm>
        </p:spPr>
        <p:txBody>
          <a:bodyPr>
            <a:noAutofit/>
          </a:bodyPr>
          <a:lstStyle/>
          <a:p>
            <a:r>
              <a:rPr lang="pt-BR" sz="2000" b="1" cap="all" dirty="0">
                <a:solidFill>
                  <a:srgbClr val="0066B2"/>
                </a:solidFill>
              </a:rPr>
              <a:t>5. PROCEDIMENTO DE CALIBRAÇÃO DE BALANÇAS VERIFICAÇÃO INTERMEDIÁRIA</a:t>
            </a:r>
            <a:endParaRPr lang="pt-BR" sz="2000" b="1" cap="all" dirty="0">
              <a:solidFill>
                <a:srgbClr val="C00000"/>
              </a:solidFill>
            </a:endParaRPr>
          </a:p>
        </p:txBody>
      </p:sp>
    </p:spTree>
    <p:extLst>
      <p:ext uri="{BB962C8B-B14F-4D97-AF65-F5344CB8AC3E}">
        <p14:creationId xmlns:p14="http://schemas.microsoft.com/office/powerpoint/2010/main" val="41190129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42" name="CaixaDeTexto 41">
            <a:extLst>
              <a:ext uri="{FF2B5EF4-FFF2-40B4-BE49-F238E27FC236}">
                <a16:creationId xmlns="" xmlns:a16="http://schemas.microsoft.com/office/drawing/2014/main" id="{4401A4CA-FD89-477D-BB6E-CEDEA36111C7}"/>
              </a:ext>
            </a:extLst>
          </p:cNvPr>
          <p:cNvSpPr txBox="1"/>
          <p:nvPr/>
        </p:nvSpPr>
        <p:spPr>
          <a:xfrm>
            <a:off x="554850" y="1206625"/>
            <a:ext cx="7920000" cy="4228850"/>
          </a:xfrm>
          <a:prstGeom prst="rect">
            <a:avLst/>
          </a:prstGeom>
          <a:noFill/>
        </p:spPr>
        <p:txBody>
          <a:bodyPr wrap="square" rtlCol="0">
            <a:spAutoFit/>
          </a:bodyPr>
          <a:lstStyle/>
          <a:p>
            <a:pPr algn="just">
              <a:lnSpc>
                <a:spcPct val="120000"/>
              </a:lnSpc>
            </a:pPr>
            <a:r>
              <a:rPr lang="pt-BR" sz="1600" b="1" dirty="0">
                <a:solidFill>
                  <a:srgbClr val="E1B937"/>
                </a:solidFill>
                <a:latin typeface="+mj-lt"/>
              </a:rPr>
              <a:t>Verificação simples em pontos </a:t>
            </a:r>
            <a:r>
              <a:rPr lang="pt-BR" sz="1600" b="1" dirty="0" smtClean="0">
                <a:solidFill>
                  <a:srgbClr val="E1B937"/>
                </a:solidFill>
                <a:latin typeface="+mj-lt"/>
              </a:rPr>
              <a:t>selecionados</a:t>
            </a:r>
          </a:p>
          <a:p>
            <a:pPr algn="just">
              <a:lnSpc>
                <a:spcPct val="120000"/>
              </a:lnSpc>
            </a:pPr>
            <a:endParaRPr lang="pt-BR" sz="1600" b="1" dirty="0">
              <a:latin typeface="+mj-lt"/>
            </a:endParaRPr>
          </a:p>
          <a:p>
            <a:pPr algn="just">
              <a:lnSpc>
                <a:spcPct val="120000"/>
              </a:lnSpc>
            </a:pPr>
            <a:r>
              <a:rPr lang="pt-BR" sz="1600" dirty="0">
                <a:latin typeface="+mj-lt"/>
              </a:rPr>
              <a:t>A verificação simples em cada ponto da série escolhida em função da faixa de trabalho da balança tem por objetivo avaliar se as características da balança não se alteraram significativamente desde a última calibração.</a:t>
            </a:r>
          </a:p>
          <a:p>
            <a:pPr algn="just">
              <a:lnSpc>
                <a:spcPct val="120000"/>
              </a:lnSpc>
            </a:pPr>
            <a:r>
              <a:rPr lang="pt-BR" sz="1600" dirty="0">
                <a:latin typeface="+mj-lt"/>
              </a:rPr>
              <a:t>Para cada ponto selecionado da faixa de pesagem, convém que o Laboratório realize o seguinte procedimento</a:t>
            </a:r>
            <a:r>
              <a:rPr lang="pt-BR" sz="1600" dirty="0" smtClean="0">
                <a:latin typeface="+mj-lt"/>
              </a:rPr>
              <a:t>:</a:t>
            </a:r>
          </a:p>
          <a:p>
            <a:pPr algn="just">
              <a:lnSpc>
                <a:spcPct val="120000"/>
              </a:lnSpc>
            </a:pPr>
            <a:endParaRPr lang="pt-BR" sz="1600" dirty="0">
              <a:latin typeface="+mj-lt"/>
            </a:endParaRPr>
          </a:p>
          <a:p>
            <a:pPr algn="just">
              <a:lnSpc>
                <a:spcPct val="120000"/>
              </a:lnSpc>
            </a:pPr>
            <a:r>
              <a:rPr lang="pt-BR" sz="1600" dirty="0">
                <a:latin typeface="+mj-lt"/>
              </a:rPr>
              <a:t>Pesagem:</a:t>
            </a:r>
          </a:p>
          <a:p>
            <a:pPr marL="342900" indent="-342900" algn="just">
              <a:lnSpc>
                <a:spcPct val="120000"/>
              </a:lnSpc>
              <a:buAutoNum type="alphaLcParenR"/>
            </a:pPr>
            <a:r>
              <a:rPr lang="pt-BR" sz="1600" dirty="0">
                <a:latin typeface="+mj-lt"/>
              </a:rPr>
              <a:t>tarar a balança e registrar a leitura no ponto zero (z1);</a:t>
            </a:r>
          </a:p>
          <a:p>
            <a:pPr marL="342900" indent="-342900" algn="just">
              <a:lnSpc>
                <a:spcPct val="120000"/>
              </a:lnSpc>
              <a:buAutoNum type="alphaLcParenR"/>
            </a:pPr>
            <a:r>
              <a:rPr lang="pt-BR" sz="1600" dirty="0">
                <a:latin typeface="+mj-lt"/>
              </a:rPr>
              <a:t>posicionar o peso (M) na balança e registrar a leitura da indicação da balança (m1);</a:t>
            </a:r>
          </a:p>
          <a:p>
            <a:pPr marL="342900" indent="-342900" algn="just">
              <a:lnSpc>
                <a:spcPct val="120000"/>
              </a:lnSpc>
              <a:buAutoNum type="alphaLcParenR"/>
            </a:pPr>
            <a:r>
              <a:rPr lang="pt-BR" sz="1600" dirty="0">
                <a:latin typeface="+mj-lt"/>
              </a:rPr>
              <a:t>retirar o peso da balança. </a:t>
            </a:r>
            <a:r>
              <a:rPr lang="pt-BR" sz="1600" b="1" dirty="0">
                <a:latin typeface="+mj-lt"/>
              </a:rPr>
              <a:t>Não </a:t>
            </a:r>
            <a:r>
              <a:rPr lang="pt-BR" sz="1600" dirty="0">
                <a:latin typeface="+mj-lt"/>
              </a:rPr>
              <a:t>tarar a balança;</a:t>
            </a:r>
          </a:p>
          <a:p>
            <a:pPr marL="342900" indent="-342900" algn="just">
              <a:lnSpc>
                <a:spcPct val="120000"/>
              </a:lnSpc>
              <a:buAutoNum type="alphaLcParenR"/>
            </a:pPr>
            <a:r>
              <a:rPr lang="pt-BR" sz="1600" dirty="0">
                <a:latin typeface="+mj-lt"/>
              </a:rPr>
              <a:t>posicionar o peso (M) na balança e registrar a leitura da indicação da balança (m2);</a:t>
            </a:r>
          </a:p>
          <a:p>
            <a:pPr marL="342900" indent="-342900" algn="just">
              <a:lnSpc>
                <a:spcPct val="120000"/>
              </a:lnSpc>
              <a:buAutoNum type="alphaLcParenR"/>
            </a:pPr>
            <a:r>
              <a:rPr lang="pt-BR" sz="1600" dirty="0">
                <a:latin typeface="+mj-lt"/>
              </a:rPr>
              <a:t>retirar o peso da balança e registrar a leitura (z2).</a:t>
            </a:r>
          </a:p>
        </p:txBody>
      </p:sp>
      <p:sp>
        <p:nvSpPr>
          <p:cNvPr id="21" name="Título 1">
            <a:extLst>
              <a:ext uri="{FF2B5EF4-FFF2-40B4-BE49-F238E27FC236}">
                <a16:creationId xmlns="" xmlns:a16="http://schemas.microsoft.com/office/drawing/2014/main" id="{AEC464F4-15D5-416E-BB78-F84E36CAC77A}"/>
              </a:ext>
            </a:extLst>
          </p:cNvPr>
          <p:cNvSpPr>
            <a:spLocks noGrp="1"/>
          </p:cNvSpPr>
          <p:nvPr>
            <p:ph type="title"/>
          </p:nvPr>
        </p:nvSpPr>
        <p:spPr>
          <a:xfrm>
            <a:off x="554850" y="242733"/>
            <a:ext cx="8576895" cy="648007"/>
          </a:xfrm>
        </p:spPr>
        <p:txBody>
          <a:bodyPr>
            <a:noAutofit/>
          </a:bodyPr>
          <a:lstStyle/>
          <a:p>
            <a:r>
              <a:rPr lang="pt-BR" sz="2000" b="1" cap="all" dirty="0">
                <a:solidFill>
                  <a:srgbClr val="0066B2"/>
                </a:solidFill>
              </a:rPr>
              <a:t>5. PROCEDIMENTO DE CALIBRAÇÃO DE BALANÇAS VERIFICAÇÃO INTERMEDIÁRIA</a:t>
            </a:r>
            <a:endParaRPr lang="pt-BR" sz="2000" b="1" cap="all" dirty="0">
              <a:solidFill>
                <a:srgbClr val="C00000"/>
              </a:solidFill>
            </a:endParaRPr>
          </a:p>
        </p:txBody>
      </p:sp>
    </p:spTree>
    <p:extLst>
      <p:ext uri="{BB962C8B-B14F-4D97-AF65-F5344CB8AC3E}">
        <p14:creationId xmlns:p14="http://schemas.microsoft.com/office/powerpoint/2010/main" val="53774267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42" name="CaixaDeTexto 41">
            <a:extLst>
              <a:ext uri="{FF2B5EF4-FFF2-40B4-BE49-F238E27FC236}">
                <a16:creationId xmlns="" xmlns:a16="http://schemas.microsoft.com/office/drawing/2014/main" id="{4401A4CA-FD89-477D-BB6E-CEDEA36111C7}"/>
              </a:ext>
            </a:extLst>
          </p:cNvPr>
          <p:cNvSpPr txBox="1"/>
          <p:nvPr/>
        </p:nvSpPr>
        <p:spPr>
          <a:xfrm>
            <a:off x="554850" y="1659698"/>
            <a:ext cx="7920000" cy="3322704"/>
          </a:xfrm>
          <a:prstGeom prst="rect">
            <a:avLst/>
          </a:prstGeom>
          <a:noFill/>
        </p:spPr>
        <p:txBody>
          <a:bodyPr wrap="square" rtlCol="0">
            <a:spAutoFit/>
          </a:bodyPr>
          <a:lstStyle/>
          <a:p>
            <a:pPr algn="just">
              <a:lnSpc>
                <a:spcPct val="120000"/>
              </a:lnSpc>
            </a:pPr>
            <a:r>
              <a:rPr lang="pt-BR" sz="1600" b="1" dirty="0">
                <a:solidFill>
                  <a:srgbClr val="E1B937"/>
                </a:solidFill>
                <a:latin typeface="+mj-lt"/>
              </a:rPr>
              <a:t>Verificação simples em pontos selecionados</a:t>
            </a:r>
          </a:p>
          <a:p>
            <a:pPr algn="just">
              <a:lnSpc>
                <a:spcPct val="120000"/>
              </a:lnSpc>
            </a:pPr>
            <a:r>
              <a:rPr lang="pt-BR" sz="1600" dirty="0">
                <a:latin typeface="+mj-lt"/>
              </a:rPr>
              <a:t/>
            </a:r>
            <a:br>
              <a:rPr lang="pt-BR" sz="1600" dirty="0">
                <a:latin typeface="+mj-lt"/>
              </a:rPr>
            </a:br>
            <a:r>
              <a:rPr lang="pt-BR" sz="1600" dirty="0">
                <a:latin typeface="+mj-lt"/>
              </a:rPr>
              <a:t>Calcular a correção para cada pesagem:</a:t>
            </a:r>
          </a:p>
          <a:p>
            <a:pPr algn="just">
              <a:lnSpc>
                <a:spcPct val="120000"/>
              </a:lnSpc>
            </a:pPr>
            <a:r>
              <a:rPr lang="pt-BR" sz="1600" dirty="0">
                <a:latin typeface="+mj-lt"/>
              </a:rPr>
              <a:t>C1 = M – (m1 – z1)</a:t>
            </a:r>
          </a:p>
          <a:p>
            <a:pPr algn="just">
              <a:lnSpc>
                <a:spcPct val="120000"/>
              </a:lnSpc>
            </a:pPr>
            <a:r>
              <a:rPr lang="pt-BR" sz="1600" dirty="0">
                <a:latin typeface="+mj-lt"/>
              </a:rPr>
              <a:t>C2 = M – (m2 – z2)</a:t>
            </a:r>
          </a:p>
          <a:p>
            <a:pPr algn="just">
              <a:lnSpc>
                <a:spcPct val="120000"/>
              </a:lnSpc>
            </a:pPr>
            <a:r>
              <a:rPr lang="pt-BR" sz="1600" dirty="0">
                <a:latin typeface="+mj-lt"/>
              </a:rPr>
              <a:t>Correção do usuário = (C1 + C2)/2</a:t>
            </a:r>
          </a:p>
          <a:p>
            <a:pPr algn="just">
              <a:lnSpc>
                <a:spcPct val="120000"/>
              </a:lnSpc>
            </a:pPr>
            <a:endParaRPr lang="pt-BR" sz="1600" dirty="0">
              <a:latin typeface="+mj-lt"/>
            </a:endParaRPr>
          </a:p>
          <a:p>
            <a:pPr algn="just">
              <a:lnSpc>
                <a:spcPct val="120000"/>
              </a:lnSpc>
            </a:pPr>
            <a:r>
              <a:rPr lang="pt-BR" sz="1600" dirty="0">
                <a:latin typeface="+mj-lt"/>
              </a:rPr>
              <a:t>Caso o valor da correção se modifique em mais de três vezes o desvio padrão da repetitividade fornecido no certificado de calibração da balança no ponto verificado, então a balança pode requerer manutenção, ajuste e nova calibração. Após a nova calibração, o usuário deve verificar se a balança continua a atender às tolerâncias do seu processo.</a:t>
            </a:r>
          </a:p>
        </p:txBody>
      </p:sp>
      <p:sp>
        <p:nvSpPr>
          <p:cNvPr id="21" name="Título 1">
            <a:extLst>
              <a:ext uri="{FF2B5EF4-FFF2-40B4-BE49-F238E27FC236}">
                <a16:creationId xmlns="" xmlns:a16="http://schemas.microsoft.com/office/drawing/2014/main" id="{AEC464F4-15D5-416E-BB78-F84E36CAC77A}"/>
              </a:ext>
            </a:extLst>
          </p:cNvPr>
          <p:cNvSpPr>
            <a:spLocks noGrp="1"/>
          </p:cNvSpPr>
          <p:nvPr>
            <p:ph type="title"/>
          </p:nvPr>
        </p:nvSpPr>
        <p:spPr>
          <a:xfrm>
            <a:off x="554851" y="214246"/>
            <a:ext cx="8338138" cy="648007"/>
          </a:xfrm>
        </p:spPr>
        <p:txBody>
          <a:bodyPr>
            <a:noAutofit/>
          </a:bodyPr>
          <a:lstStyle/>
          <a:p>
            <a:r>
              <a:rPr lang="pt-BR" sz="2000" b="1" cap="all" dirty="0">
                <a:solidFill>
                  <a:srgbClr val="0066B2"/>
                </a:solidFill>
              </a:rPr>
              <a:t>5. PROCEDIMENTO DE CALIBRAÇÃO DE BALANÇAS VERIFICAÇÃO INTERMEDIÁRIA</a:t>
            </a:r>
            <a:endParaRPr lang="pt-BR" sz="2000" b="1" cap="all" dirty="0">
              <a:solidFill>
                <a:srgbClr val="C00000"/>
              </a:solidFill>
            </a:endParaRPr>
          </a:p>
        </p:txBody>
      </p:sp>
    </p:spTree>
    <p:extLst>
      <p:ext uri="{BB962C8B-B14F-4D97-AF65-F5344CB8AC3E}">
        <p14:creationId xmlns:p14="http://schemas.microsoft.com/office/powerpoint/2010/main" val="397602679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42" name="CaixaDeTexto 41">
            <a:extLst>
              <a:ext uri="{FF2B5EF4-FFF2-40B4-BE49-F238E27FC236}">
                <a16:creationId xmlns="" xmlns:a16="http://schemas.microsoft.com/office/drawing/2014/main" id="{4401A4CA-FD89-477D-BB6E-CEDEA36111C7}"/>
              </a:ext>
            </a:extLst>
          </p:cNvPr>
          <p:cNvSpPr txBox="1"/>
          <p:nvPr/>
        </p:nvSpPr>
        <p:spPr>
          <a:xfrm>
            <a:off x="554850" y="1354358"/>
            <a:ext cx="7920000" cy="3933384"/>
          </a:xfrm>
          <a:prstGeom prst="rect">
            <a:avLst/>
          </a:prstGeom>
          <a:noFill/>
        </p:spPr>
        <p:txBody>
          <a:bodyPr wrap="square" rtlCol="0">
            <a:spAutoFit/>
          </a:bodyPr>
          <a:lstStyle/>
          <a:p>
            <a:pPr algn="just">
              <a:lnSpc>
                <a:spcPct val="120000"/>
              </a:lnSpc>
            </a:pPr>
            <a:r>
              <a:rPr lang="pt-BR" sz="1600" b="1" dirty="0">
                <a:solidFill>
                  <a:srgbClr val="E1B937"/>
                </a:solidFill>
                <a:latin typeface="+mj-lt"/>
              </a:rPr>
              <a:t>Verificação da </a:t>
            </a:r>
            <a:r>
              <a:rPr lang="pt-BR" sz="1600" b="1" dirty="0" smtClean="0">
                <a:solidFill>
                  <a:srgbClr val="E1B937"/>
                </a:solidFill>
                <a:latin typeface="+mj-lt"/>
              </a:rPr>
              <a:t>repetitividade</a:t>
            </a:r>
          </a:p>
          <a:p>
            <a:pPr algn="just">
              <a:lnSpc>
                <a:spcPct val="120000"/>
              </a:lnSpc>
            </a:pPr>
            <a:endParaRPr lang="pt-BR" sz="1600" b="1" dirty="0">
              <a:solidFill>
                <a:srgbClr val="E1B937"/>
              </a:solidFill>
              <a:latin typeface="+mj-lt"/>
            </a:endParaRPr>
          </a:p>
          <a:p>
            <a:pPr algn="just">
              <a:lnSpc>
                <a:spcPct val="120000"/>
              </a:lnSpc>
            </a:pPr>
            <a:r>
              <a:rPr lang="pt-BR" sz="1600" dirty="0">
                <a:latin typeface="+mj-lt"/>
              </a:rPr>
              <a:t>A verificação da repetitividade tem por objetivo determinar se a resposta da balança se altera com a rotina de pesagens, e é feita realizando-se uma série de 10 medições em um mesmo ponto. Se o desvio padrão obtido for significativo em relação às tolerâncias definidas para o processo de pesagem, ele é comparado com o desvio padrão relatado no certificado da última calibração, para o mesmo ponto. </a:t>
            </a:r>
          </a:p>
          <a:p>
            <a:pPr algn="just">
              <a:lnSpc>
                <a:spcPct val="120000"/>
              </a:lnSpc>
            </a:pPr>
            <a:endParaRPr lang="pt-BR" sz="1600" dirty="0">
              <a:latin typeface="+mj-lt"/>
            </a:endParaRPr>
          </a:p>
          <a:p>
            <a:pPr algn="just">
              <a:lnSpc>
                <a:spcPct val="120000"/>
              </a:lnSpc>
            </a:pPr>
            <a:r>
              <a:rPr lang="pt-BR" sz="1600" dirty="0">
                <a:latin typeface="+mj-lt"/>
              </a:rPr>
              <a:t>Esse procedimento deve ser realizado em cada faixa, quando se tratarem de balanças de múltiplas faixas.</a:t>
            </a:r>
          </a:p>
          <a:p>
            <a:pPr algn="just">
              <a:lnSpc>
                <a:spcPct val="120000"/>
              </a:lnSpc>
            </a:pPr>
            <a:endParaRPr lang="pt-BR" sz="1600" dirty="0">
              <a:latin typeface="+mj-lt"/>
            </a:endParaRPr>
          </a:p>
          <a:p>
            <a:pPr algn="just">
              <a:lnSpc>
                <a:spcPct val="120000"/>
              </a:lnSpc>
            </a:pPr>
            <a:r>
              <a:rPr lang="pt-BR" sz="1600" dirty="0">
                <a:latin typeface="+mj-lt"/>
              </a:rPr>
              <a:t>O valor do peso utilizado deve ser próximo à capacidade máxima da balança em cada faixa de pesagem.</a:t>
            </a:r>
          </a:p>
        </p:txBody>
      </p:sp>
      <p:sp>
        <p:nvSpPr>
          <p:cNvPr id="21" name="Título 1">
            <a:extLst>
              <a:ext uri="{FF2B5EF4-FFF2-40B4-BE49-F238E27FC236}">
                <a16:creationId xmlns="" xmlns:a16="http://schemas.microsoft.com/office/drawing/2014/main" id="{AEC464F4-15D5-416E-BB78-F84E36CAC77A}"/>
              </a:ext>
            </a:extLst>
          </p:cNvPr>
          <p:cNvSpPr>
            <a:spLocks noGrp="1"/>
          </p:cNvSpPr>
          <p:nvPr>
            <p:ph type="title"/>
          </p:nvPr>
        </p:nvSpPr>
        <p:spPr>
          <a:xfrm>
            <a:off x="554851" y="242733"/>
            <a:ext cx="8391926" cy="648007"/>
          </a:xfrm>
        </p:spPr>
        <p:txBody>
          <a:bodyPr>
            <a:noAutofit/>
          </a:bodyPr>
          <a:lstStyle/>
          <a:p>
            <a:r>
              <a:rPr lang="pt-BR" sz="2000" b="1" cap="all" dirty="0">
                <a:solidFill>
                  <a:srgbClr val="0066B2"/>
                </a:solidFill>
              </a:rPr>
              <a:t>5. PROCEDIMENTO DE CALIBRAÇÃO DE BALANÇAS VERIFICAÇÃO INTERMEDIÁRIA</a:t>
            </a:r>
            <a:endParaRPr lang="pt-BR" sz="2000" b="1" cap="all" dirty="0">
              <a:solidFill>
                <a:srgbClr val="C00000"/>
              </a:solidFill>
            </a:endParaRPr>
          </a:p>
        </p:txBody>
      </p:sp>
    </p:spTree>
    <p:extLst>
      <p:ext uri="{BB962C8B-B14F-4D97-AF65-F5344CB8AC3E}">
        <p14:creationId xmlns:p14="http://schemas.microsoft.com/office/powerpoint/2010/main" val="3965168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Personalizada 4">
      <a:dk1>
        <a:sysClr val="windowText" lastClr="000000"/>
      </a:dk1>
      <a:lt1>
        <a:sysClr val="window" lastClr="FFFFFF"/>
      </a:lt1>
      <a:dk2>
        <a:srgbClr val="002060"/>
      </a:dk2>
      <a:lt2>
        <a:srgbClr val="E7E6E6"/>
      </a:lt2>
      <a:accent1>
        <a:srgbClr val="0066B2"/>
      </a:accent1>
      <a:accent2>
        <a:srgbClr val="E1B937"/>
      </a:accent2>
      <a:accent3>
        <a:srgbClr val="A5A5A5"/>
      </a:accent3>
      <a:accent4>
        <a:srgbClr val="7F0000"/>
      </a:accent4>
      <a:accent5>
        <a:srgbClr val="9CC3E5"/>
      </a:accent5>
      <a:accent6>
        <a:srgbClr val="008080"/>
      </a:accent6>
      <a:hlink>
        <a:srgbClr val="FF0000"/>
      </a:hlink>
      <a:folHlink>
        <a:srgbClr val="00B050"/>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7079</TotalTime>
  <Words>10430</Words>
  <Application>Microsoft Office PowerPoint</Application>
  <PresentationFormat>Apresentação na tela (4:3)</PresentationFormat>
  <Paragraphs>1620</Paragraphs>
  <Slides>119</Slides>
  <Notes>3</Notes>
  <HiddenSlides>0</HiddenSlides>
  <MMClips>0</MMClips>
  <ScaleCrop>false</ScaleCrop>
  <HeadingPairs>
    <vt:vector size="8" baseType="variant">
      <vt:variant>
        <vt:lpstr>Fontes usadas</vt:lpstr>
      </vt:variant>
      <vt:variant>
        <vt:i4>8</vt:i4>
      </vt:variant>
      <vt:variant>
        <vt:lpstr>Tema</vt:lpstr>
      </vt:variant>
      <vt:variant>
        <vt:i4>1</vt:i4>
      </vt:variant>
      <vt:variant>
        <vt:lpstr>Servidores OLE inseridos</vt:lpstr>
      </vt:variant>
      <vt:variant>
        <vt:i4>3</vt:i4>
      </vt:variant>
      <vt:variant>
        <vt:lpstr>Títulos de slides</vt:lpstr>
      </vt:variant>
      <vt:variant>
        <vt:i4>119</vt:i4>
      </vt:variant>
    </vt:vector>
  </HeadingPairs>
  <TitlesOfParts>
    <vt:vector size="131" baseType="lpstr">
      <vt:lpstr>Arial</vt:lpstr>
      <vt:lpstr>Calibri</vt:lpstr>
      <vt:lpstr>Calibri Light</vt:lpstr>
      <vt:lpstr>Cambria Math</vt:lpstr>
      <vt:lpstr>Montserrat Light</vt:lpstr>
      <vt:lpstr>Symbol</vt:lpstr>
      <vt:lpstr>Times New Roman</vt:lpstr>
      <vt:lpstr>Wingdings</vt:lpstr>
      <vt:lpstr>Tema do Office</vt:lpstr>
      <vt:lpstr>Equation</vt:lpstr>
      <vt:lpstr>Document</vt:lpstr>
      <vt:lpstr>Equação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1. PORTARIA 233 Inmetro – CLASSIFICAÇÃO DE MASSAS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2. PORTARIA 236 Inmetro – CLASSE DE EXATIDÃO DAS BALANÇAS</vt:lpstr>
      <vt:lpstr>Apresentação do PowerPoint</vt:lpstr>
      <vt:lpstr>2. PORTARIA 236 Inmetro – CLASSE DE EXATIDÃO DAS BALANÇAS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3. Estatística Aplicada – teste de grubbs</vt:lpstr>
      <vt:lpstr>3. Estatística Aplicada – teste de grubbs</vt:lpstr>
      <vt:lpstr>3. Estatística Aplicada – teste de grubbs</vt:lpstr>
      <vt:lpstr>3. Estatística Aplicada – incerteza de medição</vt:lpstr>
      <vt:lpstr>3. Estatística Aplicada – incerteza de medição</vt:lpstr>
      <vt:lpstr>3. Estatística Aplicada – incerteza de medição</vt:lpstr>
      <vt:lpstr>3. Estatística Aplicada – incerteza de medição</vt:lpstr>
      <vt:lpstr>3. Estatística Aplicada – incerteza de medição</vt:lpstr>
      <vt:lpstr>3. Estatística Aplicada – incerteza de medição</vt:lpstr>
      <vt:lpstr>3. Estatística Aplicada – incerteza de medição</vt:lpstr>
      <vt:lpstr>3. Estatística Aplicada – incerteza de medição</vt:lpstr>
      <vt:lpstr>3. Estatística Aplicada – incerteza de medição</vt:lpstr>
      <vt:lpstr>3. Estatística Aplicada – incerteza de medição</vt:lpstr>
      <vt:lpstr>3. Estatística Aplicada – incerteza de medição</vt:lpstr>
      <vt:lpstr>3. Estatística Aplicada – incerteza de medição</vt:lpstr>
      <vt:lpstr>3. Estatística Aplicada – incerteza de medição</vt:lpstr>
      <vt:lpstr>3. Estatística Aplicada – incerteza de medição</vt:lpstr>
      <vt:lpstr>3. Estatística Aplicada – incerteza de medição</vt:lpstr>
      <vt:lpstr>3. Estatística Aplicada – incerteza de medição</vt:lpstr>
      <vt:lpstr>3. Estatística Aplicada – incerteza de medição</vt:lpstr>
      <vt:lpstr>3. Estatística Aplicada – incerteza de medição</vt:lpstr>
      <vt:lpstr>Apresentação do PowerPoint</vt:lpstr>
      <vt:lpstr>4. Guia Para Expressão da Incerteza de Medição (ISO GUM 2008)</vt:lpstr>
      <vt:lpstr>4. Guia Para Expressão da Incerteza de Medição (ISO GUM 2008)</vt:lpstr>
      <vt:lpstr>4. Guia Para Expressão da Incerteza de Medição (ISO GUM 2008)</vt:lpstr>
      <vt:lpstr>4. Guia Para Expressão da Incerteza de Medição (ISO GUM 2008)</vt:lpstr>
      <vt:lpstr>4. Guia Para Expressão da Incerteza de Medição (ISO GUM 2008)</vt:lpstr>
      <vt:lpstr>4. Guia Para Expressão da Incerteza de Medição (ISO GUM 2008)</vt:lpstr>
      <vt:lpstr>4. Guia Para Expressão da Incerteza de Medição (ISO GUM 2008)</vt:lpstr>
      <vt:lpstr>4. Guia Para Expressão da Incerteza de Medição (ISO GUM 2008)</vt:lpstr>
      <vt:lpstr>4. (ISO GUM 2008) Teorema do Limite Central  combinações de distribuições de probabilidade </vt:lpstr>
      <vt:lpstr>5. PROCEDIMENTO DE CALIBRAÇÃO DE BALANÇAS  </vt:lpstr>
      <vt:lpstr>5. PROCEDIMENTO DE CALIBRAÇÃO DE BALANÇAS </vt:lpstr>
      <vt:lpstr>5. PROCEDIMENTO DE CALIBRAÇÃO DE BALANÇAS </vt:lpstr>
      <vt:lpstr>5. PROCEDIMENTO DE CALIBRAÇÃO DE BALANÇAS</vt:lpstr>
      <vt:lpstr>5. Fontes de incerteza na calibração de balanças</vt:lpstr>
      <vt:lpstr>5. PROCEDIMENTO DE CALIBRAÇÃO DE BALANÇAS VERIFICAÇÃO INTERMEDIÁRIA</vt:lpstr>
      <vt:lpstr>5. PROCEDIMENTO DE CALIBRAÇÃO DE BALANÇAS VERIFICAÇÃO NTERMEDIÁRIA</vt:lpstr>
      <vt:lpstr>5. PROCEDIMENTO DE CALIBRAÇÃO DE BALANÇAS VERIFICAÇÃO intermediária</vt:lpstr>
      <vt:lpstr>5. PROCEDIMENTO DE CALIBRAÇÃO DE BALANÇAS VERIFICAÇÃO INTERMEDIÁRIA</vt:lpstr>
      <vt:lpstr>5. PROCEDIMENTO DE CALIBRAÇÃO DE BALANÇAS VERIFICAÇÃO INTERMEDIÁRIA</vt:lpstr>
      <vt:lpstr>5. PROCEDIMENTO DE CALIBRAÇÃO DE BALANÇAS VERIFICAÇÃO INTERMEDIÁRIA</vt:lpstr>
      <vt:lpstr>5. PROCEDIMENTO DE CALIBRAÇÃO DE BALANÇAS VERIFICAÇÃO INTERMEDIÁRIA</vt:lpstr>
      <vt:lpstr>5. PROCEDIMENTO DE CALIBRAÇÃO DE BALANÇAS VERIFICAÇÃO INTERMEDIÁRIA</vt:lpstr>
      <vt:lpstr>5. PROCEDIMENTO DE CALIBRAÇÃO DE BALANÇAS VERIFICAÇÃO INTERMEDIÁRIA</vt:lpstr>
      <vt:lpstr>5. PROCEDIMENTO DE CALIBRAÇÃO DE BALANÇAS VERIFICAÇÃO INTERMEDIÁRIA</vt:lpstr>
      <vt:lpstr>5. PROCEDIMENTO DE CALIBRAÇÃO DE BALANÇAS VERIFICAÇÃO INTERMEDIÁRIA</vt:lpstr>
      <vt:lpstr>5. PROCEDIMENTO DE CALIBRAÇÃO DE BALANÇAS VERIFICAÇÃO INTERMEDIÁRIA</vt:lpstr>
      <vt:lpstr>5. PROCEDIMENTO DE CALIBRAÇÃO DE BALANÇAS VERIFICAÇÃO INTERMEDIÁRIA</vt:lpstr>
      <vt:lpstr>5. PROCEDIMENTO DE CALIBRAÇÃO DE BALANÇAS VERIFICAÇÃO INTERMEDIÁRIA</vt:lpstr>
      <vt:lpstr>6. Ajuste de uma função - Curva de Calibração </vt:lpstr>
      <vt:lpstr>6. Ajuste de uma função - Curva de Calibração </vt:lpstr>
      <vt:lpstr>6. Ajuste de uma função - Curva de Calibração </vt:lpstr>
      <vt:lpstr>6. Ajuste de uma função - EXERCÍCIOS</vt:lpstr>
      <vt:lpstr>6. Ajuste de uma função - Curva de Calibração </vt:lpstr>
      <vt:lpstr>7. Determinação de incerteza em medições indiretas </vt:lpstr>
      <vt:lpstr>7. Determinação de incerteza em medições indiretas </vt:lpstr>
      <vt:lpstr>7. Determinação de incerteza em medições indiretas </vt:lpstr>
      <vt:lpstr>7. Determinação de incerteza em medições indiretas </vt:lpstr>
      <vt:lpstr>7. Determinação de incerteza em medições indiretas </vt:lpstr>
      <vt:lpstr>7. Determinação de incerteza em medições indiretas </vt:lpstr>
      <vt:lpstr>7. Determinação de incerteza em medições indiretas </vt:lpstr>
      <vt:lpstr>7. Determinação de incerteza em medições indiretas </vt:lpstr>
      <vt:lpstr>7. Determinação de incerteza em medições indiretas </vt:lpstr>
      <vt:lpstr>7. Determinação de incerteza em medições indiretas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Thais Rodrigues</dc:creator>
  <cp:lastModifiedBy>Aline Marques Rodrigues</cp:lastModifiedBy>
  <cp:revision>191</cp:revision>
  <dcterms:created xsi:type="dcterms:W3CDTF">2019-05-21T12:12:01Z</dcterms:created>
  <dcterms:modified xsi:type="dcterms:W3CDTF">2020-06-05T19:11:03Z</dcterms:modified>
</cp:coreProperties>
</file>