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2"/>
  </p:notesMasterIdLst>
  <p:handoutMasterIdLst>
    <p:handoutMasterId r:id="rId133"/>
  </p:handoutMasterIdLst>
  <p:sldIdLst>
    <p:sldId id="256" r:id="rId2"/>
    <p:sldId id="736" r:id="rId3"/>
    <p:sldId id="257" r:id="rId4"/>
    <p:sldId id="258" r:id="rId5"/>
    <p:sldId id="399" r:id="rId6"/>
    <p:sldId id="405" r:id="rId7"/>
    <p:sldId id="400" r:id="rId8"/>
    <p:sldId id="398" r:id="rId9"/>
    <p:sldId id="401" r:id="rId10"/>
    <p:sldId id="260" r:id="rId11"/>
    <p:sldId id="261" r:id="rId12"/>
    <p:sldId id="259" r:id="rId13"/>
    <p:sldId id="402" r:id="rId14"/>
    <p:sldId id="262" r:id="rId15"/>
    <p:sldId id="273" r:id="rId16"/>
    <p:sldId id="263" r:id="rId17"/>
    <p:sldId id="264" r:id="rId18"/>
    <p:sldId id="265" r:id="rId19"/>
    <p:sldId id="266" r:id="rId20"/>
    <p:sldId id="267" r:id="rId21"/>
    <p:sldId id="268" r:id="rId22"/>
    <p:sldId id="274" r:id="rId23"/>
    <p:sldId id="269" r:id="rId24"/>
    <p:sldId id="275" r:id="rId25"/>
    <p:sldId id="270" r:id="rId26"/>
    <p:sldId id="271" r:id="rId27"/>
    <p:sldId id="272" r:id="rId28"/>
    <p:sldId id="276" r:id="rId29"/>
    <p:sldId id="403" r:id="rId30"/>
    <p:sldId id="470" r:id="rId31"/>
    <p:sldId id="708" r:id="rId32"/>
    <p:sldId id="721" r:id="rId33"/>
    <p:sldId id="478" r:id="rId34"/>
    <p:sldId id="629" r:id="rId35"/>
    <p:sldId id="482" r:id="rId36"/>
    <p:sldId id="722" r:id="rId37"/>
    <p:sldId id="484" r:id="rId38"/>
    <p:sldId id="488" r:id="rId39"/>
    <p:sldId id="648" r:id="rId40"/>
    <p:sldId id="490" r:id="rId41"/>
    <p:sldId id="492" r:id="rId42"/>
    <p:sldId id="494" r:id="rId43"/>
    <p:sldId id="278" r:id="rId44"/>
    <p:sldId id="279" r:id="rId45"/>
    <p:sldId id="280" r:id="rId46"/>
    <p:sldId id="281" r:id="rId47"/>
    <p:sldId id="289" r:id="rId48"/>
    <p:sldId id="291" r:id="rId49"/>
    <p:sldId id="292" r:id="rId50"/>
    <p:sldId id="296" r:id="rId51"/>
    <p:sldId id="297" r:id="rId52"/>
    <p:sldId id="723" r:id="rId53"/>
    <p:sldId id="724" r:id="rId54"/>
    <p:sldId id="725" r:id="rId55"/>
    <p:sldId id="379" r:id="rId56"/>
    <p:sldId id="380" r:id="rId57"/>
    <p:sldId id="726" r:id="rId58"/>
    <p:sldId id="727" r:id="rId59"/>
    <p:sldId id="728" r:id="rId60"/>
    <p:sldId id="621" r:id="rId61"/>
    <p:sldId id="668" r:id="rId62"/>
    <p:sldId id="670" r:id="rId63"/>
    <p:sldId id="671" r:id="rId64"/>
    <p:sldId id="673" r:id="rId65"/>
    <p:sldId id="674" r:id="rId66"/>
    <p:sldId id="675" r:id="rId67"/>
    <p:sldId id="676" r:id="rId68"/>
    <p:sldId id="677" r:id="rId69"/>
    <p:sldId id="678" r:id="rId70"/>
    <p:sldId id="679" r:id="rId71"/>
    <p:sldId id="680" r:id="rId72"/>
    <p:sldId id="681" r:id="rId73"/>
    <p:sldId id="682" r:id="rId74"/>
    <p:sldId id="623" r:id="rId75"/>
    <p:sldId id="684" r:id="rId76"/>
    <p:sldId id="685" r:id="rId77"/>
    <p:sldId id="686" r:id="rId78"/>
    <p:sldId id="687" r:id="rId79"/>
    <p:sldId id="688" r:id="rId80"/>
    <p:sldId id="689" r:id="rId81"/>
    <p:sldId id="692" r:id="rId82"/>
    <p:sldId id="693" r:id="rId83"/>
    <p:sldId id="694" r:id="rId84"/>
    <p:sldId id="695" r:id="rId85"/>
    <p:sldId id="696" r:id="rId86"/>
    <p:sldId id="697" r:id="rId87"/>
    <p:sldId id="699" r:id="rId88"/>
    <p:sldId id="702" r:id="rId89"/>
    <p:sldId id="311" r:id="rId90"/>
    <p:sldId id="388" r:id="rId91"/>
    <p:sldId id="389" r:id="rId92"/>
    <p:sldId id="390" r:id="rId93"/>
    <p:sldId id="391" r:id="rId94"/>
    <p:sldId id="392" r:id="rId95"/>
    <p:sldId id="393" r:id="rId96"/>
    <p:sldId id="394" r:id="rId97"/>
    <p:sldId id="395" r:id="rId98"/>
    <p:sldId id="396" r:id="rId99"/>
    <p:sldId id="605" r:id="rId100"/>
    <p:sldId id="640" r:id="rId101"/>
    <p:sldId id="641" r:id="rId102"/>
    <p:sldId id="642" r:id="rId103"/>
    <p:sldId id="643" r:id="rId104"/>
    <p:sldId id="705" r:id="rId105"/>
    <p:sldId id="644" r:id="rId106"/>
    <p:sldId id="730" r:id="rId107"/>
    <p:sldId id="646" r:id="rId108"/>
    <p:sldId id="731" r:id="rId109"/>
    <p:sldId id="647" r:id="rId110"/>
    <p:sldId id="732" r:id="rId111"/>
    <p:sldId id="706" r:id="rId112"/>
    <p:sldId id="710" r:id="rId113"/>
    <p:sldId id="734" r:id="rId114"/>
    <p:sldId id="711" r:id="rId115"/>
    <p:sldId id="717" r:id="rId116"/>
    <p:sldId id="718" r:id="rId117"/>
    <p:sldId id="735" r:id="rId118"/>
    <p:sldId id="720" r:id="rId119"/>
    <p:sldId id="712" r:id="rId120"/>
    <p:sldId id="713" r:id="rId121"/>
    <p:sldId id="714" r:id="rId122"/>
    <p:sldId id="715" r:id="rId123"/>
    <p:sldId id="550" r:id="rId124"/>
    <p:sldId id="553" r:id="rId125"/>
    <p:sldId id="556" r:id="rId126"/>
    <p:sldId id="716" r:id="rId127"/>
    <p:sldId id="563" r:id="rId128"/>
    <p:sldId id="719" r:id="rId129"/>
    <p:sldId id="566" r:id="rId130"/>
    <p:sldId id="737" r:id="rId1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334" y="72"/>
      </p:cViewPr>
      <p:guideLst/>
    </p:cSldViewPr>
  </p:slideViewPr>
  <p:notesTextViewPr>
    <p:cViewPr>
      <p:scale>
        <a:sx n="1" d="1"/>
        <a:sy n="1" d="1"/>
      </p:scale>
      <p:origin x="0" y="0"/>
    </p:cViewPr>
  </p:notesTextViewPr>
  <p:notesViewPr>
    <p:cSldViewPr snapToGrid="0">
      <p:cViewPr varScale="1">
        <p:scale>
          <a:sx n="65" d="100"/>
          <a:sy n="65" d="100"/>
        </p:scale>
        <p:origin x="3082" y="3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5CFF6B-A7B5-4393-8210-F50581E1BCAC}" type="datetimeFigureOut">
              <a:rPr lang="pt-BR" smtClean="0"/>
              <a:t>28/05/2020</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D33492-0CEC-41C2-9E43-7D331BA083D7}" type="slidenum">
              <a:rPr lang="pt-BR" smtClean="0"/>
              <a:t>‹nº›</a:t>
            </a:fld>
            <a:endParaRPr lang="pt-BR"/>
          </a:p>
        </p:txBody>
      </p:sp>
    </p:spTree>
    <p:extLst>
      <p:ext uri="{BB962C8B-B14F-4D97-AF65-F5344CB8AC3E}">
        <p14:creationId xmlns:p14="http://schemas.microsoft.com/office/powerpoint/2010/main" val="3803097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CB3D36-070F-4715-8C37-4CFA3C74820A}" type="datetimeFigureOut">
              <a:rPr lang="pt-BR" smtClean="0"/>
              <a:t>28/05/2020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EA414-12E8-4C3D-8745-AB11AB28E2D5}" type="slidenum">
              <a:rPr lang="pt-BR" smtClean="0"/>
              <a:t>‹nº›</a:t>
            </a:fld>
            <a:endParaRPr lang="pt-BR"/>
          </a:p>
        </p:txBody>
      </p:sp>
    </p:spTree>
    <p:extLst>
      <p:ext uri="{BB962C8B-B14F-4D97-AF65-F5344CB8AC3E}">
        <p14:creationId xmlns:p14="http://schemas.microsoft.com/office/powerpoint/2010/main" val="137293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00138" y="808038"/>
            <a:ext cx="5370512" cy="4027487"/>
          </a:xfrm>
        </p:spPr>
      </p:sp>
      <p:sp>
        <p:nvSpPr>
          <p:cNvPr id="3" name="Espaço Reservado para Anotações 2"/>
          <p:cNvSpPr>
            <a:spLocks noGrp="1"/>
          </p:cNvSpPr>
          <p:nvPr>
            <p:ph type="body" idx="1"/>
          </p:nvPr>
        </p:nvSpPr>
        <p:spPr/>
        <p:txBody>
          <a:bodyPr/>
          <a:lstStyle/>
          <a:p>
            <a:endParaRPr lang="pt-BR"/>
          </a:p>
        </p:txBody>
      </p:sp>
    </p:spTree>
    <p:extLst>
      <p:ext uri="{BB962C8B-B14F-4D97-AF65-F5344CB8AC3E}">
        <p14:creationId xmlns:p14="http://schemas.microsoft.com/office/powerpoint/2010/main" val="28313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xmlns="" id="{D3631CA0-80B4-4BA0-8B1E-D4D72DF58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le 1"/>
          <p:cNvSpPr>
            <a:spLocks noGrp="1"/>
          </p:cNvSpPr>
          <p:nvPr>
            <p:ph type="ctrTitle"/>
          </p:nvPr>
        </p:nvSpPr>
        <p:spPr>
          <a:xfrm>
            <a:off x="628650" y="3044132"/>
            <a:ext cx="5715000" cy="1818480"/>
          </a:xfrm>
        </p:spPr>
        <p:txBody>
          <a:bodyPr anchor="ctr">
            <a:normAutofit/>
          </a:bodyPr>
          <a:lstStyle>
            <a:lvl1pPr algn="ctr">
              <a:defRPr sz="4000"/>
            </a:lvl1pPr>
          </a:lstStyle>
          <a:p>
            <a:r>
              <a:rPr lang="pt-BR" dirty="0"/>
              <a:t>Clique para editar o título mestre</a:t>
            </a:r>
            <a:endParaRPr lang="en-US" dirty="0"/>
          </a:p>
        </p:txBody>
      </p:sp>
      <p:sp>
        <p:nvSpPr>
          <p:cNvPr id="3" name="Subtitle 2"/>
          <p:cNvSpPr>
            <a:spLocks noGrp="1"/>
          </p:cNvSpPr>
          <p:nvPr>
            <p:ph type="subTitle" idx="1"/>
          </p:nvPr>
        </p:nvSpPr>
        <p:spPr>
          <a:xfrm>
            <a:off x="431800" y="4967090"/>
            <a:ext cx="6115050" cy="1180305"/>
          </a:xfrm>
        </p:spPr>
        <p:txBody>
          <a:bodyPr anchor="ct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t>28/05/2020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143645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pt-BR" dirty="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t>28/05/2020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412390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chemeClr val="accent1"/>
                </a:solidFil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C1C646-50BF-44BB-BD42-0249965C1F34}" type="datetimeFigureOut">
              <a:rPr lang="pt-BR" smtClean="0"/>
              <a:t>28/05/2020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8227706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1CB8BAE-D270-46BC-847C-0E1ADF8F4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70" cy="6858000"/>
          </a:xfrm>
          <a:prstGeom prst="rect">
            <a:avLst/>
          </a:prstGeom>
        </p:spPr>
      </p:pic>
      <p:sp>
        <p:nvSpPr>
          <p:cNvPr id="2" name="Title 1"/>
          <p:cNvSpPr>
            <a:spLocks noGrp="1"/>
          </p:cNvSpPr>
          <p:nvPr>
            <p:ph type="title"/>
          </p:nvPr>
        </p:nvSpPr>
        <p:spPr>
          <a:xfrm>
            <a:off x="601358" y="105075"/>
            <a:ext cx="7886700" cy="775540"/>
          </a:xfrm>
        </p:spPr>
        <p:txBody>
          <a:bodyPr>
            <a:normAutofit/>
          </a:bodyPr>
          <a:lstStyle>
            <a:lvl1pPr>
              <a:defRPr sz="2000" b="1">
                <a:solidFill>
                  <a:schemeClr val="accent1"/>
                </a:solidFill>
              </a:defRPr>
            </a:lvl1pPr>
          </a:lstStyle>
          <a:p>
            <a:r>
              <a:rPr lang="pt-BR" dirty="0"/>
              <a:t>Clique para editar o título mestre</a:t>
            </a:r>
            <a:endParaRPr lang="en-US" dirty="0"/>
          </a:p>
        </p:txBody>
      </p:sp>
      <p:sp>
        <p:nvSpPr>
          <p:cNvPr id="3" name="Content Placeholder 2"/>
          <p:cNvSpPr>
            <a:spLocks noGrp="1"/>
          </p:cNvSpPr>
          <p:nvPr>
            <p:ph idx="1"/>
          </p:nvPr>
        </p:nvSpPr>
        <p:spPr>
          <a:xfrm>
            <a:off x="601358" y="1207234"/>
            <a:ext cx="7886700" cy="483872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pt-BR" dirty="0"/>
              <a:t>Clique para editar o texto mestre</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Tree>
    <p:extLst>
      <p:ext uri="{BB962C8B-B14F-4D97-AF65-F5344CB8AC3E}">
        <p14:creationId xmlns:p14="http://schemas.microsoft.com/office/powerpoint/2010/main" val="3970496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tx1"/>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14C1C646-50BF-44BB-BD42-0249965C1F34}" type="datetimeFigureOut">
              <a:rPr lang="pt-BR" smtClean="0"/>
              <a:t>28/05/2020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116351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pt-BR" dirty="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4C1C646-50BF-44BB-BD42-0249965C1F34}" type="datetimeFigureOut">
              <a:rPr lang="pt-BR" smtClean="0"/>
              <a:t>28/05/2020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9446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solidFill>
                  <a:schemeClr val="accent1"/>
                </a:solidFill>
              </a:defRPr>
            </a:lvl1pPr>
          </a:lstStyle>
          <a:p>
            <a:r>
              <a:rPr lang="pt-BR" dirty="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14C1C646-50BF-44BB-BD42-0249965C1F34}" type="datetimeFigureOut">
              <a:rPr lang="pt-BR" smtClean="0"/>
              <a:t>28/05/2020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855086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pt-BR" dirty="0"/>
              <a:t>Clique para editar o título mestre</a:t>
            </a:r>
            <a:endParaRPr lang="en-US" dirty="0"/>
          </a:p>
        </p:txBody>
      </p:sp>
      <p:sp>
        <p:nvSpPr>
          <p:cNvPr id="3" name="Date Placeholder 2"/>
          <p:cNvSpPr>
            <a:spLocks noGrp="1"/>
          </p:cNvSpPr>
          <p:nvPr>
            <p:ph type="dt" sz="half" idx="10"/>
          </p:nvPr>
        </p:nvSpPr>
        <p:spPr/>
        <p:txBody>
          <a:bodyPr/>
          <a:lstStyle/>
          <a:p>
            <a:fld id="{14C1C646-50BF-44BB-BD42-0249965C1F34}" type="datetimeFigureOut">
              <a:rPr lang="pt-BR" smtClean="0"/>
              <a:t>28/05/2020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44235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1C646-50BF-44BB-BD42-0249965C1F34}" type="datetimeFigureOut">
              <a:rPr lang="pt-BR" smtClean="0"/>
              <a:t>28/05/2020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72478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4C1C646-50BF-44BB-BD42-0249965C1F34}" type="datetimeFigureOut">
              <a:rPr lang="pt-BR" smtClean="0"/>
              <a:t>28/05/2020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70204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chemeClr val="accent1"/>
                </a:solidFill>
              </a:defRPr>
            </a:lvl1pPr>
          </a:lstStyle>
          <a:p>
            <a:r>
              <a:rPr lang="pt-BR" dirty="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14C1C646-50BF-44BB-BD42-0249965C1F34}" type="datetimeFigureOut">
              <a:rPr lang="pt-BR" smtClean="0"/>
              <a:t>28/05/2020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D1FA0B6-8A18-41AD-9C2E-1C183A2AD99F}" type="slidenum">
              <a:rPr lang="pt-BR" smtClean="0"/>
              <a:t>‹nº›</a:t>
            </a:fld>
            <a:endParaRPr lang="pt-BR"/>
          </a:p>
        </p:txBody>
      </p:sp>
    </p:spTree>
    <p:extLst>
      <p:ext uri="{BB962C8B-B14F-4D97-AF65-F5344CB8AC3E}">
        <p14:creationId xmlns:p14="http://schemas.microsoft.com/office/powerpoint/2010/main" val="311640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1C646-50BF-44BB-BD42-0249965C1F34}" type="datetimeFigureOut">
              <a:rPr lang="pt-BR" smtClean="0"/>
              <a:t>28/05/2020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FA0B6-8A18-41AD-9C2E-1C183A2AD99F}" type="slidenum">
              <a:rPr lang="pt-BR" smtClean="0"/>
              <a:t>‹nº›</a:t>
            </a:fld>
            <a:endParaRPr lang="pt-BR"/>
          </a:p>
        </p:txBody>
      </p:sp>
    </p:spTree>
    <p:extLst>
      <p:ext uri="{BB962C8B-B14F-4D97-AF65-F5344CB8AC3E}">
        <p14:creationId xmlns:p14="http://schemas.microsoft.com/office/powerpoint/2010/main" val="343942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ipm.org/"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1.jpeg"/><Relationship Id="rId4" Type="http://schemas.openxmlformats.org/officeDocument/2006/relationships/image" Target="../media/image30.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2.jpeg"/><Relationship Id="rId4" Type="http://schemas.openxmlformats.org/officeDocument/2006/relationships/image" Target="../media/image30.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1.jpeg"/><Relationship Id="rId4" Type="http://schemas.openxmlformats.org/officeDocument/2006/relationships/image" Target="../media/image30.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6.bin"/><Relationship Id="rId4" Type="http://schemas.openxmlformats.org/officeDocument/2006/relationships/image" Target="../media/image30.w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0.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0.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36.png"/><Relationship Id="rId4" Type="http://schemas.openxmlformats.org/officeDocument/2006/relationships/image" Target="../media/image30.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60.png"/><Relationship Id="rId5" Type="http://schemas.openxmlformats.org/officeDocument/2006/relationships/image" Target="../media/image37.png"/><Relationship Id="rId4" Type="http://schemas.openxmlformats.org/officeDocument/2006/relationships/image" Target="../media/image30.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8.png"/><Relationship Id="rId4" Type="http://schemas.openxmlformats.org/officeDocument/2006/relationships/image" Target="../media/image30.w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9.png"/><Relationship Id="rId4" Type="http://schemas.openxmlformats.org/officeDocument/2006/relationships/image" Target="../media/image30.wmf"/></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0.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0.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41.png"/><Relationship Id="rId4" Type="http://schemas.openxmlformats.org/officeDocument/2006/relationships/image" Target="../media/image30.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30.w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0.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0.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30.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30.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3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30.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42.png"/><Relationship Id="rId4" Type="http://schemas.openxmlformats.org/officeDocument/2006/relationships/image" Target="../media/image30.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43.png"/><Relationship Id="rId4" Type="http://schemas.openxmlformats.org/officeDocument/2006/relationships/image" Target="../media/image30.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image" Target="../media/image30.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entib.org.br/entib/imagens/capas_Cursos_ZOOM_AnCr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7727"/>
            <a:ext cx="6896474" cy="1058491"/>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7020272" y="5295632"/>
            <a:ext cx="1944216" cy="523220"/>
          </a:xfrm>
          <a:prstGeom prst="rect">
            <a:avLst/>
          </a:prstGeom>
          <a:noFill/>
        </p:spPr>
        <p:txBody>
          <a:bodyPr wrap="square" rtlCol="0">
            <a:spAutoFit/>
          </a:bodyPr>
          <a:lstStyle/>
          <a:p>
            <a:r>
              <a:rPr lang="pt-BR" sz="1400" dirty="0">
                <a:solidFill>
                  <a:schemeClr val="bg1"/>
                </a:solidFill>
                <a:latin typeface="Montserrat Light" panose="00000400000000000000" pitchFamily="50" charset="0"/>
              </a:rPr>
              <a:t>Professor: Alexandre Mendes</a:t>
            </a:r>
            <a:endParaRPr lang="pt-BR" sz="1400" dirty="0">
              <a:solidFill>
                <a:schemeClr val="bg1"/>
              </a:solidFill>
            </a:endParaRPr>
          </a:p>
        </p:txBody>
      </p:sp>
    </p:spTree>
    <p:extLst>
      <p:ext uri="{BB962C8B-B14F-4D97-AF65-F5344CB8AC3E}">
        <p14:creationId xmlns:p14="http://schemas.microsoft.com/office/powerpoint/2010/main" val="307892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9A6551F9-114F-40C1-86D7-AB2BF693F33B}"/>
              </a:ext>
            </a:extLst>
          </p:cNvPr>
          <p:cNvSpPr>
            <a:spLocks noGrp="1"/>
          </p:cNvSpPr>
          <p:nvPr>
            <p:ph idx="1"/>
          </p:nvPr>
        </p:nvSpPr>
        <p:spPr>
          <a:xfrm>
            <a:off x="595350" y="1349056"/>
            <a:ext cx="7920000" cy="4320000"/>
          </a:xfrm>
        </p:spPr>
        <p:txBody>
          <a:bodyPr>
            <a:noAutofit/>
          </a:bodyPr>
          <a:lstStyle/>
          <a:p>
            <a:pPr marL="0" indent="0" algn="just">
              <a:lnSpc>
                <a:spcPct val="120000"/>
              </a:lnSpc>
              <a:spcBef>
                <a:spcPts val="0"/>
              </a:spcBef>
              <a:buNone/>
            </a:pPr>
            <a:r>
              <a:rPr lang="pt-BR" sz="1800" b="1" dirty="0">
                <a:solidFill>
                  <a:schemeClr val="accent2"/>
                </a:solidFill>
              </a:rPr>
              <a:t>1.1 . O QUE É METROLOGIA?</a:t>
            </a:r>
          </a:p>
          <a:p>
            <a:pPr marL="0" indent="0" algn="just">
              <a:lnSpc>
                <a:spcPct val="120000"/>
              </a:lnSpc>
              <a:spcBef>
                <a:spcPts val="0"/>
              </a:spcBef>
              <a:buNone/>
            </a:pPr>
            <a:endParaRPr lang="pt-BR" sz="1800" dirty="0" smtClean="0"/>
          </a:p>
          <a:p>
            <a:pPr marL="0" indent="0" algn="just">
              <a:lnSpc>
                <a:spcPct val="120000"/>
              </a:lnSpc>
              <a:spcBef>
                <a:spcPts val="0"/>
              </a:spcBef>
              <a:buNone/>
            </a:pPr>
            <a:r>
              <a:rPr lang="pt-BR" sz="1800" dirty="0" smtClean="0"/>
              <a:t>Metrologia </a:t>
            </a:r>
            <a:r>
              <a:rPr lang="pt-BR" sz="1800" dirty="0"/>
              <a:t>é a “ciência da medição e suas aplicações”. Complementando esta definição, dizemos que a “metrologia engloba todos os aspectos teóricos e práticos da medição, qualquer que seja a incerteza da medição e o campo de aplicação”.  [VIM 2012]</a:t>
            </a:r>
          </a:p>
          <a:p>
            <a:pPr marL="0" indent="0" algn="just">
              <a:lnSpc>
                <a:spcPct val="120000"/>
              </a:lnSpc>
              <a:spcBef>
                <a:spcPts val="0"/>
              </a:spcBef>
              <a:buNone/>
            </a:pPr>
            <a:r>
              <a:rPr lang="pt-BR" sz="1800" dirty="0"/>
              <a:t>A metrologia existe para sustentar um acordo universal para as unidades de medida, ou seja, a existência de uma padronização dos valores. Para que isso aconteça deve existir uma estrutura metrológica internacional e nacional para garantir que os instrumentos de medição sejam mantidos e aplicados de forma adequada e correta no dia a dia operacional e nas transações comerciais. Esta </a:t>
            </a:r>
            <a:r>
              <a:rPr lang="pt-BR" sz="1800" b="1" dirty="0"/>
              <a:t>padronização de unidades de medida </a:t>
            </a:r>
            <a:r>
              <a:rPr lang="pt-BR" sz="1800" dirty="0"/>
              <a:t>é de grande importância comercial para as nações e as empresas.</a:t>
            </a:r>
          </a:p>
        </p:txBody>
      </p:sp>
      <p:sp>
        <p:nvSpPr>
          <p:cNvPr id="7" name="Título 1">
            <a:extLst>
              <a:ext uri="{FF2B5EF4-FFF2-40B4-BE49-F238E27FC236}">
                <a16:creationId xmlns:a16="http://schemas.microsoft.com/office/drawing/2014/main" xmlns="" id="{AA1F2586-03C7-40BC-AF06-BCDDF893BE63}"/>
              </a:ext>
            </a:extLst>
          </p:cNvPr>
          <p:cNvSpPr>
            <a:spLocks noGrp="1"/>
          </p:cNvSpPr>
          <p:nvPr>
            <p:ph type="title"/>
          </p:nvPr>
        </p:nvSpPr>
        <p:spPr>
          <a:xfrm>
            <a:off x="221225" y="136524"/>
            <a:ext cx="8402821"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8603131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9C81400C-ED5F-4E07-9091-E56474943098}"/>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mc:AlternateContent xmlns:mc="http://schemas.openxmlformats.org/markup-compatibility/2006">
        <mc:Choice xmlns:a14="http://schemas.microsoft.com/office/drawing/2010/main" Requires="a14">
          <p:sp>
            <p:nvSpPr>
              <p:cNvPr id="2" name="CaixaDeTexto 1">
                <a:extLst>
                  <a:ext uri="{FF2B5EF4-FFF2-40B4-BE49-F238E27FC236}">
                    <a16:creationId xmlns:a16="http://schemas.microsoft.com/office/drawing/2014/main" xmlns="" id="{6AE5D320-F938-4423-AF28-2BBC991390F2}"/>
                  </a:ext>
                </a:extLst>
              </p:cNvPr>
              <p:cNvSpPr txBox="1"/>
              <p:nvPr/>
            </p:nvSpPr>
            <p:spPr>
              <a:xfrm>
                <a:off x="478972" y="1200602"/>
                <a:ext cx="7920000" cy="4899803"/>
              </a:xfrm>
              <a:prstGeom prst="rect">
                <a:avLst/>
              </a:prstGeom>
              <a:noFill/>
            </p:spPr>
            <p:txBody>
              <a:bodyPr wrap="square" rtlCol="0">
                <a:spAutoFit/>
              </a:bodyPr>
              <a:lstStyle/>
              <a:p>
                <a:pPr algn="just">
                  <a:lnSpc>
                    <a:spcPct val="120000"/>
                  </a:lnSpc>
                  <a:spcAft>
                    <a:spcPts val="1200"/>
                  </a:spcAft>
                </a:pPr>
                <a:r>
                  <a:rPr lang="pt-BR" b="1" dirty="0">
                    <a:solidFill>
                      <a:schemeClr val="accent2"/>
                    </a:solidFill>
                  </a:rPr>
                  <a:t>Determinação do Erro Máximo Admissível (EMA)</a:t>
                </a:r>
              </a:p>
              <a:p>
                <a:pPr algn="just">
                  <a:lnSpc>
                    <a:spcPct val="120000"/>
                  </a:lnSpc>
                </a:pPr>
                <a:r>
                  <a:rPr lang="pt-BR" dirty="0"/>
                  <a:t>Para sabermos se a massa da peça fabricada, no exemplo anterior, está dentro da especificação, devemos medir a sua massa com uma balança, de no mínimo resolução igual a 0,001 g. </a:t>
                </a:r>
              </a:p>
              <a:p>
                <a:pPr algn="just">
                  <a:lnSpc>
                    <a:spcPct val="120000"/>
                  </a:lnSpc>
                </a:pPr>
                <a:r>
                  <a:rPr lang="pt-BR" dirty="0"/>
                  <a:t>Como qualquer instrumento tem erro ou tendência e incerteza de medição associada, devemos verificar no certificado de calibração da balança qual o seu valor. </a:t>
                </a:r>
              </a:p>
              <a:p>
                <a:pPr algn="just">
                  <a:lnSpc>
                    <a:spcPct val="120000"/>
                  </a:lnSpc>
                </a:pPr>
                <a:r>
                  <a:rPr lang="pt-BR" dirty="0"/>
                  <a:t>Suponha que para a tendência da balança no ponto 10 g temos: T = 0,003 g e para incerteza de medição neste ponto, U = 0,002 g</a:t>
                </a:r>
              </a:p>
              <a:p>
                <a:pPr algn="just">
                  <a:lnSpc>
                    <a:spcPct val="120000"/>
                  </a:lnSpc>
                </a:pPr>
                <a:r>
                  <a:rPr lang="pt-BR" dirty="0"/>
                  <a:t>O EMA é determinado como sendo a soma, em modulo, do erro ou tendência juntamente com a incerteza de medição. Logo, teremos:</a:t>
                </a:r>
              </a:p>
              <a:p>
                <a:pPr algn="just">
                  <a:lnSpc>
                    <a:spcPct val="120000"/>
                  </a:lnSpc>
                </a:pPr>
                <a:endParaRPr lang="pt-BR" dirty="0"/>
              </a:p>
              <a:p>
                <a:pPr algn="just">
                  <a:lnSpc>
                    <a:spcPct val="120000"/>
                  </a:lnSpc>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𝐸𝑀𝐴</m:t>
                      </m:r>
                      <m:r>
                        <a:rPr lang="pt-BR" b="0" i="1" smtClean="0">
                          <a:latin typeface="Cambria Math" panose="02040503050406030204" pitchFamily="18" charset="0"/>
                        </a:rPr>
                        <m:t>= </m:t>
                      </m:r>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𝐸</m:t>
                          </m:r>
                          <m:r>
                            <a:rPr lang="pt-BR" b="0" i="1" smtClean="0">
                              <a:latin typeface="Cambria Math" panose="02040503050406030204" pitchFamily="18" charset="0"/>
                            </a:rPr>
                            <m:t> </m:t>
                          </m:r>
                          <m:r>
                            <a:rPr lang="pt-BR" b="0" i="1" smtClean="0">
                              <a:latin typeface="Cambria Math" panose="02040503050406030204" pitchFamily="18" charset="0"/>
                            </a:rPr>
                            <m:t>𝑜𝑢</m:t>
                          </m:r>
                          <m:r>
                            <a:rPr lang="pt-BR" b="0" i="1" smtClean="0">
                              <a:latin typeface="Cambria Math" panose="02040503050406030204" pitchFamily="18" charset="0"/>
                            </a:rPr>
                            <m:t> </m:t>
                          </m:r>
                          <m:r>
                            <a:rPr lang="pt-BR" b="0" i="1" smtClean="0">
                              <a:latin typeface="Cambria Math" panose="02040503050406030204" pitchFamily="18" charset="0"/>
                            </a:rPr>
                            <m:t>𝑇</m:t>
                          </m:r>
                        </m:e>
                      </m:d>
                      <m:r>
                        <a:rPr lang="pt-BR" b="0" i="1" smtClean="0">
                          <a:latin typeface="Cambria Math" panose="02040503050406030204" pitchFamily="18" charset="0"/>
                        </a:rPr>
                        <m:t>+</m:t>
                      </m:r>
                      <m:d>
                        <m:dPr>
                          <m:begChr m:val="|"/>
                          <m:endChr m:val="|"/>
                          <m:ctrlPr>
                            <a:rPr lang="pt-BR" b="0" i="1" smtClean="0">
                              <a:latin typeface="Cambria Math" panose="02040503050406030204" pitchFamily="18" charset="0"/>
                            </a:rPr>
                          </m:ctrlPr>
                        </m:dPr>
                        <m:e>
                          <m:r>
                            <a:rPr lang="pt-BR" b="0" i="1" smtClean="0">
                              <a:latin typeface="Cambria Math" panose="02040503050406030204" pitchFamily="18" charset="0"/>
                            </a:rPr>
                            <m:t>𝑈</m:t>
                          </m:r>
                        </m:e>
                      </m:d>
                    </m:oMath>
                  </m:oMathPara>
                </a14:m>
                <a:endParaRPr lang="pt-BR" dirty="0"/>
              </a:p>
              <a:p>
                <a:pPr algn="ctr">
                  <a:lnSpc>
                    <a:spcPct val="120000"/>
                  </a:lnSpc>
                </a:pPr>
                <a:r>
                  <a:rPr lang="pt-BR" dirty="0"/>
                  <a:t>EMA = 0,003 + 0,002 = 0,005 g</a:t>
                </a:r>
              </a:p>
            </p:txBody>
          </p:sp>
        </mc:Choice>
        <mc:Fallback>
          <p:sp>
            <p:nvSpPr>
              <p:cNvPr id="2" name="CaixaDeTexto 1">
                <a:extLst>
                  <a:ext uri="{FF2B5EF4-FFF2-40B4-BE49-F238E27FC236}">
                    <a16:creationId xmlns:a16="http://schemas.microsoft.com/office/drawing/2014/main" xmlns:a14="http://schemas.microsoft.com/office/drawing/2010/main" xmlns="" id="{6AE5D320-F938-4423-AF28-2BBC991390F2}"/>
                  </a:ext>
                </a:extLst>
              </p:cNvPr>
              <p:cNvSpPr txBox="1">
                <a:spLocks noRot="1" noChangeAspect="1" noMove="1" noResize="1" noEditPoints="1" noAdjustHandles="1" noChangeArrowheads="1" noChangeShapeType="1" noTextEdit="1"/>
              </p:cNvSpPr>
              <p:nvPr/>
            </p:nvSpPr>
            <p:spPr>
              <a:xfrm>
                <a:off x="478972" y="1200602"/>
                <a:ext cx="7920000" cy="4899803"/>
              </a:xfrm>
              <a:prstGeom prst="rect">
                <a:avLst/>
              </a:prstGeom>
              <a:blipFill rotWithShape="0">
                <a:blip r:embed="rId2"/>
                <a:stretch>
                  <a:fillRect l="-693" r="-616" b="-622"/>
                </a:stretch>
              </a:blipFill>
            </p:spPr>
            <p:txBody>
              <a:bodyPr/>
              <a:lstStyle/>
              <a:p>
                <a:r>
                  <a:rPr lang="pt-BR">
                    <a:noFill/>
                  </a:rPr>
                  <a:t> </a:t>
                </a:r>
              </a:p>
            </p:txBody>
          </p:sp>
        </mc:Fallback>
      </mc:AlternateContent>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xmlns="" id="{1D3E9ED4-C68B-4CC0-A05D-5AA68C5F0A25}"/>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pic>
        <p:nvPicPr>
          <p:cNvPr id="2" name="Imagem 1">
            <a:extLst>
              <a:ext uri="{FF2B5EF4-FFF2-40B4-BE49-F238E27FC236}">
                <a16:creationId xmlns:a16="http://schemas.microsoft.com/office/drawing/2014/main" xmlns="" id="{2E6F973D-7797-44FE-8E46-7B06E9523EF0}"/>
              </a:ext>
            </a:extLst>
          </p:cNvPr>
          <p:cNvPicPr>
            <a:picLocks noChangeAspect="1"/>
          </p:cNvPicPr>
          <p:nvPr/>
        </p:nvPicPr>
        <p:blipFill>
          <a:blip r:embed="rId2"/>
          <a:stretch>
            <a:fillRect/>
          </a:stretch>
        </p:blipFill>
        <p:spPr>
          <a:xfrm>
            <a:off x="1001486" y="2097586"/>
            <a:ext cx="7019288" cy="2412502"/>
          </a:xfrm>
          <a:prstGeom prst="rect">
            <a:avLst/>
          </a:prstGeom>
        </p:spPr>
      </p:pic>
      <p:sp>
        <p:nvSpPr>
          <p:cNvPr id="3" name="CaixaDeTexto 2">
            <a:extLst>
              <a:ext uri="{FF2B5EF4-FFF2-40B4-BE49-F238E27FC236}">
                <a16:creationId xmlns:a16="http://schemas.microsoft.com/office/drawing/2014/main" xmlns="" id="{ACD7AE4B-BE2C-48CF-8199-C6F61E093CFC}"/>
              </a:ext>
            </a:extLst>
          </p:cNvPr>
          <p:cNvSpPr txBox="1"/>
          <p:nvPr/>
        </p:nvSpPr>
        <p:spPr>
          <a:xfrm>
            <a:off x="468540" y="1030242"/>
            <a:ext cx="7920000" cy="1243417"/>
          </a:xfrm>
          <a:prstGeom prst="rect">
            <a:avLst/>
          </a:prstGeom>
          <a:noFill/>
        </p:spPr>
        <p:txBody>
          <a:bodyPr wrap="square" rtlCol="0">
            <a:spAutoFit/>
          </a:bodyPr>
          <a:lstStyle/>
          <a:p>
            <a:pPr>
              <a:lnSpc>
                <a:spcPct val="120000"/>
              </a:lnSpc>
              <a:spcAft>
                <a:spcPts val="1200"/>
              </a:spcAft>
            </a:pPr>
            <a:r>
              <a:rPr lang="pt-BR" b="1" dirty="0">
                <a:solidFill>
                  <a:schemeClr val="accent2"/>
                </a:solidFill>
              </a:rPr>
              <a:t>Determinação dos limites de aceitação (LA)</a:t>
            </a:r>
          </a:p>
          <a:p>
            <a:pPr>
              <a:lnSpc>
                <a:spcPct val="120000"/>
              </a:lnSpc>
            </a:pPr>
            <a:r>
              <a:rPr lang="pt-BR" dirty="0"/>
              <a:t>Caso encontremos um valor para a massa da peça igual a 10,020 g, seu valor será descrito como sendo: (10,020 ± 0,005) g</a:t>
            </a:r>
          </a:p>
        </p:txBody>
      </p:sp>
      <p:sp>
        <p:nvSpPr>
          <p:cNvPr id="9" name="CaixaDeTexto 8">
            <a:extLst>
              <a:ext uri="{FF2B5EF4-FFF2-40B4-BE49-F238E27FC236}">
                <a16:creationId xmlns:a16="http://schemas.microsoft.com/office/drawing/2014/main" xmlns="" id="{8EC2CBC1-F562-4669-8A54-6631666D647C}"/>
              </a:ext>
            </a:extLst>
          </p:cNvPr>
          <p:cNvSpPr txBox="1"/>
          <p:nvPr/>
        </p:nvSpPr>
        <p:spPr>
          <a:xfrm>
            <a:off x="468540" y="4466545"/>
            <a:ext cx="7920000" cy="1732141"/>
          </a:xfrm>
          <a:prstGeom prst="rect">
            <a:avLst/>
          </a:prstGeom>
          <a:noFill/>
        </p:spPr>
        <p:txBody>
          <a:bodyPr wrap="square" rtlCol="0">
            <a:spAutoFit/>
          </a:bodyPr>
          <a:lstStyle/>
          <a:p>
            <a:pPr algn="just">
              <a:lnSpc>
                <a:spcPct val="120000"/>
              </a:lnSpc>
            </a:pPr>
            <a:r>
              <a:rPr lang="pt-BR" dirty="0"/>
              <a:t>Observe que o valor 10,020 g está dentro da especificação (LSE) mas a peça não pode ser aprovada, uma vez que o resultado da medição pode ser até 10,025 g (fora da especificação). </a:t>
            </a:r>
          </a:p>
          <a:p>
            <a:pPr algn="just">
              <a:lnSpc>
                <a:spcPct val="120000"/>
              </a:lnSpc>
            </a:pPr>
            <a:r>
              <a:rPr lang="pt-BR" dirty="0"/>
              <a:t>Concluímos que: Os limites de aceitação (LA) para a massa da peça devem estar entre </a:t>
            </a:r>
            <a:r>
              <a:rPr lang="pt-BR" b="1" dirty="0"/>
              <a:t>9,985 g a 10,015 g</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1"/>
          </p:nvPr>
        </p:nvSpPr>
        <p:spPr bwMode="auto">
          <a:xfrm>
            <a:off x="382586" y="1008290"/>
            <a:ext cx="7920000" cy="43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eaLnBrk="1" hangingPunct="1">
              <a:lnSpc>
                <a:spcPct val="120000"/>
              </a:lnSpc>
              <a:spcBef>
                <a:spcPts val="0"/>
              </a:spcBef>
              <a:buFontTx/>
              <a:buNone/>
            </a:pPr>
            <a:r>
              <a:rPr lang="pt-BR" altLang="pt-BR" sz="1800" dirty="0"/>
              <a:t>Percebemos que o limite de aceitação (LA) leva em conta o erro máximo do instrumento utilizado para verificar a conformidade do produto em relação a sua especificação e sempre será inferior aos limites de especificação. </a:t>
            </a:r>
          </a:p>
          <a:p>
            <a:pPr marL="0" indent="0" algn="just" eaLnBrk="1" hangingPunct="1">
              <a:lnSpc>
                <a:spcPct val="120000"/>
              </a:lnSpc>
              <a:spcBef>
                <a:spcPts val="0"/>
              </a:spcBef>
              <a:buFontTx/>
              <a:buNone/>
            </a:pPr>
            <a:endParaRPr lang="pt-BR" altLang="pt-BR" sz="1800" dirty="0"/>
          </a:p>
          <a:p>
            <a:pPr marL="0" indent="0" algn="just" eaLnBrk="1" hangingPunct="1">
              <a:lnSpc>
                <a:spcPct val="120000"/>
              </a:lnSpc>
              <a:spcBef>
                <a:spcPts val="0"/>
              </a:spcBef>
              <a:buFontTx/>
              <a:buNone/>
            </a:pPr>
            <a:r>
              <a:rPr lang="pt-BR" altLang="pt-BR" sz="1800" dirty="0"/>
              <a:t>Neste exemplo, o limite de aceitação passou a ser entre:</a:t>
            </a:r>
          </a:p>
          <a:p>
            <a:pPr marL="0" indent="0" algn="just" eaLnBrk="1" hangingPunct="1">
              <a:lnSpc>
                <a:spcPct val="120000"/>
              </a:lnSpc>
              <a:spcBef>
                <a:spcPts val="0"/>
              </a:spcBef>
              <a:buFontTx/>
              <a:buNone/>
            </a:pPr>
            <a:r>
              <a:rPr lang="pt-BR" altLang="pt-BR" sz="1800" dirty="0"/>
              <a:t>LAI = (9,980 + 0,005 = 9,985 g; LAS = (10,020 - 0,005 = 10,015 g). </a:t>
            </a:r>
          </a:p>
          <a:p>
            <a:pPr marL="0" indent="0" algn="just" eaLnBrk="1" hangingPunct="1">
              <a:lnSpc>
                <a:spcPct val="120000"/>
              </a:lnSpc>
              <a:spcBef>
                <a:spcPts val="0"/>
              </a:spcBef>
              <a:buFontTx/>
              <a:buNone/>
            </a:pPr>
            <a:r>
              <a:rPr lang="pt-BR" altLang="pt-BR" sz="1800" dirty="0"/>
              <a:t>O valor de 9,985 g é chamado limite de aceitação inferior (LAI) e o valor 10,015 g de limite de aceitação superior (LAS).</a:t>
            </a:r>
          </a:p>
          <a:p>
            <a:pPr marL="0" indent="0" algn="just" eaLnBrk="1" hangingPunct="1">
              <a:lnSpc>
                <a:spcPct val="120000"/>
              </a:lnSpc>
              <a:spcBef>
                <a:spcPts val="0"/>
              </a:spcBef>
              <a:buFontTx/>
              <a:buNone/>
            </a:pPr>
            <a:endParaRPr lang="pt-BR" altLang="pt-BR" sz="1800" dirty="0"/>
          </a:p>
          <a:p>
            <a:pPr marL="0" indent="0" algn="just" eaLnBrk="1" hangingPunct="1">
              <a:lnSpc>
                <a:spcPct val="120000"/>
              </a:lnSpc>
              <a:spcBef>
                <a:spcPts val="0"/>
              </a:spcBef>
              <a:buFontTx/>
              <a:buNone/>
            </a:pPr>
            <a:endParaRPr lang="pt-BR" altLang="pt-BR" sz="1800" dirty="0"/>
          </a:p>
          <a:p>
            <a:pPr marL="0" indent="0" algn="just" eaLnBrk="1" hangingPunct="1">
              <a:lnSpc>
                <a:spcPct val="120000"/>
              </a:lnSpc>
              <a:spcBef>
                <a:spcPts val="0"/>
              </a:spcBef>
              <a:buFontTx/>
              <a:buNone/>
            </a:pPr>
            <a:endParaRPr lang="pt-BR" altLang="pt-BR" sz="1800" dirty="0"/>
          </a:p>
          <a:p>
            <a:pPr marL="0" indent="0" algn="just" eaLnBrk="1" hangingPunct="1">
              <a:lnSpc>
                <a:spcPct val="120000"/>
              </a:lnSpc>
              <a:spcBef>
                <a:spcPts val="0"/>
              </a:spcBef>
              <a:buFontTx/>
              <a:buNone/>
            </a:pPr>
            <a:endParaRPr lang="pt-BR" altLang="pt-BR" sz="1800" dirty="0"/>
          </a:p>
          <a:p>
            <a:pPr marL="0" indent="0" algn="just" eaLnBrk="1" hangingPunct="1">
              <a:lnSpc>
                <a:spcPct val="120000"/>
              </a:lnSpc>
              <a:spcBef>
                <a:spcPts val="0"/>
              </a:spcBef>
              <a:buFontTx/>
              <a:buNone/>
            </a:pPr>
            <a:r>
              <a:rPr lang="pt-BR" altLang="pt-BR" sz="1800" dirty="0"/>
              <a:t> </a:t>
            </a:r>
          </a:p>
        </p:txBody>
      </p:sp>
      <p:sp>
        <p:nvSpPr>
          <p:cNvPr id="6" name="Rectangle 2">
            <a:extLst>
              <a:ext uri="{FF2B5EF4-FFF2-40B4-BE49-F238E27FC236}">
                <a16:creationId xmlns:a16="http://schemas.microsoft.com/office/drawing/2014/main" xmlns="" id="{A0C307EC-C366-4DCD-A9EC-E951F7889B24}"/>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pic>
        <p:nvPicPr>
          <p:cNvPr id="7" name="Imagem 6">
            <a:extLst>
              <a:ext uri="{FF2B5EF4-FFF2-40B4-BE49-F238E27FC236}">
                <a16:creationId xmlns:a16="http://schemas.microsoft.com/office/drawing/2014/main" xmlns="" id="{A7A20AD0-CDA9-4945-BEA8-5BFA41AAD04A}"/>
              </a:ext>
            </a:extLst>
          </p:cNvPr>
          <p:cNvPicPr>
            <a:picLocks noChangeAspect="1"/>
          </p:cNvPicPr>
          <p:nvPr/>
        </p:nvPicPr>
        <p:blipFill>
          <a:blip r:embed="rId2"/>
          <a:stretch>
            <a:fillRect/>
          </a:stretch>
        </p:blipFill>
        <p:spPr>
          <a:xfrm>
            <a:off x="1021626" y="3766729"/>
            <a:ext cx="7019288" cy="2412502"/>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8D5C8069-D895-4921-94B5-478FF0FB55C1}"/>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xmlns="" id="{8851EF9B-D5E1-4D08-B434-E8C10BC73FF4}"/>
                  </a:ext>
                </a:extLst>
              </p:cNvPr>
              <p:cNvSpPr txBox="1"/>
              <p:nvPr/>
            </p:nvSpPr>
            <p:spPr>
              <a:xfrm>
                <a:off x="551543" y="1049468"/>
                <a:ext cx="7920000" cy="4713726"/>
              </a:xfrm>
              <a:prstGeom prst="rect">
                <a:avLst/>
              </a:prstGeom>
              <a:noFill/>
            </p:spPr>
            <p:txBody>
              <a:bodyPr wrap="square" rtlCol="0">
                <a:spAutoFit/>
              </a:bodyPr>
              <a:lstStyle/>
              <a:p>
                <a:pPr algn="just">
                  <a:lnSpc>
                    <a:spcPct val="120000"/>
                  </a:lnSpc>
                </a:pPr>
                <a:r>
                  <a:rPr lang="pt-BR" dirty="0"/>
                  <a:t>Para determinarmos os LAI e LAS, devemos aplicar as equações:</a:t>
                </a:r>
              </a:p>
              <a:p>
                <a:pPr algn="ctr">
                  <a:lnSpc>
                    <a:spcPct val="120000"/>
                  </a:lnSpc>
                </a:pPr>
                <a:r>
                  <a:rPr lang="pt-BR" dirty="0"/>
                  <a:t>LAI = LIE + EMA</a:t>
                </a:r>
              </a:p>
              <a:p>
                <a:pPr algn="ctr">
                  <a:lnSpc>
                    <a:spcPct val="120000"/>
                  </a:lnSpc>
                </a:pPr>
                <a:r>
                  <a:rPr lang="pt-BR" dirty="0"/>
                  <a:t>LSA = LSE – EMA</a:t>
                </a:r>
              </a:p>
              <a:p>
                <a:pPr algn="just">
                  <a:lnSpc>
                    <a:spcPct val="120000"/>
                  </a:lnSpc>
                </a:pPr>
                <a:r>
                  <a:rPr lang="pt-BR" dirty="0"/>
                  <a:t>O que se deseja é ter os limites de aceitação (LA) os mais próximos possíveis dos limites de especificação. Para tanto, devemos minimizar os erros máximos admissíveis (EMA)</a:t>
                </a:r>
              </a:p>
              <a:p>
                <a:pPr algn="just">
                  <a:lnSpc>
                    <a:spcPct val="120000"/>
                  </a:lnSpc>
                </a:pPr>
                <a:endParaRPr lang="pt-BR" dirty="0"/>
              </a:p>
              <a:p>
                <a:pPr algn="just">
                  <a:lnSpc>
                    <a:spcPct val="120000"/>
                  </a:lnSpc>
                </a:pPr>
                <a:r>
                  <a:rPr lang="pt-BR" b="1" dirty="0"/>
                  <a:t>Determinação do Critério de Aceitação de um instrumento de medição(CA)</a:t>
                </a:r>
              </a:p>
              <a:p>
                <a:pPr algn="just">
                  <a:lnSpc>
                    <a:spcPct val="120000"/>
                  </a:lnSpc>
                </a:pPr>
                <a:r>
                  <a:rPr lang="pt-BR" dirty="0"/>
                  <a:t>Para determinarmos o CA de um instrumento de medição, com vistas ao controle de qualidade de um produto ou processo, devemos dividir o intervalo de tolerância (IT) por um fator de segurança (β), que pode variar de 10, 5, 4 até 3. </a:t>
                </a:r>
              </a:p>
              <a:p>
                <a:pPr algn="ctr">
                  <a:lnSpc>
                    <a:spcPct val="120000"/>
                  </a:lnSpc>
                </a:pPr>
                <a:r>
                  <a:rPr lang="pt-BR" b="0" dirty="0"/>
                  <a:t>C</a:t>
                </a:r>
                <a14:m>
                  <m:oMath xmlns:m="http://schemas.openxmlformats.org/officeDocument/2006/math">
                    <m:r>
                      <a:rPr lang="pt-BR" b="0" i="1" smtClean="0">
                        <a:latin typeface="Cambria Math" panose="02040503050406030204" pitchFamily="18" charset="0"/>
                      </a:rPr>
                      <m:t>𝐴</m:t>
                    </m:r>
                    <m:r>
                      <a:rPr lang="pt-BR" b="0" i="1" smtClean="0">
                        <a:latin typeface="Cambria Math" panose="02040503050406030204" pitchFamily="18" charset="0"/>
                      </a:rPr>
                      <m:t>= </m:t>
                    </m:r>
                    <m:f>
                      <m:fPr>
                        <m:ctrlPr>
                          <a:rPr lang="pt-BR" b="0" i="1" smtClean="0">
                            <a:latin typeface="Cambria Math" panose="02040503050406030204" pitchFamily="18" charset="0"/>
                          </a:rPr>
                        </m:ctrlPr>
                      </m:fPr>
                      <m:num>
                        <m:r>
                          <a:rPr lang="pt-BR" b="0" i="1" smtClean="0">
                            <a:latin typeface="Cambria Math" panose="02040503050406030204" pitchFamily="18" charset="0"/>
                          </a:rPr>
                          <m:t>𝐼𝑇</m:t>
                        </m:r>
                      </m:num>
                      <m:den>
                        <m:r>
                          <a:rPr lang="pt-BR" b="0" i="1" smtClean="0">
                            <a:latin typeface="Cambria Math" panose="02040503050406030204" pitchFamily="18" charset="0"/>
                            <a:ea typeface="Cambria Math" panose="02040503050406030204" pitchFamily="18" charset="0"/>
                          </a:rPr>
                          <m:t>𝛽</m:t>
                        </m:r>
                      </m:den>
                    </m:f>
                  </m:oMath>
                </a14:m>
                <a:r>
                  <a:rPr lang="pt-BR" dirty="0"/>
                  <a:t> </a:t>
                </a:r>
              </a:p>
              <a:p>
                <a:pPr algn="just">
                  <a:lnSpc>
                    <a:spcPct val="120000"/>
                  </a:lnSpc>
                </a:pPr>
                <a:r>
                  <a:rPr lang="pt-BR" dirty="0"/>
                  <a:t>Onde IT é </a:t>
                </a:r>
                <a14:m>
                  <m:oMath xmlns:m="http://schemas.openxmlformats.org/officeDocument/2006/math">
                    <m:f>
                      <m:fPr>
                        <m:ctrlPr>
                          <a:rPr lang="pt-BR" i="1" smtClean="0">
                            <a:latin typeface="Cambria Math" panose="02040503050406030204" pitchFamily="18" charset="0"/>
                          </a:rPr>
                        </m:ctrlPr>
                      </m:fPr>
                      <m:num>
                        <m:r>
                          <a:rPr lang="pt-BR" b="0" i="1" smtClean="0">
                            <a:latin typeface="Cambria Math" panose="02040503050406030204" pitchFamily="18" charset="0"/>
                          </a:rPr>
                          <m:t>𝐿𝑆𝐸</m:t>
                        </m:r>
                        <m:r>
                          <a:rPr lang="pt-BR" b="0" i="1" smtClean="0">
                            <a:latin typeface="Cambria Math" panose="02040503050406030204" pitchFamily="18" charset="0"/>
                          </a:rPr>
                          <m:t>−</m:t>
                        </m:r>
                        <m:r>
                          <a:rPr lang="pt-BR" b="0" i="1" smtClean="0">
                            <a:latin typeface="Cambria Math" panose="02040503050406030204" pitchFamily="18" charset="0"/>
                          </a:rPr>
                          <m:t>𝐿𝐼𝐸</m:t>
                        </m:r>
                      </m:num>
                      <m:den>
                        <m:r>
                          <a:rPr lang="pt-BR" b="0" i="1" smtClean="0">
                            <a:latin typeface="Cambria Math" panose="02040503050406030204" pitchFamily="18" charset="0"/>
                          </a:rPr>
                          <m:t>2</m:t>
                        </m:r>
                      </m:den>
                    </m:f>
                  </m:oMath>
                </a14:m>
                <a:endParaRPr lang="pt-BR" dirty="0"/>
              </a:p>
            </p:txBody>
          </p:sp>
        </mc:Choice>
        <mc:Fallback xmlns="">
          <p:sp>
            <p:nvSpPr>
              <p:cNvPr id="2" name="CaixaDeTexto 1">
                <a:extLst>
                  <a:ext uri="{FF2B5EF4-FFF2-40B4-BE49-F238E27FC236}">
                    <a16:creationId xmlns:a16="http://schemas.microsoft.com/office/drawing/2014/main" id="{8851EF9B-D5E1-4D08-B434-E8C10BC73FF4}"/>
                  </a:ext>
                </a:extLst>
              </p:cNvPr>
              <p:cNvSpPr txBox="1">
                <a:spLocks noRot="1" noChangeAspect="1" noMove="1" noResize="1" noEditPoints="1" noAdjustHandles="1" noChangeArrowheads="1" noChangeShapeType="1" noTextEdit="1"/>
              </p:cNvSpPr>
              <p:nvPr/>
            </p:nvSpPr>
            <p:spPr>
              <a:xfrm>
                <a:off x="551543" y="1049468"/>
                <a:ext cx="7920000" cy="4713726"/>
              </a:xfrm>
              <a:prstGeom prst="rect">
                <a:avLst/>
              </a:prstGeom>
              <a:blipFill>
                <a:blip r:embed="rId2"/>
                <a:stretch>
                  <a:fillRect l="-615" r="-615"/>
                </a:stretch>
              </a:blipFill>
            </p:spPr>
            <p:txBody>
              <a:bodyPr/>
              <a:lstStyle/>
              <a:p>
                <a:r>
                  <a:rPr lang="pt-BR">
                    <a:noFill/>
                  </a:rPr>
                  <a:t> </a:t>
                </a:r>
              </a:p>
            </p:txBody>
          </p:sp>
        </mc:Fallback>
      </mc:AlternateContent>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457200" y="1133475"/>
            <a:ext cx="8229600"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altLang="pt-BR" sz="1800" b="1" dirty="0">
                <a:solidFill>
                  <a:schemeClr val="accent2"/>
                </a:solidFill>
                <a:latin typeface="Calibri" pitchFamily="34" charset="0"/>
                <a:ea typeface="Calibri" pitchFamily="34" charset="0"/>
                <a:cs typeface="Calibri" pitchFamily="34" charset="0"/>
              </a:rPr>
              <a:t>Passo a passo para definir Critério de Aceitação (C.A)</a:t>
            </a:r>
          </a:p>
        </p:txBody>
      </p:sp>
      <p:sp>
        <p:nvSpPr>
          <p:cNvPr id="112643" name="Rectangle 3"/>
          <p:cNvSpPr>
            <a:spLocks noGrp="1" noChangeArrowheads="1"/>
          </p:cNvSpPr>
          <p:nvPr>
            <p:ph type="body" idx="1"/>
          </p:nvPr>
        </p:nvSpPr>
        <p:spPr bwMode="auto">
          <a:xfrm>
            <a:off x="547314" y="1664634"/>
            <a:ext cx="8507412" cy="39719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spcBef>
                <a:spcPct val="40000"/>
              </a:spcBef>
              <a:buNone/>
              <a:defRPr/>
            </a:pPr>
            <a:r>
              <a:rPr lang="pt-BR" altLang="pt-BR" sz="1800" b="1" dirty="0">
                <a:solidFill>
                  <a:schemeClr val="accent1"/>
                </a:solidFill>
                <a:latin typeface="+mj-lt"/>
                <a:cs typeface="Calibri" panose="020F0502020204030204" pitchFamily="34" charset="0"/>
              </a:rPr>
              <a:t>Passo 1: Conhecer a tolerância do processo.</a:t>
            </a:r>
          </a:p>
          <a:p>
            <a:pPr marL="0" indent="0" algn="just">
              <a:spcBef>
                <a:spcPct val="40000"/>
              </a:spcBef>
              <a:buNone/>
              <a:defRPr/>
            </a:pPr>
            <a:r>
              <a:rPr lang="pt-BR" altLang="pt-BR" sz="1800" dirty="0">
                <a:latin typeface="+mj-lt"/>
                <a:cs typeface="Calibri" panose="020F0502020204030204" pitchFamily="34" charset="0"/>
              </a:rPr>
              <a:t>A tolerância de um processo representa a sua máxima variação. Logo, para determinar a tolerância devemos definir essa máxima variação. Ela pode estar definida por </a:t>
            </a:r>
            <a:r>
              <a:rPr lang="pt-BR" altLang="pt-BR" sz="1800" b="1" dirty="0">
                <a:latin typeface="+mj-lt"/>
                <a:cs typeface="Calibri" panose="020F0502020204030204" pitchFamily="34" charset="0"/>
              </a:rPr>
              <a:t>regulamentação técnica</a:t>
            </a:r>
            <a:r>
              <a:rPr lang="pt-BR" altLang="pt-BR" sz="1800" dirty="0">
                <a:latin typeface="+mj-lt"/>
                <a:cs typeface="Calibri" panose="020F0502020204030204" pitchFamily="34" charset="0"/>
              </a:rPr>
              <a:t>, </a:t>
            </a:r>
            <a:r>
              <a:rPr lang="pt-BR" altLang="pt-BR" sz="1800" b="1" dirty="0">
                <a:latin typeface="+mj-lt"/>
                <a:cs typeface="Calibri" panose="020F0502020204030204" pitchFamily="34" charset="0"/>
              </a:rPr>
              <a:t>norma técnica</a:t>
            </a:r>
            <a:r>
              <a:rPr lang="pt-BR" altLang="pt-BR" sz="1800" dirty="0">
                <a:latin typeface="+mj-lt"/>
                <a:cs typeface="Calibri" panose="020F0502020204030204" pitchFamily="34" charset="0"/>
              </a:rPr>
              <a:t>, </a:t>
            </a:r>
            <a:r>
              <a:rPr lang="pt-BR" altLang="pt-BR" sz="1800" b="1" dirty="0">
                <a:latin typeface="+mj-lt"/>
                <a:cs typeface="Calibri" panose="020F0502020204030204" pitchFamily="34" charset="0"/>
              </a:rPr>
              <a:t>portaria</a:t>
            </a:r>
            <a:r>
              <a:rPr lang="pt-BR" altLang="pt-BR" sz="1800" dirty="0">
                <a:latin typeface="+mj-lt"/>
                <a:cs typeface="Calibri" panose="020F0502020204030204" pitchFamily="34" charset="0"/>
              </a:rPr>
              <a:t>, ou por </a:t>
            </a:r>
            <a:r>
              <a:rPr lang="pt-BR" altLang="pt-BR" sz="1800" b="1" dirty="0">
                <a:latin typeface="+mj-lt"/>
                <a:cs typeface="Calibri" panose="020F0502020204030204" pitchFamily="34" charset="0"/>
              </a:rPr>
              <a:t>conhecimento experimental </a:t>
            </a:r>
            <a:r>
              <a:rPr lang="pt-BR" altLang="pt-BR" sz="1800" dirty="0">
                <a:latin typeface="+mj-lt"/>
                <a:cs typeface="Calibri" panose="020F0502020204030204" pitchFamily="34" charset="0"/>
              </a:rPr>
              <a:t>do processo. </a:t>
            </a:r>
          </a:p>
          <a:p>
            <a:pPr marL="0" indent="0" algn="just">
              <a:spcBef>
                <a:spcPct val="40000"/>
              </a:spcBef>
              <a:buNone/>
              <a:defRPr/>
            </a:pPr>
            <a:endParaRPr lang="pt-BR" altLang="pt-BR" sz="1800" dirty="0">
              <a:latin typeface="+mj-lt"/>
              <a:cs typeface="Calibri" panose="020F0502020204030204" pitchFamily="34" charset="0"/>
            </a:endParaRPr>
          </a:p>
          <a:p>
            <a:pPr marL="0" indent="0" algn="just">
              <a:spcBef>
                <a:spcPct val="40000"/>
              </a:spcBef>
              <a:buNone/>
              <a:defRPr/>
            </a:pPr>
            <a:r>
              <a:rPr lang="pt-BR" altLang="pt-BR" sz="1800" b="1" dirty="0">
                <a:solidFill>
                  <a:schemeClr val="accent1"/>
                </a:solidFill>
                <a:latin typeface="+mj-lt"/>
                <a:cs typeface="Calibri" panose="020F0502020204030204" pitchFamily="34" charset="0"/>
              </a:rPr>
              <a:t>Passo 2: Estabelecer critério de aceitação para os instrumentos de medição.</a:t>
            </a:r>
          </a:p>
          <a:p>
            <a:pPr marL="0" indent="0" algn="just">
              <a:spcBef>
                <a:spcPct val="40000"/>
              </a:spcBef>
              <a:buNone/>
              <a:defRPr/>
            </a:pPr>
            <a:r>
              <a:rPr lang="pt-BR" altLang="pt-BR" sz="1800" dirty="0">
                <a:latin typeface="+mj-lt"/>
                <a:cs typeface="Calibri" panose="020F0502020204030204" pitchFamily="34" charset="0"/>
              </a:rPr>
              <a:t>Como já vimos, o CA é definidos por uma fração da tolerância do processo. Essa fração pode ser 1/5 , 1/4 , 1/10 e no mínimo 1/3 da tolerância.</a:t>
            </a:r>
          </a:p>
          <a:p>
            <a:pPr marL="0" indent="0" algn="just">
              <a:spcBef>
                <a:spcPct val="40000"/>
              </a:spcBef>
              <a:buNone/>
              <a:defRPr/>
            </a:pPr>
            <a:r>
              <a:rPr lang="pt-BR" altLang="pt-BR" sz="1800" dirty="0">
                <a:latin typeface="+mj-lt"/>
                <a:cs typeface="Calibri" panose="020F0502020204030204" pitchFamily="34" charset="0"/>
              </a:rPr>
              <a:t>Vamos ver o exemplo da massa da peça. </a:t>
            </a:r>
          </a:p>
          <a:p>
            <a:pPr marL="0" indent="0" algn="just">
              <a:spcBef>
                <a:spcPct val="40000"/>
              </a:spcBef>
              <a:buNone/>
              <a:defRPr/>
            </a:pPr>
            <a:endParaRPr lang="pt-BR" altLang="pt-BR" sz="1800" dirty="0">
              <a:latin typeface="+mj-lt"/>
              <a:cs typeface="Calibri" panose="020F0502020204030204" pitchFamily="34" charset="0"/>
            </a:endParaRPr>
          </a:p>
        </p:txBody>
      </p:sp>
      <p:sp>
        <p:nvSpPr>
          <p:cNvPr id="6" name="Rectangle 2">
            <a:extLst>
              <a:ext uri="{FF2B5EF4-FFF2-40B4-BE49-F238E27FC236}">
                <a16:creationId xmlns:a16="http://schemas.microsoft.com/office/drawing/2014/main" xmlns="" id="{017238D0-4643-4307-A47D-1E57D6027512}"/>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spTree>
    <p:extLst>
      <p:ext uri="{BB962C8B-B14F-4D97-AF65-F5344CB8AC3E}">
        <p14:creationId xmlns:p14="http://schemas.microsoft.com/office/powerpoint/2010/main" val="3802116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DEE145B7-5433-452F-9661-F4CC5CFA18D3}"/>
              </a:ext>
            </a:extLst>
          </p:cNvPr>
          <p:cNvSpPr/>
          <p:nvPr/>
        </p:nvSpPr>
        <p:spPr>
          <a:xfrm>
            <a:off x="540367" y="1680266"/>
            <a:ext cx="7920000" cy="3570208"/>
          </a:xfrm>
          <a:prstGeom prst="rect">
            <a:avLst/>
          </a:prstGeom>
        </p:spPr>
        <p:txBody>
          <a:bodyPr wrap="square">
            <a:spAutoFit/>
          </a:bodyPr>
          <a:lstStyle/>
          <a:p>
            <a:pPr algn="just">
              <a:lnSpc>
                <a:spcPct val="120000"/>
              </a:lnSpc>
              <a:spcAft>
                <a:spcPts val="1200"/>
              </a:spcAft>
            </a:pPr>
            <a:r>
              <a:rPr lang="pt-BR" b="1" dirty="0">
                <a:solidFill>
                  <a:schemeClr val="accent2"/>
                </a:solidFill>
                <a:latin typeface="+mj-lt"/>
                <a:ea typeface="Times New Roman" panose="02020603050405020304" pitchFamily="18" charset="0"/>
              </a:rPr>
              <a:t>Determinação do Critério de Aceitação (CA)</a:t>
            </a:r>
          </a:p>
          <a:p>
            <a:pPr algn="just">
              <a:lnSpc>
                <a:spcPct val="120000"/>
              </a:lnSpc>
            </a:pPr>
            <a:r>
              <a:rPr lang="pt-BR" dirty="0">
                <a:latin typeface="+mj-lt"/>
                <a:ea typeface="Times New Roman" panose="02020603050405020304" pitchFamily="18" charset="0"/>
              </a:rPr>
              <a:t>No exemplo da massa da peça, temos o intervalo de tolerância (IT) igual a </a:t>
            </a:r>
            <a:r>
              <a:rPr lang="pt-BR" b="1" dirty="0">
                <a:latin typeface="+mj-lt"/>
                <a:ea typeface="Times New Roman" panose="02020603050405020304" pitchFamily="18" charset="0"/>
              </a:rPr>
              <a:t>±</a:t>
            </a:r>
            <a:r>
              <a:rPr lang="pt-BR" dirty="0">
                <a:latin typeface="+mj-lt"/>
                <a:ea typeface="Times New Roman" panose="02020603050405020304" pitchFamily="18" charset="0"/>
              </a:rPr>
              <a:t> 0,02 g</a:t>
            </a:r>
          </a:p>
          <a:p>
            <a:pPr algn="just">
              <a:lnSpc>
                <a:spcPct val="120000"/>
              </a:lnSpc>
            </a:pPr>
            <a:r>
              <a:rPr lang="pt-BR" dirty="0">
                <a:latin typeface="+mj-lt"/>
                <a:ea typeface="Times New Roman" panose="02020603050405020304" pitchFamily="18" charset="0"/>
              </a:rPr>
              <a:t>Se adotarmos:</a:t>
            </a:r>
          </a:p>
          <a:p>
            <a:pPr marL="342900" indent="-342900">
              <a:lnSpc>
                <a:spcPct val="120000"/>
              </a:lnSpc>
              <a:buAutoNum type="alphaLcParenBoth"/>
            </a:pPr>
            <a:r>
              <a:rPr lang="pt-BR" dirty="0">
                <a:latin typeface="+mj-lt"/>
                <a:ea typeface="Times New Roman" panose="02020603050405020304" pitchFamily="18" charset="0"/>
                <a:sym typeface="Symbol" panose="05050102010706020507" pitchFamily="18" charset="2"/>
              </a:rPr>
              <a:t></a:t>
            </a:r>
            <a:r>
              <a:rPr lang="pt-BR" dirty="0">
                <a:latin typeface="+mj-lt"/>
                <a:ea typeface="Times New Roman" panose="02020603050405020304" pitchFamily="18" charset="0"/>
              </a:rPr>
              <a:t> = 10, temos CA = ± 0,002 g. Assim, os limites de aceitação passam a ser:</a:t>
            </a:r>
          </a:p>
          <a:p>
            <a:pPr>
              <a:lnSpc>
                <a:spcPct val="120000"/>
              </a:lnSpc>
            </a:pPr>
            <a:endParaRPr lang="pt-BR" dirty="0">
              <a:latin typeface="+mj-lt"/>
              <a:ea typeface="Times New Roman" panose="02020603050405020304" pitchFamily="18" charset="0"/>
            </a:endParaRPr>
          </a:p>
          <a:p>
            <a:pPr algn="ctr">
              <a:lnSpc>
                <a:spcPct val="120000"/>
              </a:lnSpc>
            </a:pPr>
            <a:r>
              <a:rPr lang="pt-BR" b="1" dirty="0">
                <a:latin typeface="+mj-lt"/>
                <a:ea typeface="Times New Roman" panose="02020603050405020304" pitchFamily="18" charset="0"/>
              </a:rPr>
              <a:t>LIC = 9,982 g e LSC = 10,018 g.</a:t>
            </a:r>
          </a:p>
          <a:p>
            <a:pPr algn="ctr">
              <a:lnSpc>
                <a:spcPct val="120000"/>
              </a:lnSpc>
            </a:pPr>
            <a:endParaRPr lang="pt-BR" b="1" dirty="0">
              <a:latin typeface="+mj-lt"/>
              <a:ea typeface="Times New Roman" panose="02020603050405020304" pitchFamily="18" charset="0"/>
            </a:endParaRPr>
          </a:p>
          <a:p>
            <a:pPr algn="just">
              <a:lnSpc>
                <a:spcPct val="120000"/>
              </a:lnSpc>
            </a:pPr>
            <a:r>
              <a:rPr lang="pt-BR" dirty="0">
                <a:latin typeface="+mj-lt"/>
                <a:ea typeface="Times New Roman" panose="02020603050405020304" pitchFamily="18" charset="0"/>
              </a:rPr>
              <a:t>(b) </a:t>
            </a:r>
            <a:r>
              <a:rPr lang="pt-BR" dirty="0">
                <a:latin typeface="+mj-lt"/>
                <a:ea typeface="Times New Roman" panose="02020603050405020304" pitchFamily="18" charset="0"/>
                <a:sym typeface="Symbol" panose="05050102010706020507" pitchFamily="18" charset="2"/>
              </a:rPr>
              <a:t></a:t>
            </a:r>
            <a:r>
              <a:rPr lang="pt-BR" dirty="0">
                <a:latin typeface="+mj-lt"/>
                <a:ea typeface="Times New Roman" panose="02020603050405020304" pitchFamily="18" charset="0"/>
              </a:rPr>
              <a:t> = 5, temos CA = ± 0,004 g. Assim, os limites de aceitação passam a ser:</a:t>
            </a:r>
          </a:p>
          <a:p>
            <a:pPr algn="just">
              <a:lnSpc>
                <a:spcPct val="120000"/>
              </a:lnSpc>
            </a:pPr>
            <a:endParaRPr lang="pt-BR" dirty="0">
              <a:latin typeface="+mj-lt"/>
              <a:ea typeface="Times New Roman" panose="02020603050405020304" pitchFamily="18" charset="0"/>
            </a:endParaRPr>
          </a:p>
          <a:p>
            <a:pPr algn="ctr">
              <a:lnSpc>
                <a:spcPct val="120000"/>
              </a:lnSpc>
            </a:pPr>
            <a:r>
              <a:rPr lang="pt-BR" b="1" dirty="0">
                <a:latin typeface="+mj-lt"/>
                <a:ea typeface="Times New Roman" panose="02020603050405020304" pitchFamily="18" charset="0"/>
              </a:rPr>
              <a:t>LIC = 9,9,984 g e LSC = 10,016 g.</a:t>
            </a:r>
          </a:p>
        </p:txBody>
      </p:sp>
      <p:sp>
        <p:nvSpPr>
          <p:cNvPr id="6" name="Rectangle 2">
            <a:extLst>
              <a:ext uri="{FF2B5EF4-FFF2-40B4-BE49-F238E27FC236}">
                <a16:creationId xmlns:a16="http://schemas.microsoft.com/office/drawing/2014/main" xmlns="" id="{527584D1-A6A6-48A6-A6A3-557279DB8BDD}"/>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DEE145B7-5433-452F-9661-F4CC5CFA18D3}"/>
              </a:ext>
            </a:extLst>
          </p:cNvPr>
          <p:cNvSpPr/>
          <p:nvPr/>
        </p:nvSpPr>
        <p:spPr>
          <a:xfrm>
            <a:off x="576226" y="1302722"/>
            <a:ext cx="7920000" cy="4235006"/>
          </a:xfrm>
          <a:prstGeom prst="rect">
            <a:avLst/>
          </a:prstGeom>
        </p:spPr>
        <p:txBody>
          <a:bodyPr wrap="square">
            <a:spAutoFit/>
          </a:bodyPr>
          <a:lstStyle/>
          <a:p>
            <a:pPr algn="just">
              <a:lnSpc>
                <a:spcPct val="120000"/>
              </a:lnSpc>
              <a:spcAft>
                <a:spcPts val="1200"/>
              </a:spcAft>
            </a:pPr>
            <a:r>
              <a:rPr lang="pt-BR" b="1" dirty="0">
                <a:solidFill>
                  <a:schemeClr val="accent2"/>
                </a:solidFill>
                <a:latin typeface="+mj-lt"/>
                <a:ea typeface="Times New Roman" panose="02020603050405020304" pitchFamily="18" charset="0"/>
              </a:rPr>
              <a:t>Determinação do Critério de Aceitação (CA)</a:t>
            </a:r>
          </a:p>
          <a:p>
            <a:pPr algn="just">
              <a:lnSpc>
                <a:spcPct val="120000"/>
              </a:lnSpc>
            </a:pPr>
            <a:r>
              <a:rPr lang="pt-BR" dirty="0">
                <a:latin typeface="+mj-lt"/>
                <a:ea typeface="Times New Roman" panose="02020603050405020304" pitchFamily="18" charset="0"/>
              </a:rPr>
              <a:t>(c) </a:t>
            </a:r>
            <a:r>
              <a:rPr lang="pt-BR" dirty="0">
                <a:latin typeface="+mj-lt"/>
                <a:ea typeface="Times New Roman" panose="02020603050405020304" pitchFamily="18" charset="0"/>
                <a:sym typeface="Symbol" panose="05050102010706020507" pitchFamily="18" charset="2"/>
              </a:rPr>
              <a:t></a:t>
            </a:r>
            <a:r>
              <a:rPr lang="pt-BR" dirty="0">
                <a:latin typeface="+mj-lt"/>
                <a:ea typeface="Times New Roman" panose="02020603050405020304" pitchFamily="18" charset="0"/>
              </a:rPr>
              <a:t> = 4, temos CA = ± 0,005 g. Assim, os limites de aceitação passam a ser:</a:t>
            </a:r>
          </a:p>
          <a:p>
            <a:pPr algn="just">
              <a:lnSpc>
                <a:spcPct val="120000"/>
              </a:lnSpc>
            </a:pPr>
            <a:endParaRPr lang="pt-BR" dirty="0">
              <a:latin typeface="+mj-lt"/>
              <a:ea typeface="Times New Roman" panose="02020603050405020304" pitchFamily="18" charset="0"/>
            </a:endParaRPr>
          </a:p>
          <a:p>
            <a:pPr algn="ctr">
              <a:lnSpc>
                <a:spcPct val="120000"/>
              </a:lnSpc>
            </a:pPr>
            <a:r>
              <a:rPr lang="pt-BR" b="1" dirty="0">
                <a:latin typeface="+mj-lt"/>
                <a:ea typeface="Times New Roman" panose="02020603050405020304" pitchFamily="18" charset="0"/>
              </a:rPr>
              <a:t>LIC = 9,985 g e LSC = 10,015 g.</a:t>
            </a:r>
          </a:p>
          <a:p>
            <a:pPr algn="ctr">
              <a:lnSpc>
                <a:spcPct val="120000"/>
              </a:lnSpc>
            </a:pPr>
            <a:endParaRPr lang="pt-BR" b="1" dirty="0">
              <a:latin typeface="+mj-lt"/>
              <a:ea typeface="Times New Roman" panose="02020603050405020304" pitchFamily="18" charset="0"/>
            </a:endParaRPr>
          </a:p>
          <a:p>
            <a:pPr algn="just">
              <a:lnSpc>
                <a:spcPct val="120000"/>
              </a:lnSpc>
            </a:pPr>
            <a:r>
              <a:rPr lang="pt-BR" dirty="0">
                <a:latin typeface="+mj-lt"/>
                <a:ea typeface="Times New Roman" panose="02020603050405020304" pitchFamily="18" charset="0"/>
              </a:rPr>
              <a:t>(d) </a:t>
            </a:r>
            <a:r>
              <a:rPr lang="pt-BR" dirty="0">
                <a:latin typeface="+mj-lt"/>
                <a:ea typeface="Times New Roman" panose="02020603050405020304" pitchFamily="18" charset="0"/>
                <a:sym typeface="Symbol" panose="05050102010706020507" pitchFamily="18" charset="2"/>
              </a:rPr>
              <a:t></a:t>
            </a:r>
            <a:r>
              <a:rPr lang="pt-BR" dirty="0">
                <a:latin typeface="+mj-lt"/>
                <a:ea typeface="Times New Roman" panose="02020603050405020304" pitchFamily="18" charset="0"/>
              </a:rPr>
              <a:t> = 3, temos CA = ± 0,00666 g (</a:t>
            </a:r>
            <a:r>
              <a:rPr lang="pt-BR" dirty="0">
                <a:latin typeface="+mj-lt"/>
                <a:ea typeface="SimHei" panose="020B0503020204020204" pitchFamily="49" charset="-122"/>
              </a:rPr>
              <a:t>≈ 0,007 g)</a:t>
            </a:r>
            <a:r>
              <a:rPr lang="pt-BR" dirty="0">
                <a:latin typeface="+mj-lt"/>
                <a:ea typeface="Times New Roman" panose="02020603050405020304" pitchFamily="18" charset="0"/>
              </a:rPr>
              <a:t>. Assim, os limites de aceitação passam a ser:</a:t>
            </a:r>
          </a:p>
          <a:p>
            <a:pPr algn="ctr">
              <a:lnSpc>
                <a:spcPct val="120000"/>
              </a:lnSpc>
            </a:pPr>
            <a:r>
              <a:rPr lang="pt-BR" b="1" dirty="0">
                <a:latin typeface="+mj-lt"/>
                <a:ea typeface="Times New Roman" panose="02020603050405020304" pitchFamily="18" charset="0"/>
              </a:rPr>
              <a:t>LIC = 9,987 g e LSC = 10,013 g.</a:t>
            </a:r>
          </a:p>
          <a:p>
            <a:pPr algn="ctr">
              <a:lnSpc>
                <a:spcPct val="120000"/>
              </a:lnSpc>
            </a:pPr>
            <a:endParaRPr lang="pt-BR" b="1" dirty="0">
              <a:latin typeface="+mj-lt"/>
              <a:ea typeface="Times New Roman" panose="02020603050405020304" pitchFamily="18" charset="0"/>
            </a:endParaRPr>
          </a:p>
          <a:p>
            <a:pPr algn="just">
              <a:lnSpc>
                <a:spcPct val="120000"/>
              </a:lnSpc>
            </a:pPr>
            <a:r>
              <a:rPr lang="pt-BR" dirty="0">
                <a:latin typeface="+mj-lt"/>
                <a:ea typeface="Times New Roman" panose="02020603050405020304" pitchFamily="18" charset="0"/>
              </a:rPr>
              <a:t>Lembre-se que no exemplo da massa da peça, o CA foi de ± 0,005 g. Na análise do certificado de calibração da balança em questão, ela estaria aprovada, caso o EMA no certificado fosse igual o inferior a 0,005 g.</a:t>
            </a:r>
          </a:p>
        </p:txBody>
      </p:sp>
      <p:sp>
        <p:nvSpPr>
          <p:cNvPr id="6" name="Rectangle 2">
            <a:extLst>
              <a:ext uri="{FF2B5EF4-FFF2-40B4-BE49-F238E27FC236}">
                <a16:creationId xmlns:a16="http://schemas.microsoft.com/office/drawing/2014/main" xmlns="" id="{527584D1-A6A6-48A6-A6A3-557279DB8BDD}"/>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mc:AlternateContent xmlns:mc="http://schemas.openxmlformats.org/markup-compatibility/2006">
        <mc:Choice xmlns:a14="http://schemas.microsoft.com/office/drawing/2010/main" Requires="a14">
          <p:sp>
            <p:nvSpPr>
              <p:cNvPr id="2" name="CaixaDeTexto 1">
                <a:extLst>
                  <a:ext uri="{FF2B5EF4-FFF2-40B4-BE49-F238E27FC236}">
                    <a16:creationId xmlns:a16="http://schemas.microsoft.com/office/drawing/2014/main" xmlns="" id="{8D89F97E-1609-41F6-AE32-CB5A967A195D}"/>
                  </a:ext>
                </a:extLst>
              </p:cNvPr>
              <p:cNvSpPr txBox="1"/>
              <p:nvPr/>
            </p:nvSpPr>
            <p:spPr>
              <a:xfrm>
                <a:off x="3769970" y="5399229"/>
                <a:ext cx="1847058"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b="1" i="0" smtClean="0">
                          <a:latin typeface="Cambria Math" panose="02040503050406030204" pitchFamily="18" charset="0"/>
                        </a:rPr>
                        <m:t>𝐄𝐌𝐀</m:t>
                      </m:r>
                      <m:r>
                        <a:rPr lang="pt-BR" b="1" i="0" smtClean="0">
                          <a:latin typeface="Cambria Math" panose="02040503050406030204" pitchFamily="18" charset="0"/>
                          <a:ea typeface="Cambria Math" panose="02040503050406030204" pitchFamily="18" charset="0"/>
                        </a:rPr>
                        <m:t>≤</m:t>
                      </m:r>
                      <m:r>
                        <a:rPr lang="pt-BR" b="1" i="0" smtClean="0">
                          <a:latin typeface="Cambria Math" panose="02040503050406030204" pitchFamily="18" charset="0"/>
                          <a:ea typeface="Cambria Math" panose="02040503050406030204" pitchFamily="18" charset="0"/>
                        </a:rPr>
                        <m:t>𝐂𝐀</m:t>
                      </m:r>
                    </m:oMath>
                  </m:oMathPara>
                </a14:m>
                <a:endParaRPr lang="pt-BR" b="1" dirty="0"/>
              </a:p>
            </p:txBody>
          </p:sp>
        </mc:Choice>
        <mc:Fallback>
          <p:sp>
            <p:nvSpPr>
              <p:cNvPr id="2" name="CaixaDeTexto 1">
                <a:extLst>
                  <a:ext uri="{FF2B5EF4-FFF2-40B4-BE49-F238E27FC236}">
                    <a16:creationId xmlns:a16="http://schemas.microsoft.com/office/drawing/2014/main" xmlns:a14="http://schemas.microsoft.com/office/drawing/2010/main" xmlns="" id="{8D89F97E-1609-41F6-AE32-CB5A967A195D}"/>
                  </a:ext>
                </a:extLst>
              </p:cNvPr>
              <p:cNvSpPr txBox="1">
                <a:spLocks noRot="1" noChangeAspect="1" noMove="1" noResize="1" noEditPoints="1" noAdjustHandles="1" noChangeArrowheads="1" noChangeShapeType="1" noTextEdit="1"/>
              </p:cNvSpPr>
              <p:nvPr/>
            </p:nvSpPr>
            <p:spPr>
              <a:xfrm>
                <a:off x="3769970" y="5399229"/>
                <a:ext cx="1847058" cy="276999"/>
              </a:xfrm>
              <a:prstGeom prst="rect">
                <a:avLst/>
              </a:prstGeom>
              <a:blipFill rotWithShape="0">
                <a:blip r:embed="rId2"/>
                <a:stretch>
                  <a:fillRect b="-11111"/>
                </a:stretch>
              </a:blipFill>
            </p:spPr>
            <p:txBody>
              <a:bodyPr/>
              <a:lstStyle/>
              <a:p>
                <a:r>
                  <a:rPr lang="pt-BR">
                    <a:noFill/>
                  </a:rPr>
                  <a:t> </a:t>
                </a:r>
              </a:p>
            </p:txBody>
          </p:sp>
        </mc:Fallback>
      </mc:AlternateContent>
    </p:spTree>
    <p:extLst>
      <p:ext uri="{BB962C8B-B14F-4D97-AF65-F5344CB8AC3E}">
        <p14:creationId xmlns:p14="http://schemas.microsoft.com/office/powerpoint/2010/main" val="27903798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bwMode="auto">
          <a:xfrm>
            <a:off x="628046" y="1411101"/>
            <a:ext cx="7920000" cy="43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eaLnBrk="1" hangingPunct="1">
              <a:lnSpc>
                <a:spcPct val="130000"/>
              </a:lnSpc>
              <a:spcBef>
                <a:spcPts val="0"/>
              </a:spcBef>
              <a:spcAft>
                <a:spcPts val="1200"/>
              </a:spcAft>
              <a:buFontTx/>
              <a:buNone/>
            </a:pPr>
            <a:r>
              <a:rPr lang="pt-BR" altLang="pt-BR" sz="1800" b="1" dirty="0">
                <a:solidFill>
                  <a:schemeClr val="accent2"/>
                </a:solidFill>
                <a:latin typeface="+mj-lt"/>
              </a:rPr>
              <a:t>Escolha do instrumento adequado para um bom controle de qualidade. </a:t>
            </a:r>
          </a:p>
          <a:p>
            <a:pPr marL="0" indent="0" algn="just" eaLnBrk="1" hangingPunct="1">
              <a:lnSpc>
                <a:spcPct val="130000"/>
              </a:lnSpc>
              <a:spcBef>
                <a:spcPts val="0"/>
              </a:spcBef>
              <a:buFontTx/>
              <a:buNone/>
            </a:pPr>
            <a:r>
              <a:rPr lang="pt-BR" altLang="pt-BR" sz="1800" dirty="0">
                <a:latin typeface="+mj-lt"/>
              </a:rPr>
              <a:t>Para decidimos em quantas partes iremos dividir o intervalo de tolerância (IT) do nosso processo, devemos levar em consideração alguns fatores:</a:t>
            </a:r>
          </a:p>
          <a:p>
            <a:pPr marL="0" indent="0" algn="just" eaLnBrk="1" hangingPunct="1">
              <a:lnSpc>
                <a:spcPct val="130000"/>
              </a:lnSpc>
              <a:spcBef>
                <a:spcPts val="0"/>
              </a:spcBef>
              <a:buFontTx/>
              <a:buNone/>
            </a:pPr>
            <a:endParaRPr lang="pt-BR" altLang="pt-BR" sz="1800" dirty="0">
              <a:latin typeface="+mj-lt"/>
            </a:endParaRPr>
          </a:p>
          <a:p>
            <a:pPr marL="0" indent="0" algn="just" eaLnBrk="1" hangingPunct="1">
              <a:lnSpc>
                <a:spcPct val="130000"/>
              </a:lnSpc>
              <a:spcBef>
                <a:spcPts val="0"/>
              </a:spcBef>
              <a:buFontTx/>
              <a:buAutoNum type="arabicPeriod"/>
            </a:pPr>
            <a:r>
              <a:rPr lang="pt-BR" altLang="pt-BR" sz="1800" dirty="0">
                <a:latin typeface="+mj-lt"/>
              </a:rPr>
              <a:t> O processo está sob controle? Ou seja, os valores das variáveis controladas estão com pouca ou nenhuma variação? Se sim, podemos dividir por um </a:t>
            </a:r>
            <a:r>
              <a:rPr lang="pt-BR" altLang="pt-BR" sz="1800" dirty="0">
                <a:latin typeface="+mj-lt"/>
                <a:sym typeface="Symbol" pitchFamily="18" charset="2"/>
              </a:rPr>
              <a:t> pequeno, por exemplo 4 ou 3. Se não, devemos dividir por um  grande, por exemplo 10. Essa postura nos dará mais segurança e consequentemente confiabilidade ao processo de medição. Uma vez que os limites de aceitação (LA) estarão mais afastados dos limites de especificação (LE). </a:t>
            </a:r>
            <a:r>
              <a:rPr lang="pt-BR" altLang="pt-BR" sz="1800" dirty="0">
                <a:latin typeface="+mj-lt"/>
              </a:rPr>
              <a:t> </a:t>
            </a:r>
          </a:p>
        </p:txBody>
      </p:sp>
      <p:sp>
        <p:nvSpPr>
          <p:cNvPr id="4" name="Rectangle 2">
            <a:extLst>
              <a:ext uri="{FF2B5EF4-FFF2-40B4-BE49-F238E27FC236}">
                <a16:creationId xmlns:a16="http://schemas.microsoft.com/office/drawing/2014/main" xmlns="" id="{66006C30-4EBD-4A50-9BC3-939DE38B8AAF}"/>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bwMode="auto">
          <a:xfrm>
            <a:off x="520470" y="1402137"/>
            <a:ext cx="7920000" cy="43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a:lnSpc>
                <a:spcPct val="130000"/>
              </a:lnSpc>
              <a:spcBef>
                <a:spcPts val="0"/>
              </a:spcBef>
              <a:spcAft>
                <a:spcPts val="1200"/>
              </a:spcAft>
              <a:buNone/>
            </a:pPr>
            <a:r>
              <a:rPr lang="pt-BR" altLang="pt-BR" sz="1800" b="1" dirty="0">
                <a:solidFill>
                  <a:schemeClr val="accent2"/>
                </a:solidFill>
                <a:latin typeface="+mj-lt"/>
              </a:rPr>
              <a:t>Escolha do instrumento adequado para um bom controle de qualidade. </a:t>
            </a:r>
          </a:p>
          <a:p>
            <a:pPr marL="0" indent="0" algn="just" eaLnBrk="1" hangingPunct="1">
              <a:lnSpc>
                <a:spcPct val="130000"/>
              </a:lnSpc>
              <a:spcBef>
                <a:spcPts val="0"/>
              </a:spcBef>
              <a:buFontTx/>
              <a:buNone/>
            </a:pPr>
            <a:r>
              <a:rPr lang="pt-BR" altLang="pt-BR" sz="1800" dirty="0">
                <a:latin typeface="+mj-lt"/>
                <a:sym typeface="Symbol" pitchFamily="18" charset="2"/>
              </a:rPr>
              <a:t>2. O instrumento que vamos escolher para controlar o processo possui EMA que atenda ao  escolhido? Ou seja, seu erro ou tendência somados a sua incerteza de medição é inferior ao CA determinado? </a:t>
            </a:r>
          </a:p>
          <a:p>
            <a:pPr marL="0" indent="0" algn="just" eaLnBrk="1" hangingPunct="1">
              <a:lnSpc>
                <a:spcPct val="130000"/>
              </a:lnSpc>
              <a:spcBef>
                <a:spcPts val="0"/>
              </a:spcBef>
              <a:buFontTx/>
              <a:buNone/>
            </a:pPr>
            <a:r>
              <a:rPr lang="pt-BR" altLang="pt-BR" sz="1800" dirty="0">
                <a:latin typeface="+mj-lt"/>
                <a:sym typeface="Symbol" pitchFamily="18" charset="2"/>
              </a:rPr>
              <a:t>Uma boa escolha está associada a resolução do instrumento. É sabido por experiência, que a incerteza de medição de um instrumento em perfeito estado, tem seu valor norteando a sua resolução. Então, um balança de resolução 0,01 g deve ter incerteza de medição em torno de (0,01; 0,02; 0,03) g.  </a:t>
            </a:r>
          </a:p>
          <a:p>
            <a:pPr marL="0" indent="0" algn="just" eaLnBrk="1" hangingPunct="1">
              <a:lnSpc>
                <a:spcPct val="130000"/>
              </a:lnSpc>
              <a:spcBef>
                <a:spcPts val="0"/>
              </a:spcBef>
              <a:buFontTx/>
              <a:buNone/>
            </a:pPr>
            <a:r>
              <a:rPr lang="pt-BR" altLang="pt-BR" sz="1800" b="1" dirty="0">
                <a:latin typeface="+mj-lt"/>
                <a:sym typeface="Symbol" pitchFamily="18" charset="2"/>
              </a:rPr>
              <a:t>Logo, não adianta adotar um balança de resolução 0,01 g para controlar um processo cujo CA é 0,01 g!</a:t>
            </a:r>
            <a:endParaRPr lang="pt-BR" altLang="pt-BR" sz="1800" b="1" dirty="0">
              <a:latin typeface="+mj-lt"/>
            </a:endParaRPr>
          </a:p>
          <a:p>
            <a:pPr marL="0" indent="0" algn="just" eaLnBrk="1" hangingPunct="1">
              <a:lnSpc>
                <a:spcPct val="130000"/>
              </a:lnSpc>
              <a:spcBef>
                <a:spcPts val="0"/>
              </a:spcBef>
              <a:buFontTx/>
              <a:buNone/>
            </a:pPr>
            <a:r>
              <a:rPr lang="pt-BR" altLang="pt-BR" sz="1800" dirty="0">
                <a:latin typeface="+mj-lt"/>
              </a:rPr>
              <a:t> </a:t>
            </a:r>
          </a:p>
        </p:txBody>
      </p:sp>
      <p:sp>
        <p:nvSpPr>
          <p:cNvPr id="4" name="Rectangle 2">
            <a:extLst>
              <a:ext uri="{FF2B5EF4-FFF2-40B4-BE49-F238E27FC236}">
                <a16:creationId xmlns:a16="http://schemas.microsoft.com/office/drawing/2014/main" xmlns="" id="{66006C30-4EBD-4A50-9BC3-939DE38B8AAF}"/>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spTree>
    <p:extLst>
      <p:ext uri="{BB962C8B-B14F-4D97-AF65-F5344CB8AC3E}">
        <p14:creationId xmlns:p14="http://schemas.microsoft.com/office/powerpoint/2010/main" val="41724546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bwMode="auto">
          <a:xfrm>
            <a:off x="507238" y="1509713"/>
            <a:ext cx="7920000" cy="43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eaLnBrk="1" hangingPunct="1">
              <a:lnSpc>
                <a:spcPct val="120000"/>
              </a:lnSpc>
              <a:spcBef>
                <a:spcPts val="400"/>
              </a:spcBef>
              <a:spcAft>
                <a:spcPts val="1200"/>
              </a:spcAft>
              <a:buFontTx/>
              <a:buNone/>
            </a:pPr>
            <a:r>
              <a:rPr lang="pt-BR" altLang="pt-BR" sz="1800" b="1" dirty="0">
                <a:solidFill>
                  <a:schemeClr val="accent2"/>
                </a:solidFill>
                <a:latin typeface="+mj-lt"/>
              </a:rPr>
              <a:t>Escolha do instrumento adequado para um bom controle de qualidade. </a:t>
            </a:r>
          </a:p>
          <a:p>
            <a:pPr marL="0" indent="0" algn="just" eaLnBrk="1" hangingPunct="1">
              <a:lnSpc>
                <a:spcPct val="120000"/>
              </a:lnSpc>
              <a:spcBef>
                <a:spcPts val="400"/>
              </a:spcBef>
              <a:spcAft>
                <a:spcPts val="400"/>
              </a:spcAft>
              <a:buFontTx/>
              <a:buAutoNum type="arabicPeriod" startAt="3"/>
            </a:pPr>
            <a:r>
              <a:rPr lang="pt-BR" altLang="pt-BR" sz="1800" dirty="0">
                <a:latin typeface="+mj-lt"/>
              </a:rPr>
              <a:t> Muitas vezes o EMA de um instrumento é definido por norma ou regulamento e deste forma não podemos escolher um instrumento cujo EMA tabelado seja maior do que o CA definido no nosso processo. </a:t>
            </a:r>
          </a:p>
          <a:p>
            <a:pPr marL="0" indent="0" algn="just" eaLnBrk="1" hangingPunct="1">
              <a:lnSpc>
                <a:spcPct val="120000"/>
              </a:lnSpc>
              <a:spcBef>
                <a:spcPts val="400"/>
              </a:spcBef>
              <a:spcAft>
                <a:spcPts val="400"/>
              </a:spcAft>
              <a:buFontTx/>
              <a:buNone/>
            </a:pPr>
            <a:r>
              <a:rPr lang="pt-BR" altLang="pt-BR" sz="1800" dirty="0">
                <a:latin typeface="+mj-lt"/>
              </a:rPr>
              <a:t>Exemplo: A portaria 236 do Inmetro, define que o erro máximo admissível de uma balança analítica, com resolução de 0,0001 g deve ser de no máximo 1 mg </a:t>
            </a:r>
            <a:br>
              <a:rPr lang="pt-BR" altLang="pt-BR" sz="1800" dirty="0">
                <a:latin typeface="+mj-lt"/>
              </a:rPr>
            </a:br>
            <a:r>
              <a:rPr lang="pt-BR" altLang="pt-BR" sz="1800" dirty="0">
                <a:latin typeface="+mj-lt"/>
              </a:rPr>
              <a:t>(0,001 g). Neste caso, não convém adquirimos uma balança analítica para medir massas cujo CA é de 0,001 g ou inferior. </a:t>
            </a:r>
          </a:p>
          <a:p>
            <a:pPr marL="0" indent="0" algn="just" eaLnBrk="1" hangingPunct="1">
              <a:lnSpc>
                <a:spcPct val="120000"/>
              </a:lnSpc>
              <a:spcBef>
                <a:spcPts val="400"/>
              </a:spcBef>
              <a:spcAft>
                <a:spcPts val="400"/>
              </a:spcAft>
              <a:buNone/>
            </a:pPr>
            <a:endParaRPr lang="pt-BR" altLang="pt-BR" sz="1800" b="1" dirty="0">
              <a:latin typeface="+mj-lt"/>
              <a:ea typeface="Calibri" pitchFamily="34" charset="0"/>
              <a:cs typeface="Calibri" pitchFamily="34" charset="0"/>
            </a:endParaRPr>
          </a:p>
          <a:p>
            <a:pPr marL="0" indent="0" algn="just" eaLnBrk="1" hangingPunct="1">
              <a:lnSpc>
                <a:spcPct val="120000"/>
              </a:lnSpc>
              <a:spcBef>
                <a:spcPts val="400"/>
              </a:spcBef>
              <a:spcAft>
                <a:spcPts val="400"/>
              </a:spcAft>
              <a:buFontTx/>
              <a:buNone/>
            </a:pPr>
            <a:endParaRPr lang="pt-BR" altLang="pt-BR" sz="1800" dirty="0">
              <a:latin typeface="+mj-lt"/>
            </a:endParaRPr>
          </a:p>
        </p:txBody>
      </p:sp>
      <p:sp>
        <p:nvSpPr>
          <p:cNvPr id="4" name="Rectangle 2">
            <a:extLst>
              <a:ext uri="{FF2B5EF4-FFF2-40B4-BE49-F238E27FC236}">
                <a16:creationId xmlns:a16="http://schemas.microsoft.com/office/drawing/2014/main" xmlns="" id="{25F2D73E-8277-4F58-BE09-30B6F805DB74}"/>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9A6551F9-114F-40C1-86D7-AB2BF693F33B}"/>
              </a:ext>
            </a:extLst>
          </p:cNvPr>
          <p:cNvSpPr>
            <a:spLocks noGrp="1"/>
          </p:cNvSpPr>
          <p:nvPr>
            <p:ph idx="1"/>
          </p:nvPr>
        </p:nvSpPr>
        <p:spPr>
          <a:xfrm>
            <a:off x="597107" y="1402844"/>
            <a:ext cx="7920000" cy="4320000"/>
          </a:xfrm>
        </p:spPr>
        <p:txBody>
          <a:bodyPr>
            <a:noAutofit/>
          </a:bodyPr>
          <a:lstStyle/>
          <a:p>
            <a:pPr marL="0" indent="0" algn="just">
              <a:lnSpc>
                <a:spcPct val="120000"/>
              </a:lnSpc>
              <a:spcBef>
                <a:spcPts val="0"/>
              </a:spcBef>
              <a:buNone/>
            </a:pPr>
            <a:r>
              <a:rPr lang="pt-BR" sz="1800" dirty="0"/>
              <a:t>No processo de fabricação de um automóvel, por exemplo, existem diversos fornecedores de peças, e cada um possui seu sistema de produção e seus instrumentos de medição.</a:t>
            </a:r>
          </a:p>
          <a:p>
            <a:pPr marL="0" indent="0" algn="just">
              <a:lnSpc>
                <a:spcPct val="120000"/>
              </a:lnSpc>
              <a:spcBef>
                <a:spcPts val="0"/>
              </a:spcBef>
              <a:buNone/>
            </a:pPr>
            <a:r>
              <a:rPr lang="pt-BR" sz="1800" dirty="0"/>
              <a:t>No entanto, todas as peças devem se encaixar perfeitamente na montagem do automóvel.</a:t>
            </a:r>
          </a:p>
          <a:p>
            <a:pPr marL="0" indent="0" algn="just">
              <a:lnSpc>
                <a:spcPct val="120000"/>
              </a:lnSpc>
              <a:spcBef>
                <a:spcPts val="0"/>
              </a:spcBef>
              <a:buNone/>
            </a:pPr>
            <a:r>
              <a:rPr lang="pt-BR" sz="1800" dirty="0"/>
              <a:t>Imaginem um fornecedor de rodas fabricando e medindo os furos dos parafusos de fixação com um diâmetro um pouco menor do que o fabricado e medido pelo fornecedor de parafusos. Simplesmente as rodas não poderiam ser utilizadas.</a:t>
            </a:r>
            <a:br>
              <a:rPr lang="pt-BR" sz="1800" dirty="0"/>
            </a:br>
            <a:r>
              <a:rPr lang="pt-BR" sz="1800" dirty="0"/>
              <a:t>Utilizar diferentes unidades de medida para a mesma grandeza está em desacordo com a padronização da linguagem estabelecida no Sistema Internacional de Unidades (SI). Entretanto, alguns países de colonização britânica ainda empregam outras unidades de medida, como a polegada, pé, libra, jarda, milha e outras.</a:t>
            </a:r>
          </a:p>
        </p:txBody>
      </p:sp>
      <p:sp>
        <p:nvSpPr>
          <p:cNvPr id="6" name="Título 1">
            <a:extLst>
              <a:ext uri="{FF2B5EF4-FFF2-40B4-BE49-F238E27FC236}">
                <a16:creationId xmlns:a16="http://schemas.microsoft.com/office/drawing/2014/main" xmlns="" id="{B7FBCE34-6A3F-4B08-B862-71AC04FEE1D3}"/>
              </a:ext>
            </a:extLst>
          </p:cNvPr>
          <p:cNvSpPr>
            <a:spLocks noGrp="1"/>
          </p:cNvSpPr>
          <p:nvPr>
            <p:ph type="title"/>
          </p:nvPr>
        </p:nvSpPr>
        <p:spPr>
          <a:xfrm>
            <a:off x="221226" y="136524"/>
            <a:ext cx="8671762"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23295130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bwMode="auto">
          <a:xfrm>
            <a:off x="480343" y="1599360"/>
            <a:ext cx="7920000" cy="43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eaLnBrk="1" hangingPunct="1">
              <a:lnSpc>
                <a:spcPct val="120000"/>
              </a:lnSpc>
              <a:spcBef>
                <a:spcPts val="400"/>
              </a:spcBef>
              <a:spcAft>
                <a:spcPts val="1200"/>
              </a:spcAft>
              <a:buFontTx/>
              <a:buNone/>
            </a:pPr>
            <a:r>
              <a:rPr lang="pt-BR" altLang="pt-BR" sz="1800" b="1" dirty="0">
                <a:solidFill>
                  <a:schemeClr val="accent2"/>
                </a:solidFill>
                <a:latin typeface="+mj-lt"/>
              </a:rPr>
              <a:t>Escolha do instrumento adequado para um bom controle de qualidade. </a:t>
            </a:r>
          </a:p>
          <a:p>
            <a:pPr marL="0" indent="0" algn="just" eaLnBrk="1" hangingPunct="1">
              <a:lnSpc>
                <a:spcPct val="120000"/>
              </a:lnSpc>
              <a:spcBef>
                <a:spcPts val="400"/>
              </a:spcBef>
              <a:spcAft>
                <a:spcPts val="400"/>
              </a:spcAft>
              <a:buNone/>
            </a:pPr>
            <a:r>
              <a:rPr lang="pt-BR" altLang="pt-BR" sz="1800" b="1" dirty="0">
                <a:latin typeface="+mj-lt"/>
                <a:ea typeface="Calibri" pitchFamily="34" charset="0"/>
                <a:cs typeface="Calibri" pitchFamily="34" charset="0"/>
              </a:rPr>
              <a:t>Calibrar sem definir </a:t>
            </a:r>
            <a:r>
              <a:rPr lang="pt-BR" altLang="pt-BR" sz="1800" b="1" u="sng" dirty="0">
                <a:latin typeface="+mj-lt"/>
                <a:ea typeface="Calibri" pitchFamily="34" charset="0"/>
                <a:cs typeface="Calibri" pitchFamily="34" charset="0"/>
              </a:rPr>
              <a:t>CRITÉRIOS DE ACEITAÇÃO</a:t>
            </a:r>
            <a:r>
              <a:rPr lang="pt-BR" altLang="pt-BR" sz="1800" b="1" dirty="0">
                <a:latin typeface="+mj-lt"/>
                <a:ea typeface="Calibri" pitchFamily="34" charset="0"/>
                <a:cs typeface="Calibri" pitchFamily="34" charset="0"/>
              </a:rPr>
              <a:t> previamente, serve para que?</a:t>
            </a:r>
          </a:p>
          <a:p>
            <a:pPr algn="just">
              <a:lnSpc>
                <a:spcPct val="120000"/>
              </a:lnSpc>
              <a:spcBef>
                <a:spcPct val="50000"/>
              </a:spcBef>
            </a:pPr>
            <a:r>
              <a:rPr lang="pt-BR" altLang="pt-BR" sz="1800" dirty="0">
                <a:latin typeface="+mj-lt"/>
                <a:ea typeface="Calibri" pitchFamily="34" charset="0"/>
                <a:cs typeface="Calibri" pitchFamily="34" charset="0"/>
              </a:rPr>
              <a:t>CRITÉRIO DE ACEITAÇÃO serve para decidir se um instrumento de medição está aprovado para o uso requerido.</a:t>
            </a:r>
          </a:p>
          <a:p>
            <a:pPr algn="just">
              <a:lnSpc>
                <a:spcPct val="120000"/>
              </a:lnSpc>
              <a:spcBef>
                <a:spcPct val="50000"/>
              </a:spcBef>
            </a:pPr>
            <a:r>
              <a:rPr lang="pt-BR" altLang="pt-BR" sz="1800" dirty="0">
                <a:latin typeface="+mj-lt"/>
                <a:ea typeface="Calibri" pitchFamily="34" charset="0"/>
                <a:cs typeface="Calibri" pitchFamily="34" charset="0"/>
              </a:rPr>
              <a:t>SE ATENDE ou NÃO ATENDE aos REQUISITOS de medição determinados pelo MÉTODO.</a:t>
            </a:r>
          </a:p>
          <a:p>
            <a:pPr marL="0" indent="0" algn="just" eaLnBrk="1" hangingPunct="1">
              <a:lnSpc>
                <a:spcPct val="120000"/>
              </a:lnSpc>
              <a:spcBef>
                <a:spcPts val="400"/>
              </a:spcBef>
              <a:spcAft>
                <a:spcPts val="400"/>
              </a:spcAft>
              <a:buNone/>
            </a:pPr>
            <a:endParaRPr lang="pt-BR" altLang="pt-BR" sz="1800" b="1" dirty="0">
              <a:latin typeface="+mj-lt"/>
              <a:ea typeface="Calibri" pitchFamily="34" charset="0"/>
              <a:cs typeface="Calibri" pitchFamily="34" charset="0"/>
            </a:endParaRPr>
          </a:p>
          <a:p>
            <a:pPr marL="0" indent="0" algn="just" eaLnBrk="1" hangingPunct="1">
              <a:lnSpc>
                <a:spcPct val="120000"/>
              </a:lnSpc>
              <a:spcBef>
                <a:spcPts val="400"/>
              </a:spcBef>
              <a:spcAft>
                <a:spcPts val="400"/>
              </a:spcAft>
              <a:buFontTx/>
              <a:buNone/>
            </a:pPr>
            <a:endParaRPr lang="pt-BR" altLang="pt-BR" sz="1800" dirty="0">
              <a:latin typeface="+mj-lt"/>
            </a:endParaRPr>
          </a:p>
        </p:txBody>
      </p:sp>
      <p:sp>
        <p:nvSpPr>
          <p:cNvPr id="4" name="Rectangle 2">
            <a:extLst>
              <a:ext uri="{FF2B5EF4-FFF2-40B4-BE49-F238E27FC236}">
                <a16:creationId xmlns:a16="http://schemas.microsoft.com/office/drawing/2014/main" xmlns="" id="{25F2D73E-8277-4F58-BE09-30B6F805DB74}"/>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spTree>
    <p:extLst>
      <p:ext uri="{BB962C8B-B14F-4D97-AF65-F5344CB8AC3E}">
        <p14:creationId xmlns:p14="http://schemas.microsoft.com/office/powerpoint/2010/main" val="30918247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bwMode="auto">
          <a:xfrm>
            <a:off x="509640" y="1115778"/>
            <a:ext cx="7920000" cy="500711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a:lnSpc>
                <a:spcPct val="100000"/>
              </a:lnSpc>
              <a:spcBef>
                <a:spcPts val="0"/>
              </a:spcBef>
              <a:buNone/>
              <a:defRPr/>
            </a:pPr>
            <a:r>
              <a:rPr lang="pt-BR" altLang="pt-BR" sz="1800" b="1" dirty="0" smtClean="0">
                <a:solidFill>
                  <a:schemeClr val="accent2"/>
                </a:solidFill>
                <a:latin typeface="+mj-lt"/>
                <a:cs typeface="Calibri" panose="020F0502020204030204" pitchFamily="34" charset="0"/>
              </a:rPr>
              <a:t>EXERCÍCIO</a:t>
            </a:r>
          </a:p>
          <a:p>
            <a:pPr marL="0" indent="0" algn="just">
              <a:lnSpc>
                <a:spcPct val="100000"/>
              </a:lnSpc>
              <a:spcBef>
                <a:spcPts val="1200"/>
              </a:spcBef>
              <a:spcAft>
                <a:spcPts val="1200"/>
              </a:spcAft>
              <a:buNone/>
              <a:defRPr/>
            </a:pPr>
            <a:r>
              <a:rPr lang="pt-BR" altLang="pt-BR" sz="1600" b="1" dirty="0" smtClean="0">
                <a:latin typeface="+mj-lt"/>
                <a:cs typeface="Calibri" panose="020F0502020204030204" pitchFamily="34" charset="0"/>
              </a:rPr>
              <a:t/>
            </a:r>
            <a:br>
              <a:rPr lang="pt-BR" altLang="pt-BR" sz="1600" b="1" dirty="0" smtClean="0">
                <a:latin typeface="+mj-lt"/>
                <a:cs typeface="Calibri" panose="020F0502020204030204" pitchFamily="34" charset="0"/>
              </a:rPr>
            </a:br>
            <a:r>
              <a:rPr lang="pt-BR" altLang="pt-BR" sz="1600" b="1" dirty="0" smtClean="0">
                <a:solidFill>
                  <a:schemeClr val="accent1"/>
                </a:solidFill>
                <a:latin typeface="+mj-lt"/>
                <a:cs typeface="Calibri" panose="020F0502020204030204" pitchFamily="34" charset="0"/>
              </a:rPr>
              <a:t>5.1</a:t>
            </a:r>
            <a:r>
              <a:rPr lang="pt-BR" altLang="pt-BR" sz="1600" b="1" dirty="0">
                <a:solidFill>
                  <a:schemeClr val="accent1"/>
                </a:solidFill>
                <a:latin typeface="+mj-lt"/>
                <a:cs typeface="Calibri" panose="020F0502020204030204" pitchFamily="34" charset="0"/>
              </a:rPr>
              <a:t>: Agora vamos pensar em como definir o intervalo de tolerância!</a:t>
            </a:r>
          </a:p>
          <a:p>
            <a:pPr marL="0" indent="0" algn="just">
              <a:lnSpc>
                <a:spcPct val="100000"/>
              </a:lnSpc>
              <a:spcBef>
                <a:spcPts val="0"/>
              </a:spcBef>
              <a:buNone/>
              <a:defRPr/>
            </a:pPr>
            <a:r>
              <a:rPr lang="pt-BR" altLang="pt-BR" sz="1600" dirty="0">
                <a:latin typeface="+mj-lt"/>
                <a:cs typeface="Calibri" panose="020F0502020204030204" pitchFamily="34" charset="0"/>
              </a:rPr>
              <a:t>Considere uma indústria de processamento de mel, que precisa transportar o mel em dutos para automatizar o envaze. </a:t>
            </a:r>
          </a:p>
          <a:p>
            <a:pPr marL="0" indent="0" algn="just">
              <a:lnSpc>
                <a:spcPct val="100000"/>
              </a:lnSpc>
              <a:spcBef>
                <a:spcPts val="0"/>
              </a:spcBef>
              <a:buNone/>
              <a:defRPr/>
            </a:pPr>
            <a:r>
              <a:rPr lang="pt-BR" altLang="pt-BR" sz="1600" dirty="0">
                <a:latin typeface="+mj-lt"/>
                <a:cs typeface="Calibri" panose="020F0502020204030204" pitchFamily="34" charset="0"/>
              </a:rPr>
              <a:t>Como sabemos, o mel é um produto viscoso, de difícil fluidez a temperatura ambiente. Para facilitar o escoamento do produto a tubulação é aquecida entre 44 °C a 50 °C, não devendo passar desse intervalo. </a:t>
            </a:r>
          </a:p>
          <a:p>
            <a:pPr marL="0" indent="0" algn="just">
              <a:lnSpc>
                <a:spcPct val="100000"/>
              </a:lnSpc>
              <a:spcBef>
                <a:spcPts val="0"/>
              </a:spcBef>
              <a:buNone/>
              <a:defRPr/>
            </a:pPr>
            <a:endParaRPr lang="pt-BR" altLang="pt-BR" sz="1600" dirty="0">
              <a:latin typeface="+mj-lt"/>
              <a:cs typeface="Calibri" panose="020F0502020204030204" pitchFamily="34" charset="0"/>
            </a:endParaRPr>
          </a:p>
          <a:p>
            <a:pPr marL="0" indent="0" algn="just">
              <a:lnSpc>
                <a:spcPct val="100000"/>
              </a:lnSpc>
              <a:spcBef>
                <a:spcPts val="1200"/>
              </a:spcBef>
              <a:spcAft>
                <a:spcPts val="1200"/>
              </a:spcAft>
              <a:buNone/>
              <a:defRPr/>
            </a:pPr>
            <a:r>
              <a:rPr lang="pt-BR" altLang="pt-BR" sz="1600" b="1" dirty="0">
                <a:solidFill>
                  <a:schemeClr val="accent1"/>
                </a:solidFill>
                <a:latin typeface="+mj-lt"/>
                <a:cs typeface="Calibri" panose="020F0502020204030204" pitchFamily="34" charset="0"/>
              </a:rPr>
              <a:t>Pergunta</a:t>
            </a:r>
          </a:p>
          <a:p>
            <a:pPr algn="just">
              <a:lnSpc>
                <a:spcPct val="100000"/>
              </a:lnSpc>
              <a:spcBef>
                <a:spcPts val="0"/>
              </a:spcBef>
              <a:buAutoNum type="arabicPeriod"/>
              <a:defRPr/>
            </a:pPr>
            <a:r>
              <a:rPr lang="pt-BR" altLang="pt-BR" sz="1600" dirty="0">
                <a:latin typeface="+mj-lt"/>
                <a:cs typeface="Calibri" panose="020F0502020204030204" pitchFamily="34" charset="0"/>
              </a:rPr>
              <a:t>Qual deve ser a temperatura média de controle do processo? _____°C</a:t>
            </a:r>
          </a:p>
          <a:p>
            <a:pPr algn="just">
              <a:lnSpc>
                <a:spcPct val="100000"/>
              </a:lnSpc>
              <a:spcBef>
                <a:spcPts val="0"/>
              </a:spcBef>
              <a:buAutoNum type="arabicPeriod"/>
              <a:defRPr/>
            </a:pPr>
            <a:r>
              <a:rPr lang="pt-BR" altLang="pt-BR" sz="1600" dirty="0">
                <a:latin typeface="+mj-lt"/>
                <a:cs typeface="Calibri" panose="020F0502020204030204" pitchFamily="34" charset="0"/>
              </a:rPr>
              <a:t>Qual o intervalo de tolerância desse processo? </a:t>
            </a:r>
            <a:r>
              <a:rPr lang="pt-BR" sz="1600" dirty="0">
                <a:latin typeface="+mj-lt"/>
                <a:cs typeface="Calibri" panose="020F0502020204030204" pitchFamily="34" charset="0"/>
              </a:rPr>
              <a:t>± _____°C</a:t>
            </a:r>
          </a:p>
          <a:p>
            <a:pPr algn="just">
              <a:lnSpc>
                <a:spcPct val="100000"/>
              </a:lnSpc>
              <a:spcBef>
                <a:spcPts val="0"/>
              </a:spcBef>
              <a:buAutoNum type="arabicPeriod"/>
              <a:defRPr/>
            </a:pPr>
            <a:r>
              <a:rPr lang="pt-BR" altLang="pt-BR" sz="1600" dirty="0">
                <a:latin typeface="+mj-lt"/>
                <a:cs typeface="Calibri" panose="020F0502020204030204" pitchFamily="34" charset="0"/>
              </a:rPr>
              <a:t>Qual deve ser o C.A para os termômetros utilizados no controle dessa temperatura? Considere o processo com elevada variabilidade. </a:t>
            </a:r>
            <a:endParaRPr lang="pt-BR" altLang="pt-BR" sz="1600" dirty="0" smtClean="0">
              <a:latin typeface="+mj-lt"/>
              <a:cs typeface="Calibri" panose="020F0502020204030204" pitchFamily="34" charset="0"/>
            </a:endParaRPr>
          </a:p>
          <a:p>
            <a:pPr marL="0" indent="0" algn="just">
              <a:lnSpc>
                <a:spcPct val="100000"/>
              </a:lnSpc>
              <a:spcBef>
                <a:spcPts val="0"/>
              </a:spcBef>
              <a:buNone/>
              <a:defRPr/>
            </a:pPr>
            <a:r>
              <a:rPr lang="pt-BR" altLang="pt-BR" sz="1600" dirty="0">
                <a:latin typeface="+mj-lt"/>
                <a:cs typeface="Calibri" panose="020F0502020204030204" pitchFamily="34" charset="0"/>
              </a:rPr>
              <a:t>4. Existe no mercado termômetro para atender ao C.A estabelecido? Qual</a:t>
            </a:r>
            <a:r>
              <a:rPr lang="pt-BR" altLang="pt-BR" sz="1600" dirty="0" smtClean="0">
                <a:latin typeface="+mj-lt"/>
                <a:cs typeface="Calibri" panose="020F0502020204030204" pitchFamily="34" charset="0"/>
              </a:rPr>
              <a:t>?</a:t>
            </a:r>
            <a:endParaRPr lang="pt-BR" altLang="pt-BR" sz="1600" dirty="0">
              <a:latin typeface="+mj-lt"/>
              <a:cs typeface="Calibri" panose="020F0502020204030204" pitchFamily="34" charset="0"/>
            </a:endParaRPr>
          </a:p>
          <a:p>
            <a:pPr marL="0" indent="0" algn="just">
              <a:lnSpc>
                <a:spcPct val="100000"/>
              </a:lnSpc>
              <a:spcBef>
                <a:spcPts val="0"/>
              </a:spcBef>
              <a:buNone/>
              <a:defRPr/>
            </a:pPr>
            <a:r>
              <a:rPr lang="pt-BR" altLang="pt-BR" sz="1600" dirty="0">
                <a:latin typeface="+mj-lt"/>
                <a:cs typeface="Calibri" panose="020F0502020204030204" pitchFamily="34" charset="0"/>
              </a:rPr>
              <a:t>5. Como deve ser controlado esse processo? Qual temperatura devemos fixar? Que variações podemos aceitar na temperatura de controle para garantir as especificações ?</a:t>
            </a:r>
          </a:p>
          <a:p>
            <a:pPr algn="just">
              <a:lnSpc>
                <a:spcPct val="100000"/>
              </a:lnSpc>
              <a:spcBef>
                <a:spcPts val="0"/>
              </a:spcBef>
              <a:buAutoNum type="arabicPeriod"/>
              <a:defRPr/>
            </a:pPr>
            <a:endParaRPr lang="pt-BR" altLang="pt-BR" sz="1600" dirty="0">
              <a:latin typeface="+mj-lt"/>
              <a:cs typeface="Calibri" panose="020F0502020204030204" pitchFamily="34" charset="0"/>
            </a:endParaRPr>
          </a:p>
          <a:p>
            <a:pPr marL="0" indent="0" algn="just">
              <a:lnSpc>
                <a:spcPct val="100000"/>
              </a:lnSpc>
              <a:spcBef>
                <a:spcPts val="0"/>
              </a:spcBef>
              <a:buNone/>
              <a:defRPr/>
            </a:pPr>
            <a:endParaRPr lang="pt-BR" altLang="pt-BR" sz="1600" dirty="0">
              <a:latin typeface="Calibri" panose="020F0502020204030204" pitchFamily="34" charset="0"/>
              <a:cs typeface="Calibri" panose="020F0502020204030204" pitchFamily="34" charset="0"/>
            </a:endParaRPr>
          </a:p>
          <a:p>
            <a:pPr marL="0" indent="0" algn="just">
              <a:lnSpc>
                <a:spcPct val="100000"/>
              </a:lnSpc>
              <a:spcBef>
                <a:spcPts val="0"/>
              </a:spcBef>
              <a:buNone/>
              <a:defRPr/>
            </a:pPr>
            <a:endParaRPr lang="pt-BR" altLang="pt-BR" sz="1600" dirty="0">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xmlns="" id="{755D2AA1-C6AF-44E9-9252-E42E07DCF429}"/>
              </a:ext>
            </a:extLst>
          </p:cNvPr>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smtClean="0">
                <a:solidFill>
                  <a:schemeClr val="accent1"/>
                </a:solidFill>
              </a:rPr>
              <a:t>5. Critério de aceitação de instrumento de medição</a:t>
            </a:r>
            <a:endParaRPr lang="pt-BR" sz="2400" b="1" cap="all" dirty="0">
              <a:solidFill>
                <a:schemeClr val="accent1"/>
              </a:solidFill>
            </a:endParaRPr>
          </a:p>
        </p:txBody>
      </p:sp>
    </p:spTree>
    <p:extLst>
      <p:ext uri="{BB962C8B-B14F-4D97-AF65-F5344CB8AC3E}">
        <p14:creationId xmlns:p14="http://schemas.microsoft.com/office/powerpoint/2010/main" val="28620072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
        <p:nvSpPr>
          <p:cNvPr id="3" name="Retângulo 2">
            <a:extLst>
              <a:ext uri="{FF2B5EF4-FFF2-40B4-BE49-F238E27FC236}">
                <a16:creationId xmlns:a16="http://schemas.microsoft.com/office/drawing/2014/main" xmlns="" id="{26F0AD69-8D39-4309-A165-AD1230DBF274}"/>
              </a:ext>
            </a:extLst>
          </p:cNvPr>
          <p:cNvSpPr/>
          <p:nvPr/>
        </p:nvSpPr>
        <p:spPr>
          <a:xfrm>
            <a:off x="421567" y="1114250"/>
            <a:ext cx="7920000" cy="4899803"/>
          </a:xfrm>
          <a:prstGeom prst="rect">
            <a:avLst/>
          </a:prstGeom>
        </p:spPr>
        <p:txBody>
          <a:bodyPr wrap="square">
            <a:spAutoFit/>
          </a:bodyPr>
          <a:lstStyle/>
          <a:p>
            <a:pPr algn="just">
              <a:lnSpc>
                <a:spcPct val="120000"/>
              </a:lnSpc>
              <a:spcAft>
                <a:spcPts val="1200"/>
              </a:spcAft>
            </a:pPr>
            <a:r>
              <a:rPr lang="pt-BR" dirty="0">
                <a:ea typeface="Times New Roman" panose="02020603050405020304" pitchFamily="18" charset="0"/>
              </a:rPr>
              <a:t>Relato de resultados − quais informações mínimas necessárias devem constar em um certificado de calibração, a saber:</a:t>
            </a:r>
          </a:p>
          <a:p>
            <a:pPr marL="342900" lvl="0" indent="-342900" algn="just">
              <a:lnSpc>
                <a:spcPct val="120000"/>
              </a:lnSpc>
              <a:spcAft>
                <a:spcPts val="0"/>
              </a:spcAft>
              <a:buFont typeface="+mj-lt"/>
              <a:buAutoNum type="alphaLcParenR"/>
            </a:pPr>
            <a:r>
              <a:rPr lang="pt-BR" dirty="0">
                <a:ea typeface="Times New Roman" panose="02020603050405020304" pitchFamily="18" charset="0"/>
              </a:rPr>
              <a:t>um título (por exemplo: certificado de calibração);</a:t>
            </a:r>
          </a:p>
          <a:p>
            <a:pPr marL="342900" lvl="0" indent="-342900" algn="just">
              <a:lnSpc>
                <a:spcPct val="120000"/>
              </a:lnSpc>
              <a:spcAft>
                <a:spcPts val="0"/>
              </a:spcAft>
              <a:buFont typeface="+mj-lt"/>
              <a:buAutoNum type="alphaLcParenR"/>
            </a:pPr>
            <a:r>
              <a:rPr lang="pt-BR" dirty="0">
                <a:ea typeface="Times New Roman" panose="02020603050405020304" pitchFamily="18" charset="0"/>
              </a:rPr>
              <a:t>nome e endereço do laboratório;</a:t>
            </a:r>
          </a:p>
          <a:p>
            <a:pPr marL="342900" lvl="0" indent="-342900" algn="just">
              <a:lnSpc>
                <a:spcPct val="120000"/>
              </a:lnSpc>
              <a:spcAft>
                <a:spcPts val="0"/>
              </a:spcAft>
              <a:buFont typeface="+mj-lt"/>
              <a:buAutoNum type="alphaLcParenR"/>
            </a:pPr>
            <a:r>
              <a:rPr lang="pt-BR" dirty="0">
                <a:ea typeface="Times New Roman" panose="02020603050405020304" pitchFamily="18" charset="0"/>
              </a:rPr>
              <a:t>local de realização das atividades, inclusive quando realizadas nas instalações do cliente ou fora das instalações permanentes do laboratório;</a:t>
            </a:r>
          </a:p>
          <a:p>
            <a:pPr marL="342900" lvl="0" indent="-342900" algn="just">
              <a:lnSpc>
                <a:spcPct val="120000"/>
              </a:lnSpc>
              <a:spcAft>
                <a:spcPts val="0"/>
              </a:spcAft>
              <a:buFont typeface="+mj-lt"/>
              <a:buAutoNum type="alphaLcParenR"/>
            </a:pPr>
            <a:r>
              <a:rPr lang="pt-BR" dirty="0">
                <a:ea typeface="Times New Roman" panose="02020603050405020304" pitchFamily="18" charset="0"/>
              </a:rPr>
              <a:t>identificação unívoca de que todos os componentes sejam reconhecidos como parte de um relatório completo e uma identificação do final do documento;</a:t>
            </a:r>
          </a:p>
          <a:p>
            <a:pPr marL="342900" lvl="0" indent="-342900" algn="just">
              <a:lnSpc>
                <a:spcPct val="120000"/>
              </a:lnSpc>
              <a:spcAft>
                <a:spcPts val="0"/>
              </a:spcAft>
              <a:buFont typeface="+mj-lt"/>
              <a:buAutoNum type="alphaLcParenR"/>
            </a:pPr>
            <a:r>
              <a:rPr lang="pt-BR" dirty="0">
                <a:ea typeface="Times New Roman" panose="02020603050405020304" pitchFamily="18" charset="0"/>
              </a:rPr>
              <a:t>identificação do cliente;</a:t>
            </a:r>
          </a:p>
          <a:p>
            <a:pPr marL="342900" lvl="0" indent="-342900" algn="just">
              <a:lnSpc>
                <a:spcPct val="120000"/>
              </a:lnSpc>
              <a:spcAft>
                <a:spcPts val="0"/>
              </a:spcAft>
              <a:buFont typeface="+mj-lt"/>
              <a:buAutoNum type="alphaLcParenR"/>
            </a:pPr>
            <a:r>
              <a:rPr lang="pt-BR" dirty="0">
                <a:ea typeface="Times New Roman" panose="02020603050405020304" pitchFamily="18" charset="0"/>
              </a:rPr>
              <a:t>apresentação do método utilizado na calibração;</a:t>
            </a:r>
          </a:p>
          <a:p>
            <a:pPr marL="342900" lvl="0" indent="-342900" algn="just">
              <a:lnSpc>
                <a:spcPct val="120000"/>
              </a:lnSpc>
              <a:spcAft>
                <a:spcPts val="0"/>
              </a:spcAft>
              <a:buFont typeface="+mj-lt"/>
              <a:buAutoNum type="alphaLcParenR"/>
            </a:pPr>
            <a:r>
              <a:rPr lang="pt-BR" dirty="0">
                <a:ea typeface="Times New Roman" panose="02020603050405020304" pitchFamily="18" charset="0"/>
              </a:rPr>
              <a:t>identificação do instrumento calibrado;</a:t>
            </a:r>
          </a:p>
          <a:p>
            <a:pPr lvl="0" algn="just">
              <a:lnSpc>
                <a:spcPct val="120000"/>
              </a:lnSpc>
              <a:spcAft>
                <a:spcPts val="0"/>
              </a:spcAft>
            </a:pPr>
            <a:r>
              <a:rPr lang="pt-BR" dirty="0">
                <a:ea typeface="Times New Roman" panose="02020603050405020304" pitchFamily="18" charset="0"/>
              </a:rPr>
              <a:t>h)   data da realização da calibração;</a:t>
            </a:r>
          </a:p>
          <a:p>
            <a:pPr lvl="0" algn="just">
              <a:lnSpc>
                <a:spcPct val="120000"/>
              </a:lnSpc>
              <a:spcAft>
                <a:spcPts val="0"/>
              </a:spcAft>
            </a:pPr>
            <a:r>
              <a:rPr lang="pt-BR" dirty="0">
                <a:ea typeface="Times New Roman" panose="02020603050405020304" pitchFamily="18" charset="0"/>
              </a:rPr>
              <a:t>i)    data da emissão do certificado;</a:t>
            </a:r>
          </a:p>
          <a:p>
            <a:pPr lvl="0" algn="just">
              <a:lnSpc>
                <a:spcPct val="120000"/>
              </a:lnSpc>
              <a:spcAft>
                <a:spcPts val="0"/>
              </a:spcAft>
            </a:pPr>
            <a:endParaRPr lang="pt-BR" dirty="0">
              <a:ea typeface="Times New Roman" panose="02020603050405020304" pitchFamily="18" charset="0"/>
            </a:endParaRPr>
          </a:p>
        </p:txBody>
      </p:sp>
    </p:spTree>
    <p:extLst>
      <p:ext uri="{BB962C8B-B14F-4D97-AF65-F5344CB8AC3E}">
        <p14:creationId xmlns:p14="http://schemas.microsoft.com/office/powerpoint/2010/main" val="135550086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
        <p:nvSpPr>
          <p:cNvPr id="3" name="Retângulo 2">
            <a:extLst>
              <a:ext uri="{FF2B5EF4-FFF2-40B4-BE49-F238E27FC236}">
                <a16:creationId xmlns:a16="http://schemas.microsoft.com/office/drawing/2014/main" xmlns="" id="{26F0AD69-8D39-4309-A165-AD1230DBF274}"/>
              </a:ext>
            </a:extLst>
          </p:cNvPr>
          <p:cNvSpPr/>
          <p:nvPr/>
        </p:nvSpPr>
        <p:spPr>
          <a:xfrm>
            <a:off x="421567" y="1481803"/>
            <a:ext cx="7920000" cy="4058932"/>
          </a:xfrm>
          <a:prstGeom prst="rect">
            <a:avLst/>
          </a:prstGeom>
        </p:spPr>
        <p:txBody>
          <a:bodyPr wrap="square">
            <a:spAutoFit/>
          </a:bodyPr>
          <a:lstStyle/>
          <a:p>
            <a:pPr algn="just">
              <a:lnSpc>
                <a:spcPct val="120000"/>
              </a:lnSpc>
              <a:spcAft>
                <a:spcPts val="0"/>
              </a:spcAft>
            </a:pPr>
            <a:r>
              <a:rPr lang="pt-BR" dirty="0">
                <a:ea typeface="Times New Roman" panose="02020603050405020304" pitchFamily="18" charset="0"/>
              </a:rPr>
              <a:t>Relato de resultados − quais informações mínimas necessárias devem constar em um certificado de calibração, a saber:</a:t>
            </a:r>
          </a:p>
          <a:p>
            <a:pPr indent="450215" algn="just">
              <a:lnSpc>
                <a:spcPct val="120000"/>
              </a:lnSpc>
              <a:spcAft>
                <a:spcPts val="0"/>
              </a:spcAft>
            </a:pPr>
            <a:endParaRPr lang="pt-BR" dirty="0">
              <a:ea typeface="Times New Roman" panose="02020603050405020304" pitchFamily="18" charset="0"/>
            </a:endParaRPr>
          </a:p>
          <a:p>
            <a:pPr lvl="0" algn="just">
              <a:lnSpc>
                <a:spcPct val="120000"/>
              </a:lnSpc>
              <a:spcAft>
                <a:spcPts val="0"/>
              </a:spcAft>
            </a:pPr>
            <a:r>
              <a:rPr lang="pt-BR" dirty="0">
                <a:ea typeface="Times New Roman" panose="02020603050405020304" pitchFamily="18" charset="0"/>
              </a:rPr>
              <a:t>j)    declaração de que os resultados aplicam-se somente ao instrumento calibrado;</a:t>
            </a:r>
          </a:p>
          <a:p>
            <a:pPr marL="342900" lvl="0" indent="-342900" algn="just">
              <a:lnSpc>
                <a:spcPct val="120000"/>
              </a:lnSpc>
              <a:spcAft>
                <a:spcPts val="0"/>
              </a:spcAft>
              <a:buAutoNum type="alphaLcParenR" startAt="11"/>
            </a:pPr>
            <a:r>
              <a:rPr lang="pt-BR" dirty="0">
                <a:ea typeface="Times New Roman" panose="02020603050405020304" pitchFamily="18" charset="0"/>
              </a:rPr>
              <a:t>apresentação dos resultados da calibração, com suas respectivas unidades de medida;</a:t>
            </a:r>
          </a:p>
          <a:p>
            <a:pPr marL="342900" lvl="0" indent="-342900" algn="just">
              <a:lnSpc>
                <a:spcPct val="120000"/>
              </a:lnSpc>
              <a:spcAft>
                <a:spcPts val="0"/>
              </a:spcAft>
              <a:buAutoNum type="alphaLcParenR" startAt="11"/>
            </a:pPr>
            <a:r>
              <a:rPr lang="pt-BR" dirty="0">
                <a:ea typeface="Times New Roman" panose="02020603050405020304" pitchFamily="18" charset="0"/>
              </a:rPr>
              <a:t>nome, função e identificação da pessoa autorizada em emitir o certificado;</a:t>
            </a:r>
          </a:p>
          <a:p>
            <a:pPr marL="342900" lvl="0" indent="-342900" algn="just">
              <a:lnSpc>
                <a:spcPct val="120000"/>
              </a:lnSpc>
              <a:spcAft>
                <a:spcPts val="0"/>
              </a:spcAft>
              <a:buAutoNum type="alphaLcParenR" startAt="11"/>
            </a:pPr>
            <a:r>
              <a:rPr lang="pt-BR" dirty="0">
                <a:ea typeface="Times New Roman" panose="02020603050405020304" pitchFamily="18" charset="0"/>
              </a:rPr>
              <a:t>declaração de que o certificado só deve ser reproduzido de forma completa;</a:t>
            </a:r>
          </a:p>
          <a:p>
            <a:pPr marL="342900" lvl="0" indent="-342900" algn="just">
              <a:lnSpc>
                <a:spcPct val="120000"/>
              </a:lnSpc>
              <a:spcAft>
                <a:spcPts val="0"/>
              </a:spcAft>
              <a:buAutoNum type="alphaLcParenR" startAt="11"/>
            </a:pPr>
            <a:r>
              <a:rPr lang="pt-BR" dirty="0">
                <a:ea typeface="Times New Roman" panose="02020603050405020304" pitchFamily="18" charset="0"/>
              </a:rPr>
              <a:t>condições ambientais de onde a calibração foi realizada;</a:t>
            </a:r>
          </a:p>
          <a:p>
            <a:pPr marL="342900" lvl="0" indent="-342900" algn="just">
              <a:lnSpc>
                <a:spcPct val="120000"/>
              </a:lnSpc>
              <a:spcAft>
                <a:spcPts val="0"/>
              </a:spcAft>
              <a:buAutoNum type="alphaLcParenR" startAt="11"/>
            </a:pPr>
            <a:r>
              <a:rPr lang="pt-BR" dirty="0">
                <a:ea typeface="Times New Roman" panose="02020603050405020304" pitchFamily="18" charset="0"/>
              </a:rPr>
              <a:t>as incertezas de medição;</a:t>
            </a:r>
          </a:p>
          <a:p>
            <a:pPr marL="342900" lvl="0" indent="-342900" algn="just">
              <a:lnSpc>
                <a:spcPct val="120000"/>
              </a:lnSpc>
              <a:spcAft>
                <a:spcPts val="0"/>
              </a:spcAft>
              <a:buAutoNum type="alphaLcParenR" startAt="11"/>
            </a:pPr>
            <a:r>
              <a:rPr lang="pt-BR" dirty="0">
                <a:ea typeface="Times New Roman" panose="02020603050405020304" pitchFamily="18" charset="0"/>
              </a:rPr>
              <a:t>rastreabilidade das medições;</a:t>
            </a:r>
          </a:p>
          <a:p>
            <a:pPr lvl="0" algn="just">
              <a:lnSpc>
                <a:spcPct val="120000"/>
              </a:lnSpc>
              <a:spcAft>
                <a:spcPts val="0"/>
              </a:spcAft>
            </a:pPr>
            <a:endParaRPr lang="pt-BR" dirty="0">
              <a:ea typeface="Times New Roman" panose="02020603050405020304" pitchFamily="18" charset="0"/>
            </a:endParaRPr>
          </a:p>
        </p:txBody>
      </p:sp>
    </p:spTree>
    <p:extLst>
      <p:ext uri="{BB962C8B-B14F-4D97-AF65-F5344CB8AC3E}">
        <p14:creationId xmlns:p14="http://schemas.microsoft.com/office/powerpoint/2010/main" val="148581497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xmlns="" id="{26F0AD69-8D39-4309-A165-AD1230DBF274}"/>
              </a:ext>
            </a:extLst>
          </p:cNvPr>
          <p:cNvSpPr/>
          <p:nvPr/>
        </p:nvSpPr>
        <p:spPr>
          <a:xfrm>
            <a:off x="493576" y="1696901"/>
            <a:ext cx="7920000" cy="3726533"/>
          </a:xfrm>
          <a:prstGeom prst="rect">
            <a:avLst/>
          </a:prstGeom>
        </p:spPr>
        <p:txBody>
          <a:bodyPr wrap="square">
            <a:spAutoFit/>
          </a:bodyPr>
          <a:lstStyle/>
          <a:p>
            <a:pPr lvl="0" algn="just">
              <a:lnSpc>
                <a:spcPct val="120000"/>
              </a:lnSpc>
              <a:spcAft>
                <a:spcPts val="0"/>
              </a:spcAft>
              <a:tabLst>
                <a:tab pos="93663" algn="l"/>
                <a:tab pos="801688" algn="l"/>
              </a:tabLst>
            </a:pPr>
            <a:r>
              <a:rPr lang="pt-BR" altLang="pt-BR" i="1" dirty="0">
                <a:ea typeface="Calibri" pitchFamily="34" charset="0"/>
                <a:cs typeface="Calibri" pitchFamily="34" charset="0"/>
              </a:rPr>
              <a:t>NOTA 1: Convém que os relatórios de ensaio e certificados de calibração impressos incluam também o número da página e o número total de páginas.</a:t>
            </a:r>
          </a:p>
          <a:p>
            <a:pPr lvl="0" algn="just">
              <a:lnSpc>
                <a:spcPct val="120000"/>
              </a:lnSpc>
              <a:spcAft>
                <a:spcPts val="0"/>
              </a:spcAft>
              <a:tabLst>
                <a:tab pos="93663" algn="l"/>
                <a:tab pos="801688" algn="l"/>
              </a:tabLst>
            </a:pPr>
            <a:r>
              <a:rPr lang="pt-BR" altLang="pt-BR" i="1" dirty="0">
                <a:ea typeface="Calibri" pitchFamily="34" charset="0"/>
                <a:cs typeface="Calibri" pitchFamily="34" charset="0"/>
              </a:rPr>
              <a:t>	</a:t>
            </a:r>
            <a:br>
              <a:rPr lang="pt-BR" altLang="pt-BR" i="1" dirty="0">
                <a:ea typeface="Calibri" pitchFamily="34" charset="0"/>
                <a:cs typeface="Calibri" pitchFamily="34" charset="0"/>
              </a:rPr>
            </a:br>
            <a:r>
              <a:rPr lang="pt-BR" altLang="pt-BR" i="1" dirty="0">
                <a:ea typeface="Calibri" pitchFamily="34" charset="0"/>
                <a:cs typeface="Calibri" pitchFamily="34" charset="0"/>
              </a:rPr>
              <a:t>NOTA 2: É recomendado que os laboratórios incluam uma declaração especificando que o relatório de ensaio ou o certificado de calibração só deve ser reproduzido completo. Reprodução de partes requer aprovação escrita do laboratório. </a:t>
            </a:r>
          </a:p>
          <a:p>
            <a:pPr lvl="0" algn="just">
              <a:lnSpc>
                <a:spcPct val="120000"/>
              </a:lnSpc>
              <a:spcAft>
                <a:spcPts val="0"/>
              </a:spcAft>
              <a:tabLst>
                <a:tab pos="93663" algn="l"/>
                <a:tab pos="801688" algn="l"/>
              </a:tabLst>
            </a:pPr>
            <a:endParaRPr lang="pt-BR" i="1" dirty="0">
              <a:ea typeface="Times New Roman" panose="02020603050405020304" pitchFamily="18" charset="0"/>
            </a:endParaRPr>
          </a:p>
          <a:p>
            <a:pPr lvl="0" algn="just">
              <a:lnSpc>
                <a:spcPct val="120000"/>
              </a:lnSpc>
              <a:spcAft>
                <a:spcPts val="0"/>
              </a:spcAft>
              <a:tabLst>
                <a:tab pos="93663" algn="l"/>
                <a:tab pos="801688" algn="l"/>
              </a:tabLst>
            </a:pPr>
            <a:r>
              <a:rPr lang="pt-BR" b="1" dirty="0">
                <a:solidFill>
                  <a:schemeClr val="accent2"/>
                </a:solidFill>
                <a:ea typeface="Times New Roman" panose="02020603050405020304" pitchFamily="18" charset="0"/>
              </a:rPr>
              <a:t>Atenção:</a:t>
            </a:r>
            <a:r>
              <a:rPr lang="pt-BR" dirty="0">
                <a:solidFill>
                  <a:schemeClr val="accent2"/>
                </a:solidFill>
                <a:ea typeface="Times New Roman" panose="02020603050405020304" pitchFamily="18" charset="0"/>
              </a:rPr>
              <a:t> </a:t>
            </a:r>
            <a:r>
              <a:rPr lang="pt-BR" dirty="0">
                <a:ea typeface="Times New Roman" panose="02020603050405020304" pitchFamily="18" charset="0"/>
              </a:rPr>
              <a:t>se houver qualquer ajuste no instrumento, devem ser relatados os resultados antes e depois do ajuste.</a:t>
            </a:r>
          </a:p>
          <a:p>
            <a:pPr lvl="0" algn="just">
              <a:lnSpc>
                <a:spcPct val="120000"/>
              </a:lnSpc>
              <a:spcAft>
                <a:spcPts val="0"/>
              </a:spcAft>
            </a:pPr>
            <a:r>
              <a:rPr lang="pt-BR" dirty="0">
                <a:ea typeface="Times New Roman" panose="02020603050405020304" pitchFamily="18" charset="0"/>
              </a:rPr>
              <a:t>Não deve existir qualquer recomendação sobre a data da próxima calibração, a menos que isso tenha sido acordado previamente com o cliente.</a:t>
            </a:r>
            <a:endParaRPr lang="pt-BR" dirty="0"/>
          </a:p>
        </p:txBody>
      </p:sp>
      <p:sp>
        <p:nvSpPr>
          <p:cNvPr id="5" name="Rectangle 2">
            <a:extLst>
              <a:ext uri="{FF2B5EF4-FFF2-40B4-BE49-F238E27FC236}">
                <a16:creationId xmlns:a16="http://schemas.microsoft.com/office/drawing/2014/main" xmlns="" id="{B56F8DCB-3922-4A6A-A944-D1E23442E3FE}"/>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Tree>
    <p:extLst>
      <p:ext uri="{BB962C8B-B14F-4D97-AF65-F5344CB8AC3E}">
        <p14:creationId xmlns:p14="http://schemas.microsoft.com/office/powerpoint/2010/main" val="56155356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E5D85AC-A82A-4789-919E-49DB0A632B64}"/>
              </a:ext>
            </a:extLst>
          </p:cNvPr>
          <p:cNvSpPr/>
          <p:nvPr/>
        </p:nvSpPr>
        <p:spPr>
          <a:xfrm>
            <a:off x="529864" y="1377283"/>
            <a:ext cx="7920000" cy="4391330"/>
          </a:xfrm>
          <a:prstGeom prst="rect">
            <a:avLst/>
          </a:prstGeom>
        </p:spPr>
        <p:txBody>
          <a:bodyPr wrap="square">
            <a:spAutoFit/>
          </a:bodyPr>
          <a:lstStyle/>
          <a:p>
            <a:pPr algn="just">
              <a:lnSpc>
                <a:spcPct val="120000"/>
              </a:lnSpc>
            </a:pPr>
            <a:r>
              <a:rPr lang="pt-BR" b="1" dirty="0">
                <a:cs typeface="Calibri" panose="020F0502020204030204" pitchFamily="34" charset="0"/>
              </a:rPr>
              <a:t>Exercício 6.1 </a:t>
            </a:r>
            <a:r>
              <a:rPr lang="pt-BR" dirty="0"/>
              <a:t>Uma bureta de 25 </a:t>
            </a:r>
            <a:r>
              <a:rPr lang="pt-BR" dirty="0" err="1"/>
              <a:t>mL</a:t>
            </a:r>
            <a:r>
              <a:rPr lang="pt-BR" dirty="0"/>
              <a:t>, Classe A, foi calibrada e os dados obtidos foram:</a:t>
            </a:r>
          </a:p>
          <a:p>
            <a:pPr marL="285750" lvl="0" indent="-285750" algn="just">
              <a:lnSpc>
                <a:spcPct val="120000"/>
              </a:lnSpc>
              <a:buFont typeface="Wingdings" panose="05000000000000000000" pitchFamily="2" charset="2"/>
              <a:buChar char="§"/>
            </a:pPr>
            <a:r>
              <a:rPr lang="pt-BR" dirty="0"/>
              <a:t>volume medido = 25,05 </a:t>
            </a:r>
            <a:r>
              <a:rPr lang="pt-BR" dirty="0" err="1"/>
              <a:t>mL</a:t>
            </a:r>
            <a:r>
              <a:rPr lang="pt-BR" dirty="0"/>
              <a:t>;</a:t>
            </a:r>
          </a:p>
          <a:p>
            <a:pPr marL="285750" lvl="0" indent="-285750" algn="just">
              <a:lnSpc>
                <a:spcPct val="120000"/>
              </a:lnSpc>
              <a:buFont typeface="Wingdings" panose="05000000000000000000" pitchFamily="2" charset="2"/>
              <a:buChar char="§"/>
            </a:pPr>
            <a:r>
              <a:rPr lang="pt-BR" dirty="0"/>
              <a:t>incerteza = 0,05 </a:t>
            </a:r>
            <a:r>
              <a:rPr lang="pt-BR" dirty="0" err="1"/>
              <a:t>mL</a:t>
            </a:r>
            <a:r>
              <a:rPr lang="pt-BR" dirty="0"/>
              <a:t>.</a:t>
            </a:r>
          </a:p>
          <a:p>
            <a:pPr algn="just">
              <a:lnSpc>
                <a:spcPct val="120000"/>
              </a:lnSpc>
            </a:pPr>
            <a:r>
              <a:rPr lang="pt-BR" dirty="0"/>
              <a:t>Com base nessas informações, verifique se a bureta atende ao C.A. de 0,1 </a:t>
            </a:r>
            <a:r>
              <a:rPr lang="pt-BR" dirty="0" err="1"/>
              <a:t>mL</a:t>
            </a:r>
            <a:r>
              <a:rPr lang="pt-BR" dirty="0"/>
              <a:t>.</a:t>
            </a:r>
          </a:p>
          <a:p>
            <a:pPr algn="just">
              <a:lnSpc>
                <a:spcPct val="120000"/>
              </a:lnSpc>
            </a:pPr>
            <a:endParaRPr lang="pt-BR" dirty="0"/>
          </a:p>
          <a:p>
            <a:pPr algn="just">
              <a:lnSpc>
                <a:spcPct val="120000"/>
              </a:lnSpc>
            </a:pPr>
            <a:r>
              <a:rPr lang="pt-BR" altLang="pt-BR" b="1" dirty="0">
                <a:cs typeface="Calibri" panose="020F0502020204030204" pitchFamily="34" charset="0"/>
              </a:rPr>
              <a:t>Exercício 6.2 : </a:t>
            </a:r>
            <a:r>
              <a:rPr lang="pt-BR" dirty="0">
                <a:ea typeface="Times New Roman" panose="02020603050405020304" pitchFamily="18" charset="0"/>
                <a:cs typeface="Times New Roman" panose="02020603050405020304" pitchFamily="18" charset="0"/>
              </a:rPr>
              <a:t>De que modo podemos comprovar se um instrumento de medição atende ao critério de aceitação desejado? </a:t>
            </a:r>
          </a:p>
          <a:p>
            <a:pPr marL="342900" lvl="0" indent="-342900" algn="just">
              <a:lnSpc>
                <a:spcPct val="120000"/>
              </a:lnSpc>
              <a:spcAft>
                <a:spcPts val="0"/>
              </a:spcAft>
              <a:buFont typeface="+mj-lt"/>
              <a:buAutoNum type="alphaLcParenR"/>
              <a:tabLst>
                <a:tab pos="2278380" algn="l"/>
              </a:tabLst>
            </a:pPr>
            <a:r>
              <a:rPr lang="pt-BR" dirty="0">
                <a:ea typeface="Times New Roman" panose="02020603050405020304" pitchFamily="18" charset="0"/>
              </a:rPr>
              <a:t>Comprando o instrumento indicado pelo fabricante.</a:t>
            </a:r>
          </a:p>
          <a:p>
            <a:pPr marL="342900" lvl="0" indent="-342900" algn="just">
              <a:lnSpc>
                <a:spcPct val="120000"/>
              </a:lnSpc>
              <a:spcAft>
                <a:spcPts val="0"/>
              </a:spcAft>
              <a:buFont typeface="+mj-lt"/>
              <a:buAutoNum type="alphaLcParenR"/>
              <a:tabLst>
                <a:tab pos="2278380" algn="l"/>
              </a:tabLst>
            </a:pPr>
            <a:r>
              <a:rPr lang="pt-BR" dirty="0">
                <a:ea typeface="Times New Roman" panose="02020603050405020304" pitchFamily="18" charset="0"/>
              </a:rPr>
              <a:t>Calibrando o instrumento em laboratório competente e analisando seu certificado.</a:t>
            </a:r>
          </a:p>
          <a:p>
            <a:pPr marL="342900" lvl="0" indent="-342900" algn="just">
              <a:lnSpc>
                <a:spcPct val="120000"/>
              </a:lnSpc>
              <a:spcAft>
                <a:spcPts val="0"/>
              </a:spcAft>
              <a:buFont typeface="+mj-lt"/>
              <a:buAutoNum type="alphaLcParenR"/>
              <a:tabLst>
                <a:tab pos="2278380" algn="l"/>
              </a:tabLst>
            </a:pPr>
            <a:r>
              <a:rPr lang="pt-BR" dirty="0">
                <a:ea typeface="Times New Roman" panose="02020603050405020304" pitchFamily="18" charset="0"/>
              </a:rPr>
              <a:t>Realizando verificações com um padrão, na própria empresa.</a:t>
            </a:r>
          </a:p>
          <a:p>
            <a:pPr marL="342900" lvl="0" indent="-342900" algn="just">
              <a:lnSpc>
                <a:spcPct val="120000"/>
              </a:lnSpc>
              <a:spcAft>
                <a:spcPts val="0"/>
              </a:spcAft>
              <a:buFont typeface="+mj-lt"/>
              <a:buAutoNum type="alphaLcParenR"/>
              <a:tabLst>
                <a:tab pos="2278380" algn="l"/>
              </a:tabLst>
            </a:pPr>
            <a:r>
              <a:rPr lang="pt-BR" dirty="0">
                <a:ea typeface="Times New Roman" panose="02020603050405020304" pitchFamily="18" charset="0"/>
              </a:rPr>
              <a:t>Autorizando o seu uso apenas por pessoal qualificado. </a:t>
            </a:r>
          </a:p>
        </p:txBody>
      </p:sp>
      <p:sp>
        <p:nvSpPr>
          <p:cNvPr id="5" name="Rectangle 2">
            <a:extLst>
              <a:ext uri="{FF2B5EF4-FFF2-40B4-BE49-F238E27FC236}">
                <a16:creationId xmlns:a16="http://schemas.microsoft.com/office/drawing/2014/main" xmlns="" id="{3DE725E2-3613-41D6-80AF-54B43F174854}"/>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Tree>
    <p:extLst>
      <p:ext uri="{BB962C8B-B14F-4D97-AF65-F5344CB8AC3E}">
        <p14:creationId xmlns:p14="http://schemas.microsoft.com/office/powerpoint/2010/main" val="122375297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E5D85AC-A82A-4789-919E-49DB0A632B64}"/>
              </a:ext>
            </a:extLst>
          </p:cNvPr>
          <p:cNvSpPr/>
          <p:nvPr/>
        </p:nvSpPr>
        <p:spPr>
          <a:xfrm>
            <a:off x="565003" y="1567249"/>
            <a:ext cx="7920000" cy="3416320"/>
          </a:xfrm>
          <a:prstGeom prst="rect">
            <a:avLst/>
          </a:prstGeom>
        </p:spPr>
        <p:txBody>
          <a:bodyPr wrap="square">
            <a:spAutoFit/>
          </a:bodyPr>
          <a:lstStyle/>
          <a:p>
            <a:pPr algn="just">
              <a:lnSpc>
                <a:spcPct val="120000"/>
              </a:lnSpc>
              <a:spcAft>
                <a:spcPts val="0"/>
              </a:spcAft>
              <a:tabLst>
                <a:tab pos="114300" algn="l"/>
              </a:tabLst>
            </a:pPr>
            <a:r>
              <a:rPr lang="pt-BR" altLang="pt-BR" b="1" dirty="0" smtClean="0">
                <a:solidFill>
                  <a:schemeClr val="accent2"/>
                </a:solidFill>
                <a:cs typeface="Calibri" panose="020F0502020204030204" pitchFamily="34" charset="0"/>
              </a:rPr>
              <a:t>Exercício</a:t>
            </a:r>
          </a:p>
          <a:p>
            <a:pPr algn="just">
              <a:lnSpc>
                <a:spcPct val="120000"/>
              </a:lnSpc>
              <a:spcAft>
                <a:spcPts val="0"/>
              </a:spcAft>
              <a:tabLst>
                <a:tab pos="114300" algn="l"/>
              </a:tabLst>
            </a:pPr>
            <a:endParaRPr lang="pt-BR" altLang="pt-BR" b="1" dirty="0">
              <a:cs typeface="Calibri" panose="020F0502020204030204" pitchFamily="34" charset="0"/>
            </a:endParaRPr>
          </a:p>
          <a:p>
            <a:pPr algn="just">
              <a:lnSpc>
                <a:spcPct val="120000"/>
              </a:lnSpc>
              <a:spcAft>
                <a:spcPts val="0"/>
              </a:spcAft>
              <a:tabLst>
                <a:tab pos="114300" algn="l"/>
              </a:tabLst>
            </a:pPr>
            <a:r>
              <a:rPr lang="pt-BR" altLang="pt-BR" b="1" dirty="0" smtClean="0">
                <a:cs typeface="Calibri" panose="020F0502020204030204" pitchFamily="34" charset="0"/>
              </a:rPr>
              <a:t>6.3 </a:t>
            </a:r>
            <a:r>
              <a:rPr lang="pt-BR" altLang="pt-BR" b="1" dirty="0">
                <a:cs typeface="Calibri" panose="020F0502020204030204" pitchFamily="34" charset="0"/>
              </a:rPr>
              <a:t>: </a:t>
            </a:r>
            <a:r>
              <a:rPr lang="pt-BR" dirty="0">
                <a:ea typeface="Times New Roman" panose="02020603050405020304" pitchFamily="18" charset="0"/>
                <a:cs typeface="Times New Roman" panose="02020603050405020304" pitchFamily="18" charset="0"/>
              </a:rPr>
              <a:t>Qual o principal objetivo de se calibrar um instrumento de medição?</a:t>
            </a:r>
          </a:p>
          <a:p>
            <a:pPr marL="342900" lvl="0" indent="-342900" algn="just">
              <a:lnSpc>
                <a:spcPct val="120000"/>
              </a:lnSpc>
              <a:spcAft>
                <a:spcPts val="0"/>
              </a:spcAft>
              <a:buFont typeface="+mj-lt"/>
              <a:buAutoNum type="alphaLcParenR"/>
              <a:tabLst>
                <a:tab pos="-4343400" algn="l"/>
              </a:tabLst>
            </a:pPr>
            <a:r>
              <a:rPr lang="pt-BR" dirty="0" smtClean="0">
                <a:ea typeface="Times New Roman" panose="02020603050405020304" pitchFamily="18" charset="0"/>
                <a:cs typeface="Times New Roman" panose="02020603050405020304" pitchFamily="18" charset="0"/>
              </a:rPr>
              <a:t>(  ) Conhecer </a:t>
            </a:r>
            <a:r>
              <a:rPr lang="pt-BR" dirty="0">
                <a:ea typeface="Times New Roman" panose="02020603050405020304" pitchFamily="18" charset="0"/>
                <a:cs typeface="Times New Roman" panose="02020603050405020304" pitchFamily="18" charset="0"/>
              </a:rPr>
              <a:t>os erros e incerteza de medição em cada ponto calibrado, a fim de corrigir, caso necessário, as leituras do mesmo. </a:t>
            </a:r>
          </a:p>
          <a:p>
            <a:pPr marL="342900" lvl="0" indent="-342900" algn="just">
              <a:lnSpc>
                <a:spcPct val="120000"/>
              </a:lnSpc>
              <a:spcAft>
                <a:spcPts val="0"/>
              </a:spcAft>
              <a:buFont typeface="+mj-lt"/>
              <a:buAutoNum type="alphaLcParenR"/>
              <a:tabLst>
                <a:tab pos="-4343400" algn="l"/>
              </a:tabLst>
            </a:pPr>
            <a:r>
              <a:rPr lang="pt-BR" dirty="0">
                <a:ea typeface="Times New Roman" panose="02020603050405020304" pitchFamily="18" charset="0"/>
                <a:cs typeface="Times New Roman" panose="02020603050405020304" pitchFamily="18" charset="0"/>
              </a:rPr>
              <a:t>(  ) Atender </a:t>
            </a:r>
            <a:r>
              <a:rPr lang="pt-BR" dirty="0">
                <a:ea typeface="Times New Roman" panose="02020603050405020304" pitchFamily="18" charset="0"/>
                <a:cs typeface="Times New Roman" panose="02020603050405020304" pitchFamily="18" charset="0"/>
              </a:rPr>
              <a:t>às normas de gestão aplicadas a instrumentos de medição. </a:t>
            </a:r>
          </a:p>
          <a:p>
            <a:pPr marL="342900" lvl="0" indent="-342900" algn="just">
              <a:lnSpc>
                <a:spcPct val="120000"/>
              </a:lnSpc>
              <a:spcAft>
                <a:spcPts val="0"/>
              </a:spcAft>
              <a:buFont typeface="+mj-lt"/>
              <a:buAutoNum type="alphaLcParenR"/>
              <a:tabLst>
                <a:tab pos="-4343400" algn="l"/>
              </a:tabLst>
            </a:pPr>
            <a:r>
              <a:rPr lang="pt-BR" dirty="0">
                <a:ea typeface="Times New Roman" panose="02020603050405020304" pitchFamily="18" charset="0"/>
                <a:cs typeface="Times New Roman" panose="02020603050405020304" pitchFamily="18" charset="0"/>
              </a:rPr>
              <a:t>(  ) Obter </a:t>
            </a:r>
            <a:r>
              <a:rPr lang="pt-BR" dirty="0">
                <a:ea typeface="Times New Roman" panose="02020603050405020304" pitchFamily="18" charset="0"/>
                <a:cs typeface="Times New Roman" panose="02020603050405020304" pitchFamily="18" charset="0"/>
              </a:rPr>
              <a:t>o certificado de calibração como garantia que o instrumento de medição está em perfeito estado de uso. </a:t>
            </a:r>
          </a:p>
          <a:p>
            <a:pPr marL="342900" lvl="0" indent="-342900" algn="just">
              <a:lnSpc>
                <a:spcPct val="120000"/>
              </a:lnSpc>
              <a:spcAft>
                <a:spcPts val="0"/>
              </a:spcAft>
              <a:buFont typeface="+mj-lt"/>
              <a:buAutoNum type="alphaLcParenR"/>
              <a:tabLst>
                <a:tab pos="-4343400" algn="l"/>
              </a:tabLst>
            </a:pPr>
            <a:r>
              <a:rPr lang="pt-BR" dirty="0">
                <a:ea typeface="Times New Roman" panose="02020603050405020304" pitchFamily="18" charset="0"/>
                <a:cs typeface="Times New Roman" panose="02020603050405020304" pitchFamily="18" charset="0"/>
              </a:rPr>
              <a:t>(  ) Realizar </a:t>
            </a:r>
            <a:r>
              <a:rPr lang="pt-BR" dirty="0">
                <a:ea typeface="Times New Roman" panose="02020603050405020304" pitchFamily="18" charset="0"/>
                <a:cs typeface="Times New Roman" panose="02020603050405020304" pitchFamily="18" charset="0"/>
              </a:rPr>
              <a:t>ajustes minimizando seus erros de medição.  </a:t>
            </a:r>
          </a:p>
          <a:p>
            <a:pPr lvl="0" algn="just">
              <a:lnSpc>
                <a:spcPct val="120000"/>
              </a:lnSpc>
              <a:spcAft>
                <a:spcPts val="0"/>
              </a:spcAft>
              <a:tabLst>
                <a:tab pos="-4343400" algn="l"/>
              </a:tabLst>
            </a:pPr>
            <a:endParaRPr lang="pt-BR" dirty="0">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xmlns="" id="{D04543F1-21AC-4D62-ACEE-4764AE9F8158}"/>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Tree>
    <p:extLst>
      <p:ext uri="{BB962C8B-B14F-4D97-AF65-F5344CB8AC3E}">
        <p14:creationId xmlns:p14="http://schemas.microsoft.com/office/powerpoint/2010/main" val="2642157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7E5D85AC-A82A-4789-919E-49DB0A632B64}"/>
              </a:ext>
            </a:extLst>
          </p:cNvPr>
          <p:cNvSpPr/>
          <p:nvPr/>
        </p:nvSpPr>
        <p:spPr>
          <a:xfrm>
            <a:off x="421567" y="1199695"/>
            <a:ext cx="7920000" cy="3748719"/>
          </a:xfrm>
          <a:prstGeom prst="rect">
            <a:avLst/>
          </a:prstGeom>
        </p:spPr>
        <p:txBody>
          <a:bodyPr wrap="square">
            <a:spAutoFit/>
          </a:bodyPr>
          <a:lstStyle/>
          <a:p>
            <a:pPr indent="-3810" algn="just">
              <a:lnSpc>
                <a:spcPct val="120000"/>
              </a:lnSpc>
              <a:spcAft>
                <a:spcPts val="0"/>
              </a:spcAft>
              <a:tabLst>
                <a:tab pos="114300" algn="l"/>
              </a:tabLst>
            </a:pPr>
            <a:r>
              <a:rPr lang="pt-BR" altLang="pt-BR" b="1" dirty="0" smtClean="0">
                <a:solidFill>
                  <a:schemeClr val="accent2"/>
                </a:solidFill>
                <a:cs typeface="Calibri" panose="020F0502020204030204" pitchFamily="34" charset="0"/>
              </a:rPr>
              <a:t>Exercício</a:t>
            </a:r>
          </a:p>
          <a:p>
            <a:pPr indent="-3810" algn="just">
              <a:lnSpc>
                <a:spcPct val="120000"/>
              </a:lnSpc>
              <a:spcAft>
                <a:spcPts val="0"/>
              </a:spcAft>
              <a:tabLst>
                <a:tab pos="114300" algn="l"/>
              </a:tabLst>
            </a:pPr>
            <a:endParaRPr lang="pt-BR" altLang="pt-BR" b="1" dirty="0">
              <a:cs typeface="Calibri" panose="020F0502020204030204" pitchFamily="34" charset="0"/>
            </a:endParaRPr>
          </a:p>
          <a:p>
            <a:pPr indent="-3810" algn="just">
              <a:lnSpc>
                <a:spcPct val="120000"/>
              </a:lnSpc>
              <a:spcAft>
                <a:spcPts val="0"/>
              </a:spcAft>
              <a:tabLst>
                <a:tab pos="114300" algn="l"/>
              </a:tabLst>
            </a:pPr>
            <a:r>
              <a:rPr lang="pt-BR" altLang="pt-BR" b="1" dirty="0" smtClean="0">
                <a:cs typeface="Calibri" panose="020F0502020204030204" pitchFamily="34" charset="0"/>
              </a:rPr>
              <a:t>6.4</a:t>
            </a:r>
            <a:r>
              <a:rPr lang="pt-BR" altLang="pt-BR" b="1" dirty="0">
                <a:cs typeface="Calibri" panose="020F0502020204030204" pitchFamily="34" charset="0"/>
              </a:rPr>
              <a:t>: </a:t>
            </a:r>
            <a:r>
              <a:rPr lang="pt-BR" altLang="pt-BR" dirty="0">
                <a:cs typeface="Calibri" panose="020F0502020204030204" pitchFamily="34" charset="0"/>
              </a:rPr>
              <a:t>S</a:t>
            </a:r>
            <a:r>
              <a:rPr lang="pt-BR" dirty="0">
                <a:ea typeface="Times New Roman" panose="02020603050405020304" pitchFamily="18" charset="0"/>
              </a:rPr>
              <a:t>e o certificado de calibração de um instrumento de medição apresenta um erro de medição acima do esperado, no entanto, o mesmo não está com suas funcionalidades afetadas, o que NÃO se pode fazer:</a:t>
            </a:r>
          </a:p>
          <a:p>
            <a:pPr marL="342900" lvl="0" indent="-342900" algn="just">
              <a:lnSpc>
                <a:spcPct val="120000"/>
              </a:lnSpc>
              <a:spcAft>
                <a:spcPts val="0"/>
              </a:spcAft>
              <a:buFont typeface="+mj-lt"/>
              <a:buAutoNum type="alphaLcParenR"/>
              <a:tabLst>
                <a:tab pos="-4343400" algn="l"/>
              </a:tabLst>
            </a:pPr>
            <a:r>
              <a:rPr lang="pt-BR" dirty="0" smtClean="0">
                <a:ea typeface="Times New Roman" panose="02020603050405020304" pitchFamily="18" charset="0"/>
              </a:rPr>
              <a:t>(  ) Solicitar </a:t>
            </a:r>
            <a:r>
              <a:rPr lang="pt-BR" dirty="0">
                <a:ea typeface="Times New Roman" panose="02020603050405020304" pitchFamily="18" charset="0"/>
              </a:rPr>
              <a:t>ao laboratório que realize um ajuste, tentando reduzir ao máximo o seu erro de medição, e, após isso, realizar uma nova calibração. </a:t>
            </a:r>
          </a:p>
          <a:p>
            <a:pPr marL="342900" lvl="0" indent="-342900" algn="just">
              <a:lnSpc>
                <a:spcPct val="120000"/>
              </a:lnSpc>
              <a:spcAft>
                <a:spcPts val="0"/>
              </a:spcAft>
              <a:buFont typeface="+mj-lt"/>
              <a:buAutoNum type="alphaLcParenR"/>
              <a:tabLst>
                <a:tab pos="-4343400" algn="l"/>
              </a:tabLst>
            </a:pPr>
            <a:r>
              <a:rPr lang="pt-BR" dirty="0">
                <a:ea typeface="Times New Roman" panose="02020603050405020304" pitchFamily="18" charset="0"/>
              </a:rPr>
              <a:t>(  ) Usar </a:t>
            </a:r>
            <a:r>
              <a:rPr lang="pt-BR" dirty="0">
                <a:ea typeface="Times New Roman" panose="02020603050405020304" pitchFamily="18" charset="0"/>
              </a:rPr>
              <a:t>o equipamento mesmo assim, sem nenhuma ressalva, lembrando de calibrar novamente no período definido. </a:t>
            </a:r>
          </a:p>
          <a:p>
            <a:pPr marL="342900" lvl="0" indent="-342900" algn="just">
              <a:lnSpc>
                <a:spcPct val="120000"/>
              </a:lnSpc>
              <a:spcAft>
                <a:spcPts val="0"/>
              </a:spcAft>
              <a:buFont typeface="+mj-lt"/>
              <a:buAutoNum type="alphaLcParenR"/>
              <a:tabLst>
                <a:tab pos="-4343400" algn="l"/>
              </a:tabLst>
            </a:pPr>
            <a:r>
              <a:rPr lang="pt-BR" dirty="0">
                <a:ea typeface="Times New Roman" panose="02020603050405020304" pitchFamily="18" charset="0"/>
              </a:rPr>
              <a:t>(  ) Criar </a:t>
            </a:r>
            <a:r>
              <a:rPr lang="pt-BR" dirty="0">
                <a:ea typeface="Times New Roman" panose="02020603050405020304" pitchFamily="18" charset="0"/>
              </a:rPr>
              <a:t>correções matemáticas para o erro e aplicá-las no uso do mesmo. </a:t>
            </a:r>
          </a:p>
          <a:p>
            <a:pPr marL="342900" lvl="0" indent="-342900" algn="just">
              <a:lnSpc>
                <a:spcPct val="120000"/>
              </a:lnSpc>
              <a:spcAft>
                <a:spcPts val="0"/>
              </a:spcAft>
              <a:buFont typeface="+mj-lt"/>
              <a:buAutoNum type="alphaLcParenR"/>
              <a:tabLst>
                <a:tab pos="-4343400" algn="l"/>
              </a:tabLst>
            </a:pPr>
            <a:r>
              <a:rPr lang="pt-BR" dirty="0">
                <a:ea typeface="Times New Roman" panose="02020603050405020304" pitchFamily="18" charset="0"/>
              </a:rPr>
              <a:t>(  ) Descartar </a:t>
            </a:r>
            <a:r>
              <a:rPr lang="pt-BR" dirty="0">
                <a:ea typeface="Times New Roman" panose="02020603050405020304" pitchFamily="18" charset="0"/>
              </a:rPr>
              <a:t>o instrumento de medição. </a:t>
            </a:r>
          </a:p>
        </p:txBody>
      </p:sp>
      <p:sp>
        <p:nvSpPr>
          <p:cNvPr id="5" name="Rectangle 2">
            <a:extLst>
              <a:ext uri="{FF2B5EF4-FFF2-40B4-BE49-F238E27FC236}">
                <a16:creationId xmlns:a16="http://schemas.microsoft.com/office/drawing/2014/main" xmlns="" id="{D04543F1-21AC-4D62-ACEE-4764AE9F8158}"/>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Tree>
    <p:extLst>
      <p:ext uri="{BB962C8B-B14F-4D97-AF65-F5344CB8AC3E}">
        <p14:creationId xmlns:p14="http://schemas.microsoft.com/office/powerpoint/2010/main" val="120900591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AF3C979C-C25F-4CB7-A57E-D31AFF3CA9BF}"/>
              </a:ext>
            </a:extLst>
          </p:cNvPr>
          <p:cNvPicPr>
            <a:picLocks noChangeAspect="1"/>
          </p:cNvPicPr>
          <p:nvPr/>
        </p:nvPicPr>
        <p:blipFill>
          <a:blip r:embed="rId2"/>
          <a:stretch>
            <a:fillRect/>
          </a:stretch>
        </p:blipFill>
        <p:spPr>
          <a:xfrm>
            <a:off x="720072" y="3341898"/>
            <a:ext cx="7724775" cy="2771775"/>
          </a:xfrm>
          <a:prstGeom prst="rect">
            <a:avLst/>
          </a:prstGeom>
        </p:spPr>
      </p:pic>
      <p:sp>
        <p:nvSpPr>
          <p:cNvPr id="5" name="CaixaDeTexto 4">
            <a:extLst>
              <a:ext uri="{FF2B5EF4-FFF2-40B4-BE49-F238E27FC236}">
                <a16:creationId xmlns:a16="http://schemas.microsoft.com/office/drawing/2014/main" xmlns="" id="{9FACE3CA-BAF5-4E06-92BC-9A4CA94B6B86}"/>
              </a:ext>
            </a:extLst>
          </p:cNvPr>
          <p:cNvSpPr txBox="1"/>
          <p:nvPr/>
        </p:nvSpPr>
        <p:spPr>
          <a:xfrm>
            <a:off x="421567" y="1051979"/>
            <a:ext cx="7920000" cy="2086725"/>
          </a:xfrm>
          <a:prstGeom prst="rect">
            <a:avLst/>
          </a:prstGeom>
          <a:noFill/>
        </p:spPr>
        <p:txBody>
          <a:bodyPr wrap="square" rtlCol="0">
            <a:spAutoFit/>
          </a:bodyPr>
          <a:lstStyle/>
          <a:p>
            <a:pPr algn="just">
              <a:lnSpc>
                <a:spcPct val="120000"/>
              </a:lnSpc>
            </a:pPr>
            <a:r>
              <a:rPr lang="pt-BR" b="1" dirty="0" smtClean="0"/>
              <a:t>Exercício</a:t>
            </a:r>
          </a:p>
          <a:p>
            <a:pPr algn="just">
              <a:lnSpc>
                <a:spcPct val="120000"/>
              </a:lnSpc>
            </a:pPr>
            <a:endParaRPr lang="pt-BR" b="1" dirty="0"/>
          </a:p>
          <a:p>
            <a:pPr algn="just">
              <a:lnSpc>
                <a:spcPct val="120000"/>
              </a:lnSpc>
            </a:pPr>
            <a:r>
              <a:rPr lang="pt-BR" b="1" dirty="0" smtClean="0"/>
              <a:t>6.5</a:t>
            </a:r>
            <a:r>
              <a:rPr lang="pt-BR" dirty="0"/>
              <a:t>: A tabela abaixo apresenta o resultado da calibração de um paquímetro digital de resolução 0,01 mm.  Sabendo que o C.A dos paquímetros da empresa é de 0,03 mm, determine se o paquímetro em questão está: </a:t>
            </a:r>
            <a:r>
              <a:rPr lang="pt-BR" b="1" dirty="0"/>
              <a:t>APROVADO; APROVADO COM RESTRIÇÃO OU REPROVADO.  </a:t>
            </a:r>
          </a:p>
        </p:txBody>
      </p:sp>
      <p:sp>
        <p:nvSpPr>
          <p:cNvPr id="6" name="Rectangle 2">
            <a:extLst>
              <a:ext uri="{FF2B5EF4-FFF2-40B4-BE49-F238E27FC236}">
                <a16:creationId xmlns:a16="http://schemas.microsoft.com/office/drawing/2014/main" xmlns="" id="{DBEEFC24-BC67-4A99-8BB2-9BEB1CE69EFE}"/>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Tree>
    <p:extLst>
      <p:ext uri="{BB962C8B-B14F-4D97-AF65-F5344CB8AC3E}">
        <p14:creationId xmlns:p14="http://schemas.microsoft.com/office/powerpoint/2010/main" val="314723020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xmlns="" id="{D4B919E3-A387-40BA-9BD1-175284513195}"/>
              </a:ext>
            </a:extLst>
          </p:cNvPr>
          <p:cNvSpPr txBox="1">
            <a:spLocks noChangeArrowheads="1"/>
          </p:cNvSpPr>
          <p:nvPr/>
        </p:nvSpPr>
        <p:spPr bwMode="auto">
          <a:xfrm>
            <a:off x="421567" y="1538712"/>
            <a:ext cx="792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indent="0" algn="just">
              <a:lnSpc>
                <a:spcPct val="120000"/>
              </a:lnSpc>
              <a:spcBef>
                <a:spcPct val="50000"/>
              </a:spcBef>
              <a:defRPr/>
            </a:pPr>
            <a:r>
              <a:rPr lang="pt-BR" altLang="pt-BR" sz="1800" dirty="0">
                <a:latin typeface="Calibri" panose="020F0502020204030204" pitchFamily="34" charset="0"/>
                <a:cs typeface="Calibri" panose="020F0502020204030204" pitchFamily="34" charset="0"/>
              </a:rPr>
              <a:t>Além do conteúdo mínimo que os certificados devem apresentar, os responsáveis pela análise crítica dos certificados de calibração DEVEM confirmar que os CRITÉRIOS DE ACEITAÇÃO definidos foram ATENDIDOS pelo instrumento de medição.</a:t>
            </a:r>
          </a:p>
          <a:p>
            <a:pPr algn="just" eaLnBrk="1" hangingPunct="1">
              <a:lnSpc>
                <a:spcPct val="120000"/>
              </a:lnSpc>
              <a:spcBef>
                <a:spcPct val="20000"/>
              </a:spcBef>
              <a:defRPr/>
            </a:pPr>
            <a:endParaRPr lang="pt-BR" altLang="pt-BR" sz="1800" i="1" u="sng" dirty="0">
              <a:latin typeface="Calibri" panose="020F0502020204030204" pitchFamily="34" charset="0"/>
              <a:cs typeface="Calibri" panose="020F0502020204030204" pitchFamily="34" charset="0"/>
            </a:endParaRPr>
          </a:p>
          <a:p>
            <a:pPr algn="just" eaLnBrk="1" hangingPunct="1">
              <a:lnSpc>
                <a:spcPct val="120000"/>
              </a:lnSpc>
              <a:spcBef>
                <a:spcPct val="20000"/>
              </a:spcBef>
              <a:defRPr/>
            </a:pPr>
            <a:r>
              <a:rPr lang="pt-BR" altLang="pt-BR" sz="1800" i="1" u="sng" dirty="0">
                <a:latin typeface="Calibri" panose="020F0502020204030204" pitchFamily="34" charset="0"/>
                <a:cs typeface="Calibri" panose="020F0502020204030204" pitchFamily="34" charset="0"/>
              </a:rPr>
              <a:t>MUITO IMPORTANTE:</a:t>
            </a:r>
          </a:p>
          <a:p>
            <a:pPr marL="0" indent="0" algn="just" eaLnBrk="1" hangingPunct="1">
              <a:lnSpc>
                <a:spcPct val="120000"/>
              </a:lnSpc>
              <a:spcBef>
                <a:spcPct val="20000"/>
              </a:spcBef>
              <a:defRPr/>
            </a:pPr>
            <a:r>
              <a:rPr lang="pt-BR" altLang="pt-BR" sz="1800" i="1" dirty="0">
                <a:latin typeface="Calibri" panose="020F0502020204030204" pitchFamily="34" charset="0"/>
                <a:cs typeface="Calibri" panose="020F0502020204030204" pitchFamily="34" charset="0"/>
              </a:rPr>
              <a:t>Não cabe </a:t>
            </a:r>
            <a:r>
              <a:rPr lang="pt-BR" altLang="pt-BR" sz="1800" b="1" i="1" dirty="0">
                <a:latin typeface="Calibri" panose="020F0502020204030204" pitchFamily="34" charset="0"/>
                <a:cs typeface="Calibri" panose="020F0502020204030204" pitchFamily="34" charset="0"/>
              </a:rPr>
              <a:t>ao laboratório que realizou a calibração</a:t>
            </a:r>
            <a:r>
              <a:rPr lang="pt-BR" altLang="pt-BR" sz="1800" i="1" dirty="0">
                <a:latin typeface="Calibri" panose="020F0502020204030204" pitchFamily="34" charset="0"/>
                <a:cs typeface="Calibri" panose="020F0502020204030204" pitchFamily="34" charset="0"/>
              </a:rPr>
              <a:t> julgar a aplicabilidade do instrumento, ou seja, se este deve ou não sair de uso em função de estar fora de especificação ou se a incerteza declarada comprometerá a avaliação do processo de medição que o instrumento executa.</a:t>
            </a:r>
            <a:endParaRPr lang="pt-BR" altLang="pt-BR" sz="1800" dirty="0">
              <a:latin typeface="Calibri" panose="020F0502020204030204" pitchFamily="34" charset="0"/>
              <a:cs typeface="Calibri" panose="020F0502020204030204" pitchFamily="34" charset="0"/>
            </a:endParaRPr>
          </a:p>
          <a:p>
            <a:pPr marL="0" indent="0" algn="just">
              <a:lnSpc>
                <a:spcPct val="120000"/>
              </a:lnSpc>
              <a:spcBef>
                <a:spcPct val="50000"/>
              </a:spcBef>
              <a:defRPr/>
            </a:pPr>
            <a:endParaRPr lang="pt-BR" altLang="pt-BR" sz="1800" dirty="0">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xmlns="" id="{DD6347AE-FEF5-4716-9D02-6EE699E0B012}"/>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Tree>
    <p:extLst>
      <p:ext uri="{BB962C8B-B14F-4D97-AF65-F5344CB8AC3E}">
        <p14:creationId xmlns:p14="http://schemas.microsoft.com/office/powerpoint/2010/main" val="815068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Conteúdo 2"/>
          <p:cNvSpPr>
            <a:spLocks noGrp="1"/>
          </p:cNvSpPr>
          <p:nvPr>
            <p:ph idx="1"/>
          </p:nvPr>
        </p:nvSpPr>
        <p:spPr>
          <a:xfrm>
            <a:off x="263806" y="1580683"/>
            <a:ext cx="7920000" cy="4320000"/>
          </a:xfrm>
        </p:spPr>
        <p:txBody>
          <a:bodyPr>
            <a:normAutofit/>
          </a:bodyPr>
          <a:lstStyle/>
          <a:p>
            <a:pPr marL="360000" indent="0" eaLnBrk="1" hangingPunct="1">
              <a:lnSpc>
                <a:spcPct val="120000"/>
              </a:lnSpc>
              <a:spcBef>
                <a:spcPts val="0"/>
              </a:spcBef>
              <a:buFont typeface="Arial" charset="0"/>
              <a:buNone/>
            </a:pPr>
            <a:r>
              <a:rPr lang="pt-BR" sz="1800" b="1" dirty="0">
                <a:solidFill>
                  <a:schemeClr val="accent2"/>
                </a:solidFill>
              </a:rPr>
              <a:t>O que é MEDIR</a:t>
            </a:r>
            <a:r>
              <a:rPr lang="pt-BR" sz="1800" b="1" dirty="0" smtClean="0">
                <a:solidFill>
                  <a:schemeClr val="accent2"/>
                </a:solidFill>
              </a:rPr>
              <a:t>?</a:t>
            </a:r>
          </a:p>
          <a:p>
            <a:pPr marL="360000" indent="0" eaLnBrk="1" hangingPunct="1">
              <a:lnSpc>
                <a:spcPct val="120000"/>
              </a:lnSpc>
              <a:spcBef>
                <a:spcPts val="0"/>
              </a:spcBef>
              <a:buFont typeface="Arial" charset="0"/>
              <a:buNone/>
            </a:pPr>
            <a:endParaRPr lang="pt-BR" sz="1800" b="1" dirty="0"/>
          </a:p>
          <a:p>
            <a:pPr marL="360000" indent="0" algn="just" eaLnBrk="1" hangingPunct="1">
              <a:lnSpc>
                <a:spcPct val="120000"/>
              </a:lnSpc>
              <a:spcBef>
                <a:spcPts val="0"/>
              </a:spcBef>
              <a:buFont typeface="Arial" charset="0"/>
              <a:buNone/>
            </a:pPr>
            <a:r>
              <a:rPr lang="pt-BR" sz="1800" dirty="0"/>
              <a:t>Medir é um processo que envolve, basicamente, a existência de uma grandeza que se deseja conhecer, de um instrumento de medição (ou de um conjunto de instrumentos), de uma unidade de medida (kg, m, °C etc.) e de um indivíduo para realizar o ato de medir e interpretar corretamente o resultado.</a:t>
            </a:r>
          </a:p>
          <a:p>
            <a:pPr marL="360000" indent="0" algn="just" eaLnBrk="1" hangingPunct="1">
              <a:lnSpc>
                <a:spcPct val="120000"/>
              </a:lnSpc>
              <a:spcBef>
                <a:spcPts val="0"/>
              </a:spcBef>
              <a:buNone/>
            </a:pPr>
            <a:r>
              <a:rPr lang="pt-BR" sz="1800" dirty="0"/>
              <a:t>“O propósito de uma medição é fornecer informação a respeito de uma grandeza de interesse um </a:t>
            </a:r>
            <a:r>
              <a:rPr lang="pt-BR" sz="1800" i="1" dirty="0"/>
              <a:t>mensurando</a:t>
            </a:r>
            <a:r>
              <a:rPr lang="pt-BR" sz="1800" dirty="0"/>
              <a:t>. O mensurando pode ser o volume de um vaso, a diferença de potencial (elétrico) entre os terminais de uma bateria ou a concentração de chumbo na água contida num frasco.” INTROGUM 2009.</a:t>
            </a:r>
          </a:p>
        </p:txBody>
      </p:sp>
      <p:sp>
        <p:nvSpPr>
          <p:cNvPr id="6" name="Título 1">
            <a:extLst>
              <a:ext uri="{FF2B5EF4-FFF2-40B4-BE49-F238E27FC236}">
                <a16:creationId xmlns:a16="http://schemas.microsoft.com/office/drawing/2014/main" xmlns="" id="{62201291-D02A-4079-A253-0F9C30FD6E71}"/>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22783700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xmlns="" id="{F3F77358-BC0D-46E8-B4F3-812C012B0202}"/>
              </a:ext>
            </a:extLst>
          </p:cNvPr>
          <p:cNvSpPr txBox="1">
            <a:spLocks noChangeArrowheads="1"/>
          </p:cNvSpPr>
          <p:nvPr/>
        </p:nvSpPr>
        <p:spPr bwMode="auto">
          <a:xfrm>
            <a:off x="511934" y="1546126"/>
            <a:ext cx="7920000" cy="3855799"/>
          </a:xfrm>
          <a:prstGeom prst="rect">
            <a:avLst/>
          </a:prstGeom>
          <a:noFill/>
          <a:ln w="9525" algn="ctr">
            <a:noFill/>
            <a:miter lim="800000"/>
            <a:headEnd/>
            <a:tailEnd/>
          </a:ln>
          <a:effectLst/>
        </p:spPr>
        <p:txBody>
          <a:bodyPr>
            <a:spAutoFit/>
          </a:bodyPr>
          <a:lstStyle/>
          <a:p>
            <a:pPr algn="just">
              <a:lnSpc>
                <a:spcPct val="120000"/>
              </a:lnSpc>
              <a:spcBef>
                <a:spcPct val="50000"/>
              </a:spcBef>
              <a:defRPr/>
            </a:pPr>
            <a:r>
              <a:rPr lang="pt-BR" sz="1800" dirty="0">
                <a:latin typeface="Calibri" panose="020F0502020204030204" pitchFamily="34" charset="0"/>
                <a:cs typeface="Calibri" panose="020F0502020204030204" pitchFamily="34" charset="0"/>
              </a:rPr>
              <a:t>Não adianta dizer que faz:</a:t>
            </a:r>
          </a:p>
          <a:p>
            <a:pPr algn="ctr">
              <a:lnSpc>
                <a:spcPct val="120000"/>
              </a:lnSpc>
              <a:spcBef>
                <a:spcPct val="50000"/>
              </a:spcBef>
              <a:defRPr/>
            </a:pPr>
            <a:r>
              <a:rPr lang="pt-BR" sz="1800" i="1" dirty="0">
                <a:latin typeface="Calibri" panose="020F0502020204030204" pitchFamily="34" charset="0"/>
                <a:cs typeface="Calibri" panose="020F0502020204030204" pitchFamily="34" charset="0"/>
              </a:rPr>
              <a:t>Tem que </a:t>
            </a:r>
            <a:r>
              <a:rPr lang="pt-BR" sz="1800" i="1" u="sng" dirty="0">
                <a:latin typeface="Calibri" panose="020F0502020204030204" pitchFamily="34" charset="0"/>
                <a:cs typeface="Calibri" panose="020F0502020204030204" pitchFamily="34" charset="0"/>
              </a:rPr>
              <a:t>MOSTRAR QUE FEZ</a:t>
            </a:r>
            <a:r>
              <a:rPr lang="pt-BR" sz="1800" i="1" dirty="0">
                <a:latin typeface="Calibri" panose="020F0502020204030204" pitchFamily="34" charset="0"/>
                <a:cs typeface="Calibri" panose="020F0502020204030204" pitchFamily="34" charset="0"/>
              </a:rPr>
              <a:t>!</a:t>
            </a:r>
          </a:p>
          <a:p>
            <a:pPr algn="just">
              <a:lnSpc>
                <a:spcPct val="120000"/>
              </a:lnSpc>
              <a:spcBef>
                <a:spcPct val="50000"/>
              </a:spcBef>
              <a:defRPr/>
            </a:pPr>
            <a:r>
              <a:rPr lang="pt-BR" altLang="pt-BR" sz="1800" dirty="0">
                <a:latin typeface="Calibri" panose="020F0502020204030204" pitchFamily="34" charset="0"/>
                <a:cs typeface="Calibri" panose="020F0502020204030204" pitchFamily="34" charset="0"/>
              </a:rPr>
              <a:t>Formas de evidenciar a análise crítica dos certificados de calibração dos instrumentos de medição:</a:t>
            </a:r>
          </a:p>
          <a:p>
            <a:pPr marL="1071563" indent="-285750" algn="just">
              <a:lnSpc>
                <a:spcPct val="120000"/>
              </a:lnSpc>
              <a:spcBef>
                <a:spcPts val="400"/>
              </a:spcBef>
              <a:spcAft>
                <a:spcPts val="400"/>
              </a:spcAft>
              <a:buFont typeface="Wingdings" panose="05000000000000000000" pitchFamily="2" charset="2"/>
              <a:buChar char="§"/>
              <a:defRPr/>
            </a:pPr>
            <a:r>
              <a:rPr lang="pt-BR" altLang="pt-BR" sz="1800" dirty="0">
                <a:latin typeface="Calibri" panose="020F0502020204030204" pitchFamily="34" charset="0"/>
                <a:cs typeface="Calibri" panose="020F0502020204030204" pitchFamily="34" charset="0"/>
              </a:rPr>
              <a:t>“Aprovado” no próprio certificado.</a:t>
            </a:r>
          </a:p>
          <a:p>
            <a:pPr marL="1071563" indent="-285750" algn="just">
              <a:lnSpc>
                <a:spcPct val="120000"/>
              </a:lnSpc>
              <a:spcBef>
                <a:spcPts val="400"/>
              </a:spcBef>
              <a:spcAft>
                <a:spcPts val="400"/>
              </a:spcAft>
              <a:buFont typeface="Wingdings" panose="05000000000000000000" pitchFamily="2" charset="2"/>
              <a:buChar char="§"/>
              <a:defRPr/>
            </a:pPr>
            <a:r>
              <a:rPr lang="pt-BR" altLang="pt-BR" sz="1800" dirty="0">
                <a:latin typeface="Calibri" panose="020F0502020204030204" pitchFamily="34" charset="0"/>
                <a:cs typeface="Calibri" panose="020F0502020204030204" pitchFamily="34" charset="0"/>
              </a:rPr>
              <a:t>“Aprovado com restrições”. </a:t>
            </a:r>
          </a:p>
          <a:p>
            <a:pPr marL="1071563" indent="-285750" algn="just">
              <a:lnSpc>
                <a:spcPct val="120000"/>
              </a:lnSpc>
              <a:spcBef>
                <a:spcPts val="400"/>
              </a:spcBef>
              <a:spcAft>
                <a:spcPts val="400"/>
              </a:spcAft>
              <a:buFont typeface="Wingdings" panose="05000000000000000000" pitchFamily="2" charset="2"/>
              <a:buChar char="§"/>
              <a:defRPr/>
            </a:pPr>
            <a:r>
              <a:rPr lang="pt-BR" altLang="pt-BR" sz="1800" dirty="0">
                <a:latin typeface="Calibri" panose="020F0502020204030204" pitchFamily="34" charset="0"/>
                <a:cs typeface="Calibri" panose="020F0502020204030204" pitchFamily="34" charset="0"/>
              </a:rPr>
              <a:t>Através de um formulário próprio para isso.</a:t>
            </a:r>
          </a:p>
          <a:p>
            <a:pPr marL="1071563" indent="-285750" algn="just">
              <a:lnSpc>
                <a:spcPct val="120000"/>
              </a:lnSpc>
              <a:spcBef>
                <a:spcPts val="400"/>
              </a:spcBef>
              <a:spcAft>
                <a:spcPts val="400"/>
              </a:spcAft>
              <a:buFont typeface="Wingdings" panose="05000000000000000000" pitchFamily="2" charset="2"/>
              <a:buChar char="§"/>
              <a:defRPr/>
            </a:pPr>
            <a:r>
              <a:rPr lang="pt-BR" altLang="pt-BR" sz="1800" dirty="0">
                <a:latin typeface="Calibri" panose="020F0502020204030204" pitchFamily="34" charset="0"/>
                <a:cs typeface="Calibri" panose="020F0502020204030204" pitchFamily="34" charset="0"/>
              </a:rPr>
              <a:t>No próprio instrumento de medição ou padrão.</a:t>
            </a:r>
          </a:p>
          <a:p>
            <a:pPr marL="1071563" indent="-285750" algn="just">
              <a:lnSpc>
                <a:spcPct val="120000"/>
              </a:lnSpc>
              <a:spcBef>
                <a:spcPts val="400"/>
              </a:spcBef>
              <a:spcAft>
                <a:spcPts val="400"/>
              </a:spcAft>
              <a:buFont typeface="Wingdings" panose="05000000000000000000" pitchFamily="2" charset="2"/>
              <a:buChar char="§"/>
              <a:defRPr/>
            </a:pPr>
            <a:r>
              <a:rPr lang="pt-BR" altLang="pt-BR" sz="1800" dirty="0">
                <a:latin typeface="Calibri" panose="020F0502020204030204" pitchFamily="34" charset="0"/>
                <a:cs typeface="Calibri" panose="020F0502020204030204" pitchFamily="34" charset="0"/>
              </a:rPr>
              <a:t>Qualquer outra forma de deixe claro isso!</a:t>
            </a:r>
          </a:p>
        </p:txBody>
      </p:sp>
      <p:sp>
        <p:nvSpPr>
          <p:cNvPr id="5" name="Rectangle 2">
            <a:extLst>
              <a:ext uri="{FF2B5EF4-FFF2-40B4-BE49-F238E27FC236}">
                <a16:creationId xmlns:a16="http://schemas.microsoft.com/office/drawing/2014/main" xmlns="" id="{D61BEA8A-54C0-4B6E-B22C-503B72263F64}"/>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6. Análise crítica de certificados de calibração</a:t>
            </a:r>
          </a:p>
        </p:txBody>
      </p:sp>
    </p:spTree>
    <p:extLst>
      <p:ext uri="{BB962C8B-B14F-4D97-AF65-F5344CB8AC3E}">
        <p14:creationId xmlns:p14="http://schemas.microsoft.com/office/powerpoint/2010/main" val="156962020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xmlns="" id="{6762B075-80DA-4AF2-ACE2-59FB12E52F7F}"/>
              </a:ext>
            </a:extLst>
          </p:cNvPr>
          <p:cNvSpPr txBox="1">
            <a:spLocks noChangeArrowheads="1"/>
          </p:cNvSpPr>
          <p:nvPr/>
        </p:nvSpPr>
        <p:spPr bwMode="auto">
          <a:xfrm>
            <a:off x="522609" y="1205672"/>
            <a:ext cx="8255485" cy="505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lnSpc>
                <a:spcPct val="120000"/>
              </a:lnSpc>
            </a:pPr>
            <a:r>
              <a:rPr lang="pt-BR" altLang="pt-BR" sz="1800" b="1" dirty="0">
                <a:solidFill>
                  <a:schemeClr val="accent2"/>
                </a:solidFill>
                <a:latin typeface="Calibri" pitchFamily="34" charset="0"/>
                <a:ea typeface="Calibri" pitchFamily="34" charset="0"/>
                <a:cs typeface="Calibri" pitchFamily="34" charset="0"/>
              </a:rPr>
              <a:t>Importância da verificação intermediária.</a:t>
            </a:r>
          </a:p>
          <a:p>
            <a:pPr algn="just">
              <a:lnSpc>
                <a:spcPct val="120000"/>
              </a:lnSpc>
            </a:pPr>
            <a:endParaRPr lang="pt-BR" altLang="pt-BR" sz="1800" b="1" dirty="0">
              <a:latin typeface="Calibri" pitchFamily="34" charset="0"/>
              <a:ea typeface="Calibri" pitchFamily="34" charset="0"/>
              <a:cs typeface="Calibri" pitchFamily="34" charset="0"/>
            </a:endParaRPr>
          </a:p>
          <a:p>
            <a:pPr algn="just">
              <a:lnSpc>
                <a:spcPct val="120000"/>
              </a:lnSpc>
            </a:pPr>
            <a:r>
              <a:rPr lang="pt-BR" altLang="pt-BR" sz="1800" dirty="0">
                <a:latin typeface="Calibri" pitchFamily="34" charset="0"/>
                <a:ea typeface="Calibri" pitchFamily="34" charset="0"/>
                <a:cs typeface="Calibri" pitchFamily="34" charset="0"/>
              </a:rPr>
              <a:t>Exemplo: Calibro minha balança anualmente. Hoje ela foi calibrada, e apresentou um erro total de 0,0050 g !</a:t>
            </a:r>
          </a:p>
          <a:p>
            <a:pPr algn="ctr">
              <a:lnSpc>
                <a:spcPct val="120000"/>
              </a:lnSpc>
            </a:pPr>
            <a:r>
              <a:rPr lang="pt-BR" altLang="pt-BR" sz="1800" dirty="0">
                <a:latin typeface="Calibri" pitchFamily="34" charset="0"/>
                <a:ea typeface="Calibri" pitchFamily="34" charset="0"/>
                <a:cs typeface="Calibri" pitchFamily="34" charset="0"/>
              </a:rPr>
              <a:t>Qual o impacto disso?</a:t>
            </a:r>
          </a:p>
          <a:p>
            <a:pPr algn="just">
              <a:lnSpc>
                <a:spcPct val="120000"/>
              </a:lnSpc>
            </a:pPr>
            <a:endParaRPr lang="pt-BR" altLang="pt-BR" sz="1800" dirty="0">
              <a:latin typeface="Calibri" pitchFamily="34" charset="0"/>
              <a:ea typeface="Calibri" pitchFamily="34" charset="0"/>
              <a:cs typeface="Calibri" pitchFamily="34" charset="0"/>
            </a:endParaRPr>
          </a:p>
          <a:p>
            <a:pPr algn="just">
              <a:lnSpc>
                <a:spcPct val="120000"/>
              </a:lnSpc>
            </a:pPr>
            <a:r>
              <a:rPr lang="pt-BR" altLang="pt-BR" sz="1800" i="1" u="sng" dirty="0">
                <a:latin typeface="Calibri" pitchFamily="34" charset="0"/>
                <a:ea typeface="Calibri" pitchFamily="34" charset="0"/>
                <a:cs typeface="Calibri" pitchFamily="34" charset="0"/>
              </a:rPr>
              <a:t>Calibração anterior: junho/2009. </a:t>
            </a:r>
            <a:r>
              <a:rPr lang="pt-BR" altLang="pt-BR" sz="1800" i="1" dirty="0">
                <a:latin typeface="Calibri" pitchFamily="34" charset="0"/>
                <a:ea typeface="Calibri" pitchFamily="34" charset="0"/>
                <a:cs typeface="Calibri" pitchFamily="34" charset="0"/>
              </a:rPr>
              <a:t>Erro Máximo Admissível : 0,0002 g</a:t>
            </a:r>
          </a:p>
          <a:p>
            <a:pPr algn="just">
              <a:lnSpc>
                <a:spcPct val="120000"/>
              </a:lnSpc>
            </a:pPr>
            <a:r>
              <a:rPr lang="pt-BR" altLang="pt-BR" sz="1800" i="1" u="sng" dirty="0">
                <a:latin typeface="Calibri" pitchFamily="34" charset="0"/>
                <a:ea typeface="Calibri" pitchFamily="34" charset="0"/>
                <a:cs typeface="Calibri" pitchFamily="34" charset="0"/>
              </a:rPr>
              <a:t>Calibração atual: junho/2010. </a:t>
            </a:r>
            <a:r>
              <a:rPr lang="pt-BR" altLang="pt-BR" sz="1800" i="1" dirty="0">
                <a:latin typeface="Calibri" pitchFamily="34" charset="0"/>
                <a:ea typeface="Calibri" pitchFamily="34" charset="0"/>
                <a:cs typeface="Calibri" pitchFamily="34" charset="0"/>
              </a:rPr>
              <a:t>Erro Máximo Admissível : 0,0050 g</a:t>
            </a:r>
          </a:p>
          <a:p>
            <a:pPr algn="ctr">
              <a:lnSpc>
                <a:spcPct val="120000"/>
              </a:lnSpc>
            </a:pPr>
            <a:r>
              <a:rPr lang="pt-BR" altLang="pt-BR" sz="1800" u="sng" dirty="0">
                <a:latin typeface="Calibri" pitchFamily="34" charset="0"/>
                <a:ea typeface="Calibri" pitchFamily="34" charset="0"/>
                <a:cs typeface="Calibri" pitchFamily="34" charset="0"/>
              </a:rPr>
              <a:t>CA = 0,0005 g</a:t>
            </a:r>
          </a:p>
          <a:p>
            <a:pPr algn="ctr">
              <a:lnSpc>
                <a:spcPct val="120000"/>
              </a:lnSpc>
            </a:pPr>
            <a:endParaRPr lang="pt-BR" altLang="pt-BR" sz="1800" u="sng" dirty="0">
              <a:latin typeface="Calibri" pitchFamily="34" charset="0"/>
              <a:ea typeface="Calibri" pitchFamily="34" charset="0"/>
              <a:cs typeface="Calibri" pitchFamily="34" charset="0"/>
            </a:endParaRPr>
          </a:p>
          <a:p>
            <a:pPr algn="ctr">
              <a:lnSpc>
                <a:spcPct val="120000"/>
              </a:lnSpc>
            </a:pPr>
            <a:r>
              <a:rPr lang="pt-BR" altLang="pt-BR" sz="1800" b="1" i="1" dirty="0">
                <a:latin typeface="Calibri" pitchFamily="34" charset="0"/>
                <a:ea typeface="Calibri" pitchFamily="34" charset="0"/>
                <a:cs typeface="Calibri" pitchFamily="34" charset="0"/>
              </a:rPr>
              <a:t>Volto a  me perguntar:  </a:t>
            </a:r>
            <a:r>
              <a:rPr lang="pt-BR" altLang="pt-BR" sz="1800" b="1" i="1" u="sng" dirty="0">
                <a:latin typeface="Calibri" pitchFamily="34" charset="0"/>
                <a:ea typeface="Calibri" pitchFamily="34" charset="0"/>
                <a:cs typeface="Calibri" pitchFamily="34" charset="0"/>
              </a:rPr>
              <a:t>Qual o impacto disso?</a:t>
            </a:r>
          </a:p>
          <a:p>
            <a:pPr algn="ctr">
              <a:lnSpc>
                <a:spcPct val="120000"/>
              </a:lnSpc>
            </a:pPr>
            <a:endParaRPr lang="pt-BR" altLang="pt-BR" sz="1800" b="1" i="1" u="sng" dirty="0">
              <a:latin typeface="Calibri" pitchFamily="34" charset="0"/>
              <a:ea typeface="Calibri" pitchFamily="34" charset="0"/>
              <a:cs typeface="Calibri" pitchFamily="34" charset="0"/>
            </a:endParaRPr>
          </a:p>
          <a:p>
            <a:pPr algn="just">
              <a:lnSpc>
                <a:spcPct val="120000"/>
              </a:lnSpc>
            </a:pPr>
            <a:r>
              <a:rPr lang="pt-BR" altLang="pt-BR" sz="1800" dirty="0">
                <a:latin typeface="Calibri" pitchFamily="34" charset="0"/>
                <a:ea typeface="Calibri" pitchFamily="34" charset="0"/>
                <a:cs typeface="Calibri" pitchFamily="34" charset="0"/>
              </a:rPr>
              <a:t>A verificação é a ação metrologia que visa determinar uma característica metrológica do instrumento. Em geral, seu erro de medição ou sua tendência. </a:t>
            </a:r>
          </a:p>
          <a:p>
            <a:pPr algn="just">
              <a:lnSpc>
                <a:spcPct val="120000"/>
              </a:lnSpc>
            </a:pPr>
            <a:r>
              <a:rPr lang="pt-BR" altLang="pt-BR" sz="1800" b="1" dirty="0">
                <a:latin typeface="Calibri" pitchFamily="34" charset="0"/>
                <a:ea typeface="Calibri" pitchFamily="34" charset="0"/>
                <a:cs typeface="Calibri" pitchFamily="34" charset="0"/>
              </a:rPr>
              <a:t>Na verificação não avaliamos a incerteza de medição do instrumento!</a:t>
            </a:r>
          </a:p>
        </p:txBody>
      </p:sp>
      <p:sp>
        <p:nvSpPr>
          <p:cNvPr id="6" name="Rectangle 2">
            <a:extLst>
              <a:ext uri="{FF2B5EF4-FFF2-40B4-BE49-F238E27FC236}">
                <a16:creationId xmlns:a16="http://schemas.microsoft.com/office/drawing/2014/main" xmlns="" id="{8579E083-2A28-43FD-9A99-6042A9F0B032}"/>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7. VERIFICAÇÃO INTERMEDIÁRIA</a:t>
            </a:r>
          </a:p>
        </p:txBody>
      </p:sp>
    </p:spTree>
    <p:extLst>
      <p:ext uri="{BB962C8B-B14F-4D97-AF65-F5344CB8AC3E}">
        <p14:creationId xmlns:p14="http://schemas.microsoft.com/office/powerpoint/2010/main" val="81722380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a:extLst>
              <a:ext uri="{FF2B5EF4-FFF2-40B4-BE49-F238E27FC236}">
                <a16:creationId xmlns:a16="http://schemas.microsoft.com/office/drawing/2014/main" xmlns="" id="{CD8094C8-AB34-486C-8FA9-9BA9416004DE}"/>
              </a:ext>
            </a:extLst>
          </p:cNvPr>
          <p:cNvSpPr txBox="1">
            <a:spLocks noChangeArrowheads="1"/>
          </p:cNvSpPr>
          <p:nvPr/>
        </p:nvSpPr>
        <p:spPr bwMode="auto">
          <a:xfrm>
            <a:off x="421567" y="1236166"/>
            <a:ext cx="7920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spcBef>
                <a:spcPct val="50000"/>
              </a:spcBef>
            </a:pPr>
            <a:r>
              <a:rPr lang="pt-BR" altLang="pt-BR" sz="1800" dirty="0">
                <a:latin typeface="Calibri" pitchFamily="34" charset="0"/>
                <a:ea typeface="Calibri" pitchFamily="34" charset="0"/>
                <a:cs typeface="Calibri" pitchFamily="34" charset="0"/>
              </a:rPr>
              <a:t>Temos que avaliar TODAS as medições realizadas nos últimos 12 meses com esta balança, para ver o que o erro total de hoje </a:t>
            </a:r>
            <a:r>
              <a:rPr lang="pt-BR" altLang="pt-BR" sz="1800" u="sng" dirty="0">
                <a:latin typeface="Calibri" pitchFamily="34" charset="0"/>
                <a:ea typeface="Calibri" pitchFamily="34" charset="0"/>
                <a:cs typeface="Calibri" pitchFamily="34" charset="0"/>
              </a:rPr>
              <a:t>impacta</a:t>
            </a:r>
            <a:r>
              <a:rPr lang="pt-BR" altLang="pt-BR" sz="1800" dirty="0">
                <a:latin typeface="Calibri" pitchFamily="34" charset="0"/>
                <a:ea typeface="Calibri" pitchFamily="34" charset="0"/>
                <a:cs typeface="Calibri" pitchFamily="34" charset="0"/>
              </a:rPr>
              <a:t> em todos os resultados emitidos!</a:t>
            </a:r>
          </a:p>
        </p:txBody>
      </p:sp>
      <p:sp>
        <p:nvSpPr>
          <p:cNvPr id="7" name="Text Box 3">
            <a:extLst>
              <a:ext uri="{FF2B5EF4-FFF2-40B4-BE49-F238E27FC236}">
                <a16:creationId xmlns:a16="http://schemas.microsoft.com/office/drawing/2014/main" xmlns="" id="{6737D16E-B48B-4A7C-B7C0-64BF8AA0B5E1}"/>
              </a:ext>
            </a:extLst>
          </p:cNvPr>
          <p:cNvSpPr txBox="1">
            <a:spLocks noChangeArrowheads="1"/>
          </p:cNvSpPr>
          <p:nvPr/>
        </p:nvSpPr>
        <p:spPr bwMode="auto">
          <a:xfrm>
            <a:off x="421567" y="2259609"/>
            <a:ext cx="7920000" cy="3726533"/>
          </a:xfrm>
          <a:prstGeom prst="rect">
            <a:avLst/>
          </a:prstGeom>
          <a:noFill/>
          <a:ln w="9525" algn="ctr">
            <a:noFill/>
            <a:miter lim="800000"/>
            <a:headEnd/>
            <a:tailEnd/>
          </a:ln>
          <a:effectLst/>
        </p:spPr>
        <p:txBody>
          <a:bodyPr wrap="square">
            <a:spAutoFit/>
          </a:bodyPr>
          <a:lstStyle/>
          <a:p>
            <a:pPr algn="just">
              <a:lnSpc>
                <a:spcPct val="120000"/>
              </a:lnSpc>
              <a:defRPr/>
            </a:pPr>
            <a:r>
              <a:rPr lang="pt-BR" sz="1800" i="1" u="sng" dirty="0">
                <a:latin typeface="Calibri" panose="020F0502020204030204" pitchFamily="34" charset="0"/>
                <a:cs typeface="Calibri" panose="020F0502020204030204" pitchFamily="34" charset="0"/>
              </a:rPr>
              <a:t>Quais instrumentos de medição devem passar por verificação intermediária?</a:t>
            </a:r>
          </a:p>
          <a:p>
            <a:pPr marL="342900" indent="-342900" algn="just">
              <a:lnSpc>
                <a:spcPct val="120000"/>
              </a:lnSpc>
              <a:buFontTx/>
              <a:buChar char="•"/>
              <a:defRPr/>
            </a:pPr>
            <a:r>
              <a:rPr lang="pt-BR" sz="1800" dirty="0">
                <a:latin typeface="Calibri" panose="020F0502020204030204" pitchFamily="34" charset="0"/>
                <a:cs typeface="Calibri" panose="020F0502020204030204" pitchFamily="34" charset="0"/>
              </a:rPr>
              <a:t>Depende de cada caso.</a:t>
            </a:r>
          </a:p>
          <a:p>
            <a:pPr marL="342900" indent="-342900" algn="just">
              <a:lnSpc>
                <a:spcPct val="120000"/>
              </a:lnSpc>
              <a:buFontTx/>
              <a:buChar char="•"/>
              <a:defRPr/>
            </a:pPr>
            <a:r>
              <a:rPr lang="pt-BR" sz="1800" dirty="0">
                <a:latin typeface="Calibri" panose="020F0502020204030204" pitchFamily="34" charset="0"/>
                <a:cs typeface="Calibri" panose="020F0502020204030204" pitchFamily="34" charset="0"/>
              </a:rPr>
              <a:t>Devemos avaliar o impacto de um possível problema (desvio) após um período.</a:t>
            </a:r>
          </a:p>
          <a:p>
            <a:pPr marL="342900" indent="-342900" algn="just">
              <a:lnSpc>
                <a:spcPct val="120000"/>
              </a:lnSpc>
              <a:buFontTx/>
              <a:buChar char="•"/>
              <a:defRPr/>
            </a:pPr>
            <a:r>
              <a:rPr lang="pt-BR" altLang="pt-BR" sz="1800" i="1" dirty="0">
                <a:latin typeface="Calibri" panose="020F0502020204030204" pitchFamily="34" charset="0"/>
                <a:cs typeface="Calibri" panose="020F0502020204030204" pitchFamily="34" charset="0"/>
              </a:rPr>
              <a:t>Na maioria dos casos vale a famosa relação: </a:t>
            </a:r>
            <a:r>
              <a:rPr lang="pt-BR" altLang="pt-BR" sz="1800" i="1" u="sng" dirty="0">
                <a:latin typeface="Calibri" panose="020F0502020204030204" pitchFamily="34" charset="0"/>
                <a:cs typeface="Calibri" panose="020F0502020204030204" pitchFamily="34" charset="0"/>
              </a:rPr>
              <a:t>Custo X Benefício. </a:t>
            </a:r>
            <a:r>
              <a:rPr lang="pt-BR" altLang="pt-BR" sz="1800" i="1" dirty="0">
                <a:latin typeface="Calibri" panose="020F0502020204030204" pitchFamily="34" charset="0"/>
                <a:cs typeface="Calibri" panose="020F0502020204030204" pitchFamily="34" charset="0"/>
              </a:rPr>
              <a:t>Não apenas financeiro, mas de confiabilidade dos resultados emitidos.</a:t>
            </a:r>
          </a:p>
          <a:p>
            <a:pPr marL="342900" indent="-342900" algn="just">
              <a:lnSpc>
                <a:spcPct val="120000"/>
              </a:lnSpc>
              <a:buFontTx/>
              <a:buChar char="•"/>
              <a:defRPr/>
            </a:pPr>
            <a:endParaRPr lang="pt-BR" altLang="pt-BR" sz="1800" i="1" dirty="0">
              <a:latin typeface="Calibri" panose="020F0502020204030204" pitchFamily="34" charset="0"/>
              <a:cs typeface="Calibri" panose="020F0502020204030204" pitchFamily="34" charset="0"/>
            </a:endParaRPr>
          </a:p>
          <a:p>
            <a:pPr algn="just">
              <a:lnSpc>
                <a:spcPct val="120000"/>
              </a:lnSpc>
              <a:defRPr/>
            </a:pPr>
            <a:r>
              <a:rPr lang="pt-BR" sz="1800" u="sng" dirty="0">
                <a:latin typeface="Calibri" panose="020F0502020204030204" pitchFamily="34" charset="0"/>
                <a:cs typeface="Calibri" panose="020F0502020204030204" pitchFamily="34" charset="0"/>
              </a:rPr>
              <a:t>Periodicidade da verificação intermediária:</a:t>
            </a:r>
          </a:p>
          <a:p>
            <a:pPr marL="342900" indent="-342900" algn="just">
              <a:lnSpc>
                <a:spcPct val="120000"/>
              </a:lnSpc>
              <a:buFontTx/>
              <a:buChar char="-"/>
              <a:defRPr/>
            </a:pPr>
            <a:r>
              <a:rPr lang="pt-BR" sz="1800" dirty="0">
                <a:latin typeface="Calibri" panose="020F0502020204030204" pitchFamily="34" charset="0"/>
                <a:cs typeface="Calibri" panose="020F0502020204030204" pitchFamily="34" charset="0"/>
              </a:rPr>
              <a:t>Histórico do equipamento; Tempo de uso; Sobrecargas; Normas vigentes</a:t>
            </a:r>
          </a:p>
          <a:p>
            <a:pPr marL="342900" indent="-342900" algn="just">
              <a:lnSpc>
                <a:spcPct val="120000"/>
              </a:lnSpc>
              <a:buFontTx/>
              <a:buChar char="-"/>
              <a:defRPr/>
            </a:pPr>
            <a:r>
              <a:rPr lang="pt-BR" sz="1800" dirty="0">
                <a:latin typeface="Calibri" panose="020F0502020204030204" pitchFamily="34" charset="0"/>
                <a:cs typeface="Calibri" panose="020F0502020204030204" pitchFamily="34" charset="0"/>
              </a:rPr>
              <a:t>Indicação do fabricante; Conhecimento técnico</a:t>
            </a:r>
          </a:p>
          <a:p>
            <a:pPr marL="342900" indent="-342900" algn="just">
              <a:lnSpc>
                <a:spcPct val="120000"/>
              </a:lnSpc>
              <a:buFontTx/>
              <a:buChar char="-"/>
              <a:defRPr/>
            </a:pPr>
            <a:r>
              <a:rPr lang="pt-BR" sz="1800" dirty="0">
                <a:latin typeface="Calibri" panose="020F0502020204030204" pitchFamily="34" charset="0"/>
                <a:cs typeface="Calibri" panose="020F0502020204030204" pitchFamily="34" charset="0"/>
              </a:rPr>
              <a:t>Entre outros...</a:t>
            </a:r>
          </a:p>
          <a:p>
            <a:pPr algn="just">
              <a:lnSpc>
                <a:spcPct val="120000"/>
              </a:lnSpc>
              <a:defRPr/>
            </a:pPr>
            <a:endParaRPr lang="pt-BR" altLang="pt-BR" sz="1800" dirty="0">
              <a:latin typeface="Calibri" panose="020F0502020204030204" pitchFamily="34" charset="0"/>
              <a:cs typeface="Calibri" panose="020F0502020204030204" pitchFamily="34" charset="0"/>
            </a:endParaRPr>
          </a:p>
        </p:txBody>
      </p:sp>
      <p:sp>
        <p:nvSpPr>
          <p:cNvPr id="8" name="Rectangle 2">
            <a:extLst>
              <a:ext uri="{FF2B5EF4-FFF2-40B4-BE49-F238E27FC236}">
                <a16:creationId xmlns:a16="http://schemas.microsoft.com/office/drawing/2014/main" xmlns="" id="{A7975F3D-AFC0-4473-ABDF-EC01FD9116AF}"/>
              </a:ext>
            </a:extLst>
          </p:cNvPr>
          <p:cNvSpPr txBox="1">
            <a:spLocks noChangeArrowheads="1"/>
          </p:cNvSpPr>
          <p:nvPr/>
        </p:nvSpPr>
        <p:spPr bwMode="auto">
          <a:xfrm>
            <a:off x="111967" y="322023"/>
            <a:ext cx="8229600" cy="412271"/>
          </a:xfrm>
          <a:prstGeom prst="rect">
            <a:avLst/>
          </a:prstGeom>
          <a:ln>
            <a:miter lim="800000"/>
            <a:headEnd/>
            <a:tailEnd/>
          </a:ln>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l">
              <a:defRPr/>
            </a:pPr>
            <a:r>
              <a:rPr lang="pt-BR" sz="2400" b="1" cap="all" dirty="0">
                <a:solidFill>
                  <a:schemeClr val="accent1"/>
                </a:solidFill>
                <a:cs typeface="Calibri" panose="020F0502020204030204" pitchFamily="34" charset="0"/>
              </a:rPr>
              <a:t>7. VERIFICAÇÃO INTERMEDIÁRIA</a:t>
            </a:r>
          </a:p>
        </p:txBody>
      </p:sp>
    </p:spTree>
    <p:extLst>
      <p:ext uri="{BB962C8B-B14F-4D97-AF65-F5344CB8AC3E}">
        <p14:creationId xmlns:p14="http://schemas.microsoft.com/office/powerpoint/2010/main" val="103265408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bwMode="auto">
          <a:xfrm>
            <a:off x="250825" y="246970"/>
            <a:ext cx="6335712" cy="464230"/>
          </a:xfrm>
          <a:ln>
            <a:miter lim="800000"/>
            <a:headEnd/>
            <a:tailEnd/>
          </a:ln>
        </p:spPr>
        <p:txBody>
          <a:bodyPr vert="horz" wrap="square" lIns="91440" tIns="45720" rIns="91440" bIns="45720" numCol="1" anchor="t" anchorCtr="0" compatLnSpc="1">
            <a:prstTxWarp prst="textNoShape">
              <a:avLst/>
            </a:prstTxWarp>
          </a:bodyPr>
          <a:lstStyle/>
          <a:p>
            <a:pPr marL="360000" algn="just">
              <a:defRPr/>
            </a:pPr>
            <a:r>
              <a:rPr lang="pt-BR" sz="2400" b="1" cap="all" dirty="0">
                <a:cs typeface="Calibri" panose="020F0502020204030204" pitchFamily="34" charset="0"/>
              </a:rPr>
              <a:t>8. Periodicidade de calibração</a:t>
            </a:r>
          </a:p>
        </p:txBody>
      </p:sp>
      <p:sp>
        <p:nvSpPr>
          <p:cNvPr id="4" name="Rectangle 2"/>
          <p:cNvSpPr txBox="1">
            <a:spLocks noChangeArrowheads="1"/>
          </p:cNvSpPr>
          <p:nvPr/>
        </p:nvSpPr>
        <p:spPr bwMode="auto">
          <a:xfrm>
            <a:off x="341324" y="1267798"/>
            <a:ext cx="7920000" cy="4320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lnSpc>
                <a:spcPct val="120000"/>
              </a:lnSpc>
              <a:spcBef>
                <a:spcPts val="0"/>
              </a:spcBef>
              <a:buFontTx/>
              <a:buNone/>
            </a:pPr>
            <a:r>
              <a:rPr lang="pt-BR" altLang="pt-BR" sz="1800" dirty="0">
                <a:latin typeface="Calibri" pitchFamily="34" charset="0"/>
                <a:ea typeface="Calibri" pitchFamily="34" charset="0"/>
                <a:cs typeface="Calibri" pitchFamily="34" charset="0"/>
              </a:rPr>
              <a:t>O propósito de calibrar os equipamentos a intervalos específicos é:</a:t>
            </a:r>
          </a:p>
          <a:p>
            <a:pPr algn="just">
              <a:lnSpc>
                <a:spcPct val="120000"/>
              </a:lnSpc>
              <a:spcBef>
                <a:spcPts val="0"/>
              </a:spcBef>
              <a:buFontTx/>
              <a:buChar char="-"/>
            </a:pPr>
            <a:r>
              <a:rPr lang="pt-BR" altLang="pt-BR" sz="1800" dirty="0">
                <a:latin typeface="Calibri" pitchFamily="34" charset="0"/>
                <a:ea typeface="Calibri" pitchFamily="34" charset="0"/>
                <a:cs typeface="Calibri" pitchFamily="34" charset="0"/>
              </a:rPr>
              <a:t>Definir o erro e a incerteza de medição atualizados</a:t>
            </a:r>
          </a:p>
          <a:p>
            <a:pPr algn="just">
              <a:lnSpc>
                <a:spcPct val="120000"/>
              </a:lnSpc>
              <a:spcBef>
                <a:spcPts val="0"/>
              </a:spcBef>
              <a:buFontTx/>
              <a:buChar char="-"/>
            </a:pPr>
            <a:r>
              <a:rPr lang="pt-BR" altLang="pt-BR" sz="1800" dirty="0">
                <a:latin typeface="Calibri" pitchFamily="34" charset="0"/>
                <a:ea typeface="Calibri" pitchFamily="34" charset="0"/>
                <a:cs typeface="Calibri" pitchFamily="34" charset="0"/>
              </a:rPr>
              <a:t>Verificar se o equipamento mantém as condições ideais para seu uso</a:t>
            </a:r>
          </a:p>
          <a:p>
            <a:pPr algn="just">
              <a:lnSpc>
                <a:spcPct val="120000"/>
              </a:lnSpc>
              <a:spcBef>
                <a:spcPts val="0"/>
              </a:spcBef>
              <a:buFontTx/>
              <a:buChar char="-"/>
            </a:pPr>
            <a:r>
              <a:rPr lang="pt-BR" altLang="pt-BR" sz="1800" dirty="0">
                <a:latin typeface="Calibri" pitchFamily="34" charset="0"/>
                <a:ea typeface="Calibri" pitchFamily="34" charset="0"/>
                <a:cs typeface="Calibri" pitchFamily="34" charset="0"/>
              </a:rPr>
              <a:t>Confirmar se não houve alterações nas medições ao longo do tempo (uso)</a:t>
            </a:r>
          </a:p>
          <a:p>
            <a:pPr algn="just">
              <a:lnSpc>
                <a:spcPct val="120000"/>
              </a:lnSpc>
              <a:spcBef>
                <a:spcPts val="0"/>
              </a:spcBef>
              <a:buFontTx/>
              <a:buChar char="-"/>
            </a:pPr>
            <a:endParaRPr lang="pt-BR" altLang="pt-BR" sz="1800" dirty="0">
              <a:latin typeface="Calibri" pitchFamily="34" charset="0"/>
              <a:ea typeface="Calibri" pitchFamily="34" charset="0"/>
              <a:cs typeface="Calibri" pitchFamily="34" charset="0"/>
            </a:endParaRPr>
          </a:p>
          <a:p>
            <a:pPr algn="just">
              <a:lnSpc>
                <a:spcPct val="120000"/>
              </a:lnSpc>
              <a:spcBef>
                <a:spcPts val="0"/>
              </a:spcBef>
              <a:buFontTx/>
              <a:buNone/>
              <a:defRPr/>
            </a:pPr>
            <a:r>
              <a:rPr lang="pt-BR" altLang="pt-BR" sz="1800" dirty="0">
                <a:latin typeface="Calibri" panose="020F0502020204030204" pitchFamily="34" charset="0"/>
                <a:cs typeface="Calibri" panose="020F0502020204030204" pitchFamily="34" charset="0"/>
              </a:rPr>
              <a:t>Qual deve ser a periodicidade da calibração?</a:t>
            </a:r>
          </a:p>
          <a:p>
            <a:pPr algn="just">
              <a:lnSpc>
                <a:spcPct val="120000"/>
              </a:lnSpc>
              <a:spcBef>
                <a:spcPts val="0"/>
              </a:spcBef>
              <a:buFontTx/>
              <a:buNone/>
              <a:defRPr/>
            </a:pPr>
            <a:r>
              <a:rPr lang="pt-BR" altLang="pt-BR" sz="1800" dirty="0">
                <a:latin typeface="Calibri" panose="020F0502020204030204" pitchFamily="34" charset="0"/>
                <a:cs typeface="Calibri" panose="020F0502020204030204" pitchFamily="34" charset="0"/>
              </a:rPr>
              <a:t>Um grande número de fatores influenciam essa decisão, tais como:</a:t>
            </a:r>
          </a:p>
          <a:p>
            <a:pPr algn="just">
              <a:lnSpc>
                <a:spcPct val="120000"/>
              </a:lnSpc>
              <a:spcBef>
                <a:spcPts val="0"/>
              </a:spcBef>
              <a:buFontTx/>
              <a:buChar char="-"/>
              <a:defRPr/>
            </a:pPr>
            <a:r>
              <a:rPr lang="pt-BR" altLang="pt-BR" sz="1800" dirty="0">
                <a:latin typeface="Calibri" panose="020F0502020204030204" pitchFamily="34" charset="0"/>
                <a:cs typeface="Calibri" panose="020F0502020204030204" pitchFamily="34" charset="0"/>
              </a:rPr>
              <a:t>A incerteza de medição requerida pelo método (produto)</a:t>
            </a:r>
          </a:p>
          <a:p>
            <a:pPr algn="just">
              <a:lnSpc>
                <a:spcPct val="120000"/>
              </a:lnSpc>
              <a:spcBef>
                <a:spcPts val="0"/>
              </a:spcBef>
              <a:buFontTx/>
              <a:buChar char="-"/>
              <a:defRPr/>
            </a:pPr>
            <a:r>
              <a:rPr lang="pt-BR" altLang="pt-BR" sz="1800" dirty="0">
                <a:latin typeface="Calibri" panose="020F0502020204030204" pitchFamily="34" charset="0"/>
                <a:cs typeface="Calibri" panose="020F0502020204030204" pitchFamily="34" charset="0"/>
              </a:rPr>
              <a:t>O risco de que os erros excedam o aceitável pelos métodos (produtos) e afetem adversamente os mesmos.</a:t>
            </a:r>
          </a:p>
          <a:p>
            <a:pPr algn="just">
              <a:lnSpc>
                <a:spcPct val="120000"/>
              </a:lnSpc>
              <a:spcBef>
                <a:spcPts val="0"/>
              </a:spcBef>
              <a:buFontTx/>
              <a:buChar char="-"/>
              <a:defRPr/>
            </a:pPr>
            <a:r>
              <a:rPr lang="pt-BR" altLang="pt-BR" sz="1800" dirty="0">
                <a:latin typeface="Calibri" panose="020F0502020204030204" pitchFamily="34" charset="0"/>
                <a:cs typeface="Calibri" panose="020F0502020204030204" pitchFamily="34" charset="0"/>
              </a:rPr>
              <a:t>O custo caso as medições afetem adversamente os resultados.</a:t>
            </a:r>
          </a:p>
          <a:p>
            <a:pPr>
              <a:lnSpc>
                <a:spcPct val="120000"/>
              </a:lnSpc>
              <a:spcBef>
                <a:spcPts val="0"/>
              </a:spcBef>
              <a:buFontTx/>
              <a:buChar char="-"/>
              <a:defRPr/>
            </a:pPr>
            <a:r>
              <a:rPr lang="pt-BR" altLang="pt-BR" sz="1800" dirty="0">
                <a:latin typeface="Calibri" panose="020F0502020204030204" pitchFamily="34" charset="0"/>
                <a:cs typeface="Calibri" panose="020F0502020204030204" pitchFamily="34" charset="0"/>
              </a:rPr>
              <a:t>O tipo de instrumento; Recomendações do fabricante; Condições de uso; Quantidade de uso; Histórico de manutenções; Tipo de controle (verificação); </a:t>
            </a:r>
          </a:p>
          <a:p>
            <a:pPr>
              <a:lnSpc>
                <a:spcPct val="120000"/>
              </a:lnSpc>
              <a:spcBef>
                <a:spcPts val="0"/>
              </a:spcBef>
              <a:buFontTx/>
              <a:buChar char="-"/>
              <a:defRPr/>
            </a:pPr>
            <a:r>
              <a:rPr lang="pt-BR" altLang="pt-BR" sz="1800" dirty="0">
                <a:latin typeface="Calibri" panose="020F0502020204030204" pitchFamily="34" charset="0"/>
                <a:cs typeface="Calibri" panose="020F0502020204030204" pitchFamily="34" charset="0"/>
              </a:rPr>
              <a:t>Transporte, manuseio, operadores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idx="1"/>
          </p:nvPr>
        </p:nvSpPr>
        <p:spPr bwMode="auto">
          <a:xfrm>
            <a:off x="625914" y="1358338"/>
            <a:ext cx="7920000" cy="4320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just">
              <a:lnSpc>
                <a:spcPct val="120000"/>
              </a:lnSpc>
              <a:spcBef>
                <a:spcPts val="0"/>
              </a:spcBef>
              <a:spcAft>
                <a:spcPts val="1200"/>
              </a:spcAft>
              <a:buFontTx/>
              <a:buNone/>
              <a:defRPr/>
            </a:pPr>
            <a:r>
              <a:rPr lang="pt-BR" altLang="pt-BR" sz="1800" b="1" u="sng" dirty="0">
                <a:solidFill>
                  <a:schemeClr val="accent2"/>
                </a:solidFill>
                <a:latin typeface="+mj-lt"/>
                <a:cs typeface="Calibri" panose="020F0502020204030204" pitchFamily="34" charset="0"/>
              </a:rPr>
              <a:t>Escolhendo o intervalo inicial de calibração</a:t>
            </a:r>
          </a:p>
          <a:p>
            <a:pPr algn="just">
              <a:lnSpc>
                <a:spcPct val="120000"/>
              </a:lnSpc>
              <a:spcBef>
                <a:spcPts val="0"/>
              </a:spcBef>
              <a:buFontTx/>
              <a:buNone/>
              <a:defRPr/>
            </a:pPr>
            <a:r>
              <a:rPr lang="pt-BR" altLang="pt-BR" sz="1800" dirty="0">
                <a:latin typeface="+mj-lt"/>
                <a:cs typeface="Calibri" panose="020F0502020204030204" pitchFamily="34" charset="0"/>
              </a:rPr>
              <a:t>Para tanto, devem ser levados em conta diversos fatores, entre eles:</a:t>
            </a:r>
          </a:p>
          <a:p>
            <a:pPr algn="just">
              <a:lnSpc>
                <a:spcPct val="120000"/>
              </a:lnSpc>
              <a:spcBef>
                <a:spcPts val="0"/>
              </a:spcBef>
              <a:buFontTx/>
              <a:buChar char="-"/>
              <a:defRPr/>
            </a:pPr>
            <a:r>
              <a:rPr lang="pt-BR" altLang="pt-BR" sz="1800" dirty="0">
                <a:latin typeface="+mj-lt"/>
                <a:cs typeface="Calibri" panose="020F0502020204030204" pitchFamily="34" charset="0"/>
              </a:rPr>
              <a:t>Recomendações do fabricante</a:t>
            </a:r>
          </a:p>
          <a:p>
            <a:pPr algn="just">
              <a:lnSpc>
                <a:spcPct val="120000"/>
              </a:lnSpc>
              <a:spcBef>
                <a:spcPts val="0"/>
              </a:spcBef>
              <a:buFontTx/>
              <a:buChar char="-"/>
              <a:defRPr/>
            </a:pPr>
            <a:r>
              <a:rPr lang="pt-BR" altLang="pt-BR" sz="1800" dirty="0">
                <a:latin typeface="+mj-lt"/>
                <a:cs typeface="Calibri" panose="020F0502020204030204" pitchFamily="34" charset="0"/>
              </a:rPr>
              <a:t>Uso</a:t>
            </a:r>
          </a:p>
          <a:p>
            <a:pPr algn="just">
              <a:lnSpc>
                <a:spcPct val="120000"/>
              </a:lnSpc>
              <a:spcBef>
                <a:spcPts val="0"/>
              </a:spcBef>
              <a:buFontTx/>
              <a:buChar char="-"/>
              <a:defRPr/>
            </a:pPr>
            <a:r>
              <a:rPr lang="pt-BR" altLang="pt-BR" sz="1800" dirty="0">
                <a:latin typeface="+mj-lt"/>
                <a:cs typeface="Calibri" panose="020F0502020204030204" pitchFamily="34" charset="0"/>
              </a:rPr>
              <a:t>Impacto nos resultados finais</a:t>
            </a:r>
          </a:p>
          <a:p>
            <a:pPr algn="just">
              <a:lnSpc>
                <a:spcPct val="120000"/>
              </a:lnSpc>
              <a:spcBef>
                <a:spcPts val="0"/>
              </a:spcBef>
              <a:buFontTx/>
              <a:buChar char="-"/>
              <a:defRPr/>
            </a:pPr>
            <a:r>
              <a:rPr lang="pt-BR" altLang="pt-BR" sz="1800" dirty="0">
                <a:latin typeface="+mj-lt"/>
                <a:cs typeface="Calibri" panose="020F0502020204030204" pitchFamily="34" charset="0"/>
              </a:rPr>
              <a:t>Incerteza de medição requerida</a:t>
            </a:r>
          </a:p>
          <a:p>
            <a:pPr algn="just">
              <a:lnSpc>
                <a:spcPct val="120000"/>
              </a:lnSpc>
              <a:spcBef>
                <a:spcPts val="0"/>
              </a:spcBef>
              <a:buFontTx/>
              <a:buChar char="-"/>
              <a:defRPr/>
            </a:pPr>
            <a:r>
              <a:rPr lang="pt-BR" altLang="pt-BR" sz="1800" dirty="0">
                <a:latin typeface="+mj-lt"/>
                <a:cs typeface="Calibri" panose="020F0502020204030204" pitchFamily="34" charset="0"/>
              </a:rPr>
              <a:t>Conhecimento e informações prévias sobre o comportamento do equipamento</a:t>
            </a:r>
          </a:p>
          <a:p>
            <a:pPr marL="0" indent="0" algn="just">
              <a:lnSpc>
                <a:spcPct val="120000"/>
              </a:lnSpc>
              <a:spcBef>
                <a:spcPts val="0"/>
              </a:spcBef>
              <a:buNone/>
              <a:defRPr/>
            </a:pPr>
            <a:endParaRPr lang="pt-BR" altLang="pt-BR" sz="1800" dirty="0">
              <a:latin typeface="+mj-lt"/>
              <a:cs typeface="Calibri" panose="020F0502020204030204" pitchFamily="34" charset="0"/>
            </a:endParaRPr>
          </a:p>
          <a:p>
            <a:pPr marL="0" indent="0" algn="just">
              <a:lnSpc>
                <a:spcPct val="120000"/>
              </a:lnSpc>
              <a:spcBef>
                <a:spcPts val="0"/>
              </a:spcBef>
              <a:buFontTx/>
              <a:buNone/>
              <a:defRPr/>
            </a:pPr>
            <a:r>
              <a:rPr lang="pt-BR" altLang="pt-BR" sz="1800" dirty="0">
                <a:latin typeface="+mj-lt"/>
                <a:cs typeface="Calibri" panose="020F0502020204030204" pitchFamily="34" charset="0"/>
              </a:rPr>
              <a:t>Por ser uma decisão de suma importância, ela deve ser tomada por alguém (ou por uma equipe) que tenha experiência no método (produto), uso do equipamento, formação técnica ou conhecimento técnico, informações de outros laboratórios (empresas) a respeito do equipamento.</a:t>
            </a:r>
          </a:p>
          <a:p>
            <a:pPr algn="just">
              <a:lnSpc>
                <a:spcPct val="120000"/>
              </a:lnSpc>
              <a:spcBef>
                <a:spcPts val="0"/>
              </a:spcBef>
              <a:buFontTx/>
              <a:buChar char="-"/>
              <a:defRPr/>
            </a:pPr>
            <a:endParaRPr lang="pt-BR" altLang="pt-BR" sz="1800" dirty="0">
              <a:latin typeface="+mj-lt"/>
              <a:cs typeface="Calibri" panose="020F0502020204030204" pitchFamily="34" charset="0"/>
            </a:endParaRPr>
          </a:p>
          <a:p>
            <a:pPr algn="just">
              <a:lnSpc>
                <a:spcPct val="120000"/>
              </a:lnSpc>
              <a:spcBef>
                <a:spcPts val="0"/>
              </a:spcBef>
              <a:buFontTx/>
              <a:buChar char="-"/>
              <a:defRPr/>
            </a:pPr>
            <a:endParaRPr lang="pt-BR" altLang="pt-BR" sz="1800" dirty="0">
              <a:latin typeface="+mj-lt"/>
              <a:cs typeface="Calibri" panose="020F0502020204030204" pitchFamily="34" charset="0"/>
            </a:endParaRPr>
          </a:p>
          <a:p>
            <a:pPr algn="just">
              <a:lnSpc>
                <a:spcPct val="120000"/>
              </a:lnSpc>
              <a:spcBef>
                <a:spcPts val="0"/>
              </a:spcBef>
              <a:buFontTx/>
              <a:buChar char="-"/>
              <a:defRPr/>
            </a:pPr>
            <a:endParaRPr lang="pt-BR" altLang="pt-BR" sz="1800" dirty="0">
              <a:latin typeface="+mj-lt"/>
              <a:cs typeface="Calibri" panose="020F0502020204030204" pitchFamily="34" charset="0"/>
            </a:endParaRPr>
          </a:p>
        </p:txBody>
      </p:sp>
      <p:sp>
        <p:nvSpPr>
          <p:cNvPr id="6" name="Rectangle 2">
            <a:extLst>
              <a:ext uri="{FF2B5EF4-FFF2-40B4-BE49-F238E27FC236}">
                <a16:creationId xmlns:a16="http://schemas.microsoft.com/office/drawing/2014/main" xmlns="" id="{E0EFB70C-59CD-4FFD-B8E6-1B5FE53FAB8A}"/>
              </a:ext>
            </a:extLst>
          </p:cNvPr>
          <p:cNvSpPr txBox="1">
            <a:spLocks noChangeArrowheads="1"/>
          </p:cNvSpPr>
          <p:nvPr/>
        </p:nvSpPr>
        <p:spPr bwMode="auto">
          <a:xfrm>
            <a:off x="250825" y="246970"/>
            <a:ext cx="6335712" cy="46423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60000" algn="just">
              <a:defRPr/>
            </a:pPr>
            <a:r>
              <a:rPr lang="pt-BR" sz="2400" b="1" cap="all" dirty="0">
                <a:solidFill>
                  <a:schemeClr val="accent1"/>
                </a:solidFill>
                <a:cs typeface="Calibri" panose="020F0502020204030204" pitchFamily="34" charset="0"/>
              </a:rPr>
              <a:t>8. Periodicidade de calibração</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574861" y="1286903"/>
            <a:ext cx="8229600" cy="466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lnSpc>
                <a:spcPct val="120000"/>
              </a:lnSpc>
            </a:pPr>
            <a:r>
              <a:rPr lang="pt-BR" altLang="pt-BR" sz="1800" dirty="0">
                <a:ea typeface="Calibri" pitchFamily="34" charset="0"/>
                <a:cs typeface="Calibri" pitchFamily="34" charset="0"/>
              </a:rPr>
              <a:t>Revisão da Periodicidade de Calibração – MÉTODOS DE ANÁLISE</a:t>
            </a:r>
            <a:br>
              <a:rPr lang="pt-BR" altLang="pt-BR" sz="1800" dirty="0">
                <a:ea typeface="Calibri" pitchFamily="34" charset="0"/>
                <a:cs typeface="Calibri" pitchFamily="34" charset="0"/>
              </a:rPr>
            </a:br>
            <a:r>
              <a:rPr lang="pt-BR" altLang="pt-BR" sz="1800" b="0" dirty="0">
                <a:solidFill>
                  <a:schemeClr val="tx1"/>
                </a:solidFill>
                <a:ea typeface="Calibri" pitchFamily="34" charset="0"/>
                <a:cs typeface="Calibri" pitchFamily="34" charset="0"/>
              </a:rPr>
              <a:t>1. Método de Schumacher</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 Equipamentos classificados em:</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A: apresenta avaria</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C: está conforme os critérios de aceitação</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F: não atende aos critérios de aceitação</a:t>
            </a:r>
            <a:r>
              <a:rPr lang="pt-BR" altLang="pt-BR" sz="1800" dirty="0">
                <a:ea typeface="Calibri" pitchFamily="34" charset="0"/>
                <a:cs typeface="Calibri" pitchFamily="34" charset="0"/>
              </a:rPr>
              <a:t/>
            </a:r>
            <a:br>
              <a:rPr lang="pt-BR" altLang="pt-BR" sz="1800" dirty="0">
                <a:ea typeface="Calibri" pitchFamily="34" charset="0"/>
                <a:cs typeface="Calibri" pitchFamily="34" charset="0"/>
              </a:rPr>
            </a:br>
            <a:r>
              <a:rPr lang="pt-BR" altLang="pt-BR" sz="1800" dirty="0">
                <a:ea typeface="Calibri" pitchFamily="34" charset="0"/>
                <a:cs typeface="Calibri" pitchFamily="34" charset="0"/>
              </a:rPr>
              <a:t/>
            </a:r>
            <a:br>
              <a:rPr lang="pt-BR" altLang="pt-BR" sz="1800" dirty="0">
                <a:ea typeface="Calibri" pitchFamily="34" charset="0"/>
                <a:cs typeface="Calibri" pitchFamily="34" charset="0"/>
              </a:rPr>
            </a:br>
            <a:r>
              <a:rPr lang="pt-BR" altLang="pt-BR" sz="1800" dirty="0">
                <a:ea typeface="Calibri" pitchFamily="34" charset="0"/>
                <a:cs typeface="Calibri" pitchFamily="34" charset="0"/>
              </a:rPr>
              <a:t>Com o histórico de pelo menos 2 resultados, podemos tomar as seguintes decisões:</a:t>
            </a:r>
            <a:br>
              <a:rPr lang="pt-BR" altLang="pt-BR" sz="1800" dirty="0">
                <a:ea typeface="Calibri" pitchFamily="34" charset="0"/>
                <a:cs typeface="Calibri" pitchFamily="34" charset="0"/>
              </a:rPr>
            </a:br>
            <a:r>
              <a:rPr lang="pt-BR" altLang="pt-BR" sz="1800" b="0" dirty="0">
                <a:solidFill>
                  <a:schemeClr val="tx1"/>
                </a:solidFill>
                <a:ea typeface="Calibri" pitchFamily="34" charset="0"/>
                <a:cs typeface="Calibri" pitchFamily="34" charset="0"/>
              </a:rPr>
              <a:t>E: Aumentar a periodicidade (equipamento conforme) ~20%</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D: Diminuir a periodicidade (equipamento não-conforme) ~10%</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M: Máxima redução da periodicidade (reincidência) ~35%</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P: Permanecer (quando. o histórico não modifica o ciclo)</a:t>
            </a:r>
            <a:br>
              <a:rPr lang="pt-BR" altLang="pt-BR" sz="1800" b="0" dirty="0">
                <a:solidFill>
                  <a:schemeClr val="tx1"/>
                </a:solidFill>
                <a:ea typeface="Calibri" pitchFamily="34" charset="0"/>
                <a:cs typeface="Calibri" pitchFamily="34" charset="0"/>
              </a:rPr>
            </a:br>
            <a:r>
              <a:rPr lang="pt-BR" altLang="pt-BR" sz="1800" b="0" dirty="0">
                <a:solidFill>
                  <a:schemeClr val="tx1"/>
                </a:solidFill>
                <a:ea typeface="Calibri" pitchFamily="34" charset="0"/>
                <a:cs typeface="Calibri" pitchFamily="34" charset="0"/>
              </a:rPr>
              <a:t>N: Novo (quando. inicia-se um novo ciclo de avaliação)</a:t>
            </a:r>
            <a:r>
              <a:rPr lang="pt-BR" altLang="pt-BR" sz="1800" dirty="0">
                <a:ea typeface="Calibri" pitchFamily="34" charset="0"/>
                <a:cs typeface="Calibri" pitchFamily="34" charset="0"/>
              </a:rPr>
              <a:t/>
            </a:r>
            <a:br>
              <a:rPr lang="pt-BR" altLang="pt-BR" sz="1800" dirty="0">
                <a:ea typeface="Calibri" pitchFamily="34" charset="0"/>
                <a:cs typeface="Calibri" pitchFamily="34" charset="0"/>
              </a:rPr>
            </a:br>
            <a:r>
              <a:rPr lang="pt-BR" altLang="pt-BR" sz="1800" dirty="0">
                <a:ea typeface="Calibri" pitchFamily="34" charset="0"/>
                <a:cs typeface="Calibri" pitchFamily="34" charset="0"/>
              </a:rPr>
              <a:t/>
            </a:r>
            <a:br>
              <a:rPr lang="pt-BR" altLang="pt-BR" sz="1800" dirty="0">
                <a:ea typeface="Calibri" pitchFamily="34" charset="0"/>
                <a:cs typeface="Calibri" pitchFamily="34" charset="0"/>
              </a:rPr>
            </a:br>
            <a:endParaRPr lang="pt-BR" altLang="pt-BR" sz="1800" dirty="0">
              <a:ea typeface="Calibri" pitchFamily="34" charset="0"/>
              <a:cs typeface="Calibri" pitchFamily="34" charset="0"/>
            </a:endParaRPr>
          </a:p>
        </p:txBody>
      </p:sp>
      <p:sp>
        <p:nvSpPr>
          <p:cNvPr id="5" name="Rectangle 2">
            <a:extLst>
              <a:ext uri="{FF2B5EF4-FFF2-40B4-BE49-F238E27FC236}">
                <a16:creationId xmlns:a16="http://schemas.microsoft.com/office/drawing/2014/main" xmlns="" id="{95642BD1-2DD1-4F8B-A66D-1C4C23F90001}"/>
              </a:ext>
            </a:extLst>
          </p:cNvPr>
          <p:cNvSpPr txBox="1">
            <a:spLocks noChangeArrowheads="1"/>
          </p:cNvSpPr>
          <p:nvPr/>
        </p:nvSpPr>
        <p:spPr bwMode="auto">
          <a:xfrm>
            <a:off x="250825" y="246970"/>
            <a:ext cx="6335712" cy="46423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60000" algn="just">
              <a:defRPr/>
            </a:pPr>
            <a:r>
              <a:rPr lang="pt-BR" sz="2400" b="1" cap="all" dirty="0">
                <a:solidFill>
                  <a:schemeClr val="accent1"/>
                </a:solidFill>
                <a:cs typeface="Calibri" panose="020F0502020204030204" pitchFamily="34" charset="0"/>
              </a:rPr>
              <a:t>8. Periodicidade de calibração</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659752" y="1044267"/>
            <a:ext cx="8229600" cy="443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lnSpc>
                <a:spcPts val="2700"/>
              </a:lnSpc>
            </a:pPr>
            <a:r>
              <a:rPr lang="pt-BR" altLang="pt-BR" sz="1800" b="1" dirty="0">
                <a:solidFill>
                  <a:schemeClr val="accent2"/>
                </a:solidFill>
                <a:latin typeface="Calibri" pitchFamily="34" charset="0"/>
                <a:ea typeface="Calibri" pitchFamily="34" charset="0"/>
                <a:cs typeface="Calibri" pitchFamily="34" charset="0"/>
              </a:rPr>
              <a:t>Método de Schumacher</a:t>
            </a:r>
            <a:br>
              <a:rPr lang="pt-BR" altLang="pt-BR" sz="1800" b="1" dirty="0">
                <a:solidFill>
                  <a:schemeClr val="accent2"/>
                </a:solidFill>
                <a:latin typeface="Calibri" pitchFamily="34" charset="0"/>
                <a:ea typeface="Calibri" pitchFamily="34" charset="0"/>
                <a:cs typeface="Calibri" pitchFamily="34" charset="0"/>
              </a:rPr>
            </a:br>
            <a:r>
              <a:rPr lang="pt-BR" altLang="pt-BR" sz="1800" dirty="0">
                <a:solidFill>
                  <a:schemeClr val="accent2"/>
                </a:solidFill>
                <a:latin typeface="Calibri" pitchFamily="34" charset="0"/>
                <a:ea typeface="Calibri" pitchFamily="34" charset="0"/>
                <a:cs typeface="Calibri" pitchFamily="34" charset="0"/>
              </a:rPr>
              <a:t> </a:t>
            </a:r>
            <a:br>
              <a:rPr lang="pt-BR" altLang="pt-BR" sz="1800" dirty="0">
                <a:solidFill>
                  <a:schemeClr val="accent2"/>
                </a:solidFill>
                <a:latin typeface="Calibri" pitchFamily="34" charset="0"/>
                <a:ea typeface="Calibri" pitchFamily="34" charset="0"/>
                <a:cs typeface="Calibri" pitchFamily="34" charset="0"/>
              </a:rPr>
            </a:br>
            <a:r>
              <a:rPr lang="pt-BR" altLang="pt-BR" sz="1800" dirty="0">
                <a:solidFill>
                  <a:schemeClr val="accent2"/>
                </a:solidFill>
                <a:latin typeface="Calibri" pitchFamily="34" charset="0"/>
                <a:ea typeface="Calibri" pitchFamily="34" charset="0"/>
                <a:cs typeface="Calibri" pitchFamily="34" charset="0"/>
              </a:rPr>
              <a:t/>
            </a:r>
            <a:br>
              <a:rPr lang="pt-BR" altLang="pt-BR" sz="1800" dirty="0">
                <a:solidFill>
                  <a:schemeClr val="accent2"/>
                </a:solidFill>
                <a:latin typeface="Calibri" pitchFamily="34" charset="0"/>
                <a:ea typeface="Calibri" pitchFamily="34" charset="0"/>
                <a:cs typeface="Calibri" pitchFamily="34" charset="0"/>
              </a:rPr>
            </a:br>
            <a:endParaRPr lang="pt-BR" altLang="pt-BR" sz="1800" dirty="0">
              <a:solidFill>
                <a:schemeClr val="accent2"/>
              </a:solidFill>
              <a:latin typeface="Calibri" pitchFamily="34" charset="0"/>
              <a:ea typeface="Calibri" pitchFamily="34" charset="0"/>
              <a:cs typeface="Calibri" pitchFamily="34" charset="0"/>
            </a:endParaRPr>
          </a:p>
        </p:txBody>
      </p:sp>
      <p:graphicFrame>
        <p:nvGraphicFramePr>
          <p:cNvPr id="6" name="Group 2">
            <a:extLst>
              <a:ext uri="{FF2B5EF4-FFF2-40B4-BE49-F238E27FC236}">
                <a16:creationId xmlns:a16="http://schemas.microsoft.com/office/drawing/2014/main" xmlns="" id="{0DF916C8-A3E8-43F7-A63B-1BC56329EE78}"/>
              </a:ext>
            </a:extLst>
          </p:cNvPr>
          <p:cNvGraphicFramePr>
            <a:graphicFrameLocks/>
          </p:cNvGraphicFramePr>
          <p:nvPr>
            <p:extLst>
              <p:ext uri="{D42A27DB-BD31-4B8C-83A1-F6EECF244321}">
                <p14:modId xmlns:p14="http://schemas.microsoft.com/office/powerpoint/2010/main" val="2908274095"/>
              </p:ext>
            </p:extLst>
          </p:nvPr>
        </p:nvGraphicFramePr>
        <p:xfrm>
          <a:off x="1334278" y="1626892"/>
          <a:ext cx="6576235" cy="4430859"/>
        </p:xfrm>
        <a:graphic>
          <a:graphicData uri="http://schemas.openxmlformats.org/drawingml/2006/table">
            <a:tbl>
              <a:tblPr/>
              <a:tblGrid>
                <a:gridCol w="1644796">
                  <a:extLst>
                    <a:ext uri="{9D8B030D-6E8A-4147-A177-3AD203B41FA5}">
                      <a16:colId xmlns:a16="http://schemas.microsoft.com/office/drawing/2014/main" xmlns="" val="20000"/>
                    </a:ext>
                  </a:extLst>
                </a:gridCol>
                <a:gridCol w="1643321">
                  <a:extLst>
                    <a:ext uri="{9D8B030D-6E8A-4147-A177-3AD203B41FA5}">
                      <a16:colId xmlns:a16="http://schemas.microsoft.com/office/drawing/2014/main" xmlns="" val="20001"/>
                    </a:ext>
                  </a:extLst>
                </a:gridCol>
                <a:gridCol w="1644796">
                  <a:extLst>
                    <a:ext uri="{9D8B030D-6E8A-4147-A177-3AD203B41FA5}">
                      <a16:colId xmlns:a16="http://schemas.microsoft.com/office/drawing/2014/main" xmlns="" val="20002"/>
                    </a:ext>
                  </a:extLst>
                </a:gridCol>
                <a:gridCol w="1643322">
                  <a:extLst>
                    <a:ext uri="{9D8B030D-6E8A-4147-A177-3AD203B41FA5}">
                      <a16:colId xmlns:a16="http://schemas.microsoft.com/office/drawing/2014/main" xmlns="" val="20003"/>
                    </a:ext>
                  </a:extLst>
                </a:gridCol>
              </a:tblGrid>
              <a:tr h="359393">
                <a:tc rowSpan="2">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bg1"/>
                          </a:solidFill>
                          <a:effectLst/>
                          <a:latin typeface="Calibri" panose="020F0502020204030204" pitchFamily="34" charset="0"/>
                          <a:ea typeface="Times New Roman" pitchFamily="18" charset="0"/>
                          <a:cs typeface="Calibri" panose="020F0502020204030204" pitchFamily="34" charset="0"/>
                        </a:rPr>
                        <a:t>Ciclos anteriores</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gridSpan="3">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bg1"/>
                          </a:solidFill>
                          <a:effectLst/>
                          <a:latin typeface="Calibri" panose="020F0502020204030204" pitchFamily="34" charset="0"/>
                          <a:ea typeface="Times New Roman" pitchFamily="18" charset="0"/>
                          <a:cs typeface="Calibri" panose="020F0502020204030204" pitchFamily="34" charset="0"/>
                        </a:rPr>
                        <a:t>Condição do equipamento</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xmlns="" val="10000"/>
                  </a:ext>
                </a:extLst>
              </a:tr>
              <a:tr h="299716">
                <a:tc vMerge="1">
                  <a:txBody>
                    <a:bodyPr/>
                    <a:lstStyle/>
                    <a:p>
                      <a:endParaRPr lang="pt-BR"/>
                    </a:p>
                  </a:txBody>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bg1"/>
                          </a:solidFill>
                          <a:effectLst/>
                          <a:latin typeface="Calibri" panose="020F0502020204030204" pitchFamily="34" charset="0"/>
                          <a:ea typeface="Times New Roman" pitchFamily="18" charset="0"/>
                          <a:cs typeface="Calibri" panose="020F0502020204030204" pitchFamily="34" charset="0"/>
                        </a:rPr>
                        <a:t>A</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bg1"/>
                          </a:solidFill>
                          <a:effectLst/>
                          <a:latin typeface="Calibri" panose="020F0502020204030204" pitchFamily="34" charset="0"/>
                          <a:ea typeface="Times New Roman" pitchFamily="18" charset="0"/>
                          <a:cs typeface="Calibri" panose="020F0502020204030204" pitchFamily="34" charset="0"/>
                        </a:rPr>
                        <a:t>F</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1" i="0" u="none" strike="noStrike" cap="none" normalizeH="0" baseline="0" dirty="0">
                          <a:ln>
                            <a:noFill/>
                          </a:ln>
                          <a:solidFill>
                            <a:schemeClr val="bg1"/>
                          </a:solidFill>
                          <a:effectLst/>
                          <a:latin typeface="Calibri" panose="020F0502020204030204" pitchFamily="34" charset="0"/>
                          <a:ea typeface="Times New Roman" pitchFamily="18" charset="0"/>
                          <a:cs typeface="Calibri" panose="020F0502020204030204" pitchFamily="34" charset="0"/>
                        </a:rPr>
                        <a:t>C</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1"/>
                  </a:ext>
                </a:extLst>
              </a:tr>
              <a:tr h="26028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CCC</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D</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E</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6567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FCC</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D</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E</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5939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ACC</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D</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288189">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CF</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5"/>
                  </a:ext>
                </a:extLst>
              </a:tr>
              <a:tr h="25772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CA</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307936">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FC</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7"/>
                  </a:ext>
                </a:extLst>
              </a:tr>
              <a:tr h="2595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FF</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28285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FA</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9"/>
                  </a:ext>
                </a:extLst>
              </a:tr>
              <a:tr h="297214">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AC</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D</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257781">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AF</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1"/>
                  </a:ext>
                </a:extLst>
              </a:tr>
              <a:tr h="35939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AA</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a:ln>
                            <a:noFill/>
                          </a:ln>
                          <a:solidFill>
                            <a:schemeClr val="tx1"/>
                          </a:solidFill>
                          <a:effectLst/>
                          <a:latin typeface="Calibri" panose="020F0502020204030204" pitchFamily="34" charset="0"/>
                          <a:ea typeface="Times New Roman" pitchFamily="18" charset="0"/>
                          <a:cs typeface="Calibri" panose="020F0502020204030204" pitchFamily="34" charset="0"/>
                        </a:rPr>
                        <a:t>M</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a:ln>
                            <a:noFill/>
                          </a:ln>
                          <a:solidFill>
                            <a:schemeClr val="tx1"/>
                          </a:solidFill>
                          <a:effectLst/>
                          <a:latin typeface="Calibri" panose="020F0502020204030204" pitchFamily="34" charset="0"/>
                          <a:ea typeface="Times New Roman" pitchFamily="18" charset="0"/>
                          <a:cs typeface="Calibri" panose="020F0502020204030204" pitchFamily="34" charset="0"/>
                        </a:rPr>
                        <a:t>P</a:t>
                      </a:r>
                    </a:p>
                  </a:txBody>
                  <a:tcPr marT="45714" marB="4571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bl>
          </a:graphicData>
        </a:graphic>
      </p:graphicFrame>
      <p:sp>
        <p:nvSpPr>
          <p:cNvPr id="5" name="Rectangle 2">
            <a:extLst>
              <a:ext uri="{FF2B5EF4-FFF2-40B4-BE49-F238E27FC236}">
                <a16:creationId xmlns:a16="http://schemas.microsoft.com/office/drawing/2014/main" xmlns="" id="{193935BA-F7EE-4549-A407-71D86E4985ED}"/>
              </a:ext>
            </a:extLst>
          </p:cNvPr>
          <p:cNvSpPr txBox="1">
            <a:spLocks noChangeArrowheads="1"/>
          </p:cNvSpPr>
          <p:nvPr/>
        </p:nvSpPr>
        <p:spPr bwMode="auto">
          <a:xfrm>
            <a:off x="250825" y="246970"/>
            <a:ext cx="6335712" cy="46423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60000" algn="just">
              <a:defRPr/>
            </a:pPr>
            <a:r>
              <a:rPr lang="pt-BR" sz="2400" b="1" cap="all" dirty="0">
                <a:solidFill>
                  <a:schemeClr val="accent1"/>
                </a:solidFill>
                <a:cs typeface="Calibri" panose="020F0502020204030204" pitchFamily="34" charset="0"/>
              </a:rPr>
              <a:t>8. Periodicidade de calibração</a:t>
            </a:r>
          </a:p>
        </p:txBody>
      </p:sp>
    </p:spTree>
    <p:extLst>
      <p:ext uri="{BB962C8B-B14F-4D97-AF65-F5344CB8AC3E}">
        <p14:creationId xmlns:p14="http://schemas.microsoft.com/office/powerpoint/2010/main" val="263487317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582799" y="1077654"/>
            <a:ext cx="8229600" cy="4494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pt-BR" altLang="pt-BR" sz="1800" b="1" dirty="0">
                <a:solidFill>
                  <a:schemeClr val="accent2"/>
                </a:solidFill>
                <a:latin typeface="+mn-lt"/>
              </a:rPr>
              <a:t>Método 2 – Carta de Controle</a:t>
            </a:r>
          </a:p>
        </p:txBody>
      </p:sp>
      <p:sp>
        <p:nvSpPr>
          <p:cNvPr id="112643" name="Rectangle 3"/>
          <p:cNvSpPr>
            <a:spLocks noGrp="1" noChangeArrowheads="1"/>
          </p:cNvSpPr>
          <p:nvPr>
            <p:ph type="body" idx="1"/>
          </p:nvPr>
        </p:nvSpPr>
        <p:spPr bwMode="auto">
          <a:xfrm>
            <a:off x="488988" y="1456930"/>
            <a:ext cx="7920000" cy="435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pt-BR" altLang="pt-BR" sz="1800" dirty="0">
                <a:latin typeface="+mj-lt"/>
                <a:ea typeface="Calibri" pitchFamily="34" charset="0"/>
                <a:cs typeface="Calibri" pitchFamily="34" charset="0"/>
              </a:rPr>
              <a:t>Monitora o </a:t>
            </a:r>
            <a:r>
              <a:rPr lang="pt-BR" altLang="pt-BR" sz="1800" b="1" dirty="0">
                <a:latin typeface="+mj-lt"/>
                <a:ea typeface="Calibri" pitchFamily="34" charset="0"/>
                <a:cs typeface="Calibri" pitchFamily="34" charset="0"/>
              </a:rPr>
              <a:t>erro total do instrumento </a:t>
            </a:r>
            <a:r>
              <a:rPr lang="pt-BR" altLang="pt-BR" sz="1800" dirty="0">
                <a:latin typeface="+mj-lt"/>
                <a:ea typeface="Calibri" pitchFamily="34" charset="0"/>
                <a:cs typeface="Calibri" pitchFamily="34" charset="0"/>
              </a:rPr>
              <a:t>ao longo do tempo, plotando um </a:t>
            </a:r>
            <a:r>
              <a:rPr lang="pt-BR" altLang="pt-BR" sz="1800" b="1" dirty="0">
                <a:latin typeface="+mj-lt"/>
                <a:ea typeface="Calibri" pitchFamily="34" charset="0"/>
                <a:cs typeface="Calibri" pitchFamily="34" charset="0"/>
              </a:rPr>
              <a:t>gráfico de controle</a:t>
            </a:r>
            <a:r>
              <a:rPr lang="pt-BR" altLang="pt-BR" sz="1800" dirty="0">
                <a:latin typeface="+mj-lt"/>
                <a:ea typeface="Calibri" pitchFamily="34" charset="0"/>
                <a:cs typeface="Calibri" pitchFamily="34" charset="0"/>
              </a:rPr>
              <a:t>.</a:t>
            </a:r>
          </a:p>
        </p:txBody>
      </p:sp>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2189569"/>
            <a:ext cx="6595717" cy="2449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xmlns="" id="{BDBC6E20-58F3-484A-B556-D7CFE480DD1C}"/>
              </a:ext>
            </a:extLst>
          </p:cNvPr>
          <p:cNvSpPr/>
          <p:nvPr/>
        </p:nvSpPr>
        <p:spPr>
          <a:xfrm>
            <a:off x="690694" y="4718153"/>
            <a:ext cx="7920000" cy="1477328"/>
          </a:xfrm>
          <a:prstGeom prst="rect">
            <a:avLst/>
          </a:prstGeom>
        </p:spPr>
        <p:txBody>
          <a:bodyPr wrap="square">
            <a:spAutoFit/>
          </a:bodyPr>
          <a:lstStyle/>
          <a:p>
            <a:pPr algn="just"/>
            <a:r>
              <a:rPr lang="pt-BR" altLang="pt-BR" dirty="0">
                <a:latin typeface="+mj-lt"/>
                <a:ea typeface="Calibri" pitchFamily="34" charset="0"/>
                <a:cs typeface="Calibri" pitchFamily="34" charset="0"/>
              </a:rPr>
              <a:t>Vantagens:</a:t>
            </a:r>
          </a:p>
          <a:p>
            <a:pPr algn="just"/>
            <a:r>
              <a:rPr lang="pt-BR" altLang="pt-BR" dirty="0">
                <a:latin typeface="+mj-lt"/>
                <a:ea typeface="Calibri" pitchFamily="34" charset="0"/>
                <a:cs typeface="Calibri" pitchFamily="34" charset="0"/>
              </a:rPr>
              <a:t>Proporciona o acompanhamento do desvio do instrumento e de sua deriva.</a:t>
            </a:r>
          </a:p>
          <a:p>
            <a:pPr algn="just"/>
            <a:r>
              <a:rPr lang="pt-BR" altLang="pt-BR" dirty="0">
                <a:latin typeface="+mj-lt"/>
                <a:ea typeface="Calibri" pitchFamily="34" charset="0"/>
                <a:cs typeface="Calibri" pitchFamily="34" charset="0"/>
              </a:rPr>
              <a:t>Possibilita a tomada de ações preventivas.</a:t>
            </a:r>
          </a:p>
          <a:p>
            <a:pPr algn="just"/>
            <a:r>
              <a:rPr lang="pt-BR" altLang="pt-BR" dirty="0">
                <a:latin typeface="+mj-lt"/>
                <a:ea typeface="Calibri" pitchFamily="34" charset="0"/>
                <a:cs typeface="Calibri" pitchFamily="34" charset="0"/>
              </a:rPr>
              <a:t>Possibilita verificar a adequação do limite de especificação do instrumento declarado pelo fabricante.</a:t>
            </a:r>
          </a:p>
        </p:txBody>
      </p:sp>
      <p:sp>
        <p:nvSpPr>
          <p:cNvPr id="7" name="Rectangle 2">
            <a:extLst>
              <a:ext uri="{FF2B5EF4-FFF2-40B4-BE49-F238E27FC236}">
                <a16:creationId xmlns:a16="http://schemas.microsoft.com/office/drawing/2014/main" xmlns="" id="{3F413C99-88A6-42E5-AC1E-995067E99C58}"/>
              </a:ext>
            </a:extLst>
          </p:cNvPr>
          <p:cNvSpPr txBox="1">
            <a:spLocks noChangeArrowheads="1"/>
          </p:cNvSpPr>
          <p:nvPr/>
        </p:nvSpPr>
        <p:spPr bwMode="auto">
          <a:xfrm>
            <a:off x="250825" y="246970"/>
            <a:ext cx="6335712" cy="46423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60000" algn="just">
              <a:defRPr/>
            </a:pPr>
            <a:r>
              <a:rPr lang="pt-BR" sz="2400" b="1" cap="all" dirty="0">
                <a:solidFill>
                  <a:schemeClr val="accent1"/>
                </a:solidFill>
                <a:cs typeface="Calibri" panose="020F0502020204030204" pitchFamily="34" charset="0"/>
              </a:rPr>
              <a:t>8. Periodicidade de calibração</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bwMode="auto">
          <a:xfrm>
            <a:off x="537976" y="1104546"/>
            <a:ext cx="8229600" cy="1710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ts val="2700"/>
              </a:lnSpc>
            </a:pPr>
            <a:r>
              <a:rPr lang="pt-BR" altLang="pt-BR" sz="1800" b="1" dirty="0">
                <a:solidFill>
                  <a:schemeClr val="accent2"/>
                </a:solidFill>
                <a:latin typeface="+mn-lt"/>
              </a:rPr>
              <a:t>Exercício </a:t>
            </a:r>
            <a:r>
              <a:rPr lang="pt-BR" altLang="pt-BR" sz="1800" b="1" dirty="0" smtClean="0">
                <a:solidFill>
                  <a:schemeClr val="tx1"/>
                </a:solidFill>
                <a:latin typeface="+mn-lt"/>
              </a:rPr>
              <a:t/>
            </a:r>
            <a:br>
              <a:rPr lang="pt-BR" altLang="pt-BR" sz="1800" b="1" dirty="0" smtClean="0">
                <a:solidFill>
                  <a:schemeClr val="tx1"/>
                </a:solidFill>
                <a:latin typeface="+mn-lt"/>
              </a:rPr>
            </a:br>
            <a:r>
              <a:rPr lang="pt-BR" altLang="pt-BR" sz="1800" b="0" dirty="0" smtClean="0">
                <a:solidFill>
                  <a:schemeClr val="tx1"/>
                </a:solidFill>
                <a:latin typeface="+mn-lt"/>
              </a:rPr>
              <a:t>8.1 </a:t>
            </a:r>
            <a:r>
              <a:rPr lang="pt-BR" altLang="pt-BR" sz="1800" b="0" dirty="0">
                <a:solidFill>
                  <a:schemeClr val="tx1"/>
                </a:solidFill>
                <a:latin typeface="+mn-lt"/>
              </a:rPr>
              <a:t>– Carta de Controle</a:t>
            </a:r>
            <a:br>
              <a:rPr lang="pt-BR" altLang="pt-BR" sz="1800" b="0" dirty="0">
                <a:solidFill>
                  <a:schemeClr val="tx1"/>
                </a:solidFill>
                <a:latin typeface="+mn-lt"/>
              </a:rPr>
            </a:br>
            <a:r>
              <a:rPr lang="pt-BR" altLang="pt-BR" sz="1800" b="0" dirty="0">
                <a:solidFill>
                  <a:schemeClr val="tx1"/>
                </a:solidFill>
                <a:latin typeface="+mn-lt"/>
              </a:rPr>
              <a:t>Construa a carta de controle para o termômetro de liquido em vidro (TLV) deste exercício. A tabela abaixo, apresenta os valores máximos de tendência e incerteza de medição em cada ano de calibração do TLV. </a:t>
            </a:r>
            <a:r>
              <a:rPr lang="pt-BR" altLang="pt-BR" sz="1800" b="1" dirty="0">
                <a:solidFill>
                  <a:schemeClr val="tx1"/>
                </a:solidFill>
                <a:latin typeface="+mn-lt"/>
              </a:rPr>
              <a:t/>
            </a:r>
            <a:br>
              <a:rPr lang="pt-BR" altLang="pt-BR" sz="1800" b="1" dirty="0">
                <a:solidFill>
                  <a:schemeClr val="tx1"/>
                </a:solidFill>
                <a:latin typeface="+mn-lt"/>
              </a:rPr>
            </a:br>
            <a:r>
              <a:rPr lang="pt-BR" altLang="pt-BR" sz="1800" b="1" dirty="0">
                <a:solidFill>
                  <a:schemeClr val="tx1"/>
                </a:solidFill>
                <a:latin typeface="+mn-lt"/>
              </a:rPr>
              <a:t/>
            </a:r>
            <a:br>
              <a:rPr lang="pt-BR" altLang="pt-BR" sz="1800" b="1" dirty="0">
                <a:solidFill>
                  <a:schemeClr val="tx1"/>
                </a:solidFill>
                <a:latin typeface="+mn-lt"/>
              </a:rPr>
            </a:br>
            <a:r>
              <a:rPr lang="pt-BR" altLang="pt-BR" sz="1800" b="1" dirty="0">
                <a:solidFill>
                  <a:schemeClr val="tx1"/>
                </a:solidFill>
                <a:latin typeface="+mn-lt"/>
              </a:rPr>
              <a:t/>
            </a:r>
            <a:br>
              <a:rPr lang="pt-BR" altLang="pt-BR" sz="1800" b="1" dirty="0">
                <a:solidFill>
                  <a:schemeClr val="tx1"/>
                </a:solidFill>
                <a:latin typeface="+mn-lt"/>
              </a:rPr>
            </a:br>
            <a:r>
              <a:rPr lang="pt-BR" altLang="pt-BR" sz="1800" b="1" dirty="0">
                <a:solidFill>
                  <a:schemeClr val="tx1"/>
                </a:solidFill>
                <a:latin typeface="+mn-lt"/>
              </a:rPr>
              <a:t/>
            </a:r>
            <a:br>
              <a:rPr lang="pt-BR" altLang="pt-BR" sz="1800" b="1" dirty="0">
                <a:solidFill>
                  <a:schemeClr val="tx1"/>
                </a:solidFill>
                <a:latin typeface="+mn-lt"/>
              </a:rPr>
            </a:br>
            <a:r>
              <a:rPr lang="pt-BR" altLang="pt-BR" sz="1800" b="1" dirty="0">
                <a:solidFill>
                  <a:schemeClr val="tx1"/>
                </a:solidFill>
                <a:latin typeface="+mn-lt"/>
              </a:rPr>
              <a:t/>
            </a:r>
            <a:br>
              <a:rPr lang="pt-BR" altLang="pt-BR" sz="1800" b="1" dirty="0">
                <a:solidFill>
                  <a:schemeClr val="tx1"/>
                </a:solidFill>
                <a:latin typeface="+mn-lt"/>
              </a:rPr>
            </a:br>
            <a:endParaRPr lang="pt-BR" altLang="pt-BR" sz="1800" b="1" dirty="0">
              <a:solidFill>
                <a:schemeClr val="tx1"/>
              </a:solidFill>
              <a:latin typeface="+mn-lt"/>
            </a:endParaRPr>
          </a:p>
        </p:txBody>
      </p:sp>
      <p:graphicFrame>
        <p:nvGraphicFramePr>
          <p:cNvPr id="4" name="Tabela 3">
            <a:extLst>
              <a:ext uri="{FF2B5EF4-FFF2-40B4-BE49-F238E27FC236}">
                <a16:creationId xmlns:a16="http://schemas.microsoft.com/office/drawing/2014/main" xmlns="" id="{2A979D32-9E8B-4634-A33F-642B8C5EF04D}"/>
              </a:ext>
            </a:extLst>
          </p:cNvPr>
          <p:cNvGraphicFramePr>
            <a:graphicFrameLocks noGrp="1"/>
          </p:cNvGraphicFramePr>
          <p:nvPr>
            <p:extLst>
              <p:ext uri="{D42A27DB-BD31-4B8C-83A1-F6EECF244321}">
                <p14:modId xmlns:p14="http://schemas.microsoft.com/office/powerpoint/2010/main" val="1214466156"/>
              </p:ext>
            </p:extLst>
          </p:nvPr>
        </p:nvGraphicFramePr>
        <p:xfrm>
          <a:off x="1532964" y="3154296"/>
          <a:ext cx="6113930" cy="2598058"/>
        </p:xfrm>
        <a:graphic>
          <a:graphicData uri="http://schemas.openxmlformats.org/drawingml/2006/table">
            <a:tbl>
              <a:tblPr>
                <a:tableStyleId>{5C22544A-7EE6-4342-B048-85BDC9FD1C3A}</a:tableStyleId>
              </a:tblPr>
              <a:tblGrid>
                <a:gridCol w="1834993">
                  <a:extLst>
                    <a:ext uri="{9D8B030D-6E8A-4147-A177-3AD203B41FA5}">
                      <a16:colId xmlns:a16="http://schemas.microsoft.com/office/drawing/2014/main" xmlns="" val="190028305"/>
                    </a:ext>
                  </a:extLst>
                </a:gridCol>
                <a:gridCol w="2691914">
                  <a:extLst>
                    <a:ext uri="{9D8B030D-6E8A-4147-A177-3AD203B41FA5}">
                      <a16:colId xmlns:a16="http://schemas.microsoft.com/office/drawing/2014/main" xmlns="" val="4161552587"/>
                    </a:ext>
                  </a:extLst>
                </a:gridCol>
                <a:gridCol w="1587023">
                  <a:extLst>
                    <a:ext uri="{9D8B030D-6E8A-4147-A177-3AD203B41FA5}">
                      <a16:colId xmlns:a16="http://schemas.microsoft.com/office/drawing/2014/main" xmlns="" val="3967584666"/>
                    </a:ext>
                  </a:extLst>
                </a:gridCol>
              </a:tblGrid>
              <a:tr h="733363">
                <a:tc>
                  <a:txBody>
                    <a:bodyPr/>
                    <a:lstStyle/>
                    <a:p>
                      <a:pPr algn="ctr" fontAlgn="ctr"/>
                      <a:r>
                        <a:rPr lang="pt-BR" sz="1800" b="1" u="none" strike="noStrike" dirty="0">
                          <a:solidFill>
                            <a:schemeClr val="bg1"/>
                          </a:solidFill>
                          <a:effectLst/>
                        </a:rPr>
                        <a:t>TLV </a:t>
                      </a:r>
                    </a:p>
                    <a:p>
                      <a:pPr algn="ctr" fontAlgn="ctr"/>
                      <a:r>
                        <a:rPr lang="pt-BR" sz="1800" b="1" u="none" strike="noStrike" dirty="0">
                          <a:solidFill>
                            <a:schemeClr val="bg1"/>
                          </a:solidFill>
                          <a:effectLst/>
                        </a:rPr>
                        <a:t>(ano)</a:t>
                      </a:r>
                      <a:endParaRPr lang="pt-BR"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pt-BR" sz="1800" b="1" u="none" strike="noStrike" dirty="0">
                          <a:solidFill>
                            <a:schemeClr val="bg1"/>
                          </a:solidFill>
                          <a:effectLst/>
                        </a:rPr>
                        <a:t>Tendência </a:t>
                      </a:r>
                    </a:p>
                    <a:p>
                      <a:pPr algn="ctr" fontAlgn="ctr"/>
                      <a:r>
                        <a:rPr lang="pt-BR" sz="1800" b="1" u="none" strike="noStrike" dirty="0">
                          <a:solidFill>
                            <a:schemeClr val="bg1"/>
                          </a:solidFill>
                          <a:effectLst/>
                        </a:rPr>
                        <a:t>(°C)</a:t>
                      </a:r>
                      <a:endParaRPr lang="pt-BR"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ctr" fontAlgn="ctr"/>
                      <a:r>
                        <a:rPr lang="pt-BR" sz="1800" b="1" u="none" strike="noStrike" dirty="0">
                          <a:solidFill>
                            <a:schemeClr val="bg1"/>
                          </a:solidFill>
                          <a:effectLst/>
                        </a:rPr>
                        <a:t>Incerteza (°C)</a:t>
                      </a:r>
                      <a:endParaRPr lang="pt-BR"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xmlns="" val="3100771914"/>
                  </a:ext>
                </a:extLst>
              </a:tr>
              <a:tr h="372939">
                <a:tc>
                  <a:txBody>
                    <a:bodyPr/>
                    <a:lstStyle/>
                    <a:p>
                      <a:pPr algn="ctr" fontAlgn="b"/>
                      <a:r>
                        <a:rPr lang="pt-BR" sz="1800" u="none" strike="noStrike">
                          <a:solidFill>
                            <a:schemeClr val="tx1"/>
                          </a:solidFill>
                          <a:effectLst/>
                        </a:rPr>
                        <a:t>2001</a:t>
                      </a:r>
                      <a:endParaRPr lang="pt-BR" sz="18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0,02</a:t>
                      </a:r>
                      <a:endParaRPr lang="pt-BR"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0,04</a:t>
                      </a:r>
                      <a:endParaRPr lang="pt-BR" sz="18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011188043"/>
                  </a:ext>
                </a:extLst>
              </a:tr>
              <a:tr h="372939">
                <a:tc>
                  <a:txBody>
                    <a:bodyPr/>
                    <a:lstStyle/>
                    <a:p>
                      <a:pPr algn="ctr" fontAlgn="b"/>
                      <a:r>
                        <a:rPr lang="pt-BR" sz="1800" u="none" strike="noStrike">
                          <a:solidFill>
                            <a:schemeClr val="tx1"/>
                          </a:solidFill>
                          <a:effectLst/>
                        </a:rPr>
                        <a:t>2002</a:t>
                      </a:r>
                      <a:endParaRPr lang="pt-BR" sz="18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0,02</a:t>
                      </a:r>
                      <a:endParaRPr lang="pt-BR"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0,04</a:t>
                      </a:r>
                      <a:endParaRPr lang="pt-BR" sz="18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73051972"/>
                  </a:ext>
                </a:extLst>
              </a:tr>
              <a:tr h="372939">
                <a:tc>
                  <a:txBody>
                    <a:bodyPr/>
                    <a:lstStyle/>
                    <a:p>
                      <a:pPr algn="ctr" fontAlgn="b"/>
                      <a:r>
                        <a:rPr lang="pt-BR" sz="1800" u="none" strike="noStrike">
                          <a:solidFill>
                            <a:schemeClr val="tx1"/>
                          </a:solidFill>
                          <a:effectLst/>
                        </a:rPr>
                        <a:t>2003</a:t>
                      </a:r>
                      <a:endParaRPr lang="pt-BR" sz="18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0,03</a:t>
                      </a:r>
                      <a:endParaRPr lang="pt-BR"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0,04</a:t>
                      </a:r>
                      <a:endParaRPr lang="pt-BR" sz="18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760945091"/>
                  </a:ext>
                </a:extLst>
              </a:tr>
              <a:tr h="372939">
                <a:tc>
                  <a:txBody>
                    <a:bodyPr/>
                    <a:lstStyle/>
                    <a:p>
                      <a:pPr algn="ctr" fontAlgn="b"/>
                      <a:r>
                        <a:rPr lang="pt-BR" sz="1800" u="none" strike="noStrike" dirty="0">
                          <a:solidFill>
                            <a:schemeClr val="tx1"/>
                          </a:solidFill>
                          <a:effectLst/>
                        </a:rPr>
                        <a:t>2004</a:t>
                      </a:r>
                      <a:endParaRPr lang="pt-BR"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a:solidFill>
                            <a:schemeClr val="tx1"/>
                          </a:solidFill>
                          <a:effectLst/>
                        </a:rPr>
                        <a:t>0,03</a:t>
                      </a:r>
                      <a:endParaRPr lang="pt-BR" sz="18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0,05</a:t>
                      </a:r>
                      <a:endParaRPr lang="pt-BR" sz="18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724203991"/>
                  </a:ext>
                </a:extLst>
              </a:tr>
              <a:tr h="372939">
                <a:tc>
                  <a:txBody>
                    <a:bodyPr/>
                    <a:lstStyle/>
                    <a:p>
                      <a:pPr algn="ctr" fontAlgn="b"/>
                      <a:r>
                        <a:rPr lang="pt-BR" sz="1800" u="none" strike="noStrike">
                          <a:solidFill>
                            <a:schemeClr val="tx1"/>
                          </a:solidFill>
                          <a:effectLst/>
                        </a:rPr>
                        <a:t>2005</a:t>
                      </a:r>
                      <a:endParaRPr lang="pt-BR" sz="1800" b="0" i="0" u="none" strike="noStrike">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0,03</a:t>
                      </a:r>
                      <a:endParaRPr lang="pt-BR" sz="18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pt-BR" sz="1800" u="none" strike="noStrike" dirty="0">
                          <a:solidFill>
                            <a:schemeClr val="tx1"/>
                          </a:solidFill>
                          <a:effectLst/>
                        </a:rPr>
                        <a:t>0,05</a:t>
                      </a:r>
                      <a:endParaRPr lang="pt-BR" sz="1800" b="0" i="0" u="none" strike="noStrike" dirty="0">
                        <a:solidFill>
                          <a:schemeClr val="tx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68864307"/>
                  </a:ext>
                </a:extLst>
              </a:tr>
            </a:tbl>
          </a:graphicData>
        </a:graphic>
      </p:graphicFrame>
      <p:sp>
        <p:nvSpPr>
          <p:cNvPr id="6" name="Rectangle 2">
            <a:extLst>
              <a:ext uri="{FF2B5EF4-FFF2-40B4-BE49-F238E27FC236}">
                <a16:creationId xmlns:a16="http://schemas.microsoft.com/office/drawing/2014/main" xmlns="" id="{325CA174-93EE-4DBA-9530-4700FAA2B1E8}"/>
              </a:ext>
            </a:extLst>
          </p:cNvPr>
          <p:cNvSpPr txBox="1">
            <a:spLocks noChangeArrowheads="1"/>
          </p:cNvSpPr>
          <p:nvPr/>
        </p:nvSpPr>
        <p:spPr bwMode="auto">
          <a:xfrm>
            <a:off x="250825" y="246970"/>
            <a:ext cx="6335712" cy="464230"/>
          </a:xfrm>
          <a:prstGeom prst="rect">
            <a:avLst/>
          </a:prstGeom>
          <a:ln>
            <a:miter lim="800000"/>
            <a:headEnd/>
            <a:tailEnd/>
          </a:ln>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60000" algn="just">
              <a:defRPr/>
            </a:pPr>
            <a:r>
              <a:rPr lang="pt-BR" sz="2400" b="1" cap="all" dirty="0">
                <a:solidFill>
                  <a:schemeClr val="accent1"/>
                </a:solidFill>
                <a:cs typeface="Calibri" panose="020F0502020204030204" pitchFamily="34" charset="0"/>
              </a:rPr>
              <a:t>8. Periodicidade de calibração</a:t>
            </a:r>
          </a:p>
        </p:txBody>
      </p:sp>
    </p:spTree>
    <p:extLst>
      <p:ext uri="{BB962C8B-B14F-4D97-AF65-F5344CB8AC3E}">
        <p14:creationId xmlns:p14="http://schemas.microsoft.com/office/powerpoint/2010/main" val="3105244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ChangeArrowheads="1"/>
          </p:cNvSpPr>
          <p:nvPr/>
        </p:nvSpPr>
        <p:spPr bwMode="auto">
          <a:xfrm>
            <a:off x="915987" y="1149444"/>
            <a:ext cx="2935288" cy="909637"/>
          </a:xfrm>
          <a:prstGeom prst="flowChartTerminator">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dirty="0">
                <a:latin typeface="Calibri" pitchFamily="34" charset="0"/>
                <a:ea typeface="Calibri" pitchFamily="34" charset="0"/>
                <a:cs typeface="Calibri" pitchFamily="34" charset="0"/>
              </a:rPr>
              <a:t>Definição de Critérios de Aceitação</a:t>
            </a:r>
          </a:p>
        </p:txBody>
      </p:sp>
      <p:sp>
        <p:nvSpPr>
          <p:cNvPr id="114691" name="AutoShape 3"/>
          <p:cNvSpPr>
            <a:spLocks noChangeArrowheads="1"/>
          </p:cNvSpPr>
          <p:nvPr/>
        </p:nvSpPr>
        <p:spPr bwMode="auto">
          <a:xfrm>
            <a:off x="836612" y="2373406"/>
            <a:ext cx="3157538" cy="714375"/>
          </a:xfrm>
          <a:prstGeom prst="flowChartAlternateProcess">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a:latin typeface="Calibri" pitchFamily="34" charset="0"/>
                <a:ea typeface="Calibri" pitchFamily="34" charset="0"/>
                <a:cs typeface="Calibri" pitchFamily="34" charset="0"/>
              </a:rPr>
              <a:t>Definição da Periodicidade Inicial de Calibração</a:t>
            </a:r>
          </a:p>
        </p:txBody>
      </p:sp>
      <p:sp>
        <p:nvSpPr>
          <p:cNvPr id="114692" name="AutoShape 4"/>
          <p:cNvSpPr>
            <a:spLocks noChangeArrowheads="1"/>
          </p:cNvSpPr>
          <p:nvPr/>
        </p:nvSpPr>
        <p:spPr bwMode="auto">
          <a:xfrm>
            <a:off x="836612" y="3406869"/>
            <a:ext cx="3157538" cy="714375"/>
          </a:xfrm>
          <a:prstGeom prst="flowChartAlternateProcess">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dirty="0">
                <a:latin typeface="Calibri" pitchFamily="34" charset="0"/>
                <a:ea typeface="Calibri" pitchFamily="34" charset="0"/>
                <a:cs typeface="Calibri" pitchFamily="34" charset="0"/>
              </a:rPr>
              <a:t>Envio do instrumento para calibração em laboratório</a:t>
            </a:r>
          </a:p>
        </p:txBody>
      </p:sp>
      <p:sp>
        <p:nvSpPr>
          <p:cNvPr id="114693" name="AutoShape 5"/>
          <p:cNvSpPr>
            <a:spLocks noChangeArrowheads="1"/>
          </p:cNvSpPr>
          <p:nvPr/>
        </p:nvSpPr>
        <p:spPr bwMode="auto">
          <a:xfrm>
            <a:off x="838200" y="4414931"/>
            <a:ext cx="3154362" cy="714375"/>
          </a:xfrm>
          <a:prstGeom prst="flowChartAlternateProcess">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dirty="0">
                <a:latin typeface="Calibri" pitchFamily="34" charset="0"/>
                <a:ea typeface="Calibri" pitchFamily="34" charset="0"/>
                <a:cs typeface="Calibri" pitchFamily="34" charset="0"/>
              </a:rPr>
              <a:t>Calibração do instrumento em laboratório qualificado</a:t>
            </a:r>
          </a:p>
        </p:txBody>
      </p:sp>
      <p:sp>
        <p:nvSpPr>
          <p:cNvPr id="114694" name="AutoShape 6"/>
          <p:cNvSpPr>
            <a:spLocks noChangeArrowheads="1"/>
          </p:cNvSpPr>
          <p:nvPr/>
        </p:nvSpPr>
        <p:spPr bwMode="auto">
          <a:xfrm>
            <a:off x="872331" y="5511894"/>
            <a:ext cx="3176588" cy="714375"/>
          </a:xfrm>
          <a:prstGeom prst="flowChartAlternateProcess">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a:latin typeface="Calibri" pitchFamily="34" charset="0"/>
                <a:ea typeface="Calibri" pitchFamily="34" charset="0"/>
                <a:cs typeface="Calibri" pitchFamily="34" charset="0"/>
              </a:rPr>
              <a:t>Inspeção no recebimento do instrumento de medição</a:t>
            </a:r>
          </a:p>
        </p:txBody>
      </p:sp>
      <p:cxnSp>
        <p:nvCxnSpPr>
          <p:cNvPr id="114695" name="AutoShape 8"/>
          <p:cNvCxnSpPr>
            <a:cxnSpLocks noChangeShapeType="1"/>
            <a:stCxn id="114690" idx="2"/>
            <a:endCxn id="114691" idx="0"/>
          </p:cNvCxnSpPr>
          <p:nvPr/>
        </p:nvCxnSpPr>
        <p:spPr bwMode="auto">
          <a:xfrm>
            <a:off x="2382837" y="2059081"/>
            <a:ext cx="31750" cy="314325"/>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4696" name="AutoShape 9"/>
          <p:cNvCxnSpPr>
            <a:cxnSpLocks noChangeShapeType="1"/>
            <a:stCxn id="114691" idx="2"/>
            <a:endCxn id="114692" idx="0"/>
          </p:cNvCxnSpPr>
          <p:nvPr/>
        </p:nvCxnSpPr>
        <p:spPr bwMode="auto">
          <a:xfrm>
            <a:off x="2414587" y="3087781"/>
            <a:ext cx="0" cy="319088"/>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4697" name="AutoShape 10"/>
          <p:cNvCxnSpPr>
            <a:cxnSpLocks noChangeShapeType="1"/>
          </p:cNvCxnSpPr>
          <p:nvPr/>
        </p:nvCxnSpPr>
        <p:spPr bwMode="auto">
          <a:xfrm>
            <a:off x="2338387" y="4072031"/>
            <a:ext cx="0" cy="338138"/>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4698" name="AutoShape 11"/>
          <p:cNvCxnSpPr>
            <a:cxnSpLocks noChangeShapeType="1"/>
          </p:cNvCxnSpPr>
          <p:nvPr/>
        </p:nvCxnSpPr>
        <p:spPr bwMode="auto">
          <a:xfrm>
            <a:off x="2338387" y="5151531"/>
            <a:ext cx="0" cy="338138"/>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13" name="Rectangle 2"/>
          <p:cNvSpPr txBox="1">
            <a:spLocks noChangeArrowheads="1"/>
          </p:cNvSpPr>
          <p:nvPr/>
        </p:nvSpPr>
        <p:spPr bwMode="auto">
          <a:xfrm>
            <a:off x="186303" y="203201"/>
            <a:ext cx="7571241" cy="647700"/>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lgn="just">
              <a:defRPr/>
            </a:pPr>
            <a:r>
              <a:rPr lang="pt-BR" sz="2400" b="1" cap="all" dirty="0">
                <a:solidFill>
                  <a:schemeClr val="accent1"/>
                </a:solidFill>
                <a:cs typeface="Calibri" panose="020F0502020204030204" pitchFamily="34" charset="0"/>
              </a:rPr>
              <a:t>9. Fluxograma da análise crítica de certificado</a:t>
            </a:r>
          </a:p>
        </p:txBody>
      </p:sp>
      <p:sp>
        <p:nvSpPr>
          <p:cNvPr id="114700" name="AutoShape 2"/>
          <p:cNvSpPr>
            <a:spLocks noChangeArrowheads="1"/>
          </p:cNvSpPr>
          <p:nvPr/>
        </p:nvSpPr>
        <p:spPr bwMode="auto">
          <a:xfrm>
            <a:off x="4794250" y="1170081"/>
            <a:ext cx="3176587" cy="715963"/>
          </a:xfrm>
          <a:prstGeom prst="flowChartAlternateProcess">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a:latin typeface="Calibri" pitchFamily="34" charset="0"/>
                <a:ea typeface="Calibri" pitchFamily="34" charset="0"/>
                <a:cs typeface="Calibri" pitchFamily="34" charset="0"/>
              </a:rPr>
              <a:t>Verificação da adequação do certificado</a:t>
            </a:r>
          </a:p>
        </p:txBody>
      </p:sp>
      <p:sp>
        <p:nvSpPr>
          <p:cNvPr id="114701" name="AutoShape 3"/>
          <p:cNvSpPr>
            <a:spLocks noChangeArrowheads="1"/>
          </p:cNvSpPr>
          <p:nvPr/>
        </p:nvSpPr>
        <p:spPr bwMode="auto">
          <a:xfrm>
            <a:off x="4794250" y="2249581"/>
            <a:ext cx="3176587" cy="715963"/>
          </a:xfrm>
          <a:prstGeom prst="flowChartAlternateProcess">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dirty="0">
                <a:latin typeface="Calibri" pitchFamily="34" charset="0"/>
                <a:ea typeface="Calibri" pitchFamily="34" charset="0"/>
                <a:cs typeface="Calibri" pitchFamily="34" charset="0"/>
              </a:rPr>
              <a:t>Análise do Erro Total frente aos critérios de aceitação</a:t>
            </a:r>
          </a:p>
        </p:txBody>
      </p:sp>
      <p:sp>
        <p:nvSpPr>
          <p:cNvPr id="114702" name="AutoShape 4"/>
          <p:cNvSpPr>
            <a:spLocks noChangeArrowheads="1"/>
          </p:cNvSpPr>
          <p:nvPr/>
        </p:nvSpPr>
        <p:spPr bwMode="auto">
          <a:xfrm>
            <a:off x="4784725" y="3330669"/>
            <a:ext cx="3195637" cy="1022350"/>
          </a:xfrm>
          <a:prstGeom prst="flowChartAlternateProcess">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a:latin typeface="Calibri" pitchFamily="34" charset="0"/>
                <a:ea typeface="Calibri" pitchFamily="34" charset="0"/>
                <a:cs typeface="Calibri" pitchFamily="34" charset="0"/>
              </a:rPr>
              <a:t>Ações de Correção (ajuste, correção, descarte ou alteração da periodicidade</a:t>
            </a:r>
          </a:p>
        </p:txBody>
      </p:sp>
      <p:sp>
        <p:nvSpPr>
          <p:cNvPr id="114703" name="AutoShape 5"/>
          <p:cNvSpPr>
            <a:spLocks noChangeArrowheads="1"/>
          </p:cNvSpPr>
          <p:nvPr/>
        </p:nvSpPr>
        <p:spPr bwMode="auto">
          <a:xfrm>
            <a:off x="4665662" y="4697506"/>
            <a:ext cx="3433763" cy="909638"/>
          </a:xfrm>
          <a:prstGeom prst="flowChartTerminator">
            <a:avLst/>
          </a:prstGeom>
          <a:solidFill>
            <a:schemeClr val="bg1"/>
          </a:solidFill>
          <a:ln w="9525" algn="ctr">
            <a:solidFill>
              <a:schemeClr val="accent2"/>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pt-BR" altLang="pt-BR" sz="1800">
                <a:latin typeface="Calibri" pitchFamily="34" charset="0"/>
                <a:ea typeface="Calibri" pitchFamily="34" charset="0"/>
                <a:cs typeface="Calibri" pitchFamily="34" charset="0"/>
              </a:rPr>
              <a:t>Monitoramento e Melhoria Contínua</a:t>
            </a:r>
          </a:p>
        </p:txBody>
      </p:sp>
      <p:cxnSp>
        <p:nvCxnSpPr>
          <p:cNvPr id="114704" name="AutoShape 11"/>
          <p:cNvCxnSpPr>
            <a:cxnSpLocks noChangeShapeType="1"/>
          </p:cNvCxnSpPr>
          <p:nvPr/>
        </p:nvCxnSpPr>
        <p:spPr bwMode="auto">
          <a:xfrm>
            <a:off x="6451600" y="1889219"/>
            <a:ext cx="0" cy="338137"/>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4705" name="AutoShape 11"/>
          <p:cNvCxnSpPr>
            <a:cxnSpLocks noChangeShapeType="1"/>
          </p:cNvCxnSpPr>
          <p:nvPr/>
        </p:nvCxnSpPr>
        <p:spPr bwMode="auto">
          <a:xfrm>
            <a:off x="6443662" y="2970306"/>
            <a:ext cx="0" cy="338138"/>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4706" name="AutoShape 11"/>
          <p:cNvCxnSpPr>
            <a:cxnSpLocks noChangeShapeType="1"/>
          </p:cNvCxnSpPr>
          <p:nvPr/>
        </p:nvCxnSpPr>
        <p:spPr bwMode="auto">
          <a:xfrm>
            <a:off x="6370637" y="4338731"/>
            <a:ext cx="0" cy="338138"/>
          </a:xfrm>
          <a:prstGeom prst="straightConnector1">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114707" name="Conector angulado 37"/>
          <p:cNvCxnSpPr>
            <a:cxnSpLocks noChangeShapeType="1"/>
          </p:cNvCxnSpPr>
          <p:nvPr/>
        </p:nvCxnSpPr>
        <p:spPr bwMode="auto">
          <a:xfrm rot="5400000" flipH="1" flipV="1">
            <a:off x="2687637" y="2454369"/>
            <a:ext cx="4845050" cy="22352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114708" name="Conector angulado 39"/>
          <p:cNvCxnSpPr>
            <a:cxnSpLocks noChangeShapeType="1"/>
          </p:cNvCxnSpPr>
          <p:nvPr/>
        </p:nvCxnSpPr>
        <p:spPr bwMode="auto">
          <a:xfrm rot="5400000" flipH="1" flipV="1">
            <a:off x="3671093" y="3750563"/>
            <a:ext cx="1368425" cy="144462"/>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114709" name="Conector angulado 45"/>
          <p:cNvCxnSpPr>
            <a:cxnSpLocks noChangeShapeType="1"/>
          </p:cNvCxnSpPr>
          <p:nvPr/>
        </p:nvCxnSpPr>
        <p:spPr bwMode="auto">
          <a:xfrm>
            <a:off x="3851275" y="5634038"/>
            <a:ext cx="914400" cy="9144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triangle" w="med" len="med"/>
              </a14:hiddenLine>
            </a:ext>
          </a:extLst>
        </p:spPr>
      </p:cxnSp>
      <p:cxnSp>
        <p:nvCxnSpPr>
          <p:cNvPr id="114710" name="Conector angulado 47"/>
          <p:cNvCxnSpPr>
            <a:cxnSpLocks noChangeShapeType="1"/>
          </p:cNvCxnSpPr>
          <p:nvPr/>
        </p:nvCxnSpPr>
        <p:spPr bwMode="auto">
          <a:xfrm rot="5400000" flipH="1" flipV="1">
            <a:off x="2435224" y="3183032"/>
            <a:ext cx="4079875" cy="768350"/>
          </a:xfrm>
          <a:prstGeom prst="bentConnector2">
            <a:avLst/>
          </a:prstGeom>
          <a:noFill/>
          <a:ln w="9525" algn="ctr">
            <a:solidFill>
              <a:schemeClr val="accent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631062" y="1278269"/>
            <a:ext cx="7920000" cy="4413516"/>
          </a:xfrm>
          <a:prstGeom prst="rect">
            <a:avLst/>
          </a:prstGeom>
        </p:spPr>
        <p:txBody>
          <a:bodyPr wrap="square">
            <a:spAutoFit/>
          </a:bodyPr>
          <a:lstStyle/>
          <a:p>
            <a:pPr algn="just">
              <a:lnSpc>
                <a:spcPct val="120000"/>
              </a:lnSpc>
            </a:pPr>
            <a:r>
              <a:rPr lang="pt-BR" b="1" dirty="0">
                <a:solidFill>
                  <a:schemeClr val="accent2"/>
                </a:solidFill>
              </a:rPr>
              <a:t>1.2. </a:t>
            </a:r>
            <a:r>
              <a:rPr lang="pt-BR" b="1" cap="all" dirty="0">
                <a:solidFill>
                  <a:schemeClr val="accent2"/>
                </a:solidFill>
              </a:rPr>
              <a:t>Unidades de medida – um pouco da </a:t>
            </a:r>
            <a:r>
              <a:rPr lang="pt-BR" b="1" cap="all" dirty="0" smtClean="0">
                <a:solidFill>
                  <a:schemeClr val="accent2"/>
                </a:solidFill>
              </a:rPr>
              <a:t>história</a:t>
            </a:r>
          </a:p>
          <a:p>
            <a:pPr algn="just">
              <a:lnSpc>
                <a:spcPct val="120000"/>
              </a:lnSpc>
            </a:pPr>
            <a:endParaRPr lang="pt-BR" b="1" cap="all" dirty="0"/>
          </a:p>
          <a:p>
            <a:pPr algn="just">
              <a:lnSpc>
                <a:spcPct val="120000"/>
              </a:lnSpc>
            </a:pPr>
            <a:r>
              <a:rPr lang="pt-BR" dirty="0"/>
              <a:t>O homem sempre teve a necessidade de realizar medições. As primeiras unidades de medida foram baseadas em partes do corpo humano, já que, em princípio, poderiam ser consideradas como “referências”, isto é, uma medida podia ser verificada por qualquer outra pessoa. Assim surgiram unidades de medição como a polegada, o palmo, o pé, a jarda, o passo e a braça. É óbvio que essas “referências” não eram fixas, pois o corpo humano não é padronizado e as medidas variam de indivíduo para indivíduo. Os egípcios usavam, também, o tamanho do cúbito, um dos ossos do antebraço, como padrão de medida de comprimento. Novamente, como o cúbito variava de uma pessoa para outra, o faraó </a:t>
            </a:r>
            <a:r>
              <a:rPr lang="pt-BR" dirty="0" err="1"/>
              <a:t>Khufu</a:t>
            </a:r>
            <a:r>
              <a:rPr lang="pt-BR" dirty="0"/>
              <a:t>, durante a construção de sua pirâmide (cerca de 2900 a.C.), estabeleceu um padrão gravado em granito baseado no comprimento do osso de seu braço. </a:t>
            </a:r>
          </a:p>
        </p:txBody>
      </p:sp>
      <p:sp>
        <p:nvSpPr>
          <p:cNvPr id="6" name="Título 1">
            <a:extLst>
              <a:ext uri="{FF2B5EF4-FFF2-40B4-BE49-F238E27FC236}">
                <a16:creationId xmlns:a16="http://schemas.microsoft.com/office/drawing/2014/main" xmlns="" id="{EFA8846D-64B9-4490-B4E0-2C2FE1F7981F}"/>
              </a:ext>
            </a:extLst>
          </p:cNvPr>
          <p:cNvSpPr>
            <a:spLocks noGrp="1"/>
          </p:cNvSpPr>
          <p:nvPr>
            <p:ph type="title"/>
          </p:nvPr>
        </p:nvSpPr>
        <p:spPr>
          <a:xfrm>
            <a:off x="221225" y="145489"/>
            <a:ext cx="8456609"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282753073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1358" y="1574787"/>
            <a:ext cx="7886700" cy="2907566"/>
          </a:xfrm>
        </p:spPr>
        <p:txBody>
          <a:bodyPr/>
          <a:lstStyle/>
          <a:p>
            <a:pPr marL="0" indent="0">
              <a:buNone/>
            </a:pPr>
            <a:r>
              <a:rPr lang="pt-BR" sz="2200" dirty="0" smtClean="0"/>
              <a:t/>
            </a:r>
            <a:br>
              <a:rPr lang="pt-BR" sz="2200" dirty="0" smtClean="0"/>
            </a:br>
            <a:r>
              <a:rPr lang="pt-BR" sz="2200" b="1" dirty="0" smtClean="0">
                <a:solidFill>
                  <a:schemeClr val="accent1"/>
                </a:solidFill>
              </a:rPr>
              <a:t>E com isso concluímos nosso curso!</a:t>
            </a:r>
            <a:r>
              <a:rPr lang="pt-BR" sz="1800" dirty="0" smtClean="0"/>
              <a:t/>
            </a:r>
            <a:br>
              <a:rPr lang="pt-BR" sz="1800" dirty="0" smtClean="0"/>
            </a:br>
            <a:endParaRPr lang="pt-BR" sz="1800" dirty="0" smtClean="0"/>
          </a:p>
          <a:p>
            <a:pPr marL="0" indent="0">
              <a:buNone/>
            </a:pPr>
            <a:r>
              <a:rPr lang="pt-BR" sz="1800" dirty="0" smtClean="0"/>
              <a:t>Espero que tenham gostado e aproveitado o conteúdo.</a:t>
            </a:r>
          </a:p>
          <a:p>
            <a:pPr marL="0" indent="0">
              <a:buNone/>
            </a:pPr>
            <a:r>
              <a:rPr lang="pt-BR" sz="1800" dirty="0" smtClean="0"/>
              <a:t/>
            </a:r>
            <a:br>
              <a:rPr lang="pt-BR" sz="1800" dirty="0" smtClean="0"/>
            </a:br>
            <a:r>
              <a:rPr lang="pt-BR" sz="1800" dirty="0" smtClean="0"/>
              <a:t>Lembrem-se de emitir seu certificado pelo ambiente do curso!</a:t>
            </a:r>
            <a:endParaRPr lang="pt-BR" sz="1800" dirty="0"/>
          </a:p>
          <a:p>
            <a:pPr marL="0" indent="0">
              <a:buNone/>
            </a:pPr>
            <a:r>
              <a:rPr lang="pt-BR" sz="1800" dirty="0" smtClean="0"/>
              <a:t/>
            </a:r>
            <a:br>
              <a:rPr lang="pt-BR" sz="1800" dirty="0" smtClean="0"/>
            </a:br>
            <a:r>
              <a:rPr lang="pt-BR" sz="1800" dirty="0" smtClean="0"/>
              <a:t>Alexandre Mendes</a:t>
            </a:r>
          </a:p>
          <a:p>
            <a:pPr marL="0" indent="0">
              <a:buNone/>
            </a:pPr>
            <a:endParaRPr lang="pt-BR" dirty="0"/>
          </a:p>
        </p:txBody>
      </p:sp>
      <p:pic>
        <p:nvPicPr>
          <p:cNvPr id="4" name="Imagem 3"/>
          <p:cNvPicPr>
            <a:picLocks noChangeAspect="1"/>
          </p:cNvPicPr>
          <p:nvPr/>
        </p:nvPicPr>
        <p:blipFill>
          <a:blip r:embed="rId2"/>
          <a:stretch>
            <a:fillRect/>
          </a:stretch>
        </p:blipFill>
        <p:spPr>
          <a:xfrm>
            <a:off x="0" y="0"/>
            <a:ext cx="9144000" cy="912755"/>
          </a:xfrm>
          <a:prstGeom prst="rect">
            <a:avLst/>
          </a:prstGeom>
        </p:spPr>
      </p:pic>
    </p:spTree>
    <p:extLst>
      <p:ext uri="{BB962C8B-B14F-4D97-AF65-F5344CB8AC3E}">
        <p14:creationId xmlns:p14="http://schemas.microsoft.com/office/powerpoint/2010/main" val="327395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11941" y="1192945"/>
            <a:ext cx="7920000" cy="1338828"/>
          </a:xfrm>
          <a:prstGeom prst="rect">
            <a:avLst/>
          </a:prstGeom>
        </p:spPr>
        <p:txBody>
          <a:bodyPr wrap="square">
            <a:spAutoFit/>
          </a:bodyPr>
          <a:lstStyle/>
          <a:p>
            <a:pPr algn="just">
              <a:lnSpc>
                <a:spcPct val="150000"/>
              </a:lnSpc>
            </a:pPr>
            <a:r>
              <a:rPr lang="pt-BR" b="1" dirty="0" smtClean="0">
                <a:solidFill>
                  <a:schemeClr val="accent2"/>
                </a:solidFill>
              </a:rPr>
              <a:t>1.2. </a:t>
            </a:r>
            <a:r>
              <a:rPr lang="pt-BR" b="1" cap="all" dirty="0" smtClean="0">
                <a:solidFill>
                  <a:schemeClr val="accent2"/>
                </a:solidFill>
              </a:rPr>
              <a:t>Unidades de medida – um pouco da história</a:t>
            </a:r>
          </a:p>
          <a:p>
            <a:pPr algn="just">
              <a:lnSpc>
                <a:spcPct val="150000"/>
              </a:lnSpc>
            </a:pPr>
            <a:r>
              <a:rPr lang="pt-BR" dirty="0" smtClean="0"/>
              <a:t>Este </a:t>
            </a:r>
            <a:r>
              <a:rPr lang="pt-BR" dirty="0"/>
              <a:t>padrão, cuja reprodução pode ser vista na Figura abaixo, foi denominado </a:t>
            </a:r>
            <a:r>
              <a:rPr lang="pt-BR" i="1" dirty="0"/>
              <a:t>cúbito real egípcio</a:t>
            </a:r>
            <a:r>
              <a:rPr lang="pt-BR" dirty="0"/>
              <a:t>.  </a:t>
            </a:r>
          </a:p>
        </p:txBody>
      </p:sp>
      <p:pic>
        <p:nvPicPr>
          <p:cNvPr id="3" name="Imagem 2"/>
          <p:cNvPicPr>
            <a:picLocks noChangeAspect="1"/>
          </p:cNvPicPr>
          <p:nvPr/>
        </p:nvPicPr>
        <p:blipFill>
          <a:blip r:embed="rId2"/>
          <a:stretch>
            <a:fillRect/>
          </a:stretch>
        </p:blipFill>
        <p:spPr>
          <a:xfrm>
            <a:off x="702414" y="2646153"/>
            <a:ext cx="6893600" cy="809625"/>
          </a:xfrm>
          <a:prstGeom prst="rect">
            <a:avLst/>
          </a:prstGeom>
        </p:spPr>
      </p:pic>
      <p:sp>
        <p:nvSpPr>
          <p:cNvPr id="4" name="Retângulo 3"/>
          <p:cNvSpPr/>
          <p:nvPr/>
        </p:nvSpPr>
        <p:spPr>
          <a:xfrm>
            <a:off x="596377" y="3570158"/>
            <a:ext cx="7920000" cy="2126864"/>
          </a:xfrm>
          <a:prstGeom prst="rect">
            <a:avLst/>
          </a:prstGeom>
        </p:spPr>
        <p:txBody>
          <a:bodyPr wrap="square">
            <a:spAutoFit/>
          </a:bodyPr>
          <a:lstStyle/>
          <a:p>
            <a:pPr algn="just">
              <a:lnSpc>
                <a:spcPct val="150000"/>
              </a:lnSpc>
            </a:pPr>
            <a:r>
              <a:rPr lang="pt-BR" dirty="0">
                <a:solidFill>
                  <a:srgbClr val="242021"/>
                </a:solidFill>
              </a:rPr>
              <a:t>Com o tempo, as barras de granito passaram a ser substituídas por barras de madeira para facilitar o transporte, mas como a madeira se desgastava, foram gravados comprimentos equivalentes ao cúbito real de granito nas paredes dos principais templos. Desse modo, as pessoas podiam conferir periodicamente sua barra de madeira, ou mesmo fazer outras.</a:t>
            </a:r>
          </a:p>
        </p:txBody>
      </p:sp>
      <p:sp>
        <p:nvSpPr>
          <p:cNvPr id="8" name="Título 1">
            <a:extLst>
              <a:ext uri="{FF2B5EF4-FFF2-40B4-BE49-F238E27FC236}">
                <a16:creationId xmlns:a16="http://schemas.microsoft.com/office/drawing/2014/main" xmlns="" id="{7CD07BBA-1F63-43F8-8EF1-D56BD34E3131}"/>
              </a:ext>
            </a:extLst>
          </p:cNvPr>
          <p:cNvSpPr>
            <a:spLocks noGrp="1"/>
          </p:cNvSpPr>
          <p:nvPr>
            <p:ph type="title"/>
          </p:nvPr>
        </p:nvSpPr>
        <p:spPr>
          <a:xfrm>
            <a:off x="221225" y="136524"/>
            <a:ext cx="8501433"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1169390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4"/>
          <p:cNvGraphicFramePr>
            <a:graphicFrameLocks noChangeAspect="1"/>
          </p:cNvGraphicFramePr>
          <p:nvPr/>
        </p:nvGraphicFramePr>
        <p:xfrm>
          <a:off x="978912" y="2133676"/>
          <a:ext cx="6499631" cy="3585942"/>
        </p:xfrm>
        <a:graphic>
          <a:graphicData uri="http://schemas.openxmlformats.org/presentationml/2006/ole">
            <mc:AlternateContent xmlns:mc="http://schemas.openxmlformats.org/markup-compatibility/2006">
              <mc:Choice xmlns:v="urn:schemas-microsoft-com:vml" Requires="v">
                <p:oleObj spid="_x0000_s1084" name="Foto do Photo Editor" r:id="rId3" imgW="6314286" imgH="3486637" progId="">
                  <p:embed/>
                </p:oleObj>
              </mc:Choice>
              <mc:Fallback>
                <p:oleObj name="Foto do Photo Editor" r:id="rId3" imgW="6314286" imgH="3486637" progId="">
                  <p:embed/>
                  <p:pic>
                    <p:nvPicPr>
                      <p:cNvPr id="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912" y="2133676"/>
                        <a:ext cx="6499631" cy="3585942"/>
                      </a:xfrm>
                      <a:prstGeom prst="rect">
                        <a:avLst/>
                      </a:prstGeom>
                      <a:noFill/>
                    </p:spPr>
                  </p:pic>
                </p:oleObj>
              </mc:Fallback>
            </mc:AlternateContent>
          </a:graphicData>
        </a:graphic>
      </p:graphicFrame>
      <p:sp>
        <p:nvSpPr>
          <p:cNvPr id="5" name="CaixaDeTexto 4"/>
          <p:cNvSpPr txBox="1"/>
          <p:nvPr/>
        </p:nvSpPr>
        <p:spPr>
          <a:xfrm>
            <a:off x="1948873" y="1320800"/>
            <a:ext cx="5529670" cy="369332"/>
          </a:xfrm>
          <a:prstGeom prst="rect">
            <a:avLst/>
          </a:prstGeom>
          <a:noFill/>
        </p:spPr>
        <p:txBody>
          <a:bodyPr wrap="square" rtlCol="0">
            <a:spAutoFit/>
          </a:bodyPr>
          <a:lstStyle/>
          <a:p>
            <a:r>
              <a:rPr lang="pt-BR" dirty="0"/>
              <a:t>Origem do sistema inglês de unidades</a:t>
            </a:r>
          </a:p>
        </p:txBody>
      </p:sp>
      <p:sp>
        <p:nvSpPr>
          <p:cNvPr id="7" name="Título 1">
            <a:extLst>
              <a:ext uri="{FF2B5EF4-FFF2-40B4-BE49-F238E27FC236}">
                <a16:creationId xmlns:a16="http://schemas.microsoft.com/office/drawing/2014/main" xmlns="" id="{CA96916D-2FD6-41D7-B8BF-4F665257F892}"/>
              </a:ext>
            </a:extLst>
          </p:cNvPr>
          <p:cNvSpPr>
            <a:spLocks noGrp="1"/>
          </p:cNvSpPr>
          <p:nvPr>
            <p:ph type="title"/>
          </p:nvPr>
        </p:nvSpPr>
        <p:spPr>
          <a:xfrm>
            <a:off x="221226" y="136524"/>
            <a:ext cx="8510398"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284160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10112" y="1323093"/>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510112" y="2325846"/>
            <a:ext cx="7920000" cy="3061736"/>
          </a:xfrm>
          <a:prstGeom prst="rect">
            <a:avLst/>
          </a:prstGeom>
        </p:spPr>
        <p:txBody>
          <a:bodyPr wrap="square">
            <a:spAutoFit/>
          </a:bodyPr>
          <a:lstStyle/>
          <a:p>
            <a:pPr algn="just">
              <a:lnSpc>
                <a:spcPct val="120000"/>
              </a:lnSpc>
            </a:pPr>
            <a:r>
              <a:rPr lang="pt-BR" dirty="0">
                <a:solidFill>
                  <a:srgbClr val="242021"/>
                </a:solidFill>
              </a:rPr>
              <a:t>Na França, no século XVII, foi padronizada uma unidade de medida linear em uma barra de ferro com dois pinos nos extremos, formando um calibrador. A distância entre esses dois pinos era considerada uma “toesa”, e a barra foi chumbada na parede externa do Grand </a:t>
            </a:r>
            <a:r>
              <a:rPr lang="pt-BR" dirty="0" err="1">
                <a:solidFill>
                  <a:srgbClr val="242021"/>
                </a:solidFill>
              </a:rPr>
              <a:t>Chatelet</a:t>
            </a:r>
            <a:r>
              <a:rPr lang="pt-BR" dirty="0">
                <a:solidFill>
                  <a:srgbClr val="242021"/>
                </a:solidFill>
              </a:rPr>
              <a:t>, que era a fortificação que guardava a cabeça de uma das pontes de acesso a Paris.</a:t>
            </a:r>
          </a:p>
          <a:p>
            <a:pPr algn="just">
              <a:lnSpc>
                <a:spcPct val="120000"/>
              </a:lnSpc>
            </a:pPr>
            <a:r>
              <a:rPr lang="pt-BR" dirty="0">
                <a:solidFill>
                  <a:srgbClr val="242021"/>
                </a:solidFill>
              </a:rPr>
              <a:t>Assim, como no caso do cúbito padrão, os interessados poderiam conferir seus</a:t>
            </a:r>
            <a:br>
              <a:rPr lang="pt-BR" dirty="0">
                <a:solidFill>
                  <a:srgbClr val="242021"/>
                </a:solidFill>
              </a:rPr>
            </a:br>
            <a:r>
              <a:rPr lang="pt-BR" dirty="0">
                <a:solidFill>
                  <a:srgbClr val="242021"/>
                </a:solidFill>
              </a:rPr>
              <a:t>instrumentos.</a:t>
            </a:r>
            <a:r>
              <a:rPr lang="pt-BR" dirty="0"/>
              <a:t> </a:t>
            </a:r>
          </a:p>
          <a:p>
            <a:pPr algn="just">
              <a:lnSpc>
                <a:spcPct val="120000"/>
              </a:lnSpc>
            </a:pPr>
            <a:r>
              <a:rPr lang="pt-BR" dirty="0"/>
              <a:t>Esses sistemas de unidades, baseados no corpo humano, foram utilizados até o final do século XVIII, quando surge na França um movimento revolucionário.</a:t>
            </a:r>
          </a:p>
        </p:txBody>
      </p:sp>
      <p:sp>
        <p:nvSpPr>
          <p:cNvPr id="9" name="Título 1">
            <a:extLst>
              <a:ext uri="{FF2B5EF4-FFF2-40B4-BE49-F238E27FC236}">
                <a16:creationId xmlns:a16="http://schemas.microsoft.com/office/drawing/2014/main" xmlns="" id="{0734141B-7F4E-4C04-A553-C819A8AACF64}"/>
              </a:ext>
            </a:extLst>
          </p:cNvPr>
          <p:cNvSpPr>
            <a:spLocks noGrp="1"/>
          </p:cNvSpPr>
          <p:nvPr>
            <p:ph type="title"/>
          </p:nvPr>
        </p:nvSpPr>
        <p:spPr>
          <a:xfrm>
            <a:off x="449512" y="257768"/>
            <a:ext cx="8294124" cy="679903"/>
          </a:xfrm>
        </p:spPr>
        <p:txBody>
          <a:bodyPr>
            <a:noAutofit/>
          </a:bodyPr>
          <a:lstStyle/>
          <a:p>
            <a:r>
              <a:rPr lang="pt-BR" sz="2400" b="1" dirty="0"/>
              <a:t>1. METROLOGIA – DEFINIÇÃO E CONTEXTUALIZAÇÃO HISTÓRICA. </a:t>
            </a:r>
          </a:p>
        </p:txBody>
      </p:sp>
    </p:spTree>
    <p:extLst>
      <p:ext uri="{BB962C8B-B14F-4D97-AF65-F5344CB8AC3E}">
        <p14:creationId xmlns:p14="http://schemas.microsoft.com/office/powerpoint/2010/main" val="134034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69430" y="1305163"/>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pic>
        <p:nvPicPr>
          <p:cNvPr id="3" name="Imagem 2"/>
          <p:cNvPicPr>
            <a:picLocks noChangeAspect="1"/>
          </p:cNvPicPr>
          <p:nvPr/>
        </p:nvPicPr>
        <p:blipFill>
          <a:blip r:embed="rId2"/>
          <a:stretch>
            <a:fillRect/>
          </a:stretch>
        </p:blipFill>
        <p:spPr>
          <a:xfrm>
            <a:off x="670953" y="2258771"/>
            <a:ext cx="7539226" cy="3628881"/>
          </a:xfrm>
          <a:prstGeom prst="rect">
            <a:avLst/>
          </a:prstGeom>
        </p:spPr>
      </p:pic>
      <p:sp>
        <p:nvSpPr>
          <p:cNvPr id="5" name="Título 1">
            <a:extLst>
              <a:ext uri="{FF2B5EF4-FFF2-40B4-BE49-F238E27FC236}">
                <a16:creationId xmlns:a16="http://schemas.microsoft.com/office/drawing/2014/main" xmlns="" id="{3B700042-FD46-4096-B7A9-F33FDBCF431B}"/>
              </a:ext>
            </a:extLst>
          </p:cNvPr>
          <p:cNvSpPr>
            <a:spLocks noGrp="1"/>
          </p:cNvSpPr>
          <p:nvPr>
            <p:ph type="title"/>
          </p:nvPr>
        </p:nvSpPr>
        <p:spPr>
          <a:xfrm>
            <a:off x="221226" y="136524"/>
            <a:ext cx="8438680"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1411219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77274" y="1072899"/>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662512" y="1905323"/>
            <a:ext cx="7920000" cy="3726533"/>
          </a:xfrm>
          <a:prstGeom prst="rect">
            <a:avLst/>
          </a:prstGeom>
        </p:spPr>
        <p:txBody>
          <a:bodyPr wrap="square">
            <a:spAutoFit/>
          </a:bodyPr>
          <a:lstStyle/>
          <a:p>
            <a:pPr algn="just">
              <a:lnSpc>
                <a:spcPct val="120000"/>
              </a:lnSpc>
            </a:pPr>
            <a:r>
              <a:rPr lang="pt-BR" dirty="0"/>
              <a:t>A Revolução Francesa, em 1789, resultou da insatisfação dos burgueses, compostos por comerciantes, artesãos e profissionais liberais, inconformados com o domínio absolutista do rei Luís XVI e seus privilégios. Consideraram que um conjunto de medidas fundamentado na anatomia dos reis não possuía qualquer base científica, por isso, deveria ser concebido um novo sistema de medição que valorizasse a ciência e pudesse ser adotado, com a mesma precisão, em todo o mundo e em todas as transações comerciais. </a:t>
            </a:r>
          </a:p>
          <a:p>
            <a:pPr algn="just">
              <a:lnSpc>
                <a:spcPct val="120000"/>
              </a:lnSpc>
            </a:pPr>
            <a:r>
              <a:rPr lang="pt-BR" dirty="0"/>
              <a:t>Os membros da Academia Francesa passaram a discutir a melhor maneira de elaborar um sistema métrico. Em 1790, Charles-Maurice de </a:t>
            </a:r>
            <a:r>
              <a:rPr lang="pt-BR" dirty="0" err="1"/>
              <a:t>Talleyrand-Périgord</a:t>
            </a:r>
            <a:r>
              <a:rPr lang="pt-BR" dirty="0"/>
              <a:t>, apresentou uma proposta à Assembleia Nacional dizendo que a grande variedade de pesos e medidas gerava confusão e obstruía o comércio.</a:t>
            </a:r>
          </a:p>
        </p:txBody>
      </p:sp>
      <p:sp>
        <p:nvSpPr>
          <p:cNvPr id="9" name="Título 1">
            <a:extLst>
              <a:ext uri="{FF2B5EF4-FFF2-40B4-BE49-F238E27FC236}">
                <a16:creationId xmlns:a16="http://schemas.microsoft.com/office/drawing/2014/main" xmlns="" id="{6026DE25-99AC-46B0-A2B9-7029DB92B04C}"/>
              </a:ext>
            </a:extLst>
          </p:cNvPr>
          <p:cNvSpPr>
            <a:spLocks noGrp="1"/>
          </p:cNvSpPr>
          <p:nvPr>
            <p:ph type="title"/>
          </p:nvPr>
        </p:nvSpPr>
        <p:spPr>
          <a:xfrm>
            <a:off x="221226" y="136524"/>
            <a:ext cx="8510398"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42580297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424874" y="1045187"/>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424874" y="1723347"/>
            <a:ext cx="7920000" cy="3726533"/>
          </a:xfrm>
          <a:prstGeom prst="rect">
            <a:avLst/>
          </a:prstGeom>
        </p:spPr>
        <p:txBody>
          <a:bodyPr wrap="square">
            <a:spAutoFit/>
          </a:bodyPr>
          <a:lstStyle/>
          <a:p>
            <a:pPr algn="just">
              <a:lnSpc>
                <a:spcPct val="120000"/>
              </a:lnSpc>
            </a:pPr>
            <a:r>
              <a:rPr lang="pt-BR" dirty="0"/>
              <a:t>A Academia queria um padrão e repelia definições arbitrárias e não científicas. Foi adotado o nome </a:t>
            </a:r>
            <a:r>
              <a:rPr lang="pt-BR" b="1" dirty="0"/>
              <a:t>metro </a:t>
            </a:r>
            <a:r>
              <a:rPr lang="pt-BR" dirty="0"/>
              <a:t>para a unidade básica do comprimento, que provinha da palavra grega </a:t>
            </a:r>
            <a:r>
              <a:rPr lang="pt-BR" i="1" dirty="0" err="1"/>
              <a:t>metron</a:t>
            </a:r>
            <a:r>
              <a:rPr lang="pt-BR" dirty="0"/>
              <a:t>, que significa medida. O metro foi definido como uma medida equivalente a um décimo de milionésimo da distância entre o Polo Norte e a linha do Equador, ao longo do meridiano, que ia de </a:t>
            </a:r>
            <a:r>
              <a:rPr lang="pt-BR" dirty="0" err="1"/>
              <a:t>Dunquerque</a:t>
            </a:r>
            <a:r>
              <a:rPr lang="pt-BR" dirty="0"/>
              <a:t> a Barcelona.</a:t>
            </a:r>
          </a:p>
          <a:p>
            <a:pPr algn="just">
              <a:lnSpc>
                <a:spcPct val="120000"/>
              </a:lnSpc>
            </a:pPr>
            <a:r>
              <a:rPr lang="pt-BR" dirty="0"/>
              <a:t>Buscou-se um sistema com múltiplos e submúltiplos, e foram criadas unidades de volume, formando cubos com tais medidas de comprimento, e unidades de peso, enchendo tais unidades de volume com água destilada.</a:t>
            </a:r>
          </a:p>
          <a:p>
            <a:pPr algn="just">
              <a:lnSpc>
                <a:spcPct val="120000"/>
              </a:lnSpc>
            </a:pPr>
            <a:r>
              <a:rPr lang="pt-BR" dirty="0"/>
              <a:t>Dessa forma, as unidades de comprimento, volume e massa estavam interligadas, com o sistema inteiro derivando de um padrão único, universal e invariável: o </a:t>
            </a:r>
            <a:r>
              <a:rPr lang="pt-BR" b="1" dirty="0"/>
              <a:t>metro</a:t>
            </a:r>
            <a:r>
              <a:rPr lang="pt-BR" dirty="0"/>
              <a:t>. </a:t>
            </a:r>
          </a:p>
        </p:txBody>
      </p:sp>
      <p:sp>
        <p:nvSpPr>
          <p:cNvPr id="8" name="Título 1">
            <a:extLst>
              <a:ext uri="{FF2B5EF4-FFF2-40B4-BE49-F238E27FC236}">
                <a16:creationId xmlns:a16="http://schemas.microsoft.com/office/drawing/2014/main" xmlns="" id="{92BECD81-A49E-4348-89B2-969E7A3F0392}"/>
              </a:ext>
            </a:extLst>
          </p:cNvPr>
          <p:cNvSpPr>
            <a:spLocks noGrp="1"/>
          </p:cNvSpPr>
          <p:nvPr>
            <p:ph type="title"/>
          </p:nvPr>
        </p:nvSpPr>
        <p:spPr>
          <a:xfrm>
            <a:off x="424874" y="118993"/>
            <a:ext cx="8322139" cy="679903"/>
          </a:xfrm>
        </p:spPr>
        <p:txBody>
          <a:bodyPr>
            <a:noAutofit/>
          </a:bodyPr>
          <a:lstStyle/>
          <a:p>
            <a:r>
              <a:rPr lang="pt-BR" sz="2400" b="1" dirty="0"/>
              <a:t>1. METROLOGIA – DEFINIÇÃO E CONTEXTUALIZAÇÃO HISTÓRICA. </a:t>
            </a:r>
          </a:p>
        </p:txBody>
      </p:sp>
    </p:spTree>
    <p:extLst>
      <p:ext uri="{BB962C8B-B14F-4D97-AF65-F5344CB8AC3E}">
        <p14:creationId xmlns:p14="http://schemas.microsoft.com/office/powerpoint/2010/main" val="385622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93009" y="1156390"/>
            <a:ext cx="7886700" cy="52444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pt-BR" sz="2200" dirty="0" smtClean="0"/>
              <a:t>Apresentação</a:t>
            </a:r>
          </a:p>
          <a:p>
            <a:endParaRPr lang="pt-BR" sz="2200" dirty="0"/>
          </a:p>
          <a:p>
            <a:pPr>
              <a:lnSpc>
                <a:spcPct val="120000"/>
              </a:lnSpc>
              <a:spcBef>
                <a:spcPts val="200"/>
              </a:spcBef>
              <a:spcAft>
                <a:spcPts val="200"/>
              </a:spcAft>
            </a:pPr>
            <a:r>
              <a:rPr lang="pt-BR" sz="1800" dirty="0">
                <a:solidFill>
                  <a:schemeClr val="accent2"/>
                </a:solidFill>
              </a:rPr>
              <a:t>Professor: </a:t>
            </a:r>
            <a:r>
              <a:rPr lang="pt-BR" sz="1800" dirty="0">
                <a:solidFill>
                  <a:schemeClr val="tx1"/>
                </a:solidFill>
              </a:rPr>
              <a:t>Alexandre mendes</a:t>
            </a:r>
          </a:p>
          <a:p>
            <a:pPr algn="just">
              <a:lnSpc>
                <a:spcPct val="120000"/>
              </a:lnSpc>
              <a:spcBef>
                <a:spcPts val="200"/>
              </a:spcBef>
              <a:spcAft>
                <a:spcPts val="200"/>
              </a:spcAft>
            </a:pPr>
            <a:r>
              <a:rPr lang="pt-BR" sz="1600" dirty="0"/>
              <a:t/>
            </a:r>
            <a:br>
              <a:rPr lang="pt-BR" sz="1600" dirty="0"/>
            </a:br>
            <a:r>
              <a:rPr lang="pt-BR" sz="1500" b="0" dirty="0">
                <a:solidFill>
                  <a:schemeClr val="tx1"/>
                </a:solidFill>
              </a:rPr>
              <a:t>Professor titular de Metrologia do Instituto Federal do Rio de Janeiro</a:t>
            </a:r>
          </a:p>
          <a:p>
            <a:pPr algn="just">
              <a:lnSpc>
                <a:spcPct val="120000"/>
              </a:lnSpc>
              <a:spcBef>
                <a:spcPts val="200"/>
              </a:spcBef>
              <a:spcAft>
                <a:spcPts val="200"/>
              </a:spcAft>
            </a:pPr>
            <a:r>
              <a:rPr lang="pt-BR" sz="1500" b="0" dirty="0">
                <a:solidFill>
                  <a:schemeClr val="tx1"/>
                </a:solidFill>
              </a:rPr>
              <a:t>Licenciado em Física - UFRJ; Mestre em Metrologia - PUC-Rio e Doutor em Eng. Mecânica - PUC-Rio</a:t>
            </a:r>
          </a:p>
          <a:p>
            <a:pPr algn="just">
              <a:lnSpc>
                <a:spcPct val="120000"/>
              </a:lnSpc>
              <a:spcBef>
                <a:spcPts val="200"/>
              </a:spcBef>
              <a:spcAft>
                <a:spcPts val="200"/>
              </a:spcAft>
            </a:pPr>
            <a:r>
              <a:rPr lang="pt-BR" sz="1500" b="0" dirty="0">
                <a:solidFill>
                  <a:schemeClr val="tx1"/>
                </a:solidFill>
              </a:rPr>
              <a:t>Vice Presidente da SBM nos biênio 2010-2012; 2012-2014; 2014-2016, 2016-2018. </a:t>
            </a:r>
          </a:p>
          <a:p>
            <a:pPr algn="just">
              <a:lnSpc>
                <a:spcPct val="120000"/>
              </a:lnSpc>
              <a:spcBef>
                <a:spcPts val="200"/>
              </a:spcBef>
              <a:spcAft>
                <a:spcPts val="200"/>
              </a:spcAft>
            </a:pPr>
            <a:r>
              <a:rPr lang="pt-BR" sz="1500" b="0" dirty="0">
                <a:solidFill>
                  <a:schemeClr val="tx1"/>
                </a:solidFill>
              </a:rPr>
              <a:t>Membro do Conselho Deliberativo da SBM no quadriênio (2018 – 2022</a:t>
            </a:r>
            <a:r>
              <a:rPr lang="pt-BR" sz="1500" b="0" dirty="0" smtClean="0">
                <a:solidFill>
                  <a:schemeClr val="tx1"/>
                </a:solidFill>
              </a:rPr>
              <a:t>)</a:t>
            </a:r>
          </a:p>
          <a:p>
            <a:pPr algn="just">
              <a:lnSpc>
                <a:spcPct val="120000"/>
              </a:lnSpc>
              <a:spcBef>
                <a:spcPts val="200"/>
              </a:spcBef>
              <a:spcAft>
                <a:spcPts val="200"/>
              </a:spcAft>
            </a:pPr>
            <a:r>
              <a:rPr lang="pt-BR" sz="1500" b="0" dirty="0">
                <a:solidFill>
                  <a:schemeClr val="tx1"/>
                </a:solidFill>
              </a:rPr>
              <a:t>Coordenador acadêmico da pós graduação em Metrologia da SBM/IPETE-UCP</a:t>
            </a:r>
          </a:p>
          <a:p>
            <a:pPr algn="just">
              <a:lnSpc>
                <a:spcPct val="120000"/>
              </a:lnSpc>
              <a:spcBef>
                <a:spcPts val="200"/>
              </a:spcBef>
              <a:spcAft>
                <a:spcPts val="200"/>
              </a:spcAft>
            </a:pPr>
            <a:endParaRPr lang="pt-BR" sz="1500" b="0" dirty="0">
              <a:solidFill>
                <a:schemeClr val="tx1"/>
              </a:solidFill>
            </a:endParaRPr>
          </a:p>
          <a:p>
            <a:pPr algn="just">
              <a:lnSpc>
                <a:spcPct val="120000"/>
              </a:lnSpc>
              <a:spcBef>
                <a:spcPts val="200"/>
              </a:spcBef>
              <a:spcAft>
                <a:spcPts val="200"/>
              </a:spcAft>
            </a:pPr>
            <a:r>
              <a:rPr lang="pt-BR" sz="1800" dirty="0"/>
              <a:t/>
            </a:r>
            <a:br>
              <a:rPr lang="pt-BR" sz="1800" dirty="0"/>
            </a:br>
            <a:r>
              <a:rPr lang="pt-BR" sz="1800" dirty="0">
                <a:solidFill>
                  <a:schemeClr val="accent2"/>
                </a:solidFill>
              </a:rPr>
              <a:t>Autor dos livros: </a:t>
            </a:r>
          </a:p>
          <a:p>
            <a:pPr algn="just" fontAlgn="auto">
              <a:lnSpc>
                <a:spcPct val="120000"/>
              </a:lnSpc>
              <a:spcBef>
                <a:spcPts val="200"/>
              </a:spcBef>
              <a:spcAft>
                <a:spcPts val="200"/>
              </a:spcAft>
              <a:buFont typeface="Wingdings" panose="05000000000000000000" pitchFamily="2" charset="2"/>
              <a:buChar char="ü"/>
            </a:pPr>
            <a:r>
              <a:rPr lang="pt-BR" sz="1500" b="0" dirty="0">
                <a:solidFill>
                  <a:schemeClr val="tx1"/>
                </a:solidFill>
              </a:rPr>
              <a:t>Metrologia e Incerteza de Medição – Conceitos e Aplicações - editora LTC. </a:t>
            </a:r>
          </a:p>
          <a:p>
            <a:pPr algn="just">
              <a:lnSpc>
                <a:spcPct val="120000"/>
              </a:lnSpc>
              <a:spcBef>
                <a:spcPts val="200"/>
              </a:spcBef>
              <a:spcAft>
                <a:spcPts val="200"/>
              </a:spcAft>
            </a:pPr>
            <a:r>
              <a:rPr lang="pt-BR" sz="1500" b="0" i="1" dirty="0"/>
              <a:t>https://www.grupogen.com.br/metrologia-e-incerteza-de-medicao-conceitos-e-aplicacoes </a:t>
            </a:r>
          </a:p>
          <a:p>
            <a:pPr algn="just">
              <a:lnSpc>
                <a:spcPct val="120000"/>
              </a:lnSpc>
              <a:spcBef>
                <a:spcPts val="200"/>
              </a:spcBef>
              <a:spcAft>
                <a:spcPts val="200"/>
              </a:spcAft>
              <a:buFont typeface="Wingdings" panose="05000000000000000000" pitchFamily="2" charset="2"/>
              <a:buChar char="ü"/>
              <a:tabLst>
                <a:tab pos="268288" algn="l"/>
                <a:tab pos="538163" algn="l"/>
              </a:tabLst>
            </a:pPr>
            <a:r>
              <a:rPr lang="pt-BR" sz="1500" b="0" dirty="0">
                <a:solidFill>
                  <a:schemeClr val="tx1"/>
                </a:solidFill>
              </a:rPr>
              <a:t>   A Física no Parque (MAST) e Termos e Expressões de Metrologia Aplicáveis ao Ambiente da Saúde - Documento Orientativo - SBM. </a:t>
            </a:r>
          </a:p>
          <a:p>
            <a:endParaRPr lang="pt-BR" sz="1800" dirty="0">
              <a:solidFill>
                <a:schemeClr val="tx1"/>
              </a:solidFill>
            </a:endParaRPr>
          </a:p>
        </p:txBody>
      </p:sp>
      <p:pic>
        <p:nvPicPr>
          <p:cNvPr id="5" name="Imagem 4"/>
          <p:cNvPicPr>
            <a:picLocks noChangeAspect="1"/>
          </p:cNvPicPr>
          <p:nvPr/>
        </p:nvPicPr>
        <p:blipFill>
          <a:blip r:embed="rId2"/>
          <a:stretch>
            <a:fillRect/>
          </a:stretch>
        </p:blipFill>
        <p:spPr>
          <a:xfrm>
            <a:off x="0" y="0"/>
            <a:ext cx="9144000" cy="912755"/>
          </a:xfrm>
          <a:prstGeom prst="rect">
            <a:avLst/>
          </a:prstGeom>
        </p:spPr>
      </p:pic>
    </p:spTree>
    <p:extLst>
      <p:ext uri="{BB962C8B-B14F-4D97-AF65-F5344CB8AC3E}">
        <p14:creationId xmlns:p14="http://schemas.microsoft.com/office/powerpoint/2010/main" val="72898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424874" y="1045187"/>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424874" y="1810796"/>
            <a:ext cx="7920000" cy="3726533"/>
          </a:xfrm>
          <a:prstGeom prst="rect">
            <a:avLst/>
          </a:prstGeom>
        </p:spPr>
        <p:txBody>
          <a:bodyPr wrap="square">
            <a:spAutoFit/>
          </a:bodyPr>
          <a:lstStyle/>
          <a:p>
            <a:pPr algn="just">
              <a:lnSpc>
                <a:spcPct val="120000"/>
              </a:lnSpc>
            </a:pPr>
            <a:r>
              <a:rPr lang="pt-BR" dirty="0"/>
              <a:t>Em 30 de março de 1791, a Assembleia aprovou este sistema de medição e, em 7 de abril de 1795, a Convenção Nacional obrigou a utilização do sistema métrico, adotando os nomes “metro”, “litro” e “grama”, com múltiplos e submúltiplos.</a:t>
            </a:r>
          </a:p>
          <a:p>
            <a:pPr algn="just">
              <a:lnSpc>
                <a:spcPct val="120000"/>
              </a:lnSpc>
            </a:pPr>
            <a:r>
              <a:rPr lang="pt-BR" dirty="0"/>
              <a:t>As mudanças não foram bem vistas pela Inglaterra, que alegava ser um país cuja</a:t>
            </a:r>
            <a:br>
              <a:rPr lang="pt-BR" dirty="0"/>
            </a:br>
            <a:r>
              <a:rPr lang="pt-BR" dirty="0"/>
              <a:t>economia era baseada na indústria, comércio e finanças, e que mudanças abruptas prejudicariam o seu crescimento, obrigando-a a mudar as dimensões da maioria das exportações e unidades utilizadas em peças de maquinário. Alegavam que deveriam ser efetuadas mudanças moderadas, uma vez que, com o decreto do Ato Imperial de Pesos e Medidas, foi elaborado um sistema de medidas com base nas unidades romanas e usadas em todo Império Britânico. A Tabela a seguir apresenta as medidas mais utilizadas pela Inglaterra na época.</a:t>
            </a:r>
          </a:p>
        </p:txBody>
      </p:sp>
      <p:sp>
        <p:nvSpPr>
          <p:cNvPr id="9" name="Título 1">
            <a:extLst>
              <a:ext uri="{FF2B5EF4-FFF2-40B4-BE49-F238E27FC236}">
                <a16:creationId xmlns:a16="http://schemas.microsoft.com/office/drawing/2014/main" xmlns="" id="{13190E28-F39C-4117-B99B-67FE8BDF3DFC}"/>
              </a:ext>
            </a:extLst>
          </p:cNvPr>
          <p:cNvSpPr>
            <a:spLocks noGrp="1"/>
          </p:cNvSpPr>
          <p:nvPr>
            <p:ph type="title"/>
          </p:nvPr>
        </p:nvSpPr>
        <p:spPr>
          <a:xfrm>
            <a:off x="221226" y="136524"/>
            <a:ext cx="8519362"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947702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424874" y="1045187"/>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pic>
        <p:nvPicPr>
          <p:cNvPr id="3" name="Imagem 2"/>
          <p:cNvPicPr>
            <a:picLocks noChangeAspect="1"/>
          </p:cNvPicPr>
          <p:nvPr/>
        </p:nvPicPr>
        <p:blipFill>
          <a:blip r:embed="rId2"/>
          <a:stretch>
            <a:fillRect/>
          </a:stretch>
        </p:blipFill>
        <p:spPr>
          <a:xfrm>
            <a:off x="1089259" y="1668863"/>
            <a:ext cx="6757282" cy="3632186"/>
          </a:xfrm>
          <a:prstGeom prst="rect">
            <a:avLst/>
          </a:prstGeom>
        </p:spPr>
      </p:pic>
      <p:sp>
        <p:nvSpPr>
          <p:cNvPr id="5" name="Retângulo 4"/>
          <p:cNvSpPr/>
          <p:nvPr/>
        </p:nvSpPr>
        <p:spPr>
          <a:xfrm>
            <a:off x="1867910" y="5443481"/>
            <a:ext cx="5408179" cy="369332"/>
          </a:xfrm>
          <a:prstGeom prst="rect">
            <a:avLst/>
          </a:prstGeom>
        </p:spPr>
        <p:txBody>
          <a:bodyPr wrap="square">
            <a:spAutoFit/>
          </a:bodyPr>
          <a:lstStyle/>
          <a:p>
            <a:r>
              <a:rPr lang="pt-BR" dirty="0">
                <a:solidFill>
                  <a:srgbClr val="242021"/>
                </a:solidFill>
              </a:rPr>
              <a:t>Medidas mais utilizadas pela Inglaterra no século XVIII</a:t>
            </a:r>
            <a:r>
              <a:rPr lang="pt-BR" dirty="0"/>
              <a:t> </a:t>
            </a:r>
          </a:p>
        </p:txBody>
      </p:sp>
      <p:sp>
        <p:nvSpPr>
          <p:cNvPr id="8" name="Título 1">
            <a:extLst>
              <a:ext uri="{FF2B5EF4-FFF2-40B4-BE49-F238E27FC236}">
                <a16:creationId xmlns:a16="http://schemas.microsoft.com/office/drawing/2014/main" xmlns="" id="{EC590183-140B-44E7-8B27-59BE095E1D27}"/>
              </a:ext>
            </a:extLst>
          </p:cNvPr>
          <p:cNvSpPr>
            <a:spLocks noGrp="1"/>
          </p:cNvSpPr>
          <p:nvPr>
            <p:ph type="title"/>
          </p:nvPr>
        </p:nvSpPr>
        <p:spPr>
          <a:xfrm>
            <a:off x="221226" y="136524"/>
            <a:ext cx="8537292"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1038470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613133" y="1045186"/>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5" name="Retângulo 4"/>
          <p:cNvSpPr/>
          <p:nvPr/>
        </p:nvSpPr>
        <p:spPr>
          <a:xfrm>
            <a:off x="2393832" y="5521865"/>
            <a:ext cx="4302804" cy="369332"/>
          </a:xfrm>
          <a:prstGeom prst="rect">
            <a:avLst/>
          </a:prstGeom>
        </p:spPr>
        <p:txBody>
          <a:bodyPr wrap="square">
            <a:spAutoFit/>
          </a:bodyPr>
          <a:lstStyle/>
          <a:p>
            <a:pPr algn="ctr"/>
            <a:r>
              <a:rPr lang="pt-BR" dirty="0">
                <a:solidFill>
                  <a:srgbClr val="242021"/>
                </a:solidFill>
              </a:rPr>
              <a:t>Replica da massa padrão e do metro padrão</a:t>
            </a:r>
            <a:endParaRPr lang="pt-BR" dirty="0"/>
          </a:p>
        </p:txBody>
      </p:sp>
      <p:pic>
        <p:nvPicPr>
          <p:cNvPr id="6" name="Picture 2" descr="Resultado de imagem para imagem do metro padrão bipm&quot;">
            <a:extLst>
              <a:ext uri="{FF2B5EF4-FFF2-40B4-BE49-F238E27FC236}">
                <a16:creationId xmlns:a16="http://schemas.microsoft.com/office/drawing/2014/main" xmlns="" id="{4ABFCD65-3D48-48FB-9C66-2C46F10D9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327" y="1799496"/>
            <a:ext cx="5161684" cy="343293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a:extLst>
              <a:ext uri="{FF2B5EF4-FFF2-40B4-BE49-F238E27FC236}">
                <a16:creationId xmlns:a16="http://schemas.microsoft.com/office/drawing/2014/main" xmlns="" id="{012777A6-F375-4CB7-8163-6737E4CB8F30}"/>
              </a:ext>
            </a:extLst>
          </p:cNvPr>
          <p:cNvSpPr>
            <a:spLocks noGrp="1"/>
          </p:cNvSpPr>
          <p:nvPr>
            <p:ph type="title"/>
          </p:nvPr>
        </p:nvSpPr>
        <p:spPr>
          <a:xfrm>
            <a:off x="221226" y="136524"/>
            <a:ext cx="8546256"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501834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87358" y="1123956"/>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587358" y="1896357"/>
            <a:ext cx="7920000" cy="3394134"/>
          </a:xfrm>
          <a:prstGeom prst="rect">
            <a:avLst/>
          </a:prstGeom>
        </p:spPr>
        <p:txBody>
          <a:bodyPr wrap="square">
            <a:spAutoFit/>
          </a:bodyPr>
          <a:lstStyle/>
          <a:p>
            <a:pPr algn="just">
              <a:lnSpc>
                <a:spcPct val="120000"/>
              </a:lnSpc>
            </a:pPr>
            <a:r>
              <a:rPr lang="pt-BR" dirty="0"/>
              <a:t>Uma Comissão Internacional, instituída em 8 de agosto de 1870 e formada por delegados de 30 países, propôs o estabelecimento de uma organização financiada pelos países membros, que teria a atribuição de definir e manter novos padrões, verificar os padrões dos países e desenvolver novos instrumentos.</a:t>
            </a:r>
          </a:p>
          <a:p>
            <a:pPr algn="just">
              <a:lnSpc>
                <a:spcPct val="120000"/>
              </a:lnSpc>
            </a:pPr>
            <a:r>
              <a:rPr lang="pt-BR" dirty="0"/>
              <a:t>Em 20 de maio de 1875, data conhecida como Dia Internacional da Metrologia, 17 países, incluindo o Brasil, criaram o Bureau Internacional de Pesos e Medidas (BIPM), durante a última sessão da Conferência Diplomática do Metro.</a:t>
            </a:r>
          </a:p>
          <a:p>
            <a:pPr algn="just">
              <a:lnSpc>
                <a:spcPct val="120000"/>
              </a:lnSpc>
            </a:pPr>
            <a:r>
              <a:rPr lang="pt-BR" dirty="0"/>
              <a:t>A sede do BIPM, foi posta à disposição pelo Governo francês e fica próxima a Paris. A manutenção das despesas do BIPM é assegurada pelos membros da Convenção do Metro (atualmente, são 58 estados-membros e 41 associados). </a:t>
            </a:r>
          </a:p>
        </p:txBody>
      </p:sp>
      <p:sp>
        <p:nvSpPr>
          <p:cNvPr id="9" name="Título 1">
            <a:extLst>
              <a:ext uri="{FF2B5EF4-FFF2-40B4-BE49-F238E27FC236}">
                <a16:creationId xmlns:a16="http://schemas.microsoft.com/office/drawing/2014/main" xmlns="" id="{505FC2AD-9BB3-4DC2-B2B8-4A4DCF08CFE9}"/>
              </a:ext>
            </a:extLst>
          </p:cNvPr>
          <p:cNvSpPr>
            <a:spLocks noGrp="1"/>
          </p:cNvSpPr>
          <p:nvPr>
            <p:ph type="title"/>
          </p:nvPr>
        </p:nvSpPr>
        <p:spPr>
          <a:xfrm>
            <a:off x="221225" y="136524"/>
            <a:ext cx="8456609"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3175503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657956" y="1045187"/>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pic>
        <p:nvPicPr>
          <p:cNvPr id="5" name="Picture 2" descr="Resultado de imagem para sede do BIPM&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426" y="1687272"/>
            <a:ext cx="5293386" cy="3974619"/>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780426" y="5839105"/>
            <a:ext cx="5293386" cy="369332"/>
          </a:xfrm>
          <a:prstGeom prst="rect">
            <a:avLst/>
          </a:prstGeom>
          <a:noFill/>
        </p:spPr>
        <p:txBody>
          <a:bodyPr wrap="square" rtlCol="0">
            <a:spAutoFit/>
          </a:bodyPr>
          <a:lstStyle/>
          <a:p>
            <a:pPr algn="ctr"/>
            <a:r>
              <a:rPr lang="pt-BR" dirty="0"/>
              <a:t>Sede do BIPM – </a:t>
            </a:r>
            <a:r>
              <a:rPr lang="pt-BR" dirty="0">
                <a:hlinkClick r:id="rId3"/>
              </a:rPr>
              <a:t>www.bipm.org</a:t>
            </a:r>
            <a:r>
              <a:rPr lang="pt-BR" dirty="0"/>
              <a:t> </a:t>
            </a:r>
          </a:p>
        </p:txBody>
      </p:sp>
      <p:sp>
        <p:nvSpPr>
          <p:cNvPr id="8" name="Título 1">
            <a:extLst>
              <a:ext uri="{FF2B5EF4-FFF2-40B4-BE49-F238E27FC236}">
                <a16:creationId xmlns:a16="http://schemas.microsoft.com/office/drawing/2014/main" xmlns="" id="{5808504B-81AA-45C2-8AC8-9555055358E0}"/>
              </a:ext>
            </a:extLst>
          </p:cNvPr>
          <p:cNvSpPr>
            <a:spLocks noGrp="1"/>
          </p:cNvSpPr>
          <p:nvPr>
            <p:ph type="title"/>
          </p:nvPr>
        </p:nvSpPr>
        <p:spPr>
          <a:xfrm>
            <a:off x="221226" y="136524"/>
            <a:ext cx="8411786"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3307894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668042" y="1254055"/>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668042" y="2156555"/>
            <a:ext cx="7920000" cy="3726533"/>
          </a:xfrm>
          <a:prstGeom prst="rect">
            <a:avLst/>
          </a:prstGeom>
        </p:spPr>
        <p:txBody>
          <a:bodyPr wrap="square">
            <a:spAutoFit/>
          </a:bodyPr>
          <a:lstStyle/>
          <a:p>
            <a:pPr algn="just">
              <a:lnSpc>
                <a:spcPct val="120000"/>
              </a:lnSpc>
            </a:pPr>
            <a:r>
              <a:rPr lang="pt-BR" dirty="0"/>
              <a:t>A 1ª Conferência Geral de Pesos e Medidas (CGPM), em 1889, adotou como padrão do metro um protótipo materializado em uma barra de platina com 10 % de irídio, que está guardada até os dias atuais no BIPM.</a:t>
            </a:r>
          </a:p>
          <a:p>
            <a:pPr algn="just">
              <a:lnSpc>
                <a:spcPct val="120000"/>
              </a:lnSpc>
            </a:pPr>
            <a:r>
              <a:rPr lang="pt-BR" dirty="0"/>
              <a:t>A partir da assinatura do Tratado do Metro, a metrologia avançou rapidamente e, em 1921, a 6ª CGPM acabou emendando o Tratado. O sistema métrico incorporou o segundo e o ampere, sendo chamado </a:t>
            </a:r>
            <a:r>
              <a:rPr lang="pt-BR" b="1" dirty="0"/>
              <a:t>MKSA </a:t>
            </a:r>
            <a:r>
              <a:rPr lang="pt-BR" dirty="0"/>
              <a:t>(metro, kilograma, segundo e ampere).</a:t>
            </a:r>
          </a:p>
          <a:p>
            <a:pPr algn="just">
              <a:lnSpc>
                <a:spcPct val="120000"/>
              </a:lnSpc>
            </a:pPr>
            <a:r>
              <a:rPr lang="pt-BR" dirty="0"/>
              <a:t>Em 14 de outubro de 1960, a 11ª CGPM revisou o sistema métrico, que passou a ser chamado </a:t>
            </a:r>
            <a:r>
              <a:rPr lang="pt-BR" b="1" dirty="0"/>
              <a:t>Sistema Internacional de Unidades (SI)</a:t>
            </a:r>
            <a:r>
              <a:rPr lang="pt-BR" dirty="0"/>
              <a:t>.</a:t>
            </a:r>
          </a:p>
          <a:p>
            <a:pPr algn="just">
              <a:lnSpc>
                <a:spcPct val="120000"/>
              </a:lnSpc>
            </a:pPr>
            <a:r>
              <a:rPr lang="pt-BR" dirty="0"/>
              <a:t>Em 1983, o metro foi definido como o “comprimento do trajeto percorrido pela luz</a:t>
            </a:r>
            <a:br>
              <a:rPr lang="pt-BR" dirty="0"/>
            </a:br>
            <a:r>
              <a:rPr lang="pt-BR" dirty="0"/>
              <a:t>no vácuo durante um intervalo de tempo de 1/299 792 458 de um segundo”. </a:t>
            </a:r>
          </a:p>
        </p:txBody>
      </p:sp>
      <p:sp>
        <p:nvSpPr>
          <p:cNvPr id="8" name="Título 1">
            <a:extLst>
              <a:ext uri="{FF2B5EF4-FFF2-40B4-BE49-F238E27FC236}">
                <a16:creationId xmlns:a16="http://schemas.microsoft.com/office/drawing/2014/main" xmlns="" id="{1EB268D0-BC98-4793-A376-79D079A7CBEE}"/>
              </a:ext>
            </a:extLst>
          </p:cNvPr>
          <p:cNvSpPr>
            <a:spLocks noGrp="1"/>
          </p:cNvSpPr>
          <p:nvPr>
            <p:ph type="title"/>
          </p:nvPr>
        </p:nvSpPr>
        <p:spPr>
          <a:xfrm>
            <a:off x="221226" y="136524"/>
            <a:ext cx="8537292"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1008315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07460" y="1059433"/>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507460" y="1799310"/>
            <a:ext cx="7920000" cy="3726533"/>
          </a:xfrm>
          <a:prstGeom prst="rect">
            <a:avLst/>
          </a:prstGeom>
        </p:spPr>
        <p:txBody>
          <a:bodyPr wrap="square">
            <a:spAutoFit/>
          </a:bodyPr>
          <a:lstStyle/>
          <a:p>
            <a:pPr algn="just">
              <a:lnSpc>
                <a:spcPct val="120000"/>
              </a:lnSpc>
            </a:pPr>
            <a:r>
              <a:rPr lang="pt-BR" dirty="0"/>
              <a:t>O padrão de comprimento, finalmente, deixou de ser representado por uma barra de platina e estava </a:t>
            </a:r>
            <a:r>
              <a:rPr lang="pt-BR" i="1" dirty="0"/>
              <a:t>imaterializado</a:t>
            </a:r>
            <a:r>
              <a:rPr lang="pt-BR" dirty="0"/>
              <a:t>, isto é, continha uma grandeza física para representá-lo, ficando a cargo dos metrologistas garantir a tecnologia em todos os lugares do mundo para poder reproduzi-lo.</a:t>
            </a:r>
          </a:p>
          <a:p>
            <a:pPr algn="just">
              <a:lnSpc>
                <a:spcPct val="120000"/>
              </a:lnSpc>
            </a:pPr>
            <a:r>
              <a:rPr lang="pt-BR" dirty="0"/>
              <a:t>A grande discussão continuava a ser a desmaterialização da unidade </a:t>
            </a:r>
            <a:r>
              <a:rPr lang="pt-BR" b="1" dirty="0"/>
              <a:t>kilograma, </a:t>
            </a:r>
            <a:r>
              <a:rPr lang="pt-BR" dirty="0"/>
              <a:t>definida ainda como a massa de um cilindro de platina-irídio e mantida na sede do BIPM. Foi, durante muitos anos, a única unidade do SI ainda representada por um objeto materializado.</a:t>
            </a:r>
          </a:p>
          <a:p>
            <a:pPr algn="just">
              <a:lnSpc>
                <a:spcPct val="120000"/>
              </a:lnSpc>
            </a:pPr>
            <a:r>
              <a:rPr lang="pt-BR" dirty="0"/>
              <a:t>No Brasil, durante o reinado de D. Pedro I, as unidades de medida seguiam os padrões de Portugal. Em 26 de junho de 1862, D. Pedro II promulgou a Lei Imperial nº 1157 e, com isso, adotou o sistema métrico decimal francês em todo o País. </a:t>
            </a:r>
          </a:p>
        </p:txBody>
      </p:sp>
      <p:sp>
        <p:nvSpPr>
          <p:cNvPr id="9" name="Título 1">
            <a:extLst>
              <a:ext uri="{FF2B5EF4-FFF2-40B4-BE49-F238E27FC236}">
                <a16:creationId xmlns:a16="http://schemas.microsoft.com/office/drawing/2014/main" xmlns="" id="{A048B3FB-0A6A-4F71-97E1-EA99F6BD75B8}"/>
              </a:ext>
            </a:extLst>
          </p:cNvPr>
          <p:cNvSpPr>
            <a:spLocks noGrp="1"/>
          </p:cNvSpPr>
          <p:nvPr>
            <p:ph type="title"/>
          </p:nvPr>
        </p:nvSpPr>
        <p:spPr>
          <a:xfrm>
            <a:off x="221226" y="118992"/>
            <a:ext cx="8492468"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891769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10112" y="1150851"/>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sp>
        <p:nvSpPr>
          <p:cNvPr id="4" name="Retângulo 3"/>
          <p:cNvSpPr/>
          <p:nvPr/>
        </p:nvSpPr>
        <p:spPr>
          <a:xfrm>
            <a:off x="510112" y="1950146"/>
            <a:ext cx="7920000" cy="3726533"/>
          </a:xfrm>
          <a:prstGeom prst="rect">
            <a:avLst/>
          </a:prstGeom>
        </p:spPr>
        <p:txBody>
          <a:bodyPr wrap="square">
            <a:spAutoFit/>
          </a:bodyPr>
          <a:lstStyle/>
          <a:p>
            <a:pPr algn="just">
              <a:lnSpc>
                <a:spcPct val="120000"/>
              </a:lnSpc>
            </a:pPr>
            <a:r>
              <a:rPr lang="pt-BR" dirty="0"/>
              <a:t>Como já mencionado, o Brasil, como signatário da Convenção do Metro, foi uma das primeiras nações a adotar o novo sistema.</a:t>
            </a:r>
          </a:p>
          <a:p>
            <a:pPr algn="just">
              <a:lnSpc>
                <a:spcPct val="120000"/>
              </a:lnSpc>
            </a:pPr>
            <a:r>
              <a:rPr lang="pt-BR" dirty="0"/>
              <a:t>Em 1961, foi criado o Instituto Nacional de Pesos e Medidas (INPM), e o Sistema</a:t>
            </a:r>
            <a:br>
              <a:rPr lang="pt-BR" dirty="0"/>
            </a:br>
            <a:r>
              <a:rPr lang="pt-BR" dirty="0"/>
              <a:t>Internacional de Unidades passou a ser o sistema oficial por meio do Decreto no 52.243, de 30 de agosto de 1963, mais tarde substituído pelo Decreto no 63.323, de 12 de setembro de 1968. Em 1973, o INPM foi substituído pelo Instituto Nacional de Metrologia, Normalização e Qualidade Industrial (</a:t>
            </a:r>
            <a:r>
              <a:rPr lang="pt-BR" b="1" dirty="0"/>
              <a:t>Inmetro)</a:t>
            </a:r>
            <a:r>
              <a:rPr lang="pt-BR" dirty="0"/>
              <a:t>, hoje Instituto Nacional de Metrologia, Qualidade e Tecnologia.</a:t>
            </a:r>
          </a:p>
          <a:p>
            <a:pPr algn="just">
              <a:lnSpc>
                <a:spcPct val="120000"/>
              </a:lnSpc>
            </a:pPr>
            <a:r>
              <a:rPr lang="pt-BR" dirty="0"/>
              <a:t> </a:t>
            </a:r>
            <a:br>
              <a:rPr lang="pt-BR" dirty="0"/>
            </a:br>
            <a:r>
              <a:rPr lang="pt-BR" dirty="0"/>
              <a:t> </a:t>
            </a:r>
            <a:br>
              <a:rPr lang="pt-BR" dirty="0"/>
            </a:br>
            <a:endParaRPr lang="pt-BR" dirty="0"/>
          </a:p>
        </p:txBody>
      </p:sp>
      <p:sp>
        <p:nvSpPr>
          <p:cNvPr id="9" name="Título 1">
            <a:extLst>
              <a:ext uri="{FF2B5EF4-FFF2-40B4-BE49-F238E27FC236}">
                <a16:creationId xmlns:a16="http://schemas.microsoft.com/office/drawing/2014/main" xmlns="" id="{303E932F-3D31-42EC-BD7B-7D90E40E8E91}"/>
              </a:ext>
            </a:extLst>
          </p:cNvPr>
          <p:cNvSpPr>
            <a:spLocks noGrp="1"/>
          </p:cNvSpPr>
          <p:nvPr>
            <p:ph type="title"/>
          </p:nvPr>
        </p:nvSpPr>
        <p:spPr>
          <a:xfrm>
            <a:off x="221225" y="136524"/>
            <a:ext cx="8474539" cy="679903"/>
          </a:xfrm>
        </p:spPr>
        <p:txBody>
          <a:bodyPr>
            <a:noAutofit/>
          </a:bodyPr>
          <a:lstStyle/>
          <a:p>
            <a:pPr marL="360000"/>
            <a:r>
              <a:rPr lang="pt-BR" sz="2400" b="1" dirty="0"/>
              <a:t>1. METROLOGIA – DEFINIÇÃO E CONTEXTUALIZAÇÃO HISTÓRICA. </a:t>
            </a:r>
          </a:p>
        </p:txBody>
      </p:sp>
    </p:spTree>
    <p:extLst>
      <p:ext uri="{BB962C8B-B14F-4D97-AF65-F5344CB8AC3E}">
        <p14:creationId xmlns:p14="http://schemas.microsoft.com/office/powerpoint/2010/main" val="1375844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43956" y="1041503"/>
            <a:ext cx="8090476" cy="464871"/>
          </a:xfrm>
          <a:prstGeom prst="rect">
            <a:avLst/>
          </a:prstGeom>
        </p:spPr>
        <p:txBody>
          <a:bodyPr wrap="square">
            <a:spAutoFit/>
          </a:bodyPr>
          <a:lstStyle/>
          <a:p>
            <a:pPr algn="just">
              <a:lnSpc>
                <a:spcPct val="150000"/>
              </a:lnSpc>
            </a:pPr>
            <a:r>
              <a:rPr lang="pt-BR" b="1" dirty="0">
                <a:solidFill>
                  <a:schemeClr val="accent2"/>
                </a:solidFill>
              </a:rPr>
              <a:t>1.2. </a:t>
            </a:r>
            <a:r>
              <a:rPr lang="pt-BR" b="1" cap="all" dirty="0">
                <a:solidFill>
                  <a:schemeClr val="accent2"/>
                </a:solidFill>
              </a:rPr>
              <a:t>Unidades de medida – um pouco da história</a:t>
            </a:r>
          </a:p>
        </p:txBody>
      </p:sp>
      <p:pic>
        <p:nvPicPr>
          <p:cNvPr id="5" name="Picture 2" descr="Resultado de imagem para INMETRO laboratorio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87" y="1582323"/>
            <a:ext cx="5516249" cy="3830729"/>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1711987" y="5551054"/>
            <a:ext cx="5652654" cy="646331"/>
          </a:xfrm>
          <a:prstGeom prst="rect">
            <a:avLst/>
          </a:prstGeom>
          <a:noFill/>
        </p:spPr>
        <p:txBody>
          <a:bodyPr wrap="square" rtlCol="0">
            <a:spAutoFit/>
          </a:bodyPr>
          <a:lstStyle/>
          <a:p>
            <a:pPr algn="ctr"/>
            <a:r>
              <a:rPr lang="pt-BR" dirty="0"/>
              <a:t>Vista aérea do INMETRO – Xerém – Duque de Caxias – RJ</a:t>
            </a:r>
          </a:p>
          <a:p>
            <a:pPr algn="ctr"/>
            <a:r>
              <a:rPr lang="pt-BR" i="1" u="sng" dirty="0">
                <a:solidFill>
                  <a:schemeClr val="accent1"/>
                </a:solidFill>
              </a:rPr>
              <a:t>www.inmetro.gov.br </a:t>
            </a:r>
          </a:p>
        </p:txBody>
      </p:sp>
      <p:sp>
        <p:nvSpPr>
          <p:cNvPr id="8" name="Título 1">
            <a:extLst>
              <a:ext uri="{FF2B5EF4-FFF2-40B4-BE49-F238E27FC236}">
                <a16:creationId xmlns:a16="http://schemas.microsoft.com/office/drawing/2014/main" xmlns="" id="{03C49458-B725-4062-B2C1-B38D6B94FB00}"/>
              </a:ext>
            </a:extLst>
          </p:cNvPr>
          <p:cNvSpPr>
            <a:spLocks noGrp="1"/>
          </p:cNvSpPr>
          <p:nvPr>
            <p:ph type="title"/>
          </p:nvPr>
        </p:nvSpPr>
        <p:spPr>
          <a:xfrm>
            <a:off x="543956" y="227282"/>
            <a:ext cx="8294124" cy="679903"/>
          </a:xfrm>
        </p:spPr>
        <p:txBody>
          <a:bodyPr>
            <a:noAutofit/>
          </a:bodyPr>
          <a:lstStyle/>
          <a:p>
            <a:r>
              <a:rPr lang="pt-BR" sz="2400" b="1" dirty="0"/>
              <a:t>1. METROLOGIA – DEFINIÇÃO E CONTEXTUALIZAÇÃO HISTÓRICA. </a:t>
            </a:r>
          </a:p>
        </p:txBody>
      </p:sp>
    </p:spTree>
    <p:extLst>
      <p:ext uri="{BB962C8B-B14F-4D97-AF65-F5344CB8AC3E}">
        <p14:creationId xmlns:p14="http://schemas.microsoft.com/office/powerpoint/2010/main" val="962971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xmlns="" id="{03C49458-B725-4062-B2C1-B38D6B94FB00}"/>
              </a:ext>
            </a:extLst>
          </p:cNvPr>
          <p:cNvSpPr>
            <a:spLocks noGrp="1"/>
          </p:cNvSpPr>
          <p:nvPr>
            <p:ph type="title"/>
          </p:nvPr>
        </p:nvSpPr>
        <p:spPr>
          <a:xfrm>
            <a:off x="669461" y="226171"/>
            <a:ext cx="8294124" cy="679903"/>
          </a:xfrm>
        </p:spPr>
        <p:txBody>
          <a:bodyPr>
            <a:noAutofit/>
          </a:bodyPr>
          <a:lstStyle/>
          <a:p>
            <a:r>
              <a:rPr lang="pt-BR" sz="2400" b="1" dirty="0"/>
              <a:t>1. METROLOGIA – DEFINIÇÃO E CONTEXTUALIZAÇÃO HISTÓRICA. </a:t>
            </a:r>
          </a:p>
        </p:txBody>
      </p:sp>
      <p:sp>
        <p:nvSpPr>
          <p:cNvPr id="3" name="Retângulo 2"/>
          <p:cNvSpPr/>
          <p:nvPr/>
        </p:nvSpPr>
        <p:spPr>
          <a:xfrm>
            <a:off x="669461" y="1040398"/>
            <a:ext cx="7811151" cy="5030480"/>
          </a:xfrm>
          <a:prstGeom prst="rect">
            <a:avLst/>
          </a:prstGeom>
        </p:spPr>
        <p:txBody>
          <a:bodyPr wrap="square">
            <a:spAutoFit/>
          </a:bodyPr>
          <a:lstStyle/>
          <a:p>
            <a:pPr>
              <a:lnSpc>
                <a:spcPct val="107000"/>
              </a:lnSpc>
              <a:spcBef>
                <a:spcPts val="1200"/>
              </a:spcBef>
              <a:spcAft>
                <a:spcPts val="1200"/>
              </a:spcAft>
            </a:pPr>
            <a:r>
              <a:rPr lang="pt-BR" b="1" dirty="0">
                <a:solidFill>
                  <a:schemeClr val="accent2"/>
                </a:solidFill>
                <a:latin typeface="Calibri Light" panose="020F0302020204030204" pitchFamily="34" charset="0"/>
                <a:ea typeface="Calibri" panose="020F0502020204030204" pitchFamily="34" charset="0"/>
                <a:cs typeface="Times New Roman" panose="02020603050405020304" pitchFamily="18" charset="0"/>
              </a:rPr>
              <a:t>Alguns sites </a:t>
            </a:r>
            <a:r>
              <a:rPr lang="pt-BR" b="1" dirty="0" smtClean="0">
                <a:solidFill>
                  <a:schemeClr val="accent2"/>
                </a:solidFill>
                <a:latin typeface="Calibri Light" panose="020F0302020204030204" pitchFamily="34" charset="0"/>
                <a:ea typeface="Calibri" panose="020F0502020204030204" pitchFamily="34" charset="0"/>
                <a:cs typeface="Times New Roman" panose="02020603050405020304" pitchFamily="18" charset="0"/>
              </a:rPr>
              <a:t>importantes</a:t>
            </a:r>
            <a:endParaRPr lang="pt-BR" sz="1000" dirty="0">
              <a:solidFill>
                <a:schemeClr val="accent2"/>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pt-BR" sz="1700" b="1" dirty="0" smtClean="0">
                <a:latin typeface="Calibri Light" panose="020F0302020204030204" pitchFamily="34" charset="0"/>
                <a:ea typeface="Calibri" panose="020F0502020204030204" pitchFamily="34" charset="0"/>
                <a:cs typeface="Times New Roman" panose="02020603050405020304" pitchFamily="18" charset="0"/>
              </a:rPr>
              <a:t>Inmetro</a:t>
            </a:r>
          </a:p>
          <a:p>
            <a:pPr lvl="0">
              <a:lnSpc>
                <a:spcPct val="107000"/>
              </a:lnSpc>
              <a:spcAft>
                <a:spcPts val="800"/>
              </a:spcAft>
              <a:tabLst>
                <a:tab pos="457200" algn="l"/>
              </a:tabLst>
            </a:pPr>
            <a:r>
              <a:rPr lang="pt-BR" sz="1700" i="1" u="sng" dirty="0" smtClean="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https</a:t>
            </a:r>
            <a:r>
              <a:rPr lang="pt-BR" sz="1700" i="1" u="sng"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://www4.inmetro.gov.br/</a:t>
            </a:r>
            <a:endParaRPr lang="pt-BR" sz="1700"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pt-BR" sz="1700" b="1" dirty="0">
                <a:latin typeface="Calibri Light" panose="020F0302020204030204" pitchFamily="34" charset="0"/>
                <a:ea typeface="Calibri" panose="020F0502020204030204" pitchFamily="34" charset="0"/>
                <a:cs typeface="Times New Roman" panose="02020603050405020304" pitchFamily="18" charset="0"/>
              </a:rPr>
              <a:t>Instituto Português de Qualidade – </a:t>
            </a:r>
            <a:r>
              <a:rPr lang="pt-BR" sz="1700" b="1" dirty="0" smtClean="0">
                <a:latin typeface="Calibri Light" panose="020F0302020204030204" pitchFamily="34" charset="0"/>
                <a:ea typeface="Calibri" panose="020F0502020204030204" pitchFamily="34" charset="0"/>
                <a:cs typeface="Times New Roman" panose="02020603050405020304" pitchFamily="18" charset="0"/>
              </a:rPr>
              <a:t>IPQ</a:t>
            </a:r>
          </a:p>
          <a:p>
            <a:pPr lvl="0">
              <a:lnSpc>
                <a:spcPct val="107000"/>
              </a:lnSpc>
              <a:spcAft>
                <a:spcPts val="800"/>
              </a:spcAft>
              <a:tabLst>
                <a:tab pos="457200" algn="l"/>
              </a:tabLst>
            </a:pPr>
            <a:r>
              <a:rPr lang="pt-BR" sz="1700" i="1" u="sng" dirty="0" smtClean="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http</a:t>
            </a:r>
            <a:r>
              <a:rPr lang="pt-BR" sz="1700" i="1" u="sng"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://www1.ipq.pt/PT/Pages/Homepage.aspx</a:t>
            </a:r>
            <a:endParaRPr lang="pt-BR" sz="1700"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pt-BR" sz="1700" b="1" dirty="0">
                <a:latin typeface="Calibri Light" panose="020F0302020204030204" pitchFamily="34" charset="0"/>
                <a:ea typeface="Calibri" panose="020F0502020204030204" pitchFamily="34" charset="0"/>
                <a:cs typeface="Times New Roman" panose="02020603050405020304" pitchFamily="18" charset="0"/>
              </a:rPr>
              <a:t>Bureau de Pesos e Medidas – </a:t>
            </a:r>
            <a:r>
              <a:rPr lang="pt-BR" sz="1700" b="1" dirty="0" smtClean="0">
                <a:latin typeface="Calibri Light" panose="020F0302020204030204" pitchFamily="34" charset="0"/>
                <a:ea typeface="Calibri" panose="020F0502020204030204" pitchFamily="34" charset="0"/>
                <a:cs typeface="Times New Roman" panose="02020603050405020304" pitchFamily="18" charset="0"/>
              </a:rPr>
              <a:t>BIPM </a:t>
            </a:r>
            <a:endParaRPr lang="pt-BR" sz="17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700" i="1" u="sng" dirty="0" smtClean="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https://www.bipm.org/en/about-us/</a:t>
            </a:r>
            <a:endParaRPr lang="pt-BR" sz="1700" dirty="0" smtClean="0">
              <a:solidFill>
                <a:schemeClr val="accent1"/>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pt-BR" sz="1700" b="1" dirty="0" smtClean="0">
                <a:latin typeface="Calibri Light" panose="020F0302020204030204" pitchFamily="34" charset="0"/>
                <a:ea typeface="Calibri" panose="020F0502020204030204" pitchFamily="34" charset="0"/>
                <a:cs typeface="Times New Roman" panose="02020603050405020304" pitchFamily="18" charset="0"/>
              </a:rPr>
              <a:t>Centro </a:t>
            </a:r>
            <a:r>
              <a:rPr lang="pt-BR" sz="1700" b="1" dirty="0">
                <a:latin typeface="Calibri Light" panose="020F0302020204030204" pitchFamily="34" charset="0"/>
                <a:ea typeface="Calibri" panose="020F0502020204030204" pitchFamily="34" charset="0"/>
                <a:cs typeface="Times New Roman" panose="02020603050405020304" pitchFamily="18" charset="0"/>
              </a:rPr>
              <a:t>Espanhol de Metrologia – CEM</a:t>
            </a:r>
            <a:endParaRPr lang="pt-BR" sz="17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700" i="1" u="sng"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https://www.cem.es/</a:t>
            </a:r>
            <a:endParaRPr lang="pt-BR" sz="1700"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pt-BR" sz="1700" b="1" dirty="0">
                <a:latin typeface="Calibri Light" panose="020F0302020204030204" pitchFamily="34" charset="0"/>
                <a:ea typeface="Calibri" panose="020F0502020204030204" pitchFamily="34" charset="0"/>
                <a:cs typeface="Times New Roman" panose="02020603050405020304" pitchFamily="18" charset="0"/>
              </a:rPr>
              <a:t>Instituto Português de Acreditação – IPAC</a:t>
            </a:r>
            <a:endParaRPr lang="pt-BR" sz="17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700" i="1" u="sng"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http://www.ipac.pt/</a:t>
            </a:r>
            <a:endParaRPr lang="pt-BR" sz="1700"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pt-BR" sz="1700" b="1" dirty="0">
                <a:latin typeface="Calibri Light" panose="020F0302020204030204" pitchFamily="34" charset="0"/>
                <a:ea typeface="Calibri" panose="020F0502020204030204" pitchFamily="34" charset="0"/>
                <a:cs typeface="Times New Roman" panose="02020603050405020304" pitchFamily="18" charset="0"/>
              </a:rPr>
              <a:t>Sociedade Brasileira de Metrologia – SBM</a:t>
            </a:r>
            <a:endParaRPr lang="pt-BR" sz="17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700" i="1" u="sng" dirty="0">
                <a:solidFill>
                  <a:schemeClr val="accent1"/>
                </a:solidFill>
                <a:latin typeface="Calibri Light" panose="020F0302020204030204" pitchFamily="34" charset="0"/>
                <a:ea typeface="Calibri" panose="020F0502020204030204" pitchFamily="34" charset="0"/>
                <a:cs typeface="Times New Roman" panose="02020603050405020304" pitchFamily="18" charset="0"/>
              </a:rPr>
              <a:t>http://metrologia.org.br/wpsite/</a:t>
            </a:r>
            <a:endParaRPr lang="pt-BR" sz="1700" dirty="0">
              <a:solidFill>
                <a:schemeClr val="accent1"/>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472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tib.org.br/entib/imagens/CAB_ENTIB_conteudo_programati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 y="485499"/>
            <a:ext cx="9159813" cy="453009"/>
          </a:xfrm>
          <a:prstGeom prst="rect">
            <a:avLst/>
          </a:prstGeom>
          <a:noFill/>
          <a:extLst>
            <a:ext uri="{909E8E84-426E-40DD-AFC4-6F175D3DCCD1}">
              <a14:hiddenFill xmlns:a14="http://schemas.microsoft.com/office/drawing/2010/main">
                <a:solidFill>
                  <a:srgbClr val="FFFFFF"/>
                </a:solidFill>
              </a14:hiddenFill>
            </a:ext>
          </a:extLst>
        </p:spPr>
      </p:pic>
      <p:sp>
        <p:nvSpPr>
          <p:cNvPr id="6" name="Espaço Reservado para Conteúdo 5"/>
          <p:cNvSpPr>
            <a:spLocks noGrp="1"/>
          </p:cNvSpPr>
          <p:nvPr>
            <p:ph idx="1"/>
          </p:nvPr>
        </p:nvSpPr>
        <p:spPr>
          <a:xfrm>
            <a:off x="547570" y="1081727"/>
            <a:ext cx="7886700" cy="4978413"/>
          </a:xfrm>
        </p:spPr>
        <p:txBody>
          <a:bodyPr>
            <a:noAutofit/>
          </a:bodyPr>
          <a:lstStyle/>
          <a:p>
            <a:pPr marL="0" indent="0">
              <a:spcBef>
                <a:spcPts val="600"/>
              </a:spcBef>
              <a:spcAft>
                <a:spcPts val="600"/>
              </a:spcAft>
              <a:buNone/>
            </a:pPr>
            <a:r>
              <a:rPr lang="pt-BR" sz="1400" b="1" dirty="0">
                <a:solidFill>
                  <a:schemeClr val="accent1"/>
                </a:solidFill>
              </a:rPr>
              <a:t>1 – Metrologia</a:t>
            </a:r>
            <a:endParaRPr lang="pt-BR" sz="1400" dirty="0">
              <a:solidFill>
                <a:schemeClr val="accent1"/>
              </a:solidFill>
            </a:endParaRPr>
          </a:p>
          <a:p>
            <a:pPr>
              <a:lnSpc>
                <a:spcPts val="1800"/>
              </a:lnSpc>
              <a:spcBef>
                <a:spcPts val="0"/>
              </a:spcBef>
            </a:pPr>
            <a:r>
              <a:rPr lang="pt-BR" sz="1400" dirty="0"/>
              <a:t>Definição e contextualização histórica. </a:t>
            </a:r>
          </a:p>
          <a:p>
            <a:pPr>
              <a:lnSpc>
                <a:spcPts val="1800"/>
              </a:lnSpc>
              <a:spcBef>
                <a:spcPts val="0"/>
              </a:spcBef>
            </a:pPr>
            <a:r>
              <a:rPr lang="pt-BR" sz="1400" dirty="0"/>
              <a:t>Principais organismos mundiais e nacionais da metrologia</a:t>
            </a:r>
          </a:p>
          <a:p>
            <a:pPr marL="0" indent="0">
              <a:spcBef>
                <a:spcPts val="600"/>
              </a:spcBef>
              <a:spcAft>
                <a:spcPts val="600"/>
              </a:spcAft>
              <a:buNone/>
            </a:pPr>
            <a:r>
              <a:rPr lang="pt-BR" sz="1400" b="1" dirty="0">
                <a:solidFill>
                  <a:schemeClr val="accent1"/>
                </a:solidFill>
              </a:rPr>
              <a:t>2 - Requisitos sobre controle de instrumentos de medição</a:t>
            </a:r>
            <a:endParaRPr lang="pt-BR" sz="1400" dirty="0">
              <a:solidFill>
                <a:schemeClr val="accent1"/>
              </a:solidFill>
            </a:endParaRPr>
          </a:p>
          <a:p>
            <a:pPr>
              <a:lnSpc>
                <a:spcPts val="1800"/>
              </a:lnSpc>
              <a:spcBef>
                <a:spcPts val="0"/>
              </a:spcBef>
            </a:pPr>
            <a:r>
              <a:rPr lang="pt-BR" sz="1400" dirty="0"/>
              <a:t>ABNT NBR 9001: 2015 – ITEM 7.1.5</a:t>
            </a:r>
          </a:p>
          <a:p>
            <a:pPr>
              <a:lnSpc>
                <a:spcPts val="1800"/>
              </a:lnSpc>
              <a:spcBef>
                <a:spcPts val="0"/>
              </a:spcBef>
            </a:pPr>
            <a:r>
              <a:rPr lang="pt-BR" sz="1400" dirty="0"/>
              <a:t>ABNT NBR 17025:2017 – ITEM 6.4</a:t>
            </a:r>
          </a:p>
          <a:p>
            <a:pPr marL="0" indent="0">
              <a:spcBef>
                <a:spcPts val="600"/>
              </a:spcBef>
              <a:spcAft>
                <a:spcPts val="600"/>
              </a:spcAft>
              <a:buNone/>
            </a:pPr>
            <a:r>
              <a:rPr lang="pt-BR" sz="1400" b="1" dirty="0">
                <a:solidFill>
                  <a:schemeClr val="accent1"/>
                </a:solidFill>
              </a:rPr>
              <a:t>3 - Rastreabilidade</a:t>
            </a:r>
            <a:endParaRPr lang="pt-BR" sz="1400" dirty="0">
              <a:solidFill>
                <a:schemeClr val="accent1"/>
              </a:solidFill>
            </a:endParaRPr>
          </a:p>
          <a:p>
            <a:pPr>
              <a:lnSpc>
                <a:spcPts val="1800"/>
              </a:lnSpc>
              <a:spcBef>
                <a:spcPts val="0"/>
              </a:spcBef>
            </a:pPr>
            <a:r>
              <a:rPr lang="pt-BR" sz="1400" dirty="0"/>
              <a:t>Definição</a:t>
            </a:r>
          </a:p>
          <a:p>
            <a:pPr>
              <a:lnSpc>
                <a:spcPts val="1800"/>
              </a:lnSpc>
              <a:spcBef>
                <a:spcPts val="0"/>
              </a:spcBef>
            </a:pPr>
            <a:r>
              <a:rPr lang="pt-BR" sz="1400" dirty="0"/>
              <a:t>Rede brasileira de calibração e ensaio</a:t>
            </a:r>
          </a:p>
          <a:p>
            <a:pPr>
              <a:lnSpc>
                <a:spcPts val="1800"/>
              </a:lnSpc>
              <a:spcBef>
                <a:spcPts val="0"/>
              </a:spcBef>
            </a:pPr>
            <a:r>
              <a:rPr lang="pt-BR" sz="1400" dirty="0"/>
              <a:t>Cadeia de rastreabilidade</a:t>
            </a:r>
          </a:p>
          <a:p>
            <a:pPr>
              <a:lnSpc>
                <a:spcPts val="1800"/>
              </a:lnSpc>
              <a:spcBef>
                <a:spcPts val="0"/>
              </a:spcBef>
            </a:pPr>
            <a:r>
              <a:rPr lang="pt-BR" sz="1400" dirty="0"/>
              <a:t>Evidência da rastreabilidade</a:t>
            </a:r>
          </a:p>
          <a:p>
            <a:pPr marL="0" indent="0">
              <a:spcBef>
                <a:spcPts val="600"/>
              </a:spcBef>
              <a:spcAft>
                <a:spcPts val="600"/>
              </a:spcAft>
              <a:buNone/>
            </a:pPr>
            <a:r>
              <a:rPr lang="pt-BR" sz="1400" b="1" dirty="0">
                <a:solidFill>
                  <a:schemeClr val="accent1"/>
                </a:solidFill>
              </a:rPr>
              <a:t>4 - Definições e Conceitos Básicos: Vocabulário Internacional de Metrologia</a:t>
            </a:r>
            <a:endParaRPr lang="pt-BR" sz="1400" dirty="0">
              <a:solidFill>
                <a:schemeClr val="accent1"/>
              </a:solidFill>
            </a:endParaRPr>
          </a:p>
          <a:p>
            <a:pPr>
              <a:lnSpc>
                <a:spcPts val="1800"/>
              </a:lnSpc>
              <a:spcBef>
                <a:spcPts val="0"/>
              </a:spcBef>
            </a:pPr>
            <a:r>
              <a:rPr lang="pt-BR" sz="1400" dirty="0"/>
              <a:t>Sistema internacional – correta forma de escrever as unidades</a:t>
            </a:r>
          </a:p>
          <a:p>
            <a:pPr>
              <a:lnSpc>
                <a:spcPts val="1800"/>
              </a:lnSpc>
              <a:spcBef>
                <a:spcPts val="0"/>
              </a:spcBef>
            </a:pPr>
            <a:r>
              <a:rPr lang="pt-BR" sz="1400" dirty="0"/>
              <a:t>Tipos de medições – direta e indireta</a:t>
            </a:r>
          </a:p>
          <a:p>
            <a:pPr>
              <a:lnSpc>
                <a:spcPts val="1800"/>
              </a:lnSpc>
              <a:spcBef>
                <a:spcPts val="0"/>
              </a:spcBef>
            </a:pPr>
            <a:r>
              <a:rPr lang="pt-BR" sz="1400" dirty="0"/>
              <a:t>Menor divisão; resolução; erro de medição; </a:t>
            </a:r>
            <a:r>
              <a:rPr lang="pt-BR" sz="1400" dirty="0" smtClean="0"/>
              <a:t>tendência </a:t>
            </a:r>
            <a:r>
              <a:rPr lang="pt-BR" sz="1400" dirty="0"/>
              <a:t>instrumental</a:t>
            </a:r>
          </a:p>
          <a:p>
            <a:pPr>
              <a:lnSpc>
                <a:spcPts val="1800"/>
              </a:lnSpc>
              <a:spcBef>
                <a:spcPts val="0"/>
              </a:spcBef>
            </a:pPr>
            <a:r>
              <a:rPr lang="pt-BR" sz="1400" dirty="0"/>
              <a:t>Correção de leitura; exatidão x precisão; incerteza de medição</a:t>
            </a:r>
          </a:p>
          <a:p>
            <a:pPr>
              <a:lnSpc>
                <a:spcPts val="1800"/>
              </a:lnSpc>
              <a:spcBef>
                <a:spcPts val="0"/>
              </a:spcBef>
            </a:pPr>
            <a:r>
              <a:rPr lang="pt-BR" sz="1400" dirty="0"/>
              <a:t>Erro de histerese; erro de linearidade; deriva instrumental</a:t>
            </a:r>
          </a:p>
          <a:p>
            <a:pPr>
              <a:lnSpc>
                <a:spcPts val="1800"/>
              </a:lnSpc>
              <a:spcBef>
                <a:spcPts val="0"/>
              </a:spcBef>
            </a:pPr>
            <a:r>
              <a:rPr lang="pt-BR" sz="1400" dirty="0"/>
              <a:t>Repetibilidade; reprodutibilidade; erro máximo admissível</a:t>
            </a:r>
          </a:p>
          <a:p>
            <a:pPr>
              <a:lnSpc>
                <a:spcPts val="1800"/>
              </a:lnSpc>
              <a:spcBef>
                <a:spcPts val="0"/>
              </a:spcBef>
            </a:pPr>
            <a:r>
              <a:rPr lang="pt-BR" sz="1400" dirty="0"/>
              <a:t>Erro fiducial; calibração; verificação; ajuste</a:t>
            </a:r>
          </a:p>
          <a:p>
            <a:pPr>
              <a:lnSpc>
                <a:spcPts val="1800"/>
              </a:lnSpc>
              <a:spcBef>
                <a:spcPts val="0"/>
              </a:spcBef>
            </a:pPr>
            <a:r>
              <a:rPr lang="pt-BR" sz="1400" dirty="0" smtClean="0"/>
              <a:t>Tolerância</a:t>
            </a:r>
            <a:endParaRPr lang="pt-BR" sz="1400" dirty="0"/>
          </a:p>
        </p:txBody>
      </p:sp>
    </p:spTree>
    <p:extLst>
      <p:ext uri="{BB962C8B-B14F-4D97-AF65-F5344CB8AC3E}">
        <p14:creationId xmlns:p14="http://schemas.microsoft.com/office/powerpoint/2010/main" val="390449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
        <p:nvSpPr>
          <p:cNvPr id="38915" name="Espaço Reservado para Conteúdo 2"/>
          <p:cNvSpPr>
            <a:spLocks noGrp="1"/>
          </p:cNvSpPr>
          <p:nvPr>
            <p:ph idx="1"/>
          </p:nvPr>
        </p:nvSpPr>
        <p:spPr bwMode="auto">
          <a:xfrm>
            <a:off x="504050" y="1761289"/>
            <a:ext cx="7920000" cy="432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lgn="just">
              <a:lnSpc>
                <a:spcPct val="120000"/>
              </a:lnSpc>
              <a:spcBef>
                <a:spcPts val="400"/>
              </a:spcBef>
              <a:spcAft>
                <a:spcPts val="400"/>
              </a:spcAft>
              <a:buFontTx/>
              <a:buNone/>
            </a:pPr>
            <a:r>
              <a:rPr lang="pt-BR" altLang="pt-BR" sz="1800" dirty="0">
                <a:latin typeface="+mj-lt"/>
              </a:rPr>
              <a:t>Um sistema de gestão de medição eficaz assegura que o equipamento de medição e os processos de medição são adequados para seu uso pretendido e é importante para atingir os objetivos da qualidade do produto e gerenciar o risco de resultado de medição incorreta. </a:t>
            </a:r>
          </a:p>
          <a:p>
            <a:pPr marL="0" indent="0" algn="just">
              <a:lnSpc>
                <a:spcPct val="120000"/>
              </a:lnSpc>
              <a:spcBef>
                <a:spcPts val="400"/>
              </a:spcBef>
              <a:spcAft>
                <a:spcPts val="400"/>
              </a:spcAft>
              <a:buFontTx/>
              <a:buNone/>
            </a:pPr>
            <a:r>
              <a:rPr lang="pt-BR" altLang="pt-BR" sz="1800" dirty="0">
                <a:latin typeface="+mj-lt"/>
              </a:rPr>
              <a:t>O objetivo de um sistema de gestão de medição é gerenciar o risco de que o equipamento de medição e os processos de medição possam produzir resultados incorretos afetando a qualidade dos produtos de uma organização. </a:t>
            </a:r>
          </a:p>
          <a:p>
            <a:pPr marL="0" indent="0" algn="just">
              <a:lnSpc>
                <a:spcPct val="120000"/>
              </a:lnSpc>
              <a:spcBef>
                <a:spcPts val="400"/>
              </a:spcBef>
              <a:spcAft>
                <a:spcPts val="400"/>
              </a:spcAft>
              <a:buFontTx/>
              <a:buNone/>
            </a:pPr>
            <a:r>
              <a:rPr lang="pt-BR" altLang="pt-BR" sz="1800" dirty="0">
                <a:latin typeface="+mj-lt"/>
              </a:rPr>
              <a:t>Os métodos usados para o sistema de gestão de medição variam da verificação básica do equipamento à aplicação de técnicas estatísticas no controle do processo de medição.</a:t>
            </a:r>
          </a:p>
          <a:p>
            <a:pPr marL="0" indent="0" algn="r">
              <a:lnSpc>
                <a:spcPct val="120000"/>
              </a:lnSpc>
              <a:spcBef>
                <a:spcPts val="400"/>
              </a:spcBef>
              <a:spcAft>
                <a:spcPts val="400"/>
              </a:spcAft>
              <a:buFontTx/>
              <a:buNone/>
            </a:pPr>
            <a:endParaRPr lang="pt-BR" altLang="pt-BR" sz="1800" dirty="0">
              <a:latin typeface="+mj-lt"/>
            </a:endParaRPr>
          </a:p>
          <a:p>
            <a:pPr marL="0" indent="0" algn="r">
              <a:lnSpc>
                <a:spcPct val="120000"/>
              </a:lnSpc>
              <a:spcBef>
                <a:spcPts val="400"/>
              </a:spcBef>
              <a:spcAft>
                <a:spcPts val="400"/>
              </a:spcAft>
              <a:buFontTx/>
              <a:buNone/>
            </a:pPr>
            <a:r>
              <a:rPr lang="pt-BR" altLang="pt-BR" sz="1200" dirty="0">
                <a:latin typeface="+mj-lt"/>
              </a:rPr>
              <a:t>Fonte: ABNT NBR ISO 10012:2005</a:t>
            </a:r>
          </a:p>
          <a:p>
            <a:pPr marL="0" indent="0" algn="just">
              <a:lnSpc>
                <a:spcPct val="120000"/>
              </a:lnSpc>
              <a:spcBef>
                <a:spcPts val="400"/>
              </a:spcBef>
              <a:spcAft>
                <a:spcPts val="400"/>
              </a:spcAft>
              <a:buFontTx/>
              <a:buNone/>
            </a:pPr>
            <a:endParaRPr lang="pt-BR" altLang="pt-BR" sz="1800" dirty="0">
              <a:latin typeface="+mj-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xmlns="" id="{91BC31F2-2EEF-4BCE-B881-BCCC6D8E4158}"/>
              </a:ext>
            </a:extLst>
          </p:cNvPr>
          <p:cNvSpPr txBox="1">
            <a:spLocks noChangeArrowheads="1"/>
          </p:cNvSpPr>
          <p:nvPr/>
        </p:nvSpPr>
        <p:spPr bwMode="auto">
          <a:xfrm>
            <a:off x="604250" y="1478421"/>
            <a:ext cx="7920000" cy="4468531"/>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lnSpc>
                <a:spcPct val="120000"/>
              </a:lnSpc>
              <a:spcBef>
                <a:spcPts val="400"/>
              </a:spcBef>
              <a:spcAft>
                <a:spcPts val="400"/>
              </a:spcAft>
            </a:pPr>
            <a:r>
              <a:rPr lang="pt-BR" sz="1800" i="1" dirty="0">
                <a:latin typeface="+mn-lt"/>
              </a:rPr>
              <a:t>A organização deve determinar e prover os recursos necessários para assegurar resultados válidos e confiáveis quando monitoramento ou medição for usado para verificar a conformidade de produtos e serviços com requisitos. </a:t>
            </a:r>
          </a:p>
          <a:p>
            <a:pPr algn="just">
              <a:lnSpc>
                <a:spcPct val="120000"/>
              </a:lnSpc>
              <a:spcBef>
                <a:spcPts val="400"/>
              </a:spcBef>
              <a:spcAft>
                <a:spcPts val="400"/>
              </a:spcAft>
            </a:pPr>
            <a:r>
              <a:rPr lang="pt-BR" sz="1800" i="1" dirty="0">
                <a:latin typeface="+mn-lt"/>
              </a:rPr>
              <a:t>A organização deve assegurar que os recursos providos:  </a:t>
            </a:r>
          </a:p>
          <a:p>
            <a:pPr marL="342900" indent="-342900" algn="just">
              <a:lnSpc>
                <a:spcPct val="120000"/>
              </a:lnSpc>
              <a:spcBef>
                <a:spcPts val="400"/>
              </a:spcBef>
              <a:spcAft>
                <a:spcPts val="400"/>
              </a:spcAft>
              <a:buAutoNum type="alphaLcParenR"/>
            </a:pPr>
            <a:r>
              <a:rPr lang="pt-BR" sz="1800" i="1" dirty="0">
                <a:latin typeface="+mn-lt"/>
              </a:rPr>
              <a:t>sejam adequados para o tipo específico de atividades de monitoramento e medição assumidas;  </a:t>
            </a:r>
          </a:p>
          <a:p>
            <a:pPr marL="342900" indent="-342900" algn="just">
              <a:lnSpc>
                <a:spcPct val="120000"/>
              </a:lnSpc>
              <a:spcBef>
                <a:spcPts val="400"/>
              </a:spcBef>
              <a:spcAft>
                <a:spcPts val="400"/>
              </a:spcAft>
              <a:buAutoNum type="alphaLcParenR"/>
            </a:pPr>
            <a:r>
              <a:rPr lang="pt-BR" sz="1800" i="1" dirty="0">
                <a:latin typeface="+mn-lt"/>
              </a:rPr>
              <a:t>sejam mantidos para assegurar que estejam continuamente apropriados aos seus propósitos. </a:t>
            </a:r>
          </a:p>
          <a:p>
            <a:pPr algn="just">
              <a:lnSpc>
                <a:spcPct val="120000"/>
              </a:lnSpc>
              <a:spcBef>
                <a:spcPts val="400"/>
              </a:spcBef>
              <a:spcAft>
                <a:spcPts val="400"/>
              </a:spcAft>
            </a:pPr>
            <a:r>
              <a:rPr lang="pt-BR" sz="1800" i="1" dirty="0">
                <a:latin typeface="+mn-lt"/>
              </a:rPr>
              <a:t>A organização deve reter informação documentada apropriada como evidência de que os recursos de monitoramento e medição sejam apropriados para os seus propósitos.</a:t>
            </a:r>
          </a:p>
          <a:p>
            <a:pPr algn="r">
              <a:lnSpc>
                <a:spcPct val="120000"/>
              </a:lnSpc>
              <a:spcBef>
                <a:spcPts val="400"/>
              </a:spcBef>
              <a:spcAft>
                <a:spcPts val="400"/>
              </a:spcAft>
            </a:pPr>
            <a:r>
              <a:rPr lang="pt-BR" altLang="pt-BR" sz="1200" dirty="0">
                <a:latin typeface="Calibri" panose="020F0502020204030204" pitchFamily="34" charset="0"/>
              </a:rPr>
              <a:t>Fonte: ABNT NBR ISO 9001:2015 - Item 7.1.5.1 Recursos de monitoramento e medição</a:t>
            </a:r>
          </a:p>
        </p:txBody>
      </p:sp>
      <p:sp>
        <p:nvSpPr>
          <p:cNvPr id="4" name="Retângulo 3">
            <a:extLst>
              <a:ext uri="{FF2B5EF4-FFF2-40B4-BE49-F238E27FC236}">
                <a16:creationId xmlns:a16="http://schemas.microsoft.com/office/drawing/2014/main" xmlns="" id="{CFC6CBD3-A0B9-4E97-8519-85AF5446A7F7}"/>
              </a:ext>
            </a:extLst>
          </p:cNvPr>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Tree>
    <p:extLst>
      <p:ext uri="{BB962C8B-B14F-4D97-AF65-F5344CB8AC3E}">
        <p14:creationId xmlns:p14="http://schemas.microsoft.com/office/powerpoint/2010/main" val="210205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xmlns="" id="{91BC31F2-2EEF-4BCE-B881-BCCC6D8E4158}"/>
              </a:ext>
            </a:extLst>
          </p:cNvPr>
          <p:cNvSpPr txBox="1">
            <a:spLocks noChangeArrowheads="1"/>
          </p:cNvSpPr>
          <p:nvPr/>
        </p:nvSpPr>
        <p:spPr bwMode="auto">
          <a:xfrm>
            <a:off x="504050" y="1189038"/>
            <a:ext cx="7920000" cy="4952766"/>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lnSpc>
                <a:spcPct val="120000"/>
              </a:lnSpc>
            </a:pPr>
            <a:r>
              <a:rPr lang="pt-BR" sz="1800" i="1" dirty="0">
                <a:latin typeface="+mn-lt"/>
              </a:rPr>
              <a:t>Quando a rastreabilidade de medição for um requisito, ou for considerada pela organização uma parte essencial da provisão de confiança na validade de resultados de medição, os equipamentos de medição devem ser:  </a:t>
            </a:r>
          </a:p>
          <a:p>
            <a:pPr marL="342900" indent="-342900" algn="just">
              <a:lnSpc>
                <a:spcPct val="120000"/>
              </a:lnSpc>
              <a:buAutoNum type="alphaLcParenR"/>
            </a:pPr>
            <a:r>
              <a:rPr lang="pt-BR" sz="1800" i="1" dirty="0">
                <a:latin typeface="+mn-lt"/>
              </a:rPr>
              <a:t>verificados ou calibrados, ou ambos, a intervalos especificados, ou antes do uso, contra padrões de medição rastreáveis a padrões de medição internacionais ou nacionais; quando tais padrões não existirem, a base usada para calibração ou verificação deve ser retida como informação documentada;  </a:t>
            </a:r>
          </a:p>
          <a:p>
            <a:pPr marL="342900" indent="-342900" algn="just">
              <a:lnSpc>
                <a:spcPct val="120000"/>
              </a:lnSpc>
              <a:buAutoNum type="alphaLcParenR"/>
            </a:pPr>
            <a:r>
              <a:rPr lang="pt-BR" sz="1800" i="1" dirty="0">
                <a:latin typeface="+mn-lt"/>
              </a:rPr>
              <a:t>identificados para determinar sua situação;  </a:t>
            </a:r>
          </a:p>
          <a:p>
            <a:pPr marL="342900" indent="-342900" algn="just">
              <a:lnSpc>
                <a:spcPct val="120000"/>
              </a:lnSpc>
              <a:buAutoNum type="alphaLcParenR"/>
            </a:pPr>
            <a:r>
              <a:rPr lang="pt-BR" sz="1800" i="1" dirty="0">
                <a:latin typeface="+mn-lt"/>
              </a:rPr>
              <a:t>salvaguardados contra ajustes, danos ou deterioração que invalidariam a situação de calibração e resultados de medições subsequentes. </a:t>
            </a:r>
          </a:p>
          <a:p>
            <a:pPr algn="just">
              <a:lnSpc>
                <a:spcPct val="120000"/>
              </a:lnSpc>
            </a:pPr>
            <a:r>
              <a:rPr lang="pt-BR" sz="1800" i="1" dirty="0">
                <a:latin typeface="+mn-lt"/>
              </a:rPr>
              <a:t>A organização deve determinar se a validade de resultados de medição anteriores foi adversamente afetada quando o equipamento de medição for constatado inapropriado para seu propósito pretendido, e deve tomar ação apropriada, como necessário.</a:t>
            </a:r>
          </a:p>
          <a:p>
            <a:pPr algn="r">
              <a:lnSpc>
                <a:spcPct val="120000"/>
              </a:lnSpc>
            </a:pPr>
            <a:r>
              <a:rPr lang="pt-BR" altLang="pt-BR" sz="1200" dirty="0">
                <a:latin typeface="Calibri" panose="020F0502020204030204" pitchFamily="34" charset="0"/>
              </a:rPr>
              <a:t>Fonte: ABNT NBR ISO 9001:2015 - Item 7.1.5.2 Recursos de monitoramento e medição</a:t>
            </a:r>
          </a:p>
        </p:txBody>
      </p:sp>
      <p:sp>
        <p:nvSpPr>
          <p:cNvPr id="4" name="Retângulo 3">
            <a:extLst>
              <a:ext uri="{FF2B5EF4-FFF2-40B4-BE49-F238E27FC236}">
                <a16:creationId xmlns:a16="http://schemas.microsoft.com/office/drawing/2014/main" xmlns="" id="{D08694A3-6D1C-439D-84E6-BADC8A47B49E}"/>
              </a:ext>
            </a:extLst>
          </p:cNvPr>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Tree>
    <p:extLst>
      <p:ext uri="{BB962C8B-B14F-4D97-AF65-F5344CB8AC3E}">
        <p14:creationId xmlns:p14="http://schemas.microsoft.com/office/powerpoint/2010/main" val="4024680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04050" y="1269065"/>
            <a:ext cx="7920000" cy="433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lnSpc>
                <a:spcPct val="120000"/>
              </a:lnSpc>
            </a:pPr>
            <a:r>
              <a:rPr lang="pt-BR" sz="1800" i="1" dirty="0">
                <a:latin typeface="+mn-lt"/>
              </a:rPr>
              <a:t>O laboratório deve ter acesso aos equipamentos, incluindo, mas não se limitando a, instrumentos de medição, software, padrões de medição, materiais de referência, dados de referência, reagentes, consumíveis ou aparelhos auxiliares, os quais são requeridos para a correta realização das atividades de laboratório e que possam influenciar o resultado. </a:t>
            </a:r>
          </a:p>
          <a:p>
            <a:pPr algn="just">
              <a:lnSpc>
                <a:spcPct val="120000"/>
              </a:lnSpc>
            </a:pPr>
            <a:r>
              <a:rPr lang="pt-BR" sz="1800" i="1" dirty="0">
                <a:latin typeface="+mn-lt"/>
              </a:rPr>
              <a:t>Nos casos em que o laboratório utilizar equipamentos que estejam fora de seu controle per­manente, o laboratório deve assegurar que sejam atendidos os requisitos para equipamentos deste documento. </a:t>
            </a:r>
          </a:p>
          <a:p>
            <a:pPr algn="just">
              <a:lnSpc>
                <a:spcPct val="120000"/>
              </a:lnSpc>
            </a:pPr>
            <a:r>
              <a:rPr lang="pt-BR" sz="1800" i="1" dirty="0">
                <a:latin typeface="+mn-lt"/>
              </a:rPr>
              <a:t>O laboratório deve ter um procedimento para manuseio, transporte, armazenamento, uso e manutenção planejada dos equipamentos, a fim de assegurar seu correto funcionamento e para evitar contaminação ou deterioração. </a:t>
            </a:r>
          </a:p>
          <a:p>
            <a:pPr algn="just">
              <a:lnSpc>
                <a:spcPct val="120000"/>
              </a:lnSpc>
            </a:pPr>
            <a:endParaRPr lang="pt-BR" sz="1800" i="1" dirty="0">
              <a:latin typeface="+mn-lt"/>
            </a:endParaRPr>
          </a:p>
          <a:p>
            <a:pPr algn="r">
              <a:lnSpc>
                <a:spcPct val="120000"/>
              </a:lnSpc>
              <a:spcBef>
                <a:spcPts val="400"/>
              </a:spcBef>
              <a:spcAft>
                <a:spcPts val="400"/>
              </a:spcAft>
            </a:pPr>
            <a:r>
              <a:rPr lang="pt-BR" altLang="pt-BR" sz="1200" b="1" dirty="0">
                <a:latin typeface="+mn-lt"/>
              </a:rPr>
              <a:t>Fonte: ABNT NBR ISO/IEC 17025:2017 - Item 6.4 EQUIPAMENTOS</a:t>
            </a:r>
          </a:p>
        </p:txBody>
      </p:sp>
      <p:sp>
        <p:nvSpPr>
          <p:cNvPr id="4" name="Retângulo 3">
            <a:extLst>
              <a:ext uri="{FF2B5EF4-FFF2-40B4-BE49-F238E27FC236}">
                <a16:creationId xmlns:a16="http://schemas.microsoft.com/office/drawing/2014/main" xmlns="" id="{58685AE0-C2E1-4FE8-871D-9140021BE5E4}"/>
              </a:ext>
            </a:extLst>
          </p:cNvPr>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96313" y="1228757"/>
            <a:ext cx="7920000" cy="52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457200" indent="-457200">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indent="0" algn="just">
              <a:lnSpc>
                <a:spcPct val="120000"/>
              </a:lnSpc>
            </a:pPr>
            <a:r>
              <a:rPr lang="pt-BR" sz="1800" i="1" dirty="0">
                <a:latin typeface="+mn-lt"/>
              </a:rPr>
              <a:t>O laboratório deve verificar se os equipamentos estão em conformidade com os requisitos especificados antes de serem colocados ou recolocados em serviço. </a:t>
            </a:r>
          </a:p>
          <a:p>
            <a:pPr marL="0" indent="0" algn="just">
              <a:lnSpc>
                <a:spcPct val="120000"/>
              </a:lnSpc>
            </a:pPr>
            <a:r>
              <a:rPr lang="pt-BR" sz="1800" i="1" dirty="0">
                <a:latin typeface="+mn-lt"/>
              </a:rPr>
              <a:t>Os equipamentos utilizados para medição devem ser capazes de alcançar a exatidão de medição ou a incerteza de medição requeridas para fornecer um resultado válido. </a:t>
            </a:r>
          </a:p>
          <a:p>
            <a:pPr algn="just">
              <a:lnSpc>
                <a:spcPct val="120000"/>
              </a:lnSpc>
            </a:pPr>
            <a:r>
              <a:rPr lang="pt-BR" sz="1800" i="1" dirty="0">
                <a:latin typeface="+mn-lt"/>
              </a:rPr>
              <a:t>Os equipamentos de medição devem ser calibrados quando:</a:t>
            </a:r>
          </a:p>
          <a:p>
            <a:pPr algn="just">
              <a:lnSpc>
                <a:spcPct val="120000"/>
              </a:lnSpc>
            </a:pPr>
            <a:r>
              <a:rPr lang="pt-BR" sz="1800" i="1" dirty="0">
                <a:latin typeface="+mn-lt"/>
              </a:rPr>
              <a:t>- a exatidão de medição ou a incerteza de medição afetar a validade dos resultados relatados; e/ou</a:t>
            </a:r>
          </a:p>
          <a:p>
            <a:pPr algn="just">
              <a:lnSpc>
                <a:spcPct val="120000"/>
              </a:lnSpc>
            </a:pPr>
            <a:r>
              <a:rPr lang="pt-BR" sz="1800" i="1" dirty="0">
                <a:latin typeface="+mn-lt"/>
              </a:rPr>
              <a:t>- a calibração do equipamento for requerida para estabelecer a rastreabilidade metrológica dos resultados relatados.</a:t>
            </a:r>
          </a:p>
          <a:p>
            <a:pPr algn="just">
              <a:lnSpc>
                <a:spcPct val="120000"/>
              </a:lnSpc>
            </a:pPr>
            <a:r>
              <a:rPr lang="pt-BR" sz="1400" i="1" dirty="0">
                <a:latin typeface="+mn-lt"/>
              </a:rPr>
              <a:t>Nota: Tipos de equipamentos que afetam a validade dos resultados relatados podem incluir:</a:t>
            </a:r>
          </a:p>
          <a:p>
            <a:pPr algn="just">
              <a:lnSpc>
                <a:spcPct val="120000"/>
              </a:lnSpc>
            </a:pPr>
            <a:r>
              <a:rPr lang="pt-BR" sz="1400" i="1" dirty="0">
                <a:latin typeface="+mn-lt"/>
              </a:rPr>
              <a:t>- aqueles utilizados para a medição direta do mensurando, por exemplo, utilização de uma balança para realizar uma medição de massa;</a:t>
            </a:r>
          </a:p>
          <a:p>
            <a:pPr algn="just">
              <a:lnSpc>
                <a:spcPct val="120000"/>
              </a:lnSpc>
            </a:pPr>
            <a:r>
              <a:rPr lang="pt-BR" sz="1400" i="1" dirty="0">
                <a:latin typeface="+mn-lt"/>
              </a:rPr>
              <a:t>- aqueles utilizados para fazer correções do valor medido, por exemplo, medições de temperatura;</a:t>
            </a:r>
          </a:p>
          <a:p>
            <a:pPr algn="just">
              <a:lnSpc>
                <a:spcPct val="120000"/>
              </a:lnSpc>
              <a:buFontTx/>
              <a:buChar char="-"/>
            </a:pPr>
            <a:r>
              <a:rPr lang="pt-BR" sz="1400" i="1" dirty="0">
                <a:latin typeface="+mn-lt"/>
              </a:rPr>
              <a:t>aqueles utilizados para obter um resultado de medição calculado a partir de múltiplas grandezas.</a:t>
            </a:r>
          </a:p>
          <a:p>
            <a:pPr marL="0" indent="0" algn="just">
              <a:lnSpc>
                <a:spcPct val="120000"/>
              </a:lnSpc>
            </a:pPr>
            <a:endParaRPr lang="pt-BR" sz="1400" i="1" dirty="0">
              <a:latin typeface="+mn-lt"/>
            </a:endParaRPr>
          </a:p>
          <a:p>
            <a:pPr marL="0" indent="0" algn="r">
              <a:lnSpc>
                <a:spcPct val="120000"/>
              </a:lnSpc>
              <a:spcBef>
                <a:spcPts val="200"/>
              </a:spcBef>
              <a:spcAft>
                <a:spcPts val="200"/>
              </a:spcAft>
              <a:defRPr/>
            </a:pPr>
            <a:r>
              <a:rPr lang="pt-BR" altLang="pt-BR" sz="1200" b="1" dirty="0">
                <a:latin typeface="+mn-lt"/>
              </a:rPr>
              <a:t>Fonte: ABNT NBR ISO/IEC 17025:2017 - Item 6.4 EQUIPAMENTOS</a:t>
            </a:r>
          </a:p>
        </p:txBody>
      </p:sp>
      <p:sp>
        <p:nvSpPr>
          <p:cNvPr id="4" name="Retângulo 3">
            <a:extLst>
              <a:ext uri="{FF2B5EF4-FFF2-40B4-BE49-F238E27FC236}">
                <a16:creationId xmlns:a16="http://schemas.microsoft.com/office/drawing/2014/main" xmlns="" id="{1D16435C-A186-4FA4-8F20-95F6FEC68457}"/>
              </a:ext>
            </a:extLst>
          </p:cNvPr>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7561" y="1085877"/>
            <a:ext cx="7920000" cy="53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lnSpc>
                <a:spcPct val="120000"/>
              </a:lnSpc>
            </a:pPr>
            <a:r>
              <a:rPr lang="pt-BR" sz="1800" i="1" dirty="0">
                <a:latin typeface="+mn-lt"/>
              </a:rPr>
              <a:t>O laboratório deve estabelecer um programa de calibração, o qual deve ser analisado criticamente e ajustado conforme necessário, a fim de manter a confiança na situação de calibração.</a:t>
            </a:r>
          </a:p>
          <a:p>
            <a:pPr algn="just">
              <a:lnSpc>
                <a:spcPct val="120000"/>
              </a:lnSpc>
            </a:pPr>
            <a:r>
              <a:rPr lang="pt-BR" sz="1800" i="1" dirty="0">
                <a:latin typeface="+mn-lt"/>
              </a:rPr>
              <a:t>Todo equipamento que necessite de calibração ou que tenha um período de validade definido deve ser etiquetado, codificado ou identificado de alguma outra forma que permita que o usuário do equipamento identifique prontamente a situação de calibração ou o período de validade. </a:t>
            </a:r>
          </a:p>
          <a:p>
            <a:pPr algn="just">
              <a:lnSpc>
                <a:spcPct val="120000"/>
              </a:lnSpc>
            </a:pPr>
            <a:r>
              <a:rPr lang="pt-BR" sz="1800" i="1" dirty="0">
                <a:latin typeface="+mn-lt"/>
              </a:rPr>
              <a:t>Deve ser retirado de serviço o equipamento que tenha sido submetido à sobrecarga, ou que tenha sido manuseado incorretamente, que produza resultados questionáveis ou que mostre ter defeitos ou estar fora dos requisitos especificados. O equipamento deve ser isolado para evitar sua utilização, ou deve ser claramente etiquetado ou marcado como fora de serviço, até que tenha sido verificado que está funcionando corretamente. O laboratório deve examinar o efeito deste defeito ou desvio dos requisitos especificados, e deve iniciar o procedimento de gestão de trabalho não conforme. </a:t>
            </a:r>
          </a:p>
          <a:p>
            <a:pPr algn="r">
              <a:lnSpc>
                <a:spcPct val="120000"/>
              </a:lnSpc>
              <a:spcBef>
                <a:spcPts val="400"/>
              </a:spcBef>
              <a:spcAft>
                <a:spcPts val="400"/>
              </a:spcAft>
            </a:pPr>
            <a:r>
              <a:rPr lang="pt-BR" altLang="pt-BR" sz="1200" b="1" dirty="0">
                <a:latin typeface="+mn-lt"/>
              </a:rPr>
              <a:t>Fonte: ABNT NBR ISO/IEC 17025:2017 - Item 6.4 EQUIPAMENTOS</a:t>
            </a:r>
          </a:p>
        </p:txBody>
      </p:sp>
      <p:sp>
        <p:nvSpPr>
          <p:cNvPr id="4" name="Retângulo 3">
            <a:extLst>
              <a:ext uri="{FF2B5EF4-FFF2-40B4-BE49-F238E27FC236}">
                <a16:creationId xmlns:a16="http://schemas.microsoft.com/office/drawing/2014/main" xmlns="" id="{86141BAD-B364-44FF-ABDC-FFF9C81CD0B5}"/>
              </a:ext>
            </a:extLst>
          </p:cNvPr>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593697" y="1725893"/>
            <a:ext cx="7920000" cy="367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lnSpc>
                <a:spcPct val="120000"/>
              </a:lnSpc>
            </a:pPr>
            <a:r>
              <a:rPr lang="pt-BR" sz="1800" i="1" dirty="0">
                <a:latin typeface="+mn-lt"/>
              </a:rPr>
              <a:t>Quando forem necessárias checagens intermediárias para manter a confiança no desempenho do equipamento, estas checagens devem ser realizadas de acordo com um procedimento. </a:t>
            </a:r>
          </a:p>
          <a:p>
            <a:pPr algn="just">
              <a:lnSpc>
                <a:spcPct val="120000"/>
              </a:lnSpc>
            </a:pPr>
            <a:r>
              <a:rPr lang="pt-BR" sz="1800" i="1" dirty="0">
                <a:latin typeface="+mn-lt"/>
              </a:rPr>
              <a:t>Quando dados de calibração e de material de referência incluírem valores de referência ou fatores de correção, o laboratório deve assegurar que os valores de referência e os fatores de correção sejam atualizados e implementados, conforme apropriado, para atender aos requisitos especificados. </a:t>
            </a:r>
          </a:p>
          <a:p>
            <a:pPr algn="just">
              <a:lnSpc>
                <a:spcPct val="120000"/>
              </a:lnSpc>
            </a:pPr>
            <a:r>
              <a:rPr lang="pt-BR" sz="1800" i="1" dirty="0">
                <a:latin typeface="+mn-lt"/>
              </a:rPr>
              <a:t>O laboratório deve tomar medidas viáveis para evitar que ajustes não intencionais invalidem os resultados. </a:t>
            </a:r>
          </a:p>
          <a:p>
            <a:pPr algn="just">
              <a:lnSpc>
                <a:spcPct val="120000"/>
              </a:lnSpc>
            </a:pPr>
            <a:endParaRPr lang="pt-BR" sz="1800" i="1" dirty="0">
              <a:latin typeface="+mn-lt"/>
            </a:endParaRPr>
          </a:p>
          <a:p>
            <a:pPr algn="r">
              <a:lnSpc>
                <a:spcPct val="120000"/>
              </a:lnSpc>
              <a:spcBef>
                <a:spcPts val="400"/>
              </a:spcBef>
              <a:spcAft>
                <a:spcPts val="400"/>
              </a:spcAft>
            </a:pPr>
            <a:r>
              <a:rPr lang="pt-BR" altLang="pt-BR" sz="1200" b="1" dirty="0">
                <a:latin typeface="+mn-lt"/>
              </a:rPr>
              <a:t>Fonte: ABNT NBR ISO/IEC 17025:2017 - Item 6.4 EQUIPAMENTOS</a:t>
            </a:r>
          </a:p>
        </p:txBody>
      </p:sp>
      <p:sp>
        <p:nvSpPr>
          <p:cNvPr id="4" name="Retângulo 3">
            <a:extLst>
              <a:ext uri="{FF2B5EF4-FFF2-40B4-BE49-F238E27FC236}">
                <a16:creationId xmlns:a16="http://schemas.microsoft.com/office/drawing/2014/main" xmlns="" id="{86141BAD-B364-44FF-ABDC-FFF9C81CD0B5}"/>
              </a:ext>
            </a:extLst>
          </p:cNvPr>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Tree>
    <p:extLst>
      <p:ext uri="{BB962C8B-B14F-4D97-AF65-F5344CB8AC3E}">
        <p14:creationId xmlns:p14="http://schemas.microsoft.com/office/powerpoint/2010/main" val="6352543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50308" y="986235"/>
            <a:ext cx="792000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just">
              <a:lnSpc>
                <a:spcPct val="120000"/>
              </a:lnSpc>
            </a:pPr>
            <a:r>
              <a:rPr lang="pt-BR" sz="1600" i="1" dirty="0">
                <a:latin typeface="+mn-lt"/>
              </a:rPr>
              <a:t>Devem ser retidos registros de equipamentos que possam influenciar as atividades de labora­tório. Os registros devem incluir o seguinte, quando aplicável: </a:t>
            </a:r>
          </a:p>
          <a:p>
            <a:pPr algn="just">
              <a:lnSpc>
                <a:spcPct val="120000"/>
              </a:lnSpc>
            </a:pPr>
            <a:r>
              <a:rPr lang="pt-BR" sz="1600" i="1" dirty="0">
                <a:latin typeface="+mn-lt"/>
              </a:rPr>
              <a:t>a) nome do equipamento, incluindo o software e a versão do firmware; </a:t>
            </a:r>
          </a:p>
          <a:p>
            <a:pPr algn="just">
              <a:lnSpc>
                <a:spcPct val="120000"/>
              </a:lnSpc>
            </a:pPr>
            <a:r>
              <a:rPr lang="pt-BR" sz="1600" i="1" dirty="0">
                <a:latin typeface="+mn-lt"/>
              </a:rPr>
              <a:t>b) nome do fabricante, identificação do modelo e número de série ou outra identificação unívoca; </a:t>
            </a:r>
          </a:p>
          <a:p>
            <a:pPr algn="just">
              <a:lnSpc>
                <a:spcPct val="120000"/>
              </a:lnSpc>
            </a:pPr>
            <a:r>
              <a:rPr lang="pt-BR" sz="1600" i="1" dirty="0">
                <a:latin typeface="+mn-lt"/>
              </a:rPr>
              <a:t>c) evidência de verificação de que o equipamento está conforme com os requisitos especificados; </a:t>
            </a:r>
          </a:p>
          <a:p>
            <a:pPr algn="just">
              <a:lnSpc>
                <a:spcPct val="120000"/>
              </a:lnSpc>
            </a:pPr>
            <a:r>
              <a:rPr lang="pt-BR" sz="1600" i="1" dirty="0">
                <a:latin typeface="+mn-lt"/>
              </a:rPr>
              <a:t>d) localização atual; </a:t>
            </a:r>
          </a:p>
          <a:p>
            <a:pPr algn="just">
              <a:lnSpc>
                <a:spcPct val="120000"/>
              </a:lnSpc>
            </a:pPr>
            <a:r>
              <a:rPr lang="pt-BR" sz="1600" i="1" dirty="0">
                <a:latin typeface="+mn-lt"/>
              </a:rPr>
              <a:t>e) datas das calibrações, resultados de calibrações, ajustes, critérios de aceitação e data prevista da próxima calibração ou intervalo de calibração; </a:t>
            </a:r>
          </a:p>
          <a:p>
            <a:pPr algn="just">
              <a:lnSpc>
                <a:spcPct val="120000"/>
              </a:lnSpc>
            </a:pPr>
            <a:r>
              <a:rPr lang="pt-BR" sz="1600" i="1" dirty="0">
                <a:latin typeface="+mn-lt"/>
              </a:rPr>
              <a:t>f) documentação de materiais de referência, resultados, critérios de aceitação, datas pertinentes e período de validade; </a:t>
            </a:r>
          </a:p>
          <a:p>
            <a:pPr algn="just">
              <a:lnSpc>
                <a:spcPct val="120000"/>
              </a:lnSpc>
            </a:pPr>
            <a:r>
              <a:rPr lang="pt-BR" sz="1600" i="1" dirty="0">
                <a:latin typeface="+mn-lt"/>
              </a:rPr>
              <a:t>g) plano de manutenção e manutenções realizadas até o momento, quando pertinente para o desempenho do equipamento; </a:t>
            </a:r>
          </a:p>
          <a:p>
            <a:pPr algn="just">
              <a:lnSpc>
                <a:spcPct val="120000"/>
              </a:lnSpc>
            </a:pPr>
            <a:r>
              <a:rPr lang="pt-BR" sz="1600" i="1" dirty="0">
                <a:latin typeface="+mn-lt"/>
              </a:rPr>
              <a:t>h) detalhes de qualquer dano, mau funcionamento, modificação ou reparo do equipamento. </a:t>
            </a:r>
            <a:endParaRPr lang="pt-BR" sz="1600" i="1" dirty="0" smtClean="0">
              <a:latin typeface="+mn-lt"/>
            </a:endParaRPr>
          </a:p>
          <a:p>
            <a:pPr algn="r">
              <a:lnSpc>
                <a:spcPct val="120000"/>
              </a:lnSpc>
            </a:pPr>
            <a:r>
              <a:rPr lang="pt-BR" sz="1600" i="1" dirty="0" smtClean="0">
                <a:latin typeface="+mn-lt"/>
              </a:rPr>
              <a:t>                                            </a:t>
            </a:r>
          </a:p>
          <a:p>
            <a:pPr algn="r">
              <a:lnSpc>
                <a:spcPct val="120000"/>
              </a:lnSpc>
            </a:pPr>
            <a:r>
              <a:rPr lang="pt-BR" altLang="pt-BR" sz="1200" dirty="0" smtClean="0">
                <a:latin typeface="+mn-lt"/>
              </a:rPr>
              <a:t>Fonte</a:t>
            </a:r>
            <a:r>
              <a:rPr lang="pt-BR" altLang="pt-BR" sz="1200" dirty="0">
                <a:latin typeface="+mn-lt"/>
              </a:rPr>
              <a:t>: ABNT NBR ISO/IEC 17025:2017 - Item 6.4 EQUIPAMENTOS</a:t>
            </a:r>
          </a:p>
        </p:txBody>
      </p:sp>
      <p:sp>
        <p:nvSpPr>
          <p:cNvPr id="4" name="Retângulo 3">
            <a:extLst>
              <a:ext uri="{FF2B5EF4-FFF2-40B4-BE49-F238E27FC236}">
                <a16:creationId xmlns:a16="http://schemas.microsoft.com/office/drawing/2014/main" xmlns="" id="{9A588C66-6873-4CB1-87C8-82212F5F98D0}"/>
              </a:ext>
            </a:extLst>
          </p:cNvPr>
          <p:cNvSpPr/>
          <p:nvPr/>
        </p:nvSpPr>
        <p:spPr>
          <a:xfrm>
            <a:off x="179388" y="268466"/>
            <a:ext cx="8569325" cy="461665"/>
          </a:xfrm>
          <a:prstGeom prst="rect">
            <a:avLst/>
          </a:prstGeom>
        </p:spPr>
        <p:txBody>
          <a:bodyPr wrap="square">
            <a:spAutoFit/>
          </a:bodyPr>
          <a:lstStyle/>
          <a:p>
            <a:pPr marL="360000">
              <a:defRPr/>
            </a:pPr>
            <a:r>
              <a:rPr lang="pt-BR" sz="2400" b="1" cap="all" dirty="0">
                <a:solidFill>
                  <a:schemeClr val="accent1"/>
                </a:solidFill>
                <a:latin typeface="+mj-lt"/>
              </a:rPr>
              <a:t>2. Requisitos sobre controle de instrumentos de medição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bwMode="auto">
          <a:xfrm>
            <a:off x="655544" y="1464625"/>
            <a:ext cx="7920000" cy="4944384"/>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gn="just">
              <a:lnSpc>
                <a:spcPct val="120000"/>
              </a:lnSpc>
              <a:spcBef>
                <a:spcPts val="0"/>
              </a:spcBef>
              <a:buFontTx/>
              <a:buNone/>
            </a:pPr>
            <a:r>
              <a:rPr lang="pt-BR" altLang="pt-BR" sz="1800" dirty="0">
                <a:latin typeface="+mj-lt"/>
              </a:rPr>
              <a:t>A rastreabilidade é um dos pilares fundamentais para prover </a:t>
            </a:r>
            <a:r>
              <a:rPr lang="pt-BR" altLang="pt-BR" sz="1800" b="1" dirty="0">
                <a:latin typeface="+mj-lt"/>
              </a:rPr>
              <a:t>confiança às medições</a:t>
            </a:r>
            <a:r>
              <a:rPr lang="pt-BR" altLang="pt-BR" sz="1800" dirty="0">
                <a:latin typeface="+mj-lt"/>
              </a:rPr>
              <a:t>.</a:t>
            </a:r>
          </a:p>
          <a:p>
            <a:pPr marL="0" lvl="2" indent="0" algn="just">
              <a:lnSpc>
                <a:spcPct val="120000"/>
              </a:lnSpc>
              <a:spcBef>
                <a:spcPts val="0"/>
              </a:spcBef>
              <a:buFontTx/>
              <a:buNone/>
            </a:pPr>
            <a:r>
              <a:rPr lang="pt-BR" altLang="pt-BR" sz="1800" i="1" dirty="0">
                <a:latin typeface="+mj-lt"/>
              </a:rPr>
              <a:t>Propriedade de um resultado de medição pela qual tal resultado pode ser relacionado a uma referência através de uma cadeia ininterrupta e documentada de calibrações, cada uma contribuindo para a incerteza de medição. </a:t>
            </a:r>
            <a:r>
              <a:rPr lang="pt-BR" altLang="pt-BR" sz="1200" b="1" dirty="0">
                <a:latin typeface="+mj-lt"/>
              </a:rPr>
              <a:t>Fonte: VIM 2012</a:t>
            </a:r>
          </a:p>
          <a:p>
            <a:pPr marL="0" indent="0" algn="just">
              <a:lnSpc>
                <a:spcPct val="120000"/>
              </a:lnSpc>
              <a:spcBef>
                <a:spcPts val="0"/>
              </a:spcBef>
              <a:buFontTx/>
              <a:buNone/>
            </a:pPr>
            <a:r>
              <a:rPr lang="pt-BR" altLang="pt-BR" sz="1800" dirty="0">
                <a:latin typeface="+mj-lt"/>
              </a:rPr>
              <a:t>Quando a rastreabilidade é combinada ao Sistema Internacional de unidades, é possível garantir que as medidas são </a:t>
            </a:r>
            <a:r>
              <a:rPr lang="pt-BR" altLang="pt-BR" sz="1800" b="1" dirty="0">
                <a:latin typeface="+mj-lt"/>
              </a:rPr>
              <a:t>universalmente consistentes</a:t>
            </a:r>
            <a:r>
              <a:rPr lang="pt-BR" altLang="pt-BR" sz="1800" dirty="0">
                <a:latin typeface="+mj-lt"/>
              </a:rPr>
              <a:t>.</a:t>
            </a:r>
          </a:p>
          <a:p>
            <a:pPr marL="0" indent="0" algn="just">
              <a:lnSpc>
                <a:spcPct val="120000"/>
              </a:lnSpc>
              <a:spcBef>
                <a:spcPts val="0"/>
              </a:spcBef>
              <a:buFontTx/>
              <a:buNone/>
            </a:pPr>
            <a:r>
              <a:rPr lang="pt-BR" altLang="pt-BR" sz="1800" dirty="0">
                <a:latin typeface="+mj-lt"/>
              </a:rPr>
              <a:t>O usuário de um serviço de metrologia no Brasil pode optar por duas</a:t>
            </a:r>
            <a:r>
              <a:rPr lang="pt-BR" altLang="pt-BR" sz="1800" b="1" dirty="0">
                <a:latin typeface="+mj-lt"/>
              </a:rPr>
              <a:t> </a:t>
            </a:r>
            <a:r>
              <a:rPr lang="pt-BR" altLang="pt-BR" sz="1800" dirty="0">
                <a:latin typeface="+mj-lt"/>
              </a:rPr>
              <a:t>rotas para obter rastreabilidade de suas medições: 1. Calibrando seu instrumento de medição num laboratório RBC ou 2. Calibrando num laboratório fora da RBC mas com seus padrões calibrados na RBC (Rede Brasileira de Calibração).</a:t>
            </a:r>
          </a:p>
          <a:p>
            <a:pPr marL="0" indent="0" algn="just">
              <a:lnSpc>
                <a:spcPct val="120000"/>
              </a:lnSpc>
              <a:spcBef>
                <a:spcPts val="0"/>
              </a:spcBef>
              <a:buFontTx/>
              <a:buNone/>
            </a:pPr>
            <a:r>
              <a:rPr lang="pt-BR" altLang="pt-BR" sz="1800" dirty="0">
                <a:latin typeface="+mj-lt"/>
              </a:rPr>
              <a:t>Na medida em que se </a:t>
            </a:r>
            <a:r>
              <a:rPr lang="pt-BR" altLang="pt-BR" sz="1800" b="1" dirty="0">
                <a:latin typeface="+mj-lt"/>
              </a:rPr>
              <a:t>desce na cadeia </a:t>
            </a:r>
            <a:r>
              <a:rPr lang="pt-BR" altLang="pt-BR" sz="1800" dirty="0">
                <a:latin typeface="+mj-lt"/>
              </a:rPr>
              <a:t>de rastreabilidade, </a:t>
            </a:r>
            <a:r>
              <a:rPr lang="pt-BR" altLang="pt-BR" sz="1800" b="1" dirty="0">
                <a:latin typeface="+mj-lt"/>
              </a:rPr>
              <a:t>a incerteza do resultado aumenta</a:t>
            </a:r>
            <a:r>
              <a:rPr lang="pt-BR" altLang="pt-BR" sz="1800" dirty="0">
                <a:latin typeface="+mj-lt"/>
              </a:rPr>
              <a:t>.</a:t>
            </a:r>
          </a:p>
        </p:txBody>
      </p:sp>
      <p:sp>
        <p:nvSpPr>
          <p:cNvPr id="3" name="Rectangle 2"/>
          <p:cNvSpPr>
            <a:spLocks noGrp="1" noChangeArrowheads="1"/>
          </p:cNvSpPr>
          <p:nvPr>
            <p:ph type="title"/>
          </p:nvPr>
        </p:nvSpPr>
        <p:spPr bwMode="auto">
          <a:xfrm>
            <a:off x="207354" y="343657"/>
            <a:ext cx="7019925" cy="514246"/>
          </a:xfrm>
          <a:ln>
            <a:miter lim="800000"/>
            <a:headEnd/>
            <a:tailEnd/>
          </a:ln>
        </p:spPr>
        <p:txBody>
          <a:bodyPr vert="horz" wrap="square" lIns="91440" tIns="45720" rIns="91440" bIns="45720" numCol="1" anchor="t" anchorCtr="0" compatLnSpc="1">
            <a:prstTxWarp prst="textNoShape">
              <a:avLst/>
            </a:prstTxWarp>
            <a:noAutofit/>
          </a:bodyPr>
          <a:lstStyle/>
          <a:p>
            <a:pPr marL="360000" algn="l">
              <a:defRPr/>
            </a:pPr>
            <a:r>
              <a:rPr lang="pt-BR" sz="2400" b="1" cap="all" dirty="0"/>
              <a:t>3. Rastreabilidade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6">
                                            <p:bg/>
                                          </p:spTgt>
                                        </p:tgtEl>
                                        <p:attrNameLst>
                                          <p:attrName>style.visibility</p:attrName>
                                        </p:attrNameLst>
                                      </p:cBhvr>
                                      <p:to>
                                        <p:strVal val="visible"/>
                                      </p:to>
                                    </p:set>
                                    <p:animEffect transition="in" filter="dissolve">
                                      <p:cBhvr>
                                        <p:cTn id="7" dur="500"/>
                                        <p:tgtEl>
                                          <p:spTgt spid="5222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6">
                                            <p:txEl>
                                              <p:pRg st="0" end="0"/>
                                            </p:txEl>
                                          </p:spTgt>
                                        </p:tgtEl>
                                        <p:attrNameLst>
                                          <p:attrName>style.visibility</p:attrName>
                                        </p:attrNameLst>
                                      </p:cBhvr>
                                      <p:to>
                                        <p:strVal val="visible"/>
                                      </p:to>
                                    </p:set>
                                    <p:animEffect transition="in" filter="dissolve">
                                      <p:cBhvr>
                                        <p:cTn id="12" dur="500"/>
                                        <p:tgtEl>
                                          <p:spTgt spid="52226">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52226">
                                            <p:txEl>
                                              <p:pRg st="1" end="1"/>
                                            </p:txEl>
                                          </p:spTgt>
                                        </p:tgtEl>
                                        <p:attrNameLst>
                                          <p:attrName>style.visibility</p:attrName>
                                        </p:attrNameLst>
                                      </p:cBhvr>
                                      <p:to>
                                        <p:strVal val="visible"/>
                                      </p:to>
                                    </p:set>
                                    <p:animEffect transition="in" filter="dissolve">
                                      <p:cBhvr>
                                        <p:cTn id="15" dur="500"/>
                                        <p:tgtEl>
                                          <p:spTgt spid="5222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2226">
                                            <p:txEl>
                                              <p:pRg st="2" end="2"/>
                                            </p:txEl>
                                          </p:spTgt>
                                        </p:tgtEl>
                                        <p:attrNameLst>
                                          <p:attrName>style.visibility</p:attrName>
                                        </p:attrNameLst>
                                      </p:cBhvr>
                                      <p:to>
                                        <p:strVal val="visible"/>
                                      </p:to>
                                    </p:set>
                                    <p:animEffect transition="in" filter="dissolve">
                                      <p:cBhvr>
                                        <p:cTn id="20" dur="500"/>
                                        <p:tgtEl>
                                          <p:spTgt spid="52226">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2226">
                                            <p:txEl>
                                              <p:pRg st="3" end="3"/>
                                            </p:txEl>
                                          </p:spTgt>
                                        </p:tgtEl>
                                        <p:attrNameLst>
                                          <p:attrName>style.visibility</p:attrName>
                                        </p:attrNameLst>
                                      </p:cBhvr>
                                      <p:to>
                                        <p:strVal val="visible"/>
                                      </p:to>
                                    </p:set>
                                    <p:animEffect transition="in" filter="dissolve">
                                      <p:cBhvr>
                                        <p:cTn id="25" dur="500"/>
                                        <p:tgtEl>
                                          <p:spTgt spid="52226">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2226">
                                            <p:txEl>
                                              <p:pRg st="4" end="4"/>
                                            </p:txEl>
                                          </p:spTgt>
                                        </p:tgtEl>
                                        <p:attrNameLst>
                                          <p:attrName>style.visibility</p:attrName>
                                        </p:attrNameLst>
                                      </p:cBhvr>
                                      <p:to>
                                        <p:strVal val="visible"/>
                                      </p:to>
                                    </p:set>
                                    <p:animEffect transition="in" filter="dissolve">
                                      <p:cBhvr>
                                        <p:cTn id="30" dur="500"/>
                                        <p:tgtEl>
                                          <p:spTgt spid="522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CaixaDeTexto 3"/>
          <p:cNvSpPr txBox="1">
            <a:spLocks noChangeArrowheads="1"/>
          </p:cNvSpPr>
          <p:nvPr/>
        </p:nvSpPr>
        <p:spPr bwMode="auto">
          <a:xfrm>
            <a:off x="601357" y="1238427"/>
            <a:ext cx="4392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pt-BR" altLang="pt-BR" sz="1800" dirty="0">
                <a:latin typeface="+mj-lt"/>
              </a:rPr>
              <a:t>Cadeia de Rastreabilidade</a:t>
            </a:r>
          </a:p>
        </p:txBody>
      </p:sp>
      <p:sp>
        <p:nvSpPr>
          <p:cNvPr id="7" name="Rectangle 2">
            <a:extLst>
              <a:ext uri="{FF2B5EF4-FFF2-40B4-BE49-F238E27FC236}">
                <a16:creationId xmlns:a16="http://schemas.microsoft.com/office/drawing/2014/main" xmlns="" id="{389C37A9-EDCD-4F17-B9BD-FB64E1D11737}"/>
              </a:ext>
            </a:extLst>
          </p:cNvPr>
          <p:cNvSpPr>
            <a:spLocks noGrp="1" noChangeArrowheads="1"/>
          </p:cNvSpPr>
          <p:nvPr>
            <p:ph type="title"/>
          </p:nvPr>
        </p:nvSpPr>
        <p:spPr bwMode="auto">
          <a:xfrm>
            <a:off x="207354" y="343657"/>
            <a:ext cx="7019925" cy="514246"/>
          </a:xfrm>
          <a:ln>
            <a:miter lim="800000"/>
            <a:headEnd/>
            <a:tailEnd/>
          </a:ln>
        </p:spPr>
        <p:txBody>
          <a:bodyPr vert="horz" wrap="square" lIns="91440" tIns="45720" rIns="91440" bIns="45720" numCol="1" anchor="t" anchorCtr="0" compatLnSpc="1">
            <a:prstTxWarp prst="textNoShape">
              <a:avLst/>
            </a:prstTxWarp>
            <a:noAutofit/>
          </a:bodyPr>
          <a:lstStyle/>
          <a:p>
            <a:pPr marL="360000" algn="l">
              <a:defRPr/>
            </a:pPr>
            <a:r>
              <a:rPr lang="pt-BR" sz="2400" b="1" cap="all" dirty="0"/>
              <a:t>3. Rastreabilidade</a:t>
            </a:r>
          </a:p>
        </p:txBody>
      </p:sp>
      <p:pic>
        <p:nvPicPr>
          <p:cNvPr id="8" name="Imagem 7">
            <a:extLst>
              <a:ext uri="{FF2B5EF4-FFF2-40B4-BE49-F238E27FC236}">
                <a16:creationId xmlns:a16="http://schemas.microsoft.com/office/drawing/2014/main" xmlns="" id="{F2594CAC-1E3F-4BB3-92D3-779795CAB9C3}"/>
              </a:ext>
            </a:extLst>
          </p:cNvPr>
          <p:cNvPicPr>
            <a:picLocks noChangeAspect="1"/>
          </p:cNvPicPr>
          <p:nvPr/>
        </p:nvPicPr>
        <p:blipFill>
          <a:blip r:embed="rId2"/>
          <a:stretch>
            <a:fillRect/>
          </a:stretch>
        </p:blipFill>
        <p:spPr>
          <a:xfrm>
            <a:off x="601357" y="1988840"/>
            <a:ext cx="7823899" cy="3811445"/>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tib.org.br/entib/imagens/CAB_ENTIB_conteudo_programati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3" y="485499"/>
            <a:ext cx="9159813" cy="453009"/>
          </a:xfrm>
          <a:prstGeom prst="rect">
            <a:avLst/>
          </a:prstGeom>
          <a:noFill/>
          <a:extLst>
            <a:ext uri="{909E8E84-426E-40DD-AFC4-6F175D3DCCD1}">
              <a14:hiddenFill xmlns:a14="http://schemas.microsoft.com/office/drawing/2010/main">
                <a:solidFill>
                  <a:srgbClr val="FFFFFF"/>
                </a:solidFill>
              </a14:hiddenFill>
            </a:ext>
          </a:extLst>
        </p:spPr>
      </p:pic>
      <p:sp>
        <p:nvSpPr>
          <p:cNvPr id="4" name="Espaço Reservado para Conteúdo 3"/>
          <p:cNvSpPr>
            <a:spLocks noGrp="1"/>
          </p:cNvSpPr>
          <p:nvPr>
            <p:ph idx="1"/>
          </p:nvPr>
        </p:nvSpPr>
        <p:spPr/>
        <p:txBody>
          <a:bodyPr>
            <a:normAutofit/>
          </a:bodyPr>
          <a:lstStyle/>
          <a:p>
            <a:pPr marL="0" indent="0">
              <a:buNone/>
            </a:pPr>
            <a:r>
              <a:rPr lang="pt-BR" sz="1400" b="1" dirty="0">
                <a:solidFill>
                  <a:schemeClr val="accent1"/>
                </a:solidFill>
              </a:rPr>
              <a:t>5 - Critérios de aceitação de um instrumento de medição</a:t>
            </a:r>
            <a:endParaRPr lang="pt-BR" sz="1400" dirty="0">
              <a:solidFill>
                <a:schemeClr val="accent1"/>
              </a:solidFill>
            </a:endParaRPr>
          </a:p>
          <a:p>
            <a:pPr lvl="0"/>
            <a:r>
              <a:rPr lang="pt-BR" sz="1400" dirty="0"/>
              <a:t>Limites de aceitação</a:t>
            </a:r>
          </a:p>
          <a:p>
            <a:pPr lvl="0"/>
            <a:r>
              <a:rPr lang="pt-BR" sz="1400" dirty="0"/>
              <a:t>Determinação de erro máximo admissível</a:t>
            </a:r>
          </a:p>
          <a:p>
            <a:pPr lvl="0"/>
            <a:r>
              <a:rPr lang="pt-BR" sz="1400" dirty="0"/>
              <a:t>Passo a passo para determinar o critério de aceitação</a:t>
            </a:r>
          </a:p>
          <a:p>
            <a:pPr lvl="0"/>
            <a:r>
              <a:rPr lang="pt-BR" sz="1400" dirty="0"/>
              <a:t>Escolha correta do instrumento</a:t>
            </a:r>
          </a:p>
          <a:p>
            <a:pPr marL="0" indent="0">
              <a:buNone/>
            </a:pPr>
            <a:r>
              <a:rPr lang="pt-BR" sz="1400" b="1" dirty="0">
                <a:solidFill>
                  <a:schemeClr val="accent1"/>
                </a:solidFill>
              </a:rPr>
              <a:t>6 - Análise crítica de certificados de calibração</a:t>
            </a:r>
            <a:endParaRPr lang="pt-BR" sz="1400" dirty="0">
              <a:solidFill>
                <a:schemeClr val="accent1"/>
              </a:solidFill>
            </a:endParaRPr>
          </a:p>
          <a:p>
            <a:pPr lvl="0"/>
            <a:r>
              <a:rPr lang="pt-BR" sz="1400" dirty="0"/>
              <a:t>Conteúdo de um certificado</a:t>
            </a:r>
          </a:p>
          <a:p>
            <a:pPr lvl="0"/>
            <a:r>
              <a:rPr lang="pt-BR" sz="1400" dirty="0"/>
              <a:t>Exercícios</a:t>
            </a:r>
          </a:p>
          <a:p>
            <a:pPr marL="0" indent="0">
              <a:buNone/>
            </a:pPr>
            <a:r>
              <a:rPr lang="pt-BR" sz="1400" b="1" dirty="0">
                <a:solidFill>
                  <a:schemeClr val="accent1"/>
                </a:solidFill>
              </a:rPr>
              <a:t>7 - Verificação intermediária</a:t>
            </a:r>
            <a:endParaRPr lang="pt-BR" sz="1400" dirty="0">
              <a:solidFill>
                <a:schemeClr val="accent1"/>
              </a:solidFill>
            </a:endParaRPr>
          </a:p>
          <a:p>
            <a:pPr lvl="0"/>
            <a:r>
              <a:rPr lang="pt-BR" sz="1400" dirty="0"/>
              <a:t>Periodicidade de calibração</a:t>
            </a:r>
          </a:p>
          <a:p>
            <a:pPr lvl="0"/>
            <a:r>
              <a:rPr lang="pt-BR" sz="1400" dirty="0"/>
              <a:t>Método de Schumacher</a:t>
            </a:r>
          </a:p>
          <a:p>
            <a:pPr lvl="0"/>
            <a:r>
              <a:rPr lang="pt-BR" sz="1400" dirty="0"/>
              <a:t>Carta de controle</a:t>
            </a:r>
          </a:p>
          <a:p>
            <a:pPr marL="0" indent="0">
              <a:buNone/>
            </a:pPr>
            <a:r>
              <a:rPr lang="pt-BR" sz="1400" b="1" dirty="0">
                <a:solidFill>
                  <a:schemeClr val="accent1"/>
                </a:solidFill>
              </a:rPr>
              <a:t>8 - Fluxograma de uma análise crítica de certificado</a:t>
            </a:r>
            <a:endParaRPr lang="pt-BR" sz="1400" dirty="0">
              <a:solidFill>
                <a:schemeClr val="accent1"/>
              </a:solidFill>
            </a:endParaRPr>
          </a:p>
          <a:p>
            <a:endParaRPr lang="pt-BR" sz="1400" dirty="0"/>
          </a:p>
        </p:txBody>
      </p:sp>
    </p:spTree>
    <p:extLst>
      <p:ext uri="{BB962C8B-B14F-4D97-AF65-F5344CB8AC3E}">
        <p14:creationId xmlns:p14="http://schemas.microsoft.com/office/powerpoint/2010/main" val="3758012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bwMode="auto">
          <a:xfrm>
            <a:off x="375807" y="1546008"/>
            <a:ext cx="7920000" cy="4320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68288" indent="0" algn="just">
              <a:buNone/>
            </a:pPr>
            <a:r>
              <a:rPr lang="pt-BR" sz="1800" dirty="0"/>
              <a:t>A </a:t>
            </a:r>
            <a:r>
              <a:rPr lang="pt-BR" sz="1800" u="sng" dirty="0"/>
              <a:t>ABNT NBR ISO/IEC 17025</a:t>
            </a:r>
            <a:r>
              <a:rPr lang="pt-BR" sz="1800" dirty="0"/>
              <a:t> estabelece os requisitos de competência para laboratórios de calibração e de ensaio. Sua implementação é imprescindível para laboratórios que desejam assegurar, além da confiabilidade do sistema do seu sistema de gestão, sua competência para as calibrações e ensaios que realiza. O instrumento que permite que esta competência seja assegurada é a </a:t>
            </a:r>
            <a:r>
              <a:rPr lang="pt-BR" sz="1800" b="1" u="sng" dirty="0"/>
              <a:t>acreditação de laboratórios</a:t>
            </a:r>
            <a:r>
              <a:rPr lang="pt-BR" sz="1800" dirty="0"/>
              <a:t>, concedida por um organismo oficial que trabalhe de acordo com requisitos e práticas internacionais.</a:t>
            </a:r>
          </a:p>
          <a:p>
            <a:pPr marL="268288" indent="0" algn="just">
              <a:buNone/>
            </a:pPr>
            <a:r>
              <a:rPr lang="pt-BR" sz="1800" b="1" dirty="0" smtClean="0">
                <a:solidFill>
                  <a:schemeClr val="accent2"/>
                </a:solidFill>
              </a:rPr>
              <a:t/>
            </a:r>
            <a:br>
              <a:rPr lang="pt-BR" sz="1800" b="1" dirty="0" smtClean="0">
                <a:solidFill>
                  <a:schemeClr val="accent2"/>
                </a:solidFill>
              </a:rPr>
            </a:br>
            <a:r>
              <a:rPr lang="pt-BR" sz="1800" b="1" dirty="0" smtClean="0">
                <a:solidFill>
                  <a:schemeClr val="accent2"/>
                </a:solidFill>
              </a:rPr>
              <a:t>O </a:t>
            </a:r>
            <a:r>
              <a:rPr lang="pt-BR" sz="1800" b="1" dirty="0">
                <a:solidFill>
                  <a:schemeClr val="accent2"/>
                </a:solidFill>
              </a:rPr>
              <a:t>que é acreditação?</a:t>
            </a:r>
          </a:p>
          <a:p>
            <a:pPr marL="268288" lvl="0" indent="0" algn="just">
              <a:buNone/>
            </a:pPr>
            <a:r>
              <a:rPr lang="pt-BR" sz="1800" dirty="0"/>
              <a:t>É atestação de terceira parte, comunicando </a:t>
            </a:r>
            <a:r>
              <a:rPr lang="pt-BR" sz="1800" b="1" dirty="0"/>
              <a:t>a demonstração formal da sua competência</a:t>
            </a:r>
            <a:r>
              <a:rPr lang="pt-BR" sz="1800" dirty="0"/>
              <a:t> para realizar </a:t>
            </a:r>
            <a:r>
              <a:rPr lang="pt-BR" sz="1800" b="1" dirty="0"/>
              <a:t>tarefas específicas de avaliação da conformidade</a:t>
            </a:r>
            <a:r>
              <a:rPr lang="pt-BR" sz="1800" dirty="0"/>
              <a:t>. </a:t>
            </a:r>
          </a:p>
          <a:p>
            <a:pPr marL="268288" lvl="0" indent="0" algn="just">
              <a:buNone/>
            </a:pPr>
            <a:r>
              <a:rPr lang="pt-BR" sz="1800" dirty="0"/>
              <a:t>No </a:t>
            </a:r>
            <a:r>
              <a:rPr lang="pt-BR" sz="1800" b="1" dirty="0"/>
              <a:t>Inmetro </a:t>
            </a:r>
            <a:r>
              <a:rPr lang="pt-BR" sz="1800" dirty="0"/>
              <a:t>é de </a:t>
            </a:r>
            <a:r>
              <a:rPr lang="pt-BR" sz="1800" b="1" dirty="0"/>
              <a:t>caráter voluntário</a:t>
            </a:r>
            <a:r>
              <a:rPr lang="pt-BR" sz="1800" dirty="0"/>
              <a:t> e representa o reconhecimento formal da competência de um Organismo de Avaliação da Conformidade - OAC para </a:t>
            </a:r>
            <a:r>
              <a:rPr lang="pt-BR" sz="1800" b="1" dirty="0"/>
              <a:t>desenvolver tarefas específicas</a:t>
            </a:r>
            <a:r>
              <a:rPr lang="pt-BR" sz="1800" dirty="0"/>
              <a:t>, segundo requisitos estabelecidos.</a:t>
            </a:r>
          </a:p>
          <a:p>
            <a:pPr marL="360000" indent="0" algn="just">
              <a:lnSpc>
                <a:spcPct val="120000"/>
              </a:lnSpc>
              <a:spcBef>
                <a:spcPts val="400"/>
              </a:spcBef>
              <a:spcAft>
                <a:spcPts val="400"/>
              </a:spcAft>
              <a:buFontTx/>
              <a:buNone/>
              <a:tabLst>
                <a:tab pos="95250" algn="l"/>
              </a:tabLst>
              <a:defRPr/>
            </a:pPr>
            <a:endParaRPr lang="pt-BR" altLang="pt-BR" sz="1800" dirty="0">
              <a:latin typeface="+mj-lt"/>
            </a:endParaRPr>
          </a:p>
        </p:txBody>
      </p:sp>
      <p:sp>
        <p:nvSpPr>
          <p:cNvPr id="6" name="Rectangle 2">
            <a:extLst>
              <a:ext uri="{FF2B5EF4-FFF2-40B4-BE49-F238E27FC236}">
                <a16:creationId xmlns:a16="http://schemas.microsoft.com/office/drawing/2014/main" xmlns="" id="{1A945AC4-0EB2-41E8-9549-20E0307A086A}"/>
              </a:ext>
            </a:extLst>
          </p:cNvPr>
          <p:cNvSpPr>
            <a:spLocks noGrp="1" noChangeArrowheads="1"/>
          </p:cNvSpPr>
          <p:nvPr>
            <p:ph type="title"/>
          </p:nvPr>
        </p:nvSpPr>
        <p:spPr bwMode="auto">
          <a:xfrm>
            <a:off x="207354" y="343657"/>
            <a:ext cx="7019925" cy="514246"/>
          </a:xfrm>
          <a:ln>
            <a:miter lim="800000"/>
            <a:headEnd/>
            <a:tailEnd/>
          </a:ln>
        </p:spPr>
        <p:txBody>
          <a:bodyPr vert="horz" wrap="square" lIns="91440" tIns="45720" rIns="91440" bIns="45720" numCol="1" anchor="t" anchorCtr="0" compatLnSpc="1">
            <a:prstTxWarp prst="textNoShape">
              <a:avLst/>
            </a:prstTxWarp>
            <a:noAutofit/>
          </a:bodyPr>
          <a:lstStyle/>
          <a:p>
            <a:pPr marL="360000" algn="l">
              <a:defRPr/>
            </a:pPr>
            <a:r>
              <a:rPr lang="pt-BR" sz="2400" b="1" cap="all" dirty="0"/>
              <a:t>3. Rastreabilidade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4066968A-D9AE-45A4-B3D8-211B9E20A332}"/>
              </a:ext>
            </a:extLst>
          </p:cNvPr>
          <p:cNvSpPr>
            <a:spLocks noGrp="1" noChangeArrowheads="1"/>
          </p:cNvSpPr>
          <p:nvPr>
            <p:ph type="title"/>
          </p:nvPr>
        </p:nvSpPr>
        <p:spPr bwMode="auto">
          <a:xfrm>
            <a:off x="207354" y="343657"/>
            <a:ext cx="7019925" cy="514246"/>
          </a:xfrm>
          <a:ln>
            <a:miter lim="800000"/>
            <a:headEnd/>
            <a:tailEnd/>
          </a:ln>
        </p:spPr>
        <p:txBody>
          <a:bodyPr vert="horz" wrap="square" lIns="91440" tIns="45720" rIns="91440" bIns="45720" numCol="1" anchor="t" anchorCtr="0" compatLnSpc="1">
            <a:prstTxWarp prst="textNoShape">
              <a:avLst/>
            </a:prstTxWarp>
            <a:noAutofit/>
          </a:bodyPr>
          <a:lstStyle/>
          <a:p>
            <a:pPr marL="360000" algn="l">
              <a:defRPr/>
            </a:pPr>
            <a:r>
              <a:rPr lang="pt-BR" sz="2400" b="1" cap="all" dirty="0"/>
              <a:t>3. Rastreabilidade</a:t>
            </a:r>
          </a:p>
        </p:txBody>
      </p:sp>
      <p:sp>
        <p:nvSpPr>
          <p:cNvPr id="2" name="Espaço Reservado para Conteúdo 1"/>
          <p:cNvSpPr>
            <a:spLocks noGrp="1"/>
          </p:cNvSpPr>
          <p:nvPr>
            <p:ph idx="1"/>
          </p:nvPr>
        </p:nvSpPr>
        <p:spPr/>
        <p:txBody>
          <a:bodyPr>
            <a:normAutofit/>
          </a:bodyPr>
          <a:lstStyle/>
          <a:p>
            <a:pPr marL="0" indent="0">
              <a:buNone/>
            </a:pPr>
            <a:r>
              <a:rPr lang="pt-BR" sz="1800" b="1" dirty="0">
                <a:solidFill>
                  <a:schemeClr val="accent2"/>
                </a:solidFill>
              </a:rPr>
              <a:t>Acreditação de </a:t>
            </a:r>
            <a:r>
              <a:rPr lang="pt-BR" sz="1800" b="1" dirty="0" smtClean="0">
                <a:solidFill>
                  <a:schemeClr val="accent2"/>
                </a:solidFill>
              </a:rPr>
              <a:t>Laboratórios</a:t>
            </a:r>
          </a:p>
          <a:p>
            <a:pPr marL="0" indent="0">
              <a:buNone/>
            </a:pPr>
            <a:endParaRPr lang="pt-BR" sz="1000" dirty="0">
              <a:solidFill>
                <a:schemeClr val="accent2"/>
              </a:solidFill>
            </a:endParaRPr>
          </a:p>
          <a:p>
            <a:pPr lvl="0"/>
            <a:r>
              <a:rPr lang="pt-BR" sz="1800" dirty="0"/>
              <a:t>É concedida com base na </a:t>
            </a:r>
            <a:r>
              <a:rPr lang="pt-BR" sz="1800" b="1" dirty="0"/>
              <a:t>ISO/IEC 17025</a:t>
            </a:r>
            <a:endParaRPr lang="pt-BR" sz="1800" dirty="0"/>
          </a:p>
          <a:p>
            <a:pPr lvl="0"/>
            <a:r>
              <a:rPr lang="pt-BR" sz="1800" dirty="0"/>
              <a:t>É aberta a qualquer </a:t>
            </a:r>
            <a:r>
              <a:rPr lang="pt-BR" sz="1800" b="1" dirty="0"/>
              <a:t>laboratório que realize serviços de calibração e/ou de ensaios</a:t>
            </a:r>
            <a:r>
              <a:rPr lang="pt-BR" sz="1800" dirty="0"/>
              <a:t>, em atendimento à própria demanda interna ou de terceiros, independente ou vinculado a outra organização, público ou privado, nacional ou estrangeiro, independente do seu porte ou  área de atuação.</a:t>
            </a:r>
          </a:p>
          <a:p>
            <a:pPr lvl="0"/>
            <a:r>
              <a:rPr lang="pt-BR" sz="1800" dirty="0"/>
              <a:t>A acreditação de um laboratório de </a:t>
            </a:r>
            <a:r>
              <a:rPr lang="pt-BR" sz="1800" b="1" dirty="0"/>
              <a:t>calibração</a:t>
            </a:r>
            <a:r>
              <a:rPr lang="pt-BR" sz="1800" dirty="0"/>
              <a:t> é </a:t>
            </a:r>
            <a:r>
              <a:rPr lang="pt-BR" sz="1800" b="1" dirty="0"/>
              <a:t>concedida por especialidade da metrologia </a:t>
            </a:r>
            <a:r>
              <a:rPr lang="pt-BR" sz="1800" dirty="0"/>
              <a:t>para uma determinada relação de serviços, incluindo faixas e melhores capacidades de medição;</a:t>
            </a:r>
          </a:p>
          <a:p>
            <a:pPr lvl="0"/>
            <a:r>
              <a:rPr lang="pt-BR" sz="1800" dirty="0"/>
              <a:t>A acreditação de um laboratório de </a:t>
            </a:r>
            <a:r>
              <a:rPr lang="pt-BR" sz="1800" b="1" dirty="0"/>
              <a:t>ensaios</a:t>
            </a:r>
            <a:r>
              <a:rPr lang="pt-BR" sz="1800" dirty="0"/>
              <a:t> </a:t>
            </a:r>
            <a:r>
              <a:rPr lang="pt-BR" sz="1800" b="1" dirty="0"/>
              <a:t>é concedida por ensaio para</a:t>
            </a:r>
            <a:r>
              <a:rPr lang="pt-BR" sz="1800" dirty="0"/>
              <a:t> </a:t>
            </a:r>
            <a:r>
              <a:rPr lang="pt-BR" sz="1800" b="1" dirty="0"/>
              <a:t>atendimento a uma determinada norma</a:t>
            </a:r>
            <a:r>
              <a:rPr lang="pt-BR" sz="1800" dirty="0"/>
              <a:t> ou a um método de ensaio desenvolvido pelo próprio laboratório;</a:t>
            </a:r>
          </a:p>
          <a:p>
            <a:pPr lvl="0"/>
            <a:r>
              <a:rPr lang="pt-BR" sz="1800" dirty="0"/>
              <a:t>É concedida a laboratórios </a:t>
            </a:r>
            <a:r>
              <a:rPr lang="pt-BR" sz="1800" b="1" dirty="0"/>
              <a:t>permanentes, temporários ou móveis</a:t>
            </a:r>
            <a:r>
              <a:rPr lang="pt-BR" sz="1800" dirty="0"/>
              <a:t>, em serviços nas </a:t>
            </a:r>
            <a:r>
              <a:rPr lang="pt-BR" sz="1800" b="1" dirty="0"/>
              <a:t>próprias instalações do laboratório e/ou em campo</a:t>
            </a:r>
            <a:r>
              <a:rPr lang="pt-BR" sz="1800" dirty="0"/>
              <a:t>. </a:t>
            </a:r>
          </a:p>
          <a:p>
            <a:endParaRPr lang="pt-BR" sz="18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bwMode="auto">
          <a:xfrm>
            <a:off x="638643" y="1196975"/>
            <a:ext cx="82804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pt-BR" altLang="pt-BR" sz="1800" dirty="0">
                <a:solidFill>
                  <a:schemeClr val="accent2"/>
                </a:solidFill>
              </a:rPr>
              <a:t>Evidências</a:t>
            </a:r>
            <a:r>
              <a:rPr lang="pt-BR" altLang="pt-BR" sz="1800" b="0" dirty="0">
                <a:solidFill>
                  <a:schemeClr val="tx1"/>
                </a:solidFill>
              </a:rPr>
              <a:t/>
            </a:r>
            <a:br>
              <a:rPr lang="pt-BR" altLang="pt-BR" sz="1800" b="0" dirty="0">
                <a:solidFill>
                  <a:schemeClr val="tx1"/>
                </a:solidFill>
              </a:rPr>
            </a:br>
            <a:r>
              <a:rPr lang="pt-BR" altLang="pt-BR" sz="1800" b="0" dirty="0">
                <a:solidFill>
                  <a:schemeClr val="tx1"/>
                </a:solidFill>
              </a:rPr>
              <a:t>Logomarca da acreditação de laboratórios de calibração e de ensaio. </a:t>
            </a:r>
          </a:p>
        </p:txBody>
      </p:sp>
      <p:pic>
        <p:nvPicPr>
          <p:cNvPr id="501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2725" y="1989138"/>
            <a:ext cx="3638550"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0181" name="Retângulo 5"/>
          <p:cNvSpPr>
            <a:spLocks noChangeArrowheads="1"/>
          </p:cNvSpPr>
          <p:nvPr/>
        </p:nvSpPr>
        <p:spPr bwMode="auto">
          <a:xfrm>
            <a:off x="468313" y="5508625"/>
            <a:ext cx="8135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pt-BR" sz="1800" i="1" u="sng" dirty="0">
                <a:solidFill>
                  <a:schemeClr val="accent1"/>
                </a:solidFill>
                <a:latin typeface="+mj-lt"/>
              </a:rPr>
              <a:t>http://www.inmetro.gov.br/laboratorios/rbc/ </a:t>
            </a:r>
            <a:endParaRPr lang="pt-BR" altLang="pt-BR" sz="1800" i="1" u="sng" dirty="0">
              <a:solidFill>
                <a:schemeClr val="accent1"/>
              </a:solidFill>
              <a:latin typeface="+mj-lt"/>
            </a:endParaRPr>
          </a:p>
        </p:txBody>
      </p:sp>
      <p:sp>
        <p:nvSpPr>
          <p:cNvPr id="6" name="Rectangle 2">
            <a:extLst>
              <a:ext uri="{FF2B5EF4-FFF2-40B4-BE49-F238E27FC236}">
                <a16:creationId xmlns:a16="http://schemas.microsoft.com/office/drawing/2014/main" xmlns="" id="{086AAC26-9D02-4CD0-9EC6-170F138795EC}"/>
              </a:ext>
            </a:extLst>
          </p:cNvPr>
          <p:cNvSpPr txBox="1">
            <a:spLocks noChangeArrowheads="1"/>
          </p:cNvSpPr>
          <p:nvPr/>
        </p:nvSpPr>
        <p:spPr bwMode="auto">
          <a:xfrm>
            <a:off x="207354" y="343657"/>
            <a:ext cx="7019925" cy="514246"/>
          </a:xfrm>
          <a:prstGeom prst="rect">
            <a:avLst/>
          </a:prstGeom>
          <a:ln>
            <a:miter lim="800000"/>
            <a:headEnd/>
            <a:tailEnd/>
          </a:ln>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360000">
              <a:defRPr/>
            </a:pPr>
            <a:r>
              <a:rPr lang="pt-BR" sz="2400" b="1" cap="all" dirty="0">
                <a:solidFill>
                  <a:schemeClr val="accent1"/>
                </a:solidFill>
              </a:rPr>
              <a:t>3. Rastreabilidade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95350" y="1165286"/>
            <a:ext cx="8090476" cy="464871"/>
          </a:xfrm>
          <a:prstGeom prst="rect">
            <a:avLst/>
          </a:prstGeom>
        </p:spPr>
        <p:txBody>
          <a:bodyPr wrap="square">
            <a:spAutoFit/>
          </a:bodyPr>
          <a:lstStyle/>
          <a:p>
            <a:pPr algn="just">
              <a:lnSpc>
                <a:spcPct val="150000"/>
              </a:lnSpc>
            </a:pPr>
            <a:r>
              <a:rPr lang="pt-BR" b="1" cap="all" dirty="0">
                <a:solidFill>
                  <a:schemeClr val="accent2"/>
                </a:solidFill>
              </a:rPr>
              <a:t>Sistema internacional de unidades (si)</a:t>
            </a:r>
          </a:p>
        </p:txBody>
      </p:sp>
      <p:sp>
        <p:nvSpPr>
          <p:cNvPr id="4" name="Retângulo 3"/>
          <p:cNvSpPr/>
          <p:nvPr/>
        </p:nvSpPr>
        <p:spPr>
          <a:xfrm>
            <a:off x="595350" y="1887394"/>
            <a:ext cx="7920000" cy="3373359"/>
          </a:xfrm>
          <a:prstGeom prst="rect">
            <a:avLst/>
          </a:prstGeom>
        </p:spPr>
        <p:txBody>
          <a:bodyPr wrap="square">
            <a:spAutoFit/>
          </a:bodyPr>
          <a:lstStyle/>
          <a:p>
            <a:pPr algn="just">
              <a:lnSpc>
                <a:spcPct val="150000"/>
              </a:lnSpc>
            </a:pPr>
            <a:r>
              <a:rPr lang="pt-BR" dirty="0"/>
              <a:t>Algumas características do SI:</a:t>
            </a:r>
          </a:p>
          <a:p>
            <a:pPr marL="285750" indent="-285750" algn="just">
              <a:lnSpc>
                <a:spcPct val="150000"/>
              </a:lnSpc>
              <a:buFont typeface="Wingdings" panose="05000000000000000000" pitchFamily="2" charset="2"/>
              <a:buChar char="§"/>
            </a:pPr>
            <a:r>
              <a:rPr lang="pt-BR" dirty="0"/>
              <a:t>unidades de base únicas, que podem ser reproduzidas e realizadas em qualquer</a:t>
            </a:r>
            <a:br>
              <a:rPr lang="pt-BR" dirty="0"/>
            </a:br>
            <a:r>
              <a:rPr lang="pt-BR" dirty="0"/>
              <a:t>lugar do mundo</a:t>
            </a:r>
          </a:p>
          <a:p>
            <a:pPr marL="285750" indent="-285750" algn="just">
              <a:lnSpc>
                <a:spcPct val="150000"/>
              </a:lnSpc>
              <a:buFont typeface="Wingdings" panose="05000000000000000000" pitchFamily="2" charset="2"/>
              <a:buChar char="§"/>
            </a:pPr>
            <a:r>
              <a:rPr lang="pt-BR" dirty="0"/>
              <a:t>poucas unidades de base, separadas e independentes</a:t>
            </a:r>
          </a:p>
          <a:p>
            <a:pPr marL="285750" indent="-285750" algn="just">
              <a:lnSpc>
                <a:spcPct val="150000"/>
              </a:lnSpc>
              <a:buFont typeface="Wingdings" panose="05000000000000000000" pitchFamily="2" charset="2"/>
              <a:buChar char="§"/>
            </a:pPr>
            <a:r>
              <a:rPr lang="pt-BR" dirty="0"/>
              <a:t>coerente, de modo que a combinação de unidades existentes produz outras unidades sem a necessidade de constantes.</a:t>
            </a:r>
          </a:p>
          <a:p>
            <a:pPr algn="just">
              <a:lnSpc>
                <a:spcPct val="150000"/>
              </a:lnSpc>
            </a:pPr>
            <a:r>
              <a:rPr lang="pt-BR" dirty="0"/>
              <a:t>No SI existem duas classes de unidades de medida: as unidades de base e as unidades derivadas. </a:t>
            </a:r>
          </a:p>
        </p:txBody>
      </p:sp>
      <p:sp>
        <p:nvSpPr>
          <p:cNvPr id="8" name="Título 1">
            <a:extLst>
              <a:ext uri="{FF2B5EF4-FFF2-40B4-BE49-F238E27FC236}">
                <a16:creationId xmlns:a16="http://schemas.microsoft.com/office/drawing/2014/main" xmlns="" id="{64183329-8344-44B8-AD2B-F3E1F39EB94B}"/>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1968434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486308" y="1072899"/>
            <a:ext cx="8090476" cy="464871"/>
          </a:xfrm>
          <a:prstGeom prst="rect">
            <a:avLst/>
          </a:prstGeom>
        </p:spPr>
        <p:txBody>
          <a:bodyPr wrap="square">
            <a:spAutoFit/>
          </a:bodyPr>
          <a:lstStyle/>
          <a:p>
            <a:pPr algn="just">
              <a:lnSpc>
                <a:spcPct val="150000"/>
              </a:lnSpc>
            </a:pPr>
            <a:r>
              <a:rPr lang="pt-BR" b="1" cap="all" dirty="0">
                <a:solidFill>
                  <a:schemeClr val="accent2"/>
                </a:solidFill>
              </a:rPr>
              <a:t>Sistema internacional de unidades (si)</a:t>
            </a:r>
          </a:p>
        </p:txBody>
      </p:sp>
      <p:sp>
        <p:nvSpPr>
          <p:cNvPr id="4" name="Retângulo 3"/>
          <p:cNvSpPr/>
          <p:nvPr/>
        </p:nvSpPr>
        <p:spPr>
          <a:xfrm>
            <a:off x="486308" y="1842570"/>
            <a:ext cx="7920000" cy="4413516"/>
          </a:xfrm>
          <a:prstGeom prst="rect">
            <a:avLst/>
          </a:prstGeom>
        </p:spPr>
        <p:txBody>
          <a:bodyPr wrap="square">
            <a:spAutoFit/>
          </a:bodyPr>
          <a:lstStyle/>
          <a:p>
            <a:pPr algn="just">
              <a:lnSpc>
                <a:spcPct val="120000"/>
              </a:lnSpc>
            </a:pPr>
            <a:r>
              <a:rPr lang="pt-BR" b="1" dirty="0">
                <a:solidFill>
                  <a:schemeClr val="accent1"/>
                </a:solidFill>
              </a:rPr>
              <a:t>a) Unidades de base</a:t>
            </a:r>
          </a:p>
          <a:p>
            <a:pPr algn="just">
              <a:lnSpc>
                <a:spcPct val="120000"/>
              </a:lnSpc>
            </a:pPr>
            <a:r>
              <a:rPr lang="pt-BR" i="1" dirty="0"/>
              <a:t>Unidade de medida que é adotada por convenção para uma grandeza de base</a:t>
            </a:r>
            <a:r>
              <a:rPr lang="pt-BR" dirty="0"/>
              <a:t>. [VIM 2012]</a:t>
            </a:r>
          </a:p>
          <a:p>
            <a:pPr algn="just">
              <a:lnSpc>
                <a:spcPct val="120000"/>
              </a:lnSpc>
            </a:pPr>
            <a:r>
              <a:rPr lang="pt-BR" dirty="0"/>
              <a:t>As unidades de base são sete grandezas físicas independentes. As novas definições em vigor, desde 20 de maio de 2019, e os símbolos das unidades de base estão apresentados a seguir. </a:t>
            </a:r>
          </a:p>
          <a:p>
            <a:pPr algn="just">
              <a:lnSpc>
                <a:spcPct val="120000"/>
              </a:lnSpc>
            </a:pPr>
            <a:r>
              <a:rPr lang="pt-BR" b="1" dirty="0">
                <a:solidFill>
                  <a:schemeClr val="accent1"/>
                </a:solidFill>
              </a:rPr>
              <a:t>b) Unidades derivadas</a:t>
            </a:r>
          </a:p>
          <a:p>
            <a:pPr algn="just">
              <a:lnSpc>
                <a:spcPct val="120000"/>
              </a:lnSpc>
            </a:pPr>
            <a:r>
              <a:rPr lang="pt-BR" i="1" dirty="0"/>
              <a:t>Unidade de medida de uma grandeza derivada</a:t>
            </a:r>
            <a:r>
              <a:rPr lang="pt-BR" dirty="0"/>
              <a:t>. [VIM 2012]</a:t>
            </a:r>
          </a:p>
          <a:p>
            <a:pPr algn="just">
              <a:lnSpc>
                <a:spcPct val="120000"/>
              </a:lnSpc>
            </a:pPr>
            <a:r>
              <a:rPr lang="pt-BR" dirty="0"/>
              <a:t>São unidades formadas pela combinação das unidades de base segundo relações matemáticas que correlacionam as correspondentes grandezas. A seguir são apresentados alguns exemplos de unidades de base e derivadas.</a:t>
            </a:r>
          </a:p>
          <a:p>
            <a:pPr algn="just">
              <a:lnSpc>
                <a:spcPct val="120000"/>
              </a:lnSpc>
            </a:pPr>
            <a:endParaRPr lang="pt-BR" dirty="0" smtClean="0">
              <a:solidFill>
                <a:schemeClr val="accent1"/>
              </a:solidFill>
            </a:endParaRPr>
          </a:p>
          <a:p>
            <a:pPr algn="just">
              <a:lnSpc>
                <a:spcPct val="120000"/>
              </a:lnSpc>
            </a:pPr>
            <a:r>
              <a:rPr lang="pt-BR" b="1" dirty="0" smtClean="0">
                <a:solidFill>
                  <a:schemeClr val="accent2"/>
                </a:solidFill>
              </a:rPr>
              <a:t>Material </a:t>
            </a:r>
            <a:r>
              <a:rPr lang="pt-BR" b="1" dirty="0">
                <a:solidFill>
                  <a:schemeClr val="accent2"/>
                </a:solidFill>
              </a:rPr>
              <a:t>complementar – </a:t>
            </a:r>
            <a:r>
              <a:rPr lang="pt-BR" dirty="0">
                <a:solidFill>
                  <a:schemeClr val="accent1"/>
                </a:solidFill>
              </a:rPr>
              <a:t>ler a cartilha do SI elaborada pela SBM </a:t>
            </a:r>
          </a:p>
        </p:txBody>
      </p:sp>
      <p:sp>
        <p:nvSpPr>
          <p:cNvPr id="8" name="Título 1">
            <a:extLst>
              <a:ext uri="{FF2B5EF4-FFF2-40B4-BE49-F238E27FC236}">
                <a16:creationId xmlns:a16="http://schemas.microsoft.com/office/drawing/2014/main" xmlns="" id="{DB8D3FB9-0DE4-4984-BD2A-62EBDBAB8168}"/>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21422422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2044116" y="1055077"/>
            <a:ext cx="6171929" cy="5132145"/>
          </a:xfrm>
          <a:prstGeom prst="rect">
            <a:avLst/>
          </a:prstGeom>
        </p:spPr>
      </p:pic>
      <p:sp>
        <p:nvSpPr>
          <p:cNvPr id="4" name="CaixaDeTexto 3"/>
          <p:cNvSpPr txBox="1"/>
          <p:nvPr/>
        </p:nvSpPr>
        <p:spPr>
          <a:xfrm>
            <a:off x="443916" y="3152818"/>
            <a:ext cx="1600200" cy="646331"/>
          </a:xfrm>
          <a:prstGeom prst="rect">
            <a:avLst/>
          </a:prstGeom>
          <a:noFill/>
        </p:spPr>
        <p:txBody>
          <a:bodyPr wrap="square" rtlCol="0">
            <a:spAutoFit/>
          </a:bodyPr>
          <a:lstStyle/>
          <a:p>
            <a:pPr algn="ctr"/>
            <a:r>
              <a:rPr lang="pt-BR" b="1" dirty="0"/>
              <a:t>UNIDADES DE BASE DO SI</a:t>
            </a:r>
          </a:p>
        </p:txBody>
      </p:sp>
      <p:sp>
        <p:nvSpPr>
          <p:cNvPr id="8" name="Título 1">
            <a:extLst>
              <a:ext uri="{FF2B5EF4-FFF2-40B4-BE49-F238E27FC236}">
                <a16:creationId xmlns:a16="http://schemas.microsoft.com/office/drawing/2014/main" xmlns="" id="{837C0439-2D65-4EEF-9E80-C4C72CFDED61}"/>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39215453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74785" y="1164352"/>
            <a:ext cx="4651130" cy="369332"/>
          </a:xfrm>
          <a:prstGeom prst="rect">
            <a:avLst/>
          </a:prstGeom>
          <a:noFill/>
        </p:spPr>
        <p:txBody>
          <a:bodyPr wrap="square" rtlCol="0">
            <a:spAutoFit/>
          </a:bodyPr>
          <a:lstStyle/>
          <a:p>
            <a:pPr algn="ctr"/>
            <a:r>
              <a:rPr lang="pt-BR" b="1" dirty="0">
                <a:solidFill>
                  <a:schemeClr val="accent2"/>
                </a:solidFill>
              </a:rPr>
              <a:t>ALGUMAS UNIDADES DERIVADAS DO SI</a:t>
            </a:r>
          </a:p>
        </p:txBody>
      </p:sp>
      <p:pic>
        <p:nvPicPr>
          <p:cNvPr id="5" name="Imagem 4"/>
          <p:cNvPicPr>
            <a:picLocks noChangeAspect="1"/>
          </p:cNvPicPr>
          <p:nvPr/>
        </p:nvPicPr>
        <p:blipFill>
          <a:blip r:embed="rId2"/>
          <a:stretch>
            <a:fillRect/>
          </a:stretch>
        </p:blipFill>
        <p:spPr>
          <a:xfrm>
            <a:off x="874768" y="1657446"/>
            <a:ext cx="7217929" cy="4336953"/>
          </a:xfrm>
          <a:prstGeom prst="rect">
            <a:avLst/>
          </a:prstGeom>
        </p:spPr>
      </p:pic>
      <p:sp>
        <p:nvSpPr>
          <p:cNvPr id="8" name="Título 1">
            <a:extLst>
              <a:ext uri="{FF2B5EF4-FFF2-40B4-BE49-F238E27FC236}">
                <a16:creationId xmlns:a16="http://schemas.microsoft.com/office/drawing/2014/main" xmlns="" id="{EDE86233-B615-4B84-A22E-2878FD292A26}"/>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4015669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424874" y="1045187"/>
            <a:ext cx="8090476" cy="464871"/>
          </a:xfrm>
          <a:prstGeom prst="rect">
            <a:avLst/>
          </a:prstGeom>
        </p:spPr>
        <p:txBody>
          <a:bodyPr wrap="square">
            <a:spAutoFit/>
          </a:bodyPr>
          <a:lstStyle/>
          <a:p>
            <a:pPr algn="just">
              <a:lnSpc>
                <a:spcPct val="150000"/>
              </a:lnSpc>
            </a:pPr>
            <a:r>
              <a:rPr lang="pt-BR" b="1" dirty="0">
                <a:solidFill>
                  <a:schemeClr val="accent2"/>
                </a:solidFill>
              </a:rPr>
              <a:t>MULTIPLOS E SUBMULTIPLOS</a:t>
            </a:r>
            <a:endParaRPr lang="pt-BR" b="1" cap="all" dirty="0">
              <a:solidFill>
                <a:schemeClr val="accent2"/>
              </a:solidFill>
            </a:endParaRPr>
          </a:p>
        </p:txBody>
      </p:sp>
      <p:sp>
        <p:nvSpPr>
          <p:cNvPr id="5" name="Retângulo 4"/>
          <p:cNvSpPr/>
          <p:nvPr/>
        </p:nvSpPr>
        <p:spPr>
          <a:xfrm>
            <a:off x="424873" y="1510058"/>
            <a:ext cx="8090477" cy="734945"/>
          </a:xfrm>
          <a:prstGeom prst="rect">
            <a:avLst/>
          </a:prstGeom>
        </p:spPr>
        <p:txBody>
          <a:bodyPr wrap="square">
            <a:spAutoFit/>
          </a:bodyPr>
          <a:lstStyle/>
          <a:p>
            <a:pPr algn="just">
              <a:lnSpc>
                <a:spcPct val="120000"/>
              </a:lnSpc>
            </a:pPr>
            <a:r>
              <a:rPr lang="pt-BR" dirty="0"/>
              <a:t>No SI foram definidos múltiplos e submúltiplos, com a nomenclatura e simbologia dada na Tabela a seguir.</a:t>
            </a:r>
          </a:p>
        </p:txBody>
      </p:sp>
      <p:pic>
        <p:nvPicPr>
          <p:cNvPr id="3" name="Imagem 2"/>
          <p:cNvPicPr>
            <a:picLocks noChangeAspect="1"/>
          </p:cNvPicPr>
          <p:nvPr/>
        </p:nvPicPr>
        <p:blipFill>
          <a:blip r:embed="rId2"/>
          <a:stretch>
            <a:fillRect/>
          </a:stretch>
        </p:blipFill>
        <p:spPr>
          <a:xfrm>
            <a:off x="814771" y="2315412"/>
            <a:ext cx="7310682" cy="3600450"/>
          </a:xfrm>
          <a:prstGeom prst="rect">
            <a:avLst/>
          </a:prstGeom>
        </p:spPr>
      </p:pic>
      <p:sp>
        <p:nvSpPr>
          <p:cNvPr id="8" name="Título 1">
            <a:extLst>
              <a:ext uri="{FF2B5EF4-FFF2-40B4-BE49-F238E27FC236}">
                <a16:creationId xmlns:a16="http://schemas.microsoft.com/office/drawing/2014/main" xmlns="" id="{F53DDE28-CBBC-4744-AC5F-DA4C4B7BC361}"/>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2853134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424874" y="1045187"/>
            <a:ext cx="8090476" cy="464871"/>
          </a:xfrm>
          <a:prstGeom prst="rect">
            <a:avLst/>
          </a:prstGeom>
        </p:spPr>
        <p:txBody>
          <a:bodyPr wrap="square">
            <a:spAutoFit/>
          </a:bodyPr>
          <a:lstStyle/>
          <a:p>
            <a:pPr algn="just">
              <a:lnSpc>
                <a:spcPct val="150000"/>
              </a:lnSpc>
            </a:pPr>
            <a:r>
              <a:rPr lang="pt-BR" b="1" dirty="0">
                <a:solidFill>
                  <a:schemeClr val="accent2"/>
                </a:solidFill>
              </a:rPr>
              <a:t>REGRAS PARA GRAFIA DAS UNIDADES E SÍMBOLOS DO SI</a:t>
            </a:r>
            <a:endParaRPr lang="pt-BR" b="1" cap="all" dirty="0">
              <a:solidFill>
                <a:schemeClr val="accent2"/>
              </a:solidFill>
            </a:endParaRPr>
          </a:p>
        </p:txBody>
      </p:sp>
      <p:sp>
        <p:nvSpPr>
          <p:cNvPr id="5" name="Retângulo 4"/>
          <p:cNvSpPr/>
          <p:nvPr/>
        </p:nvSpPr>
        <p:spPr>
          <a:xfrm>
            <a:off x="510112" y="1847252"/>
            <a:ext cx="7920000" cy="4391330"/>
          </a:xfrm>
          <a:prstGeom prst="rect">
            <a:avLst/>
          </a:prstGeom>
        </p:spPr>
        <p:txBody>
          <a:bodyPr wrap="square">
            <a:spAutoFit/>
          </a:bodyPr>
          <a:lstStyle/>
          <a:p>
            <a:pPr algn="just">
              <a:lnSpc>
                <a:spcPct val="120000"/>
              </a:lnSpc>
            </a:pPr>
            <a:r>
              <a:rPr lang="pt-BR" dirty="0"/>
              <a:t>As regras de grafia dos símbolos e das unidades foram inicialmente propostas pela 9ª CGPM, em 1948. Em seguida, foram adotadas pela ISO/TC 12 (ISO 31, Grandezas e Unidades). Algumas regras são apresentadas a seguir.</a:t>
            </a:r>
          </a:p>
          <a:p>
            <a:pPr algn="just">
              <a:lnSpc>
                <a:spcPct val="120000"/>
              </a:lnSpc>
            </a:pPr>
            <a:r>
              <a:rPr lang="pt-BR" b="1" dirty="0"/>
              <a:t>1) </a:t>
            </a:r>
            <a:r>
              <a:rPr lang="pt-BR" dirty="0"/>
              <a:t>Os símbolos são expressos com letras minúsculas e em caracteres romanos.</a:t>
            </a:r>
            <a:br>
              <a:rPr lang="pt-BR" dirty="0"/>
            </a:br>
            <a:r>
              <a:rPr lang="pt-BR" b="1" dirty="0"/>
              <a:t>Exemplo: </a:t>
            </a:r>
            <a:r>
              <a:rPr lang="pt-BR" dirty="0"/>
              <a:t>metro (m), segundo (s).</a:t>
            </a:r>
          </a:p>
          <a:p>
            <a:pPr algn="just">
              <a:lnSpc>
                <a:spcPct val="120000"/>
              </a:lnSpc>
            </a:pPr>
            <a:r>
              <a:rPr lang="pt-BR" dirty="0"/>
              <a:t>As exceções são a letra grega Ω1 e a unidade litro, que também pode ser escrita com L. O litro não é uma unidade do SI.</a:t>
            </a:r>
          </a:p>
          <a:p>
            <a:pPr algn="just">
              <a:lnSpc>
                <a:spcPct val="120000"/>
              </a:lnSpc>
            </a:pPr>
            <a:endParaRPr lang="pt-BR" dirty="0"/>
          </a:p>
          <a:p>
            <a:pPr algn="just">
              <a:lnSpc>
                <a:spcPct val="120000"/>
              </a:lnSpc>
            </a:pPr>
            <a:r>
              <a:rPr lang="pt-BR" b="1" dirty="0"/>
              <a:t>2) </a:t>
            </a:r>
            <a:r>
              <a:rPr lang="pt-BR" dirty="0"/>
              <a:t>Se o nome da unidade é um nome próprio, a primeira letra do símbolo é maiúscula, porém, escreve-se por extenso com letra minúscula.</a:t>
            </a:r>
          </a:p>
          <a:p>
            <a:pPr algn="just">
              <a:lnSpc>
                <a:spcPct val="120000"/>
              </a:lnSpc>
            </a:pPr>
            <a:r>
              <a:rPr lang="pt-BR" b="1" dirty="0"/>
              <a:t>Exemplo: </a:t>
            </a:r>
            <a:r>
              <a:rPr lang="pt-BR" dirty="0"/>
              <a:t>pascal (</a:t>
            </a:r>
            <a:r>
              <a:rPr lang="pt-BR" dirty="0" err="1"/>
              <a:t>Pa</a:t>
            </a:r>
            <a:r>
              <a:rPr lang="pt-BR" dirty="0"/>
              <a:t>), kelvin (K).</a:t>
            </a:r>
          </a:p>
          <a:p>
            <a:pPr algn="just">
              <a:lnSpc>
                <a:spcPct val="120000"/>
              </a:lnSpc>
            </a:pPr>
            <a:r>
              <a:rPr lang="pt-BR" dirty="0"/>
              <a:t>A grafia de °C é grau Celsius, pois a unidade grau começa com letra minúscula, e Celsius é um adjetivo, começando com letra maiúscula porque é um nome próprio.</a:t>
            </a:r>
          </a:p>
        </p:txBody>
      </p:sp>
      <p:sp>
        <p:nvSpPr>
          <p:cNvPr id="8" name="Título 1">
            <a:extLst>
              <a:ext uri="{FF2B5EF4-FFF2-40B4-BE49-F238E27FC236}">
                <a16:creationId xmlns:a16="http://schemas.microsoft.com/office/drawing/2014/main" xmlns="" id="{E9B9C319-F0BB-4DB0-A263-F9336459E782}"/>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22235076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558025" y="1123752"/>
            <a:ext cx="8090476" cy="464871"/>
          </a:xfrm>
          <a:prstGeom prst="rect">
            <a:avLst/>
          </a:prstGeom>
        </p:spPr>
        <p:txBody>
          <a:bodyPr wrap="square">
            <a:spAutoFit/>
          </a:bodyPr>
          <a:lstStyle/>
          <a:p>
            <a:pPr algn="just">
              <a:lnSpc>
                <a:spcPct val="150000"/>
              </a:lnSpc>
            </a:pPr>
            <a:r>
              <a:rPr lang="pt-BR" b="1" dirty="0">
                <a:solidFill>
                  <a:schemeClr val="accent2"/>
                </a:solidFill>
              </a:rPr>
              <a:t>REGRAS PARA GRAFIA DAS UNIDADES E SÍMBOLOS DO SI</a:t>
            </a:r>
            <a:endParaRPr lang="pt-BR" b="1" cap="all" dirty="0">
              <a:solidFill>
                <a:schemeClr val="accent2"/>
              </a:solidFill>
            </a:endParaRPr>
          </a:p>
        </p:txBody>
      </p:sp>
      <p:sp>
        <p:nvSpPr>
          <p:cNvPr id="5" name="Retângulo 4"/>
          <p:cNvSpPr/>
          <p:nvPr/>
        </p:nvSpPr>
        <p:spPr>
          <a:xfrm>
            <a:off x="558025" y="1804325"/>
            <a:ext cx="7920000" cy="4391330"/>
          </a:xfrm>
          <a:prstGeom prst="rect">
            <a:avLst/>
          </a:prstGeom>
        </p:spPr>
        <p:txBody>
          <a:bodyPr wrap="square">
            <a:spAutoFit/>
          </a:bodyPr>
          <a:lstStyle/>
          <a:p>
            <a:pPr algn="just">
              <a:lnSpc>
                <a:spcPct val="120000"/>
              </a:lnSpc>
            </a:pPr>
            <a:r>
              <a:rPr lang="pt-BR" b="1" dirty="0"/>
              <a:t>3) </a:t>
            </a:r>
            <a:r>
              <a:rPr lang="pt-BR" dirty="0"/>
              <a:t>Os símbolos das unidades não têm plurais e não são seguidos por pontos.</a:t>
            </a:r>
          </a:p>
          <a:p>
            <a:pPr algn="just">
              <a:lnSpc>
                <a:spcPct val="120000"/>
              </a:lnSpc>
            </a:pPr>
            <a:r>
              <a:rPr lang="pt-BR" b="1" dirty="0"/>
              <a:t>Exemplo: </a:t>
            </a:r>
            <a:r>
              <a:rPr lang="pt-BR" dirty="0"/>
              <a:t>10 kg, 500 m, 25 s.</a:t>
            </a:r>
          </a:p>
          <a:p>
            <a:pPr algn="just">
              <a:lnSpc>
                <a:spcPct val="120000"/>
              </a:lnSpc>
            </a:pPr>
            <a:endParaRPr lang="pt-BR" dirty="0"/>
          </a:p>
          <a:p>
            <a:pPr algn="just">
              <a:lnSpc>
                <a:spcPct val="120000"/>
              </a:lnSpc>
            </a:pPr>
            <a:r>
              <a:rPr lang="pt-BR" b="1" dirty="0"/>
              <a:t>4) </a:t>
            </a:r>
            <a:r>
              <a:rPr lang="pt-BR" dirty="0"/>
              <a:t>No plural das unidades acrescenta-se apenas o “s” ao final da unidade.</a:t>
            </a:r>
          </a:p>
          <a:p>
            <a:pPr algn="just">
              <a:lnSpc>
                <a:spcPct val="120000"/>
              </a:lnSpc>
            </a:pPr>
            <a:r>
              <a:rPr lang="pt-BR" b="1" dirty="0"/>
              <a:t>Exemplo: </a:t>
            </a:r>
            <a:r>
              <a:rPr lang="pt-BR" dirty="0"/>
              <a:t>10 </a:t>
            </a:r>
            <a:r>
              <a:rPr lang="pt-BR" dirty="0" err="1"/>
              <a:t>pascals</a:t>
            </a:r>
            <a:r>
              <a:rPr lang="pt-BR" dirty="0"/>
              <a:t>, 80 newtons.</a:t>
            </a:r>
          </a:p>
          <a:p>
            <a:pPr algn="just">
              <a:lnSpc>
                <a:spcPct val="120000"/>
              </a:lnSpc>
            </a:pPr>
            <a:endParaRPr lang="pt-BR" b="1" dirty="0"/>
          </a:p>
          <a:p>
            <a:pPr algn="just">
              <a:lnSpc>
                <a:spcPct val="120000"/>
              </a:lnSpc>
            </a:pPr>
            <a:r>
              <a:rPr lang="pt-BR" b="1" dirty="0"/>
              <a:t>5) </a:t>
            </a:r>
            <a:r>
              <a:rPr lang="pt-BR" dirty="0"/>
              <a:t>O kilograma, seus múltiplos e submúltiplos pertencem ao gênero masculino.</a:t>
            </a:r>
          </a:p>
          <a:p>
            <a:pPr algn="just">
              <a:lnSpc>
                <a:spcPct val="120000"/>
              </a:lnSpc>
            </a:pPr>
            <a:r>
              <a:rPr lang="pt-BR" b="1" dirty="0"/>
              <a:t>Exemplo: </a:t>
            </a:r>
            <a:r>
              <a:rPr lang="pt-BR" dirty="0"/>
              <a:t>duzentos </a:t>
            </a:r>
            <a:r>
              <a:rPr lang="pt-BR" dirty="0" err="1"/>
              <a:t>kilogramas</a:t>
            </a:r>
            <a:r>
              <a:rPr lang="pt-BR" dirty="0"/>
              <a:t>, um grama.</a:t>
            </a:r>
          </a:p>
          <a:p>
            <a:pPr algn="just">
              <a:lnSpc>
                <a:spcPct val="120000"/>
              </a:lnSpc>
            </a:pPr>
            <a:endParaRPr lang="pt-BR" dirty="0"/>
          </a:p>
          <a:p>
            <a:pPr algn="just">
              <a:lnSpc>
                <a:spcPct val="120000"/>
              </a:lnSpc>
            </a:pPr>
            <a:r>
              <a:rPr lang="pt-BR" b="1" dirty="0"/>
              <a:t>6) </a:t>
            </a:r>
            <a:r>
              <a:rPr lang="pt-BR" dirty="0"/>
              <a:t>Os símbolos das unidades devem estar separados, por um espaço, do seu valor numérico. </a:t>
            </a:r>
          </a:p>
          <a:p>
            <a:pPr algn="just">
              <a:lnSpc>
                <a:spcPct val="120000"/>
              </a:lnSpc>
            </a:pPr>
            <a:r>
              <a:rPr lang="pt-BR" dirty="0" err="1"/>
              <a:t>Ex</a:t>
            </a:r>
            <a:r>
              <a:rPr lang="pt-BR" dirty="0"/>
              <a:t>: 5 m; 70 °C....</a:t>
            </a:r>
          </a:p>
          <a:p>
            <a:pPr algn="just">
              <a:lnSpc>
                <a:spcPct val="120000"/>
              </a:lnSpc>
            </a:pPr>
            <a:endParaRPr lang="pt-BR" dirty="0"/>
          </a:p>
        </p:txBody>
      </p:sp>
      <p:sp>
        <p:nvSpPr>
          <p:cNvPr id="9" name="Título 1">
            <a:extLst>
              <a:ext uri="{FF2B5EF4-FFF2-40B4-BE49-F238E27FC236}">
                <a16:creationId xmlns:a16="http://schemas.microsoft.com/office/drawing/2014/main" xmlns="" id="{9D998102-1354-408D-8F6C-F46DD0CE076B}"/>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2382490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Conteúdo 2"/>
          <p:cNvSpPr>
            <a:spLocks noGrp="1"/>
          </p:cNvSpPr>
          <p:nvPr>
            <p:ph idx="1"/>
          </p:nvPr>
        </p:nvSpPr>
        <p:spPr>
          <a:xfrm>
            <a:off x="546847" y="1770716"/>
            <a:ext cx="8298049" cy="3464672"/>
          </a:xfrm>
        </p:spPr>
        <p:txBody>
          <a:bodyPr>
            <a:noAutofit/>
          </a:bodyPr>
          <a:lstStyle/>
          <a:p>
            <a:pPr algn="just">
              <a:lnSpc>
                <a:spcPct val="150000"/>
              </a:lnSpc>
              <a:spcBef>
                <a:spcPts val="400"/>
              </a:spcBef>
              <a:spcAft>
                <a:spcPts val="400"/>
              </a:spcAft>
              <a:buClr>
                <a:schemeClr val="accent1"/>
              </a:buClr>
              <a:buFont typeface="Wingdings" panose="05000000000000000000" pitchFamily="2" charset="2"/>
              <a:buChar char="ü"/>
              <a:defRPr/>
            </a:pPr>
            <a:r>
              <a:rPr lang="pt-BR" altLang="pt-BR" sz="1600" dirty="0">
                <a:latin typeface="+mj-lt"/>
              </a:rPr>
              <a:t>ABNT NBR ISO 9001:2015 – Sistemas de gestão da qualidade - Requisitos</a:t>
            </a:r>
          </a:p>
          <a:p>
            <a:pPr algn="just">
              <a:lnSpc>
                <a:spcPct val="150000"/>
              </a:lnSpc>
              <a:spcBef>
                <a:spcPts val="400"/>
              </a:spcBef>
              <a:spcAft>
                <a:spcPts val="400"/>
              </a:spcAft>
              <a:buClr>
                <a:schemeClr val="accent1"/>
              </a:buClr>
              <a:buFont typeface="Wingdings" panose="05000000000000000000" pitchFamily="2" charset="2"/>
              <a:buChar char="ü"/>
              <a:defRPr/>
            </a:pPr>
            <a:r>
              <a:rPr lang="pt-BR" altLang="pt-BR" sz="1600" dirty="0">
                <a:latin typeface="+mj-lt"/>
              </a:rPr>
              <a:t>ABNT NBR ISO/IEC 17025:2017 – Requisitos gerais para a competência de laboratórios de ensaio e calibração. </a:t>
            </a:r>
          </a:p>
          <a:p>
            <a:pPr algn="just">
              <a:lnSpc>
                <a:spcPct val="150000"/>
              </a:lnSpc>
              <a:spcBef>
                <a:spcPts val="400"/>
              </a:spcBef>
              <a:spcAft>
                <a:spcPts val="400"/>
              </a:spcAft>
              <a:buClr>
                <a:schemeClr val="accent1"/>
              </a:buClr>
              <a:buFont typeface="Wingdings" panose="05000000000000000000" pitchFamily="2" charset="2"/>
              <a:buChar char="ü"/>
              <a:defRPr/>
            </a:pPr>
            <a:r>
              <a:rPr lang="pt-BR" altLang="pt-BR" sz="1600" dirty="0">
                <a:latin typeface="+mj-lt"/>
              </a:rPr>
              <a:t>ABNT NBR ISO 10012:2005 – Sistemas de gestão da medição – Requisitos para os processos de medição e equipamentos de </a:t>
            </a:r>
            <a:r>
              <a:rPr lang="pt-BR" altLang="pt-BR" sz="1600" dirty="0" smtClean="0">
                <a:latin typeface="+mj-lt"/>
              </a:rPr>
              <a:t>medição</a:t>
            </a:r>
            <a:endParaRPr lang="pt-BR" altLang="pt-BR" sz="1600" dirty="0">
              <a:latin typeface="+mj-lt"/>
            </a:endParaRPr>
          </a:p>
        </p:txBody>
      </p:sp>
      <p:pic>
        <p:nvPicPr>
          <p:cNvPr id="5" name="Imagem 4"/>
          <p:cNvPicPr>
            <a:picLocks noChangeAspect="1"/>
          </p:cNvPicPr>
          <p:nvPr/>
        </p:nvPicPr>
        <p:blipFill>
          <a:blip r:embed="rId2"/>
          <a:stretch>
            <a:fillRect/>
          </a:stretch>
        </p:blipFill>
        <p:spPr>
          <a:xfrm>
            <a:off x="0" y="478151"/>
            <a:ext cx="9144000" cy="475260"/>
          </a:xfrm>
          <a:prstGeom prst="rect">
            <a:avLst/>
          </a:prstGeom>
        </p:spPr>
      </p:pic>
    </p:spTree>
    <p:extLst>
      <p:ext uri="{BB962C8B-B14F-4D97-AF65-F5344CB8AC3E}">
        <p14:creationId xmlns:p14="http://schemas.microsoft.com/office/powerpoint/2010/main" val="6259419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472787" y="1023116"/>
            <a:ext cx="8090476" cy="464871"/>
          </a:xfrm>
          <a:prstGeom prst="rect">
            <a:avLst/>
          </a:prstGeom>
        </p:spPr>
        <p:txBody>
          <a:bodyPr wrap="square">
            <a:spAutoFit/>
          </a:bodyPr>
          <a:lstStyle/>
          <a:p>
            <a:pPr algn="just">
              <a:lnSpc>
                <a:spcPct val="150000"/>
              </a:lnSpc>
            </a:pPr>
            <a:r>
              <a:rPr lang="pt-BR" b="1" dirty="0">
                <a:solidFill>
                  <a:schemeClr val="accent2"/>
                </a:solidFill>
              </a:rPr>
              <a:t>UNIDADES FORA DO SI </a:t>
            </a:r>
            <a:endParaRPr lang="pt-BR" b="1" cap="all" dirty="0">
              <a:solidFill>
                <a:schemeClr val="accent2"/>
              </a:solidFill>
            </a:endParaRPr>
          </a:p>
        </p:txBody>
      </p:sp>
      <p:sp>
        <p:nvSpPr>
          <p:cNvPr id="4" name="Retângulo 3"/>
          <p:cNvSpPr/>
          <p:nvPr/>
        </p:nvSpPr>
        <p:spPr>
          <a:xfrm>
            <a:off x="472787" y="1582036"/>
            <a:ext cx="7920000" cy="1295868"/>
          </a:xfrm>
          <a:prstGeom prst="rect">
            <a:avLst/>
          </a:prstGeom>
        </p:spPr>
        <p:txBody>
          <a:bodyPr wrap="square">
            <a:spAutoFit/>
          </a:bodyPr>
          <a:lstStyle/>
          <a:p>
            <a:pPr algn="just">
              <a:lnSpc>
                <a:spcPct val="150000"/>
              </a:lnSpc>
            </a:pPr>
            <a:r>
              <a:rPr lang="pt-BR" dirty="0"/>
              <a:t>É reconhecida pelo BIPM a necessidade de se utilizar unidades que, embora não façam parte do SI, sejam amplamente difundidas. Algumas dessas unidades são apresentadas na Tabela a seguir.</a:t>
            </a:r>
          </a:p>
        </p:txBody>
      </p:sp>
      <p:pic>
        <p:nvPicPr>
          <p:cNvPr id="3" name="Imagem 2"/>
          <p:cNvPicPr>
            <a:picLocks noChangeAspect="1"/>
          </p:cNvPicPr>
          <p:nvPr/>
        </p:nvPicPr>
        <p:blipFill>
          <a:blip r:embed="rId2"/>
          <a:stretch>
            <a:fillRect/>
          </a:stretch>
        </p:blipFill>
        <p:spPr>
          <a:xfrm>
            <a:off x="558024" y="3003482"/>
            <a:ext cx="7920001" cy="3105150"/>
          </a:xfrm>
          <a:prstGeom prst="rect">
            <a:avLst/>
          </a:prstGeom>
        </p:spPr>
      </p:pic>
      <p:sp>
        <p:nvSpPr>
          <p:cNvPr id="8" name="Título 1">
            <a:extLst>
              <a:ext uri="{FF2B5EF4-FFF2-40B4-BE49-F238E27FC236}">
                <a16:creationId xmlns:a16="http://schemas.microsoft.com/office/drawing/2014/main" xmlns="" id="{759AF18B-5547-41DB-9986-CCD492F70D73}"/>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27641388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xmlns="" id="{B0754CF1-8DA0-4779-8A8C-3F1F3B454EA6}"/>
              </a:ext>
            </a:extLst>
          </p:cNvPr>
          <p:cNvSpPr/>
          <p:nvPr/>
        </p:nvSpPr>
        <p:spPr>
          <a:xfrm>
            <a:off x="250291" y="1008349"/>
            <a:ext cx="8090476" cy="464871"/>
          </a:xfrm>
          <a:prstGeom prst="rect">
            <a:avLst/>
          </a:prstGeom>
        </p:spPr>
        <p:txBody>
          <a:bodyPr wrap="square">
            <a:spAutoFit/>
          </a:bodyPr>
          <a:lstStyle/>
          <a:p>
            <a:pPr marL="360000" algn="just">
              <a:lnSpc>
                <a:spcPct val="150000"/>
              </a:lnSpc>
            </a:pPr>
            <a:r>
              <a:rPr lang="pt-BR" b="1" dirty="0" smtClean="0">
                <a:solidFill>
                  <a:schemeClr val="accent2"/>
                </a:solidFill>
              </a:rPr>
              <a:t>EXERCÍCIOS</a:t>
            </a:r>
            <a:r>
              <a:rPr lang="pt-BR" b="1" dirty="0" smtClean="0"/>
              <a:t> </a:t>
            </a:r>
            <a:endParaRPr lang="pt-BR" b="1" cap="all" dirty="0"/>
          </a:p>
        </p:txBody>
      </p:sp>
      <p:sp>
        <p:nvSpPr>
          <p:cNvPr id="6" name="Rectangle 2"/>
          <p:cNvSpPr>
            <a:spLocks noChangeArrowheads="1"/>
          </p:cNvSpPr>
          <p:nvPr/>
        </p:nvSpPr>
        <p:spPr bwMode="auto">
          <a:xfrm>
            <a:off x="250291" y="1728625"/>
            <a:ext cx="7920000" cy="374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60000" marR="0" lvl="0" indent="0" algn="just" defTabSz="914400" rtl="0" eaLnBrk="0" fontAlgn="base" latinLnBrk="0" hangingPunct="0">
              <a:lnSpc>
                <a:spcPct val="120000"/>
              </a:lnSpc>
              <a:spcBef>
                <a:spcPct val="0"/>
              </a:spcBef>
              <a:spcAft>
                <a:spcPct val="0"/>
              </a:spcAft>
              <a:buClrTx/>
              <a:buSzTx/>
              <a:buFontTx/>
              <a:buNone/>
              <a:tabLst>
                <a:tab pos="457200" algn="l"/>
              </a:tabLst>
            </a:pPr>
            <a:r>
              <a:rPr lang="pt-BR" b="1" dirty="0">
                <a:solidFill>
                  <a:schemeClr val="accent1"/>
                </a:solidFill>
                <a:latin typeface="+mn-lt"/>
                <a:ea typeface="Times New Roman" panose="02020603050405020304" pitchFamily="18" charset="0"/>
              </a:rPr>
              <a:t>4.1 </a:t>
            </a:r>
            <a:r>
              <a:rPr kumimoji="0" lang="pt-BR" b="1" i="0" u="none" strike="noStrike" cap="none" normalizeH="0" baseline="0" dirty="0">
                <a:ln>
                  <a:noFill/>
                </a:ln>
                <a:solidFill>
                  <a:schemeClr val="accent1"/>
                </a:solidFill>
                <a:effectLst/>
                <a:latin typeface="+mn-lt"/>
                <a:ea typeface="Times New Roman" panose="02020603050405020304" pitchFamily="18" charset="0"/>
              </a:rPr>
              <a:t>Assinale a opção que só possua unidades de base do Sistema Internacional.</a:t>
            </a:r>
            <a:endParaRPr kumimoji="0" lang="pt-BR" b="1" i="0" u="none" strike="noStrike" cap="none" normalizeH="0" baseline="0" dirty="0">
              <a:ln>
                <a:noFill/>
              </a:ln>
              <a:solidFill>
                <a:schemeClr val="accent1"/>
              </a:solidFill>
              <a:effectLst/>
              <a:latin typeface="+mn-lt"/>
            </a:endParaRPr>
          </a:p>
          <a:p>
            <a:pPr marL="358775" marR="0" lvl="0" algn="just" defTabSz="914400" rtl="0" eaLnBrk="0" fontAlgn="base" latinLnBrk="0" hangingPunct="0">
              <a:lnSpc>
                <a:spcPct val="120000"/>
              </a:lnSpc>
              <a:spcBef>
                <a:spcPct val="0"/>
              </a:spcBef>
              <a:spcAft>
                <a:spcPct val="0"/>
              </a:spcAft>
              <a:buClrTx/>
              <a:buSzTx/>
              <a:buFont typeface="+mj-lt"/>
              <a:buAutoNum type="alphaLcParenR"/>
              <a:tabLst>
                <a:tab pos="457200" algn="l"/>
              </a:tabLst>
            </a:pPr>
            <a:r>
              <a:rPr kumimoji="0" lang="pt-BR" b="0" i="0" u="none" strike="noStrike" cap="none" normalizeH="0" baseline="0" dirty="0" smtClean="0">
                <a:ln>
                  <a:noFill/>
                </a:ln>
                <a:solidFill>
                  <a:schemeClr val="tx1"/>
                </a:solidFill>
                <a:effectLst/>
                <a:latin typeface="+mj-lt"/>
                <a:ea typeface="Times New Roman" panose="02020603050405020304" pitchFamily="18" charset="0"/>
              </a:rPr>
              <a:t> (   ) metro</a:t>
            </a:r>
            <a:r>
              <a:rPr kumimoji="0" lang="pt-BR" b="0" i="0" u="none" strike="noStrike" cap="none" normalizeH="0" baseline="0" dirty="0">
                <a:ln>
                  <a:noFill/>
                </a:ln>
                <a:solidFill>
                  <a:schemeClr val="tx1"/>
                </a:solidFill>
                <a:effectLst/>
                <a:latin typeface="+mj-lt"/>
                <a:ea typeface="Times New Roman" panose="02020603050405020304" pitchFamily="18" charset="0"/>
              </a:rPr>
              <a:t>, segundo e grau Celsius</a:t>
            </a:r>
            <a:endParaRPr kumimoji="0" lang="pt-BR" b="0" i="0" u="none" strike="noStrike" cap="none" normalizeH="0" baseline="0" dirty="0">
              <a:ln>
                <a:noFill/>
              </a:ln>
              <a:solidFill>
                <a:schemeClr val="tx1"/>
              </a:solidFill>
              <a:effectLst/>
              <a:latin typeface="+mj-lt"/>
            </a:endParaRPr>
          </a:p>
          <a:p>
            <a:pPr marL="358775" lvl="0" algn="just">
              <a:lnSpc>
                <a:spcPct val="120000"/>
              </a:lnSpc>
              <a:buFont typeface="+mj-lt"/>
              <a:buAutoNum type="alphaLcParenR"/>
            </a:pPr>
            <a:r>
              <a:rPr lang="pt-BR" dirty="0" smtClean="0">
                <a:latin typeface="+mj-lt"/>
                <a:ea typeface="Times New Roman" panose="02020603050405020304" pitchFamily="18" charset="0"/>
              </a:rPr>
              <a:t> (   </a:t>
            </a:r>
            <a:r>
              <a:rPr lang="pt-BR" dirty="0">
                <a:latin typeface="+mj-lt"/>
                <a:ea typeface="Times New Roman" panose="02020603050405020304" pitchFamily="18" charset="0"/>
              </a:rPr>
              <a:t>) </a:t>
            </a:r>
            <a:r>
              <a:rPr kumimoji="0" lang="pt-BR" b="0" i="0" u="none" strike="noStrike" cap="none" normalizeH="0" baseline="0" dirty="0" smtClean="0">
                <a:ln>
                  <a:noFill/>
                </a:ln>
                <a:solidFill>
                  <a:schemeClr val="tx1"/>
                </a:solidFill>
                <a:effectLst/>
                <a:latin typeface="+mj-lt"/>
                <a:ea typeface="Times New Roman" panose="02020603050405020304" pitchFamily="18" charset="0"/>
              </a:rPr>
              <a:t>metro</a:t>
            </a:r>
            <a:r>
              <a:rPr kumimoji="0" lang="pt-BR" b="0" i="0" u="none" strike="noStrike" cap="none" normalizeH="0" baseline="0" dirty="0">
                <a:ln>
                  <a:noFill/>
                </a:ln>
                <a:solidFill>
                  <a:schemeClr val="tx1"/>
                </a:solidFill>
                <a:effectLst/>
                <a:latin typeface="+mj-lt"/>
                <a:ea typeface="Times New Roman" panose="02020603050405020304" pitchFamily="18" charset="0"/>
              </a:rPr>
              <a:t>, hora e grau Celsius</a:t>
            </a:r>
            <a:endParaRPr kumimoji="0" lang="pt-BR" b="0" i="0" u="none" strike="noStrike" cap="none" normalizeH="0" baseline="0" dirty="0">
              <a:ln>
                <a:noFill/>
              </a:ln>
              <a:solidFill>
                <a:schemeClr val="tx1"/>
              </a:solidFill>
              <a:effectLst/>
              <a:latin typeface="+mj-lt"/>
            </a:endParaRPr>
          </a:p>
          <a:p>
            <a:pPr marL="358775" lvl="0" algn="just">
              <a:lnSpc>
                <a:spcPct val="120000"/>
              </a:lnSpc>
              <a:buFont typeface="+mj-lt"/>
              <a:buAutoNum type="alphaLcParenR"/>
            </a:pPr>
            <a:r>
              <a:rPr lang="pt-BR" dirty="0" smtClean="0">
                <a:latin typeface="+mj-lt"/>
                <a:ea typeface="Times New Roman" panose="02020603050405020304" pitchFamily="18" charset="0"/>
              </a:rPr>
              <a:t> (   </a:t>
            </a:r>
            <a:r>
              <a:rPr lang="pt-BR" dirty="0">
                <a:latin typeface="+mj-lt"/>
                <a:ea typeface="Times New Roman" panose="02020603050405020304" pitchFamily="18" charset="0"/>
              </a:rPr>
              <a:t>) </a:t>
            </a:r>
            <a:r>
              <a:rPr kumimoji="0" lang="pt-BR" b="0" i="0" u="none" strike="noStrike" cap="none" normalizeH="0" baseline="0" dirty="0" smtClean="0">
                <a:ln>
                  <a:noFill/>
                </a:ln>
                <a:solidFill>
                  <a:schemeClr val="tx1"/>
                </a:solidFill>
                <a:effectLst/>
                <a:latin typeface="+mj-lt"/>
                <a:ea typeface="Times New Roman" panose="02020603050405020304" pitchFamily="18" charset="0"/>
              </a:rPr>
              <a:t>kilometro</a:t>
            </a:r>
            <a:r>
              <a:rPr kumimoji="0" lang="pt-BR" b="0" i="0" u="none" strike="noStrike" cap="none" normalizeH="0" baseline="0" dirty="0">
                <a:ln>
                  <a:noFill/>
                </a:ln>
                <a:solidFill>
                  <a:schemeClr val="tx1"/>
                </a:solidFill>
                <a:effectLst/>
                <a:latin typeface="+mj-lt"/>
                <a:ea typeface="Times New Roman" panose="02020603050405020304" pitchFamily="18" charset="0"/>
              </a:rPr>
              <a:t>, segundo e kelvin</a:t>
            </a:r>
            <a:endParaRPr kumimoji="0" lang="pt-BR" b="0" i="0" u="none" strike="noStrike" cap="none" normalizeH="0" baseline="0" dirty="0">
              <a:ln>
                <a:noFill/>
              </a:ln>
              <a:solidFill>
                <a:schemeClr val="tx1"/>
              </a:solidFill>
              <a:effectLst/>
              <a:latin typeface="+mj-lt"/>
            </a:endParaRPr>
          </a:p>
          <a:p>
            <a:pPr marL="358775" lvl="0" algn="just">
              <a:lnSpc>
                <a:spcPct val="120000"/>
              </a:lnSpc>
              <a:buFont typeface="+mj-lt"/>
              <a:buAutoNum type="alphaLcParenR"/>
            </a:pPr>
            <a:r>
              <a:rPr lang="pt-BR" dirty="0" smtClean="0">
                <a:latin typeface="+mj-lt"/>
                <a:ea typeface="Times New Roman" panose="02020603050405020304" pitchFamily="18" charset="0"/>
              </a:rPr>
              <a:t> (   </a:t>
            </a:r>
            <a:r>
              <a:rPr lang="pt-BR" dirty="0">
                <a:latin typeface="+mj-lt"/>
                <a:ea typeface="Times New Roman" panose="02020603050405020304" pitchFamily="18" charset="0"/>
              </a:rPr>
              <a:t>) </a:t>
            </a:r>
            <a:r>
              <a:rPr kumimoji="0" lang="pt-BR" b="0" i="0" u="none" strike="noStrike" cap="none" normalizeH="0" baseline="0" dirty="0" smtClean="0">
                <a:ln>
                  <a:noFill/>
                </a:ln>
                <a:solidFill>
                  <a:schemeClr val="tx1"/>
                </a:solidFill>
                <a:effectLst/>
                <a:latin typeface="+mj-lt"/>
                <a:ea typeface="Times New Roman" panose="02020603050405020304" pitchFamily="18" charset="0"/>
              </a:rPr>
              <a:t>metro</a:t>
            </a:r>
            <a:r>
              <a:rPr kumimoji="0" lang="pt-BR" b="0" i="0" u="none" strike="noStrike" cap="none" normalizeH="0" baseline="0" dirty="0">
                <a:ln>
                  <a:noFill/>
                </a:ln>
                <a:solidFill>
                  <a:schemeClr val="tx1"/>
                </a:solidFill>
                <a:effectLst/>
                <a:latin typeface="+mj-lt"/>
                <a:ea typeface="Times New Roman" panose="02020603050405020304" pitchFamily="18" charset="0"/>
              </a:rPr>
              <a:t>, ampere e kelvin</a:t>
            </a:r>
          </a:p>
          <a:p>
            <a:pPr marL="360000" marR="0" lvl="0" algn="just" defTabSz="914400" rtl="0" eaLnBrk="0" fontAlgn="base" latinLnBrk="0" hangingPunct="0">
              <a:lnSpc>
                <a:spcPct val="120000"/>
              </a:lnSpc>
              <a:spcBef>
                <a:spcPct val="0"/>
              </a:spcBef>
              <a:spcAft>
                <a:spcPct val="0"/>
              </a:spcAft>
              <a:buClrTx/>
              <a:buSzTx/>
              <a:tabLst>
                <a:tab pos="457200" algn="l"/>
              </a:tabLst>
            </a:pPr>
            <a:endParaRPr kumimoji="0" lang="pt-BR" b="0" i="0" u="none" strike="noStrike" cap="none" normalizeH="0" baseline="0" dirty="0">
              <a:ln>
                <a:noFill/>
              </a:ln>
              <a:solidFill>
                <a:schemeClr val="tx1"/>
              </a:solidFill>
              <a:effectLst/>
              <a:latin typeface="+mn-lt"/>
            </a:endParaRPr>
          </a:p>
          <a:p>
            <a:pPr marL="360000" marR="0" lvl="0" indent="0" algn="just" defTabSz="914400" rtl="0" eaLnBrk="0" fontAlgn="base" latinLnBrk="0" hangingPunct="0">
              <a:lnSpc>
                <a:spcPct val="120000"/>
              </a:lnSpc>
              <a:spcBef>
                <a:spcPct val="0"/>
              </a:spcBef>
              <a:spcAft>
                <a:spcPct val="0"/>
              </a:spcAft>
              <a:buClrTx/>
              <a:buSzTx/>
              <a:buFontTx/>
              <a:buNone/>
              <a:tabLst>
                <a:tab pos="457200" algn="l"/>
              </a:tabLst>
            </a:pPr>
            <a:r>
              <a:rPr lang="pt-BR" b="1" dirty="0" smtClean="0">
                <a:solidFill>
                  <a:schemeClr val="accent1"/>
                </a:solidFill>
                <a:latin typeface="+mn-lt"/>
                <a:ea typeface="Times New Roman" panose="02020603050405020304" pitchFamily="18" charset="0"/>
              </a:rPr>
              <a:t>4.2 </a:t>
            </a:r>
            <a:r>
              <a:rPr kumimoji="0" lang="pt-BR" b="1" i="0" u="none" strike="noStrike" cap="none" normalizeH="0" baseline="0" dirty="0" smtClean="0">
                <a:ln>
                  <a:noFill/>
                </a:ln>
                <a:solidFill>
                  <a:schemeClr val="accent1"/>
                </a:solidFill>
                <a:effectLst/>
                <a:latin typeface="+mn-lt"/>
                <a:ea typeface="Times New Roman" panose="02020603050405020304" pitchFamily="18" charset="0"/>
              </a:rPr>
              <a:t>Assinale a opção que só possua unidades derivadas do Sistema Internacional.</a:t>
            </a:r>
            <a:endParaRPr kumimoji="0" lang="pt-BR" b="1" i="0" u="none" strike="noStrike" cap="none" normalizeH="0" baseline="0" dirty="0" smtClean="0">
              <a:ln>
                <a:noFill/>
              </a:ln>
              <a:solidFill>
                <a:schemeClr val="accent1"/>
              </a:solidFill>
              <a:effectLst/>
              <a:latin typeface="+mn-lt"/>
            </a:endParaRPr>
          </a:p>
          <a:p>
            <a:pPr marL="358775" lvl="0" algn="just">
              <a:lnSpc>
                <a:spcPct val="120000"/>
              </a:lnSpc>
              <a:buFont typeface="+mj-lt"/>
              <a:buAutoNum type="alphaLcParenR"/>
            </a:pPr>
            <a:r>
              <a:rPr lang="pt-BR" dirty="0">
                <a:latin typeface="+mj-lt"/>
                <a:ea typeface="Times New Roman" panose="02020603050405020304" pitchFamily="18" charset="0"/>
              </a:rPr>
              <a:t> (   ) </a:t>
            </a:r>
            <a:r>
              <a:rPr kumimoji="0" lang="pt-BR" b="0" i="0" u="none" strike="noStrike" cap="none" normalizeH="0" baseline="0" dirty="0" smtClean="0">
                <a:ln>
                  <a:noFill/>
                </a:ln>
                <a:solidFill>
                  <a:schemeClr val="tx1"/>
                </a:solidFill>
                <a:effectLst/>
                <a:latin typeface="+mj-lt"/>
                <a:ea typeface="Times New Roman" panose="02020603050405020304" pitchFamily="18" charset="0"/>
              </a:rPr>
              <a:t>metro, segundo e grau Celsius</a:t>
            </a:r>
            <a:endParaRPr kumimoji="0" lang="pt-BR" b="0" i="0" u="none" strike="noStrike" cap="none" normalizeH="0" baseline="0" dirty="0" smtClean="0">
              <a:ln>
                <a:noFill/>
              </a:ln>
              <a:solidFill>
                <a:schemeClr val="tx1"/>
              </a:solidFill>
              <a:effectLst/>
              <a:latin typeface="+mj-lt"/>
            </a:endParaRPr>
          </a:p>
          <a:p>
            <a:pPr marL="358775" lvl="0" algn="just">
              <a:lnSpc>
                <a:spcPct val="120000"/>
              </a:lnSpc>
              <a:buFont typeface="+mj-lt"/>
              <a:buAutoNum type="alphaLcParenR"/>
            </a:pPr>
            <a:r>
              <a:rPr lang="pt-BR" dirty="0">
                <a:latin typeface="+mj-lt"/>
                <a:ea typeface="Times New Roman" panose="02020603050405020304" pitchFamily="18" charset="0"/>
              </a:rPr>
              <a:t> (   ) </a:t>
            </a:r>
            <a:r>
              <a:rPr kumimoji="0" lang="pt-BR" b="0" i="0" u="none" strike="noStrike" cap="none" normalizeH="0" baseline="0" dirty="0" smtClean="0">
                <a:ln>
                  <a:noFill/>
                </a:ln>
                <a:solidFill>
                  <a:schemeClr val="tx1"/>
                </a:solidFill>
                <a:effectLst/>
                <a:latin typeface="+mj-lt"/>
                <a:ea typeface="Times New Roman" panose="02020603050405020304" pitchFamily="18" charset="0"/>
              </a:rPr>
              <a:t>joule, hora e grau Celsius</a:t>
            </a:r>
            <a:endParaRPr kumimoji="0" lang="pt-BR" b="0" i="0" u="none" strike="noStrike" cap="none" normalizeH="0" baseline="0" dirty="0" smtClean="0">
              <a:ln>
                <a:noFill/>
              </a:ln>
              <a:solidFill>
                <a:schemeClr val="tx1"/>
              </a:solidFill>
              <a:effectLst/>
              <a:latin typeface="+mj-lt"/>
            </a:endParaRPr>
          </a:p>
          <a:p>
            <a:pPr marL="358775" lvl="0" algn="just">
              <a:lnSpc>
                <a:spcPct val="120000"/>
              </a:lnSpc>
              <a:buFont typeface="+mj-lt"/>
              <a:buAutoNum type="alphaLcParenR"/>
            </a:pPr>
            <a:r>
              <a:rPr lang="pt-BR" dirty="0">
                <a:latin typeface="+mj-lt"/>
                <a:ea typeface="Times New Roman" panose="02020603050405020304" pitchFamily="18" charset="0"/>
              </a:rPr>
              <a:t> (   ) </a:t>
            </a:r>
            <a:r>
              <a:rPr kumimoji="0" lang="it-IT" b="0" i="0" u="none" strike="noStrike" cap="none" normalizeH="0" baseline="0" dirty="0" smtClean="0">
                <a:ln>
                  <a:noFill/>
                </a:ln>
                <a:solidFill>
                  <a:schemeClr val="tx1"/>
                </a:solidFill>
                <a:effectLst/>
                <a:latin typeface="+mj-lt"/>
                <a:ea typeface="Times New Roman" panose="02020603050405020304" pitchFamily="18" charset="0"/>
              </a:rPr>
              <a:t>joule, newton e volt</a:t>
            </a:r>
            <a:endParaRPr kumimoji="0" lang="pt-BR" b="0" i="0" u="none" strike="noStrike" cap="none" normalizeH="0" baseline="0" dirty="0" smtClean="0">
              <a:ln>
                <a:noFill/>
              </a:ln>
              <a:solidFill>
                <a:schemeClr val="tx1"/>
              </a:solidFill>
              <a:effectLst/>
              <a:latin typeface="+mj-lt"/>
            </a:endParaRPr>
          </a:p>
          <a:p>
            <a:pPr marL="358775" lvl="0" algn="just">
              <a:lnSpc>
                <a:spcPct val="120000"/>
              </a:lnSpc>
              <a:buFont typeface="+mj-lt"/>
              <a:buAutoNum type="alphaLcParenR"/>
            </a:pPr>
            <a:r>
              <a:rPr lang="pt-BR" dirty="0">
                <a:latin typeface="+mj-lt"/>
                <a:ea typeface="Times New Roman" panose="02020603050405020304" pitchFamily="18" charset="0"/>
              </a:rPr>
              <a:t> (   ) </a:t>
            </a:r>
            <a:r>
              <a:rPr kumimoji="0" lang="it-IT" b="0" i="0" u="none" strike="noStrike" cap="none" normalizeH="0" baseline="0" dirty="0" smtClean="0">
                <a:ln>
                  <a:noFill/>
                </a:ln>
                <a:solidFill>
                  <a:schemeClr val="tx1"/>
                </a:solidFill>
                <a:effectLst/>
                <a:latin typeface="+mj-lt"/>
                <a:ea typeface="Times New Roman" panose="02020603050405020304" pitchFamily="18" charset="0"/>
              </a:rPr>
              <a:t>metro, ampere e kelvin</a:t>
            </a:r>
            <a:endParaRPr kumimoji="0" lang="it-IT" b="0" i="0" u="none" strike="noStrike" cap="none" normalizeH="0" baseline="0" dirty="0">
              <a:ln>
                <a:noFill/>
              </a:ln>
              <a:solidFill>
                <a:schemeClr val="tx1"/>
              </a:solidFill>
              <a:effectLst/>
              <a:latin typeface="+mj-lt"/>
            </a:endParaRPr>
          </a:p>
        </p:txBody>
      </p:sp>
      <p:sp>
        <p:nvSpPr>
          <p:cNvPr id="8" name="Título 1">
            <a:extLst>
              <a:ext uri="{FF2B5EF4-FFF2-40B4-BE49-F238E27FC236}">
                <a16:creationId xmlns:a16="http://schemas.microsoft.com/office/drawing/2014/main" xmlns="" id="{11E89EC5-EA48-4445-8272-DB02D1F1C58E}"/>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3323879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Conteúdo 2"/>
          <p:cNvSpPr>
            <a:spLocks/>
          </p:cNvSpPr>
          <p:nvPr/>
        </p:nvSpPr>
        <p:spPr bwMode="auto">
          <a:xfrm>
            <a:off x="560388" y="4292600"/>
            <a:ext cx="3435350" cy="1296988"/>
          </a:xfrm>
          <a:prstGeom prst="rect">
            <a:avLst/>
          </a:prstGeom>
          <a:noFill/>
          <a:ln w="9525">
            <a:noFill/>
            <a:miter lim="800000"/>
            <a:headEnd/>
            <a:tailEnd/>
          </a:ln>
        </p:spPr>
        <p:txBody>
          <a:bodyPr/>
          <a:lstStyle/>
          <a:p>
            <a:pPr>
              <a:spcBef>
                <a:spcPct val="20000"/>
              </a:spcBef>
              <a:buFont typeface="Arial" charset="0"/>
              <a:buNone/>
            </a:pPr>
            <a:endParaRPr lang="pt-BR" i="1">
              <a:solidFill>
                <a:schemeClr val="tx2"/>
              </a:solidFill>
              <a:latin typeface="Calibri" pitchFamily="34" charset="0"/>
            </a:endParaRPr>
          </a:p>
        </p:txBody>
      </p:sp>
      <p:sp>
        <p:nvSpPr>
          <p:cNvPr id="65539" name="Rectangle 5"/>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65540" name="Rectangle 7"/>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65541" name="Rectangle 11"/>
          <p:cNvSpPr>
            <a:spLocks noChangeArrowheads="1"/>
          </p:cNvSpPr>
          <p:nvPr/>
        </p:nvSpPr>
        <p:spPr bwMode="auto">
          <a:xfrm>
            <a:off x="179388" y="964453"/>
            <a:ext cx="7920000" cy="5410712"/>
          </a:xfrm>
          <a:prstGeom prst="rect">
            <a:avLst/>
          </a:prstGeom>
          <a:noFill/>
          <a:ln w="9525">
            <a:noFill/>
            <a:miter lim="800000"/>
            <a:headEnd/>
            <a:tailEnd/>
          </a:ln>
        </p:spPr>
        <p:txBody>
          <a:bodyPr anchor="ctr">
            <a:spAutoFit/>
          </a:bodyPr>
          <a:lstStyle/>
          <a:p>
            <a:pPr marL="358775" lvl="1" algn="just">
              <a:lnSpc>
                <a:spcPct val="120000"/>
              </a:lnSpc>
              <a:tabLst>
                <a:tab pos="-2628900" algn="l"/>
                <a:tab pos="274638" algn="l"/>
              </a:tabLst>
            </a:pPr>
            <a:r>
              <a:rPr lang="pt-BR" b="1" dirty="0">
                <a:solidFill>
                  <a:schemeClr val="accent2"/>
                </a:solidFill>
                <a:latin typeface="+mn-lt"/>
              </a:rPr>
              <a:t>Objetivos da Medição</a:t>
            </a:r>
            <a:endParaRPr lang="pt-BR" dirty="0">
              <a:solidFill>
                <a:schemeClr val="accent2"/>
              </a:solidFill>
              <a:latin typeface="+mn-lt"/>
            </a:endParaRPr>
          </a:p>
          <a:p>
            <a:pPr marL="358775" algn="just">
              <a:lnSpc>
                <a:spcPct val="120000"/>
              </a:lnSpc>
              <a:tabLst>
                <a:tab pos="-2628900" algn="l"/>
                <a:tab pos="274638" algn="l"/>
              </a:tabLst>
            </a:pPr>
            <a:endParaRPr lang="pt-BR" sz="1000" dirty="0" smtClean="0">
              <a:latin typeface="+mn-lt"/>
            </a:endParaRPr>
          </a:p>
          <a:p>
            <a:pPr marL="358775" algn="just">
              <a:lnSpc>
                <a:spcPct val="120000"/>
              </a:lnSpc>
              <a:tabLst>
                <a:tab pos="-2628900" algn="l"/>
                <a:tab pos="274638" algn="l"/>
              </a:tabLst>
            </a:pPr>
            <a:r>
              <a:rPr lang="pt-BR" dirty="0" smtClean="0">
                <a:latin typeface="+mn-lt"/>
              </a:rPr>
              <a:t>Em </a:t>
            </a:r>
            <a:r>
              <a:rPr lang="pt-BR" dirty="0">
                <a:latin typeface="+mn-lt"/>
              </a:rPr>
              <a:t>qualquer campo de atividade as decisões são tomadas com base em informações. Na área científica e tecnológica tais informações são, em geral, medições realizadas de forma direta ou indireta, relacionadas com o objeto em estudo.</a:t>
            </a:r>
          </a:p>
          <a:p>
            <a:pPr marL="358775" algn="just">
              <a:lnSpc>
                <a:spcPct val="120000"/>
              </a:lnSpc>
              <a:tabLst>
                <a:tab pos="-2628900" algn="l"/>
                <a:tab pos="274638" algn="l"/>
              </a:tabLst>
            </a:pPr>
            <a:r>
              <a:rPr lang="pt-BR" dirty="0">
                <a:latin typeface="+mn-lt"/>
              </a:rPr>
              <a:t>Por definição, medição é: </a:t>
            </a:r>
            <a:r>
              <a:rPr lang="pt-BR" b="1" i="1" dirty="0">
                <a:latin typeface="+mn-lt"/>
              </a:rPr>
              <a:t>Processo de obtenção experimental de um ou mais valores que podem ser, razoavelmente, atribuídos a uma grandeza. VIM [2012].</a:t>
            </a:r>
            <a:endParaRPr lang="pt-BR" b="1" dirty="0">
              <a:latin typeface="+mn-lt"/>
            </a:endParaRPr>
          </a:p>
          <a:p>
            <a:pPr marL="358775" algn="just">
              <a:lnSpc>
                <a:spcPct val="120000"/>
              </a:lnSpc>
              <a:tabLst>
                <a:tab pos="-2628900" algn="l"/>
                <a:tab pos="274638" algn="l"/>
              </a:tabLst>
            </a:pPr>
            <a:r>
              <a:rPr lang="pt-BR" dirty="0">
                <a:latin typeface="+mn-lt"/>
              </a:rPr>
              <a:t>“Nenhuma medição é exata. Quando uma grandeza é medida, o resultado depende do sistema de medição, do procedimento de medição, da perícia do operador, do ambiente e de outros efeitos. Mesmo que a grandeza seja medida várias vezes do mesmo modo e nas mesmas circunstâncias, em geral um valor</a:t>
            </a:r>
            <a:r>
              <a:rPr lang="pt-BR" i="1" dirty="0">
                <a:latin typeface="+mn-lt"/>
              </a:rPr>
              <a:t> </a:t>
            </a:r>
            <a:r>
              <a:rPr lang="pt-BR" dirty="0">
                <a:latin typeface="+mn-lt"/>
              </a:rPr>
              <a:t>diferente é obtido a cada vez, assumindo-se que o sistema de medição tenha resolução suficiente para distinguir entre os valores obtidos. Tais valores são tomados como ocorrências (particulares) da grandeza indicada.” INTROGUM 2009.</a:t>
            </a:r>
          </a:p>
        </p:txBody>
      </p:sp>
      <p:sp>
        <p:nvSpPr>
          <p:cNvPr id="9" name="Título 1">
            <a:extLst>
              <a:ext uri="{FF2B5EF4-FFF2-40B4-BE49-F238E27FC236}">
                <a16:creationId xmlns:a16="http://schemas.microsoft.com/office/drawing/2014/main" xmlns="" id="{C146EC99-32D2-4B57-AB06-F171FC610AEC}"/>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58775"/>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Conteúdo 2"/>
          <p:cNvSpPr>
            <a:spLocks/>
          </p:cNvSpPr>
          <p:nvPr/>
        </p:nvSpPr>
        <p:spPr bwMode="auto">
          <a:xfrm>
            <a:off x="560388" y="4292600"/>
            <a:ext cx="3435350" cy="1296988"/>
          </a:xfrm>
          <a:prstGeom prst="rect">
            <a:avLst/>
          </a:prstGeom>
          <a:noFill/>
          <a:ln w="9525">
            <a:noFill/>
            <a:miter lim="800000"/>
            <a:headEnd/>
            <a:tailEnd/>
          </a:ln>
        </p:spPr>
        <p:txBody>
          <a:bodyPr/>
          <a:lstStyle/>
          <a:p>
            <a:pPr>
              <a:spcBef>
                <a:spcPct val="20000"/>
              </a:spcBef>
              <a:buFont typeface="Arial" charset="0"/>
              <a:buNone/>
            </a:pPr>
            <a:endParaRPr lang="pt-BR" i="1">
              <a:solidFill>
                <a:schemeClr val="tx2"/>
              </a:solidFill>
              <a:latin typeface="Calibri" pitchFamily="34" charset="0"/>
            </a:endParaRPr>
          </a:p>
        </p:txBody>
      </p:sp>
      <p:sp>
        <p:nvSpPr>
          <p:cNvPr id="69635" name="Rectangle 4"/>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69636" name="Rectangle 5"/>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pic>
        <p:nvPicPr>
          <p:cNvPr id="69637" name="Picture 7"/>
          <p:cNvPicPr>
            <a:picLocks noChangeAspect="1" noChangeArrowheads="1"/>
          </p:cNvPicPr>
          <p:nvPr/>
        </p:nvPicPr>
        <p:blipFill>
          <a:blip r:embed="rId2"/>
          <a:srcRect/>
          <a:stretch>
            <a:fillRect/>
          </a:stretch>
        </p:blipFill>
        <p:spPr bwMode="auto">
          <a:xfrm>
            <a:off x="449637" y="2673350"/>
            <a:ext cx="7920000" cy="2929848"/>
          </a:xfrm>
          <a:prstGeom prst="rect">
            <a:avLst/>
          </a:prstGeom>
          <a:noFill/>
          <a:ln w="9525">
            <a:noFill/>
            <a:miter lim="800000"/>
            <a:headEnd/>
            <a:tailEnd/>
          </a:ln>
        </p:spPr>
      </p:pic>
      <p:sp>
        <p:nvSpPr>
          <p:cNvPr id="69638" name="Rectangle 8"/>
          <p:cNvSpPr>
            <a:spLocks noChangeArrowheads="1"/>
          </p:cNvSpPr>
          <p:nvPr/>
        </p:nvSpPr>
        <p:spPr bwMode="auto">
          <a:xfrm>
            <a:off x="611188" y="1268413"/>
            <a:ext cx="2660650" cy="366712"/>
          </a:xfrm>
          <a:prstGeom prst="rect">
            <a:avLst/>
          </a:prstGeom>
          <a:noFill/>
          <a:ln w="9525">
            <a:noFill/>
            <a:miter lim="800000"/>
            <a:headEnd/>
            <a:tailEnd/>
          </a:ln>
        </p:spPr>
        <p:txBody>
          <a:bodyPr wrap="none" anchor="ctr">
            <a:spAutoFit/>
          </a:bodyPr>
          <a:lstStyle/>
          <a:p>
            <a:pPr algn="just"/>
            <a:r>
              <a:rPr lang="pt-BR" b="1" dirty="0">
                <a:solidFill>
                  <a:schemeClr val="accent2"/>
                </a:solidFill>
                <a:latin typeface="Calibri" pitchFamily="34" charset="0"/>
              </a:rPr>
              <a:t>AGENTES METROLÓGICOS</a:t>
            </a:r>
          </a:p>
        </p:txBody>
      </p:sp>
      <p:sp>
        <p:nvSpPr>
          <p:cNvPr id="10" name="Título 1">
            <a:extLst>
              <a:ext uri="{FF2B5EF4-FFF2-40B4-BE49-F238E27FC236}">
                <a16:creationId xmlns:a16="http://schemas.microsoft.com/office/drawing/2014/main" xmlns="" id="{898DD0E6-9F86-48BD-AF90-097E4C0420AD}"/>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Conteúdo 2"/>
          <p:cNvSpPr>
            <a:spLocks/>
          </p:cNvSpPr>
          <p:nvPr/>
        </p:nvSpPr>
        <p:spPr bwMode="auto">
          <a:xfrm>
            <a:off x="560388" y="4292600"/>
            <a:ext cx="3435350" cy="1296988"/>
          </a:xfrm>
          <a:prstGeom prst="rect">
            <a:avLst/>
          </a:prstGeom>
          <a:noFill/>
          <a:ln w="9525">
            <a:noFill/>
            <a:miter lim="800000"/>
            <a:headEnd/>
            <a:tailEnd/>
          </a:ln>
        </p:spPr>
        <p:txBody>
          <a:bodyPr/>
          <a:lstStyle/>
          <a:p>
            <a:pPr>
              <a:spcBef>
                <a:spcPct val="20000"/>
              </a:spcBef>
              <a:buFont typeface="Arial" charset="0"/>
              <a:buNone/>
            </a:pPr>
            <a:endParaRPr lang="pt-BR" i="1">
              <a:solidFill>
                <a:schemeClr val="tx2"/>
              </a:solidFill>
              <a:latin typeface="Calibri" pitchFamily="34" charset="0"/>
            </a:endParaRPr>
          </a:p>
        </p:txBody>
      </p:sp>
      <p:sp>
        <p:nvSpPr>
          <p:cNvPr id="67587" name="Rectangle 4"/>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67588" name="Rectangle 5"/>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67589" name="Rectangle 8"/>
          <p:cNvSpPr>
            <a:spLocks noChangeArrowheads="1"/>
          </p:cNvSpPr>
          <p:nvPr/>
        </p:nvSpPr>
        <p:spPr bwMode="auto">
          <a:xfrm>
            <a:off x="310590" y="1504615"/>
            <a:ext cx="7920000" cy="3582519"/>
          </a:xfrm>
          <a:prstGeom prst="rect">
            <a:avLst/>
          </a:prstGeom>
          <a:noFill/>
          <a:ln w="9525">
            <a:noFill/>
            <a:miter lim="800000"/>
            <a:headEnd/>
            <a:tailEnd/>
          </a:ln>
        </p:spPr>
        <p:txBody>
          <a:bodyPr anchor="ctr">
            <a:spAutoFit/>
          </a:bodyPr>
          <a:lstStyle/>
          <a:p>
            <a:pPr marL="360000">
              <a:lnSpc>
                <a:spcPct val="140000"/>
              </a:lnSpc>
            </a:pPr>
            <a:r>
              <a:rPr lang="pt-BR" b="1" dirty="0">
                <a:solidFill>
                  <a:schemeClr val="accent2"/>
                </a:solidFill>
                <a:latin typeface="Calibri" pitchFamily="34" charset="0"/>
              </a:rPr>
              <a:t>I - Método de Medição</a:t>
            </a:r>
            <a:endParaRPr lang="pt-BR" dirty="0">
              <a:solidFill>
                <a:schemeClr val="accent2"/>
              </a:solidFill>
              <a:latin typeface="Calibri" pitchFamily="34" charset="0"/>
            </a:endParaRPr>
          </a:p>
          <a:p>
            <a:pPr marL="360000" algn="just">
              <a:lnSpc>
                <a:spcPct val="140000"/>
              </a:lnSpc>
            </a:pPr>
            <a:r>
              <a:rPr lang="pt-BR" i="1" dirty="0" smtClean="0">
                <a:latin typeface="Calibri" pitchFamily="34" charset="0"/>
              </a:rPr>
              <a:t/>
            </a:r>
            <a:br>
              <a:rPr lang="pt-BR" i="1" dirty="0" smtClean="0">
                <a:latin typeface="Calibri" pitchFamily="34" charset="0"/>
              </a:rPr>
            </a:br>
            <a:r>
              <a:rPr lang="pt-BR" i="1" dirty="0" smtClean="0">
                <a:latin typeface="Calibri" pitchFamily="34" charset="0"/>
              </a:rPr>
              <a:t>Descrição </a:t>
            </a:r>
            <a:r>
              <a:rPr lang="pt-BR" i="1" dirty="0">
                <a:latin typeface="Calibri" pitchFamily="34" charset="0"/>
              </a:rPr>
              <a:t>genérica de uma organização lógica de operações utilizadas na realização de uma medição [VIM 2012].</a:t>
            </a:r>
          </a:p>
          <a:p>
            <a:pPr marL="360000" algn="just">
              <a:lnSpc>
                <a:spcPct val="140000"/>
              </a:lnSpc>
            </a:pPr>
            <a:r>
              <a:rPr lang="pt-BR" dirty="0">
                <a:latin typeface="Calibri" pitchFamily="34" charset="0"/>
              </a:rPr>
              <a:t>O método de medição pode estar contido em uma norma técnica, procedimento, instrução de trabalho, fluxograma ou qualquer outra forma de documento interno da organização.</a:t>
            </a:r>
          </a:p>
          <a:p>
            <a:pPr marL="360000" algn="just">
              <a:lnSpc>
                <a:spcPct val="140000"/>
              </a:lnSpc>
            </a:pPr>
            <a:r>
              <a:rPr lang="pt-BR" dirty="0">
                <a:latin typeface="Calibri" pitchFamily="34" charset="0"/>
              </a:rPr>
              <a:t>Os métodos de medição podem ser direto ou indireto.</a:t>
            </a:r>
          </a:p>
          <a:p>
            <a:pPr marL="360000" algn="just">
              <a:lnSpc>
                <a:spcPct val="140000"/>
              </a:lnSpc>
            </a:pPr>
            <a:endParaRPr lang="pt-BR" dirty="0">
              <a:latin typeface="Calibri" pitchFamily="34" charset="0"/>
            </a:endParaRPr>
          </a:p>
        </p:txBody>
      </p:sp>
      <p:sp>
        <p:nvSpPr>
          <p:cNvPr id="9" name="Título 1">
            <a:extLst>
              <a:ext uri="{FF2B5EF4-FFF2-40B4-BE49-F238E27FC236}">
                <a16:creationId xmlns:a16="http://schemas.microsoft.com/office/drawing/2014/main" xmlns="" id="{D1196950-3AA5-4AA3-923B-6E8995C58466}"/>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3"/>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9234" name="Rectangle 4"/>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9231" name="Object 15"/>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9235"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4" name="Retângulo 3"/>
          <p:cNvSpPr/>
          <p:nvPr/>
        </p:nvSpPr>
        <p:spPr>
          <a:xfrm>
            <a:off x="313212" y="1620183"/>
            <a:ext cx="7920000" cy="4031873"/>
          </a:xfrm>
          <a:prstGeom prst="rect">
            <a:avLst/>
          </a:prstGeom>
        </p:spPr>
        <p:txBody>
          <a:bodyPr>
            <a:spAutoFit/>
          </a:bodyPr>
          <a:lstStyle/>
          <a:p>
            <a:pPr marL="360000" lvl="2">
              <a:lnSpc>
                <a:spcPct val="120000"/>
              </a:lnSpc>
              <a:spcBef>
                <a:spcPts val="400"/>
              </a:spcBef>
              <a:spcAft>
                <a:spcPts val="400"/>
              </a:spcAft>
              <a:defRPr/>
            </a:pPr>
            <a:r>
              <a:rPr lang="pt-BR" b="1" dirty="0">
                <a:solidFill>
                  <a:schemeClr val="accent2"/>
                </a:solidFill>
              </a:rPr>
              <a:t>a) Medição </a:t>
            </a:r>
            <a:r>
              <a:rPr lang="pt-BR" b="1" dirty="0" smtClean="0">
                <a:solidFill>
                  <a:schemeClr val="accent2"/>
                </a:solidFill>
              </a:rPr>
              <a:t>Direta</a:t>
            </a:r>
            <a:r>
              <a:rPr lang="pt-BR" b="1" dirty="0" smtClean="0"/>
              <a:t/>
            </a:r>
            <a:br>
              <a:rPr lang="pt-BR" b="1" dirty="0" smtClean="0"/>
            </a:br>
            <a:endParaRPr lang="pt-BR" dirty="0"/>
          </a:p>
          <a:p>
            <a:pPr marL="360000" algn="just">
              <a:lnSpc>
                <a:spcPct val="120000"/>
              </a:lnSpc>
              <a:spcBef>
                <a:spcPts val="400"/>
              </a:spcBef>
              <a:spcAft>
                <a:spcPts val="400"/>
              </a:spcAft>
              <a:defRPr/>
            </a:pPr>
            <a:r>
              <a:rPr lang="pt-BR" dirty="0"/>
              <a:t>A medição direta ocorre quando temos apenas uma grandeza envolvida no processo de medição, e utilizamos diretamente o instrumento para obter o resultado da medição desejada.</a:t>
            </a:r>
          </a:p>
          <a:p>
            <a:pPr marL="360000">
              <a:lnSpc>
                <a:spcPct val="120000"/>
              </a:lnSpc>
              <a:spcBef>
                <a:spcPts val="400"/>
              </a:spcBef>
              <a:spcAft>
                <a:spcPts val="400"/>
              </a:spcAft>
              <a:defRPr/>
            </a:pPr>
            <a:r>
              <a:rPr lang="pt-BR" dirty="0"/>
              <a:t>Exemplos: </a:t>
            </a:r>
          </a:p>
          <a:p>
            <a:pPr marL="358775">
              <a:lnSpc>
                <a:spcPct val="120000"/>
              </a:lnSpc>
              <a:spcBef>
                <a:spcPts val="400"/>
              </a:spcBef>
              <a:spcAft>
                <a:spcPts val="400"/>
              </a:spcAft>
              <a:buFont typeface="Arial" pitchFamily="34" charset="0"/>
              <a:buChar char="•"/>
              <a:tabLst>
                <a:tab pos="1168400" algn="l"/>
              </a:tabLst>
              <a:defRPr/>
            </a:pPr>
            <a:r>
              <a:rPr lang="pt-BR" dirty="0"/>
              <a:t>  Medição do diâmetro de uma peça com um paquímetro; </a:t>
            </a:r>
          </a:p>
          <a:p>
            <a:pPr marL="358775">
              <a:lnSpc>
                <a:spcPct val="120000"/>
              </a:lnSpc>
              <a:spcBef>
                <a:spcPts val="400"/>
              </a:spcBef>
              <a:spcAft>
                <a:spcPts val="400"/>
              </a:spcAft>
              <a:buFont typeface="Arial" pitchFamily="34" charset="0"/>
              <a:buChar char="•"/>
              <a:tabLst>
                <a:tab pos="715963" algn="l"/>
              </a:tabLst>
              <a:defRPr/>
            </a:pPr>
            <a:r>
              <a:rPr lang="pt-BR" dirty="0"/>
              <a:t>  Pesagem de um objeto com uma balança digital; </a:t>
            </a:r>
          </a:p>
          <a:p>
            <a:pPr marL="358775">
              <a:lnSpc>
                <a:spcPct val="120000"/>
              </a:lnSpc>
              <a:spcBef>
                <a:spcPts val="400"/>
              </a:spcBef>
              <a:spcAft>
                <a:spcPts val="400"/>
              </a:spcAft>
              <a:buFont typeface="Arial" pitchFamily="34" charset="0"/>
              <a:buChar char="•"/>
              <a:tabLst>
                <a:tab pos="715963" algn="l"/>
              </a:tabLst>
              <a:defRPr/>
            </a:pPr>
            <a:r>
              <a:rPr lang="pt-BR" dirty="0"/>
              <a:t>  Medição da corrente elétrica de um circuito com amperímetro; </a:t>
            </a:r>
          </a:p>
          <a:p>
            <a:pPr marL="358775">
              <a:lnSpc>
                <a:spcPct val="120000"/>
              </a:lnSpc>
              <a:spcBef>
                <a:spcPts val="400"/>
              </a:spcBef>
              <a:spcAft>
                <a:spcPts val="400"/>
              </a:spcAft>
              <a:buFont typeface="Arial" pitchFamily="34" charset="0"/>
              <a:buChar char="•"/>
              <a:tabLst>
                <a:tab pos="715963" algn="l"/>
              </a:tabLst>
              <a:defRPr/>
            </a:pPr>
            <a:r>
              <a:rPr lang="pt-BR" dirty="0"/>
              <a:t>  Indicação da temperatura usando um termopar.</a:t>
            </a:r>
          </a:p>
        </p:txBody>
      </p:sp>
      <p:sp>
        <p:nvSpPr>
          <p:cNvPr id="10" name="Título 1">
            <a:extLst>
              <a:ext uri="{FF2B5EF4-FFF2-40B4-BE49-F238E27FC236}">
                <a16:creationId xmlns:a16="http://schemas.microsoft.com/office/drawing/2014/main" xmlns="" id="{D752B948-71CA-4174-8E25-19507392FA45}"/>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813912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2" name="Object 50"/>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8248"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4" name="Retângulo 3"/>
          <p:cNvSpPr/>
          <p:nvPr/>
        </p:nvSpPr>
        <p:spPr>
          <a:xfrm>
            <a:off x="234194" y="1087003"/>
            <a:ext cx="7920000" cy="1200329"/>
          </a:xfrm>
          <a:prstGeom prst="rect">
            <a:avLst/>
          </a:prstGeom>
        </p:spPr>
        <p:txBody>
          <a:bodyPr>
            <a:spAutoFit/>
          </a:bodyPr>
          <a:lstStyle/>
          <a:p>
            <a:pPr marL="360000" lvl="2">
              <a:defRPr/>
            </a:pPr>
            <a:r>
              <a:rPr lang="pt-BR" b="1" dirty="0">
                <a:solidFill>
                  <a:schemeClr val="accent2"/>
                </a:solidFill>
              </a:rPr>
              <a:t>b) Medição indireta</a:t>
            </a:r>
            <a:endParaRPr lang="pt-BR" dirty="0">
              <a:solidFill>
                <a:schemeClr val="accent2"/>
              </a:solidFill>
            </a:endParaRPr>
          </a:p>
          <a:p>
            <a:pPr marL="360000">
              <a:defRPr/>
            </a:pPr>
            <a:endParaRPr lang="pt-BR" dirty="0"/>
          </a:p>
          <a:p>
            <a:pPr marL="360000" algn="just">
              <a:defRPr/>
            </a:pPr>
            <a:r>
              <a:rPr lang="pt-BR" dirty="0"/>
              <a:t>Ocorre quando as medições são efetuadas envolvendo uma ou mais grandezas relacionadas através de uma equação matemática.</a:t>
            </a:r>
          </a:p>
        </p:txBody>
      </p:sp>
      <p:pic>
        <p:nvPicPr>
          <p:cNvPr id="8250" name="Picture 2"/>
          <p:cNvPicPr>
            <a:picLocks noChangeAspect="1" noChangeArrowheads="1"/>
          </p:cNvPicPr>
          <p:nvPr/>
        </p:nvPicPr>
        <p:blipFill>
          <a:blip r:embed="rId2"/>
          <a:srcRect/>
          <a:stretch>
            <a:fillRect/>
          </a:stretch>
        </p:blipFill>
        <p:spPr bwMode="auto">
          <a:xfrm>
            <a:off x="1373188" y="3860800"/>
            <a:ext cx="2262187" cy="2076450"/>
          </a:xfrm>
          <a:prstGeom prst="rect">
            <a:avLst/>
          </a:prstGeom>
          <a:noFill/>
          <a:ln w="9525">
            <a:noFill/>
            <a:miter lim="800000"/>
            <a:headEnd/>
            <a:tailEnd/>
          </a:ln>
        </p:spPr>
      </p:pic>
      <p:sp>
        <p:nvSpPr>
          <p:cNvPr id="2" name="Retângulo 1"/>
          <p:cNvSpPr/>
          <p:nvPr/>
        </p:nvSpPr>
        <p:spPr>
          <a:xfrm>
            <a:off x="557665" y="2406090"/>
            <a:ext cx="3636529" cy="1200150"/>
          </a:xfrm>
          <a:prstGeom prst="rect">
            <a:avLst/>
          </a:prstGeom>
        </p:spPr>
        <p:txBody>
          <a:bodyPr wrap="square">
            <a:spAutoFit/>
          </a:bodyPr>
          <a:lstStyle/>
          <a:p>
            <a:pPr algn="just">
              <a:defRPr/>
            </a:pPr>
            <a:r>
              <a:rPr lang="pt-BR" b="1" dirty="0">
                <a:solidFill>
                  <a:schemeClr val="accent1"/>
                </a:solidFill>
                <a:latin typeface="+mj-lt"/>
              </a:rPr>
              <a:t>Exemplos 1: </a:t>
            </a:r>
            <a:r>
              <a:rPr lang="pt-BR" dirty="0">
                <a:latin typeface="+mj-lt"/>
              </a:rPr>
              <a:t>Determinar a área de um terreno retangular medindo o comprimento de cada um dos seus lados. </a:t>
            </a:r>
          </a:p>
        </p:txBody>
      </p:sp>
      <p:sp>
        <p:nvSpPr>
          <p:cNvPr id="5" name="Retângulo 4"/>
          <p:cNvSpPr/>
          <p:nvPr/>
        </p:nvSpPr>
        <p:spPr>
          <a:xfrm>
            <a:off x="4348562" y="2311237"/>
            <a:ext cx="4255688" cy="1200329"/>
          </a:xfrm>
          <a:prstGeom prst="rect">
            <a:avLst/>
          </a:prstGeom>
        </p:spPr>
        <p:txBody>
          <a:bodyPr wrap="square">
            <a:spAutoFit/>
          </a:bodyPr>
          <a:lstStyle/>
          <a:p>
            <a:pPr algn="just">
              <a:defRPr/>
            </a:pPr>
            <a:r>
              <a:rPr lang="pt-BR" b="1" dirty="0">
                <a:solidFill>
                  <a:schemeClr val="accent1"/>
                </a:solidFill>
                <a:latin typeface="+mj-lt"/>
              </a:rPr>
              <a:t>Exemplo 2: </a:t>
            </a:r>
            <a:r>
              <a:rPr lang="pt-BR" dirty="0">
                <a:latin typeface="+mj-lt"/>
              </a:rPr>
              <a:t>Medição da corrente elétrica (i) de um circuito simples, medindo sua resistência (R) e sua diferença de potencial elétrico (V). </a:t>
            </a:r>
          </a:p>
        </p:txBody>
      </p:sp>
      <p:pic>
        <p:nvPicPr>
          <p:cNvPr id="8253" name="Picture 3" descr="poteletrodin1"/>
          <p:cNvPicPr>
            <a:picLocks noChangeAspect="1" noChangeArrowheads="1"/>
          </p:cNvPicPr>
          <p:nvPr/>
        </p:nvPicPr>
        <p:blipFill>
          <a:blip r:embed="rId3"/>
          <a:srcRect/>
          <a:stretch>
            <a:fillRect/>
          </a:stretch>
        </p:blipFill>
        <p:spPr bwMode="auto">
          <a:xfrm>
            <a:off x="4500563" y="3992563"/>
            <a:ext cx="2951162" cy="1965325"/>
          </a:xfrm>
          <a:prstGeom prst="rect">
            <a:avLst/>
          </a:prstGeom>
          <a:noFill/>
          <a:ln w="9525">
            <a:noFill/>
            <a:miter lim="800000"/>
            <a:headEnd/>
            <a:tailEnd/>
          </a:ln>
        </p:spPr>
      </p:pic>
      <p:sp>
        <p:nvSpPr>
          <p:cNvPr id="825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mc:AlternateContent xmlns:mc="http://schemas.openxmlformats.org/markup-compatibility/2006" xmlns:a14="http://schemas.microsoft.com/office/drawing/2010/main">
        <mc:Choice Requires="a14">
          <p:sp>
            <p:nvSpPr>
              <p:cNvPr id="8243" name="Object 51"/>
              <p:cNvSpPr txBox="1"/>
              <p:nvPr/>
            </p:nvSpPr>
            <p:spPr bwMode="auto">
              <a:xfrm>
                <a:off x="596106" y="4806950"/>
                <a:ext cx="958850" cy="393700"/>
              </a:xfrm>
              <a:prstGeom prst="rect">
                <a:avLst/>
              </a:prstGeom>
              <a:noFill/>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pt-BR" i="1">
                          <a:solidFill>
                            <a:srgbClr val="000000"/>
                          </a:solidFill>
                          <a:latin typeface="Cambria Math" panose="02040503050406030204" pitchFamily="18" charset="0"/>
                        </a:rPr>
                        <m:t>𝐴</m:t>
                      </m:r>
                      <m:r>
                        <a:rPr lang="pt-BR" i="1">
                          <a:solidFill>
                            <a:srgbClr val="000000"/>
                          </a:solidFill>
                          <a:latin typeface="Cambria Math" panose="02040503050406030204" pitchFamily="18" charset="0"/>
                        </a:rPr>
                        <m:t>=</m:t>
                      </m:r>
                      <m:r>
                        <a:rPr lang="pt-BR" i="1">
                          <a:solidFill>
                            <a:srgbClr val="000000"/>
                          </a:solidFill>
                          <a:latin typeface="Cambria Math" panose="02040503050406030204" pitchFamily="18" charset="0"/>
                        </a:rPr>
                        <m:t>𝐿</m:t>
                      </m:r>
                      <m:r>
                        <a:rPr lang="pt-BR" i="1">
                          <a:solidFill>
                            <a:srgbClr val="000000"/>
                          </a:solidFill>
                          <a:latin typeface="Cambria Math" panose="02040503050406030204" pitchFamily="18" charset="0"/>
                        </a:rPr>
                        <m:t> . </m:t>
                      </m:r>
                      <m:r>
                        <a:rPr lang="pt-BR" i="1">
                          <a:solidFill>
                            <a:srgbClr val="000000"/>
                          </a:solidFill>
                          <a:latin typeface="Cambria Math" panose="02040503050406030204" pitchFamily="18" charset="0"/>
                        </a:rPr>
                        <m:t>𝐿</m:t>
                      </m:r>
                    </m:oMath>
                  </m:oMathPara>
                </a14:m>
                <a:endParaRPr lang="pt-BR"/>
              </a:p>
            </p:txBody>
          </p:sp>
        </mc:Choice>
        <mc:Fallback xmlns="">
          <p:sp>
            <p:nvSpPr>
              <p:cNvPr id="8243" name="Object 51"/>
              <p:cNvSpPr txBox="1">
                <a:spLocks noRot="1" noChangeAspect="1" noMove="1" noResize="1" noEditPoints="1" noAdjustHandles="1" noChangeArrowheads="1" noChangeShapeType="1" noTextEdit="1"/>
              </p:cNvSpPr>
              <p:nvPr/>
            </p:nvSpPr>
            <p:spPr bwMode="auto">
              <a:xfrm>
                <a:off x="596106" y="4806950"/>
                <a:ext cx="958850" cy="393700"/>
              </a:xfrm>
              <a:prstGeom prst="rect">
                <a:avLst/>
              </a:prstGeom>
              <a:blipFill rotWithShape="0">
                <a:blip r:embed="rId4"/>
                <a:stretch>
                  <a:fillRect/>
                </a:stretch>
              </a:blipFill>
            </p:spPr>
            <p:txBody>
              <a:bodyPr/>
              <a:lstStyle/>
              <a:p>
                <a:r>
                  <a:rPr lang="pt-BR">
                    <a:noFill/>
                  </a:rPr>
                  <a:t> </a:t>
                </a:r>
              </a:p>
            </p:txBody>
          </p:sp>
        </mc:Fallback>
      </mc:AlternateContent>
      <p:sp>
        <p:nvSpPr>
          <p:cNvPr id="8255"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mc:AlternateContent xmlns:mc="http://schemas.openxmlformats.org/markup-compatibility/2006" xmlns:a14="http://schemas.microsoft.com/office/drawing/2010/main">
        <mc:Choice Requires="a14">
          <p:sp>
            <p:nvSpPr>
              <p:cNvPr id="8244" name="Object 52"/>
              <p:cNvSpPr txBox="1"/>
              <p:nvPr/>
            </p:nvSpPr>
            <p:spPr bwMode="auto">
              <a:xfrm>
                <a:off x="7704138" y="4491038"/>
                <a:ext cx="900112" cy="102552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pt-BR" i="1">
                          <a:solidFill>
                            <a:srgbClr val="000000"/>
                          </a:solidFill>
                          <a:latin typeface="Cambria Math" panose="02040503050406030204" pitchFamily="18" charset="0"/>
                        </a:rPr>
                        <m:t>𝑖</m:t>
                      </m:r>
                      <m:r>
                        <a:rPr lang="pt-BR" i="1">
                          <a:solidFill>
                            <a:srgbClr val="000000"/>
                          </a:solidFill>
                          <a:latin typeface="Cambria Math" panose="02040503050406030204" pitchFamily="18" charset="0"/>
                        </a:rPr>
                        <m:t>=</m:t>
                      </m:r>
                      <m:f>
                        <m:fPr>
                          <m:ctrlPr>
                            <a:rPr lang="pt-BR" i="1">
                              <a:solidFill>
                                <a:srgbClr val="000000"/>
                              </a:solidFill>
                              <a:latin typeface="Cambria Math" panose="02040503050406030204" pitchFamily="18" charset="0"/>
                            </a:rPr>
                          </m:ctrlPr>
                        </m:fPr>
                        <m:num>
                          <m:r>
                            <a:rPr lang="pt-BR" i="1">
                              <a:solidFill>
                                <a:srgbClr val="000000"/>
                              </a:solidFill>
                              <a:latin typeface="Cambria Math" panose="02040503050406030204" pitchFamily="18" charset="0"/>
                            </a:rPr>
                            <m:t>𝑉</m:t>
                          </m:r>
                        </m:num>
                        <m:den>
                          <m:r>
                            <a:rPr lang="pt-BR" i="1">
                              <a:solidFill>
                                <a:srgbClr val="000000"/>
                              </a:solidFill>
                              <a:latin typeface="Cambria Math" panose="02040503050406030204" pitchFamily="18" charset="0"/>
                            </a:rPr>
                            <m:t>𝑅</m:t>
                          </m:r>
                        </m:den>
                      </m:f>
                    </m:oMath>
                  </m:oMathPara>
                </a14:m>
                <a:endParaRPr lang="pt-BR"/>
              </a:p>
            </p:txBody>
          </p:sp>
        </mc:Choice>
        <mc:Fallback xmlns="">
          <p:sp>
            <p:nvSpPr>
              <p:cNvPr id="8244" name="Object 52"/>
              <p:cNvSpPr txBox="1">
                <a:spLocks noRot="1" noChangeAspect="1" noMove="1" noResize="1" noEditPoints="1" noAdjustHandles="1" noChangeArrowheads="1" noChangeShapeType="1" noTextEdit="1"/>
              </p:cNvSpPr>
              <p:nvPr/>
            </p:nvSpPr>
            <p:spPr bwMode="auto">
              <a:xfrm>
                <a:off x="7704138" y="4491038"/>
                <a:ext cx="900112" cy="1025525"/>
              </a:xfrm>
              <a:prstGeom prst="rect">
                <a:avLst/>
              </a:prstGeom>
              <a:blipFill>
                <a:blip r:embed="rId5"/>
                <a:stretch>
                  <a:fillRect/>
                </a:stretch>
              </a:blipFill>
              <a:extLst/>
            </p:spPr>
            <p:txBody>
              <a:bodyPr/>
              <a:lstStyle/>
              <a:p>
                <a:r>
                  <a:rPr lang="pt-BR">
                    <a:noFill/>
                  </a:rPr>
                  <a:t> </a:t>
                </a:r>
              </a:p>
            </p:txBody>
          </p:sp>
        </mc:Fallback>
      </mc:AlternateContent>
      <p:sp>
        <p:nvSpPr>
          <p:cNvPr id="16" name="Título 1">
            <a:extLst>
              <a:ext uri="{FF2B5EF4-FFF2-40B4-BE49-F238E27FC236}">
                <a16:creationId xmlns:a16="http://schemas.microsoft.com/office/drawing/2014/main" xmlns="" id="{494F4A12-DF4C-42AD-AA9D-65618F16F0BC}"/>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3893253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Conteúdo 2"/>
          <p:cNvSpPr>
            <a:spLocks/>
          </p:cNvSpPr>
          <p:nvPr/>
        </p:nvSpPr>
        <p:spPr bwMode="auto">
          <a:xfrm>
            <a:off x="560388" y="4292600"/>
            <a:ext cx="3435350" cy="1296988"/>
          </a:xfrm>
          <a:prstGeom prst="rect">
            <a:avLst/>
          </a:prstGeom>
          <a:noFill/>
          <a:ln w="9525">
            <a:noFill/>
            <a:miter lim="800000"/>
            <a:headEnd/>
            <a:tailEnd/>
          </a:ln>
        </p:spPr>
        <p:txBody>
          <a:bodyPr/>
          <a:lstStyle/>
          <a:p>
            <a:pPr>
              <a:spcBef>
                <a:spcPct val="20000"/>
              </a:spcBef>
              <a:buFont typeface="Arial" charset="0"/>
              <a:buNone/>
            </a:pPr>
            <a:endParaRPr lang="pt-BR" i="1">
              <a:solidFill>
                <a:schemeClr val="tx2"/>
              </a:solidFill>
              <a:latin typeface="Calibri" pitchFamily="34" charset="0"/>
            </a:endParaRPr>
          </a:p>
        </p:txBody>
      </p:sp>
      <p:sp>
        <p:nvSpPr>
          <p:cNvPr id="71683" name="Rectangle 4"/>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71684" name="Rectangle 5"/>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71685" name="Rectangle 7"/>
          <p:cNvSpPr>
            <a:spLocks noChangeArrowheads="1"/>
          </p:cNvSpPr>
          <p:nvPr/>
        </p:nvSpPr>
        <p:spPr bwMode="auto">
          <a:xfrm>
            <a:off x="179388" y="972767"/>
            <a:ext cx="7920000" cy="996950"/>
          </a:xfrm>
          <a:prstGeom prst="rect">
            <a:avLst/>
          </a:prstGeom>
          <a:noFill/>
          <a:ln w="9525">
            <a:noFill/>
            <a:miter lim="800000"/>
            <a:headEnd/>
            <a:tailEnd/>
          </a:ln>
        </p:spPr>
        <p:txBody>
          <a:bodyPr anchor="ctr">
            <a:spAutoFit/>
          </a:bodyPr>
          <a:lstStyle/>
          <a:p>
            <a:pPr marL="360000">
              <a:lnSpc>
                <a:spcPct val="110000"/>
              </a:lnSpc>
            </a:pPr>
            <a:r>
              <a:rPr lang="pt-BR" b="1" dirty="0">
                <a:solidFill>
                  <a:schemeClr val="accent2"/>
                </a:solidFill>
                <a:latin typeface="+mj-lt"/>
              </a:rPr>
              <a:t>II - Amostra</a:t>
            </a:r>
            <a:endParaRPr lang="pt-BR" dirty="0">
              <a:solidFill>
                <a:schemeClr val="accent2"/>
              </a:solidFill>
              <a:latin typeface="+mj-lt"/>
            </a:endParaRPr>
          </a:p>
          <a:p>
            <a:pPr marL="360000">
              <a:lnSpc>
                <a:spcPct val="110000"/>
              </a:lnSpc>
            </a:pPr>
            <a:r>
              <a:rPr lang="pt-BR" dirty="0">
                <a:latin typeface="+mj-lt"/>
              </a:rPr>
              <a:t>É uma parte de um todo que, uma vez avaliada, analisada e medida, possibilita que os resultados encontrados sejam atribuídos ao conjunto original.</a:t>
            </a:r>
          </a:p>
        </p:txBody>
      </p:sp>
      <p:sp>
        <p:nvSpPr>
          <p:cNvPr id="71686" name="Rectangle 8"/>
          <p:cNvSpPr>
            <a:spLocks noChangeArrowheads="1"/>
          </p:cNvSpPr>
          <p:nvPr/>
        </p:nvSpPr>
        <p:spPr bwMode="auto">
          <a:xfrm>
            <a:off x="179388" y="2124823"/>
            <a:ext cx="7920000" cy="4081117"/>
          </a:xfrm>
          <a:prstGeom prst="rect">
            <a:avLst/>
          </a:prstGeom>
          <a:noFill/>
          <a:ln w="9525">
            <a:noFill/>
            <a:miter lim="800000"/>
            <a:headEnd/>
            <a:tailEnd/>
          </a:ln>
        </p:spPr>
        <p:txBody>
          <a:bodyPr anchor="ctr">
            <a:spAutoFit/>
          </a:bodyPr>
          <a:lstStyle/>
          <a:p>
            <a:pPr marL="360000" algn="just">
              <a:lnSpc>
                <a:spcPct val="120000"/>
              </a:lnSpc>
              <a:tabLst>
                <a:tab pos="336550" algn="l"/>
              </a:tabLst>
            </a:pPr>
            <a:r>
              <a:rPr lang="pt-BR" b="1" dirty="0">
                <a:solidFill>
                  <a:schemeClr val="accent1"/>
                </a:solidFill>
                <a:latin typeface="+mj-lt"/>
              </a:rPr>
              <a:t>Alguns cuidados básicos devem ser observados na escolha da amostra, tais como:</a:t>
            </a:r>
          </a:p>
          <a:p>
            <a:pPr marL="360000" algn="just">
              <a:lnSpc>
                <a:spcPct val="120000"/>
              </a:lnSpc>
              <a:buFont typeface="Wingdings" pitchFamily="2" charset="2"/>
              <a:buChar char="§"/>
              <a:tabLst>
                <a:tab pos="336550" algn="l"/>
              </a:tabLst>
            </a:pPr>
            <a:r>
              <a:rPr lang="pt-BR" dirty="0">
                <a:latin typeface="+mj-lt"/>
              </a:rPr>
              <a:t> Tamanho adequado da amostra: a amostra deve ter tamanho representativo do todo. Devemos aplicar métodos estatísticos para determinarmos o tamanho da amostra.</a:t>
            </a:r>
          </a:p>
          <a:p>
            <a:pPr marL="360000" algn="just">
              <a:lnSpc>
                <a:spcPct val="120000"/>
              </a:lnSpc>
              <a:buFont typeface="Wingdings" pitchFamily="2" charset="2"/>
              <a:buChar char="§"/>
              <a:tabLst>
                <a:tab pos="336550" algn="l"/>
              </a:tabLst>
            </a:pPr>
            <a:r>
              <a:rPr lang="pt-BR" dirty="0">
                <a:latin typeface="+mj-lt"/>
              </a:rPr>
              <a:t> Seleção aleatória da amostra e que esta pertença ao mesmo lote de fabricação: devemos ter uma amostra que represente o todo de forma aleatória.</a:t>
            </a:r>
          </a:p>
          <a:p>
            <a:pPr marL="360000" algn="just">
              <a:lnSpc>
                <a:spcPct val="120000"/>
              </a:lnSpc>
              <a:buFont typeface="Wingdings" pitchFamily="2" charset="2"/>
              <a:buChar char="§"/>
              <a:tabLst>
                <a:tab pos="336550" algn="l"/>
              </a:tabLst>
            </a:pPr>
            <a:r>
              <a:rPr lang="pt-BR" dirty="0">
                <a:latin typeface="+mj-lt"/>
              </a:rPr>
              <a:t> Que as medições sejam realizadas em condições definidas em normas ou procedimentos técnicos.</a:t>
            </a:r>
          </a:p>
          <a:p>
            <a:pPr marL="360000" algn="just">
              <a:lnSpc>
                <a:spcPct val="120000"/>
              </a:lnSpc>
              <a:buFont typeface="Wingdings" pitchFamily="2" charset="2"/>
              <a:buChar char="§"/>
              <a:tabLst>
                <a:tab pos="336550" algn="l"/>
              </a:tabLst>
            </a:pPr>
            <a:r>
              <a:rPr lang="pt-BR" dirty="0">
                <a:latin typeface="+mj-lt"/>
              </a:rPr>
              <a:t> Evitar contaminações que possam modificar as características físicas ou químicas da amostra.</a:t>
            </a:r>
          </a:p>
          <a:p>
            <a:pPr marL="360000" algn="just">
              <a:lnSpc>
                <a:spcPct val="120000"/>
              </a:lnSpc>
              <a:buFont typeface="Wingdings" pitchFamily="2" charset="2"/>
              <a:buChar char="§"/>
              <a:tabLst>
                <a:tab pos="336550" algn="l"/>
              </a:tabLst>
            </a:pPr>
            <a:r>
              <a:rPr lang="pt-BR" dirty="0">
                <a:latin typeface="+mj-lt"/>
              </a:rPr>
              <a:t> Verificar o prazo de validade da amostra.</a:t>
            </a:r>
          </a:p>
        </p:txBody>
      </p:sp>
      <p:sp>
        <p:nvSpPr>
          <p:cNvPr id="10" name="Título 1">
            <a:extLst>
              <a:ext uri="{FF2B5EF4-FFF2-40B4-BE49-F238E27FC236}">
                <a16:creationId xmlns:a16="http://schemas.microsoft.com/office/drawing/2014/main" xmlns="" id="{FABDF42F-4F00-4E70-A89E-A3720EF31849}"/>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Conteúdo 2"/>
          <p:cNvSpPr>
            <a:spLocks/>
          </p:cNvSpPr>
          <p:nvPr/>
        </p:nvSpPr>
        <p:spPr bwMode="auto">
          <a:xfrm>
            <a:off x="560388" y="4292600"/>
            <a:ext cx="3435350" cy="1296988"/>
          </a:xfrm>
          <a:prstGeom prst="rect">
            <a:avLst/>
          </a:prstGeom>
          <a:noFill/>
          <a:ln w="9525">
            <a:noFill/>
            <a:miter lim="800000"/>
            <a:headEnd/>
            <a:tailEnd/>
          </a:ln>
        </p:spPr>
        <p:txBody>
          <a:bodyPr/>
          <a:lstStyle/>
          <a:p>
            <a:pPr>
              <a:spcBef>
                <a:spcPct val="20000"/>
              </a:spcBef>
              <a:buFont typeface="Arial" charset="0"/>
              <a:buNone/>
            </a:pPr>
            <a:endParaRPr lang="pt-BR" i="1">
              <a:solidFill>
                <a:schemeClr val="tx2"/>
              </a:solidFill>
              <a:latin typeface="Calibri" pitchFamily="34" charset="0"/>
            </a:endParaRPr>
          </a:p>
        </p:txBody>
      </p:sp>
      <p:sp>
        <p:nvSpPr>
          <p:cNvPr id="73731" name="Rectangle 4"/>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73732" name="Rectangle 5"/>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73733" name="Rectangle 8"/>
          <p:cNvSpPr>
            <a:spLocks noChangeArrowheads="1"/>
          </p:cNvSpPr>
          <p:nvPr/>
        </p:nvSpPr>
        <p:spPr bwMode="auto">
          <a:xfrm>
            <a:off x="247755" y="1096902"/>
            <a:ext cx="7920000" cy="5056128"/>
          </a:xfrm>
          <a:prstGeom prst="rect">
            <a:avLst/>
          </a:prstGeom>
          <a:noFill/>
          <a:ln w="9525">
            <a:noFill/>
            <a:miter lim="800000"/>
            <a:headEnd/>
            <a:tailEnd/>
          </a:ln>
        </p:spPr>
        <p:txBody>
          <a:bodyPr anchor="ctr">
            <a:spAutoFit/>
          </a:bodyPr>
          <a:lstStyle/>
          <a:p>
            <a:pPr marL="360000" algn="just">
              <a:lnSpc>
                <a:spcPct val="120000"/>
              </a:lnSpc>
            </a:pPr>
            <a:r>
              <a:rPr lang="pt-BR" b="1" dirty="0">
                <a:solidFill>
                  <a:schemeClr val="accent2"/>
                </a:solidFill>
                <a:latin typeface="Calibri" pitchFamily="34" charset="0"/>
              </a:rPr>
              <a:t>III - Operador</a:t>
            </a:r>
            <a:endParaRPr lang="pt-BR" dirty="0">
              <a:solidFill>
                <a:schemeClr val="accent2"/>
              </a:solidFill>
              <a:latin typeface="Calibri" pitchFamily="34" charset="0"/>
            </a:endParaRPr>
          </a:p>
          <a:p>
            <a:pPr marL="360000" algn="just">
              <a:lnSpc>
                <a:spcPct val="120000"/>
              </a:lnSpc>
            </a:pPr>
            <a:r>
              <a:rPr lang="pt-BR" dirty="0">
                <a:latin typeface="Calibri" pitchFamily="34" charset="0"/>
              </a:rPr>
              <a:t>O operador é uma peça-chave no processo. Ele deve ser conhecedor do método de medição, saber avaliar as condições ambientais e decidir sobre a realização ou não das medições, saber selecionar adequadamente a amostra a ser avaliada, ser treinado e capacitado para a utilização correta dos instrumentos que compõem o sistema, além de registrar e interpretar corretamente o resultado das medições.</a:t>
            </a:r>
          </a:p>
          <a:p>
            <a:pPr marL="360000" algn="just">
              <a:lnSpc>
                <a:spcPct val="120000"/>
              </a:lnSpc>
            </a:pPr>
            <a:endParaRPr lang="pt-BR" dirty="0">
              <a:latin typeface="Calibri" pitchFamily="34" charset="0"/>
            </a:endParaRPr>
          </a:p>
          <a:p>
            <a:pPr marL="360000" algn="just">
              <a:lnSpc>
                <a:spcPct val="120000"/>
              </a:lnSpc>
            </a:pPr>
            <a:r>
              <a:rPr lang="pt-BR" b="1" dirty="0">
                <a:solidFill>
                  <a:schemeClr val="accent2"/>
                </a:solidFill>
                <a:latin typeface="Calibri" pitchFamily="34" charset="0"/>
              </a:rPr>
              <a:t>IV - Condições Ambientais</a:t>
            </a:r>
            <a:endParaRPr lang="pt-BR" dirty="0">
              <a:solidFill>
                <a:schemeClr val="accent2"/>
              </a:solidFill>
              <a:latin typeface="Calibri" pitchFamily="34" charset="0"/>
            </a:endParaRPr>
          </a:p>
          <a:p>
            <a:pPr marL="360000" algn="just">
              <a:lnSpc>
                <a:spcPct val="120000"/>
              </a:lnSpc>
            </a:pPr>
            <a:r>
              <a:rPr lang="pt-BR" dirty="0">
                <a:latin typeface="Calibri" pitchFamily="34" charset="0"/>
              </a:rPr>
              <a:t>Entendemos essas condições como sendo a influência de fatores ambientais, tais como a </a:t>
            </a:r>
            <a:r>
              <a:rPr lang="pt-BR" i="1" dirty="0">
                <a:latin typeface="Calibri" pitchFamily="34" charset="0"/>
              </a:rPr>
              <a:t>temperatura, umidade, poeira, vibração, flutuação na tensão de alimentação elétrica, ruído elétrico ou magnético,</a:t>
            </a:r>
            <a:r>
              <a:rPr lang="pt-BR" dirty="0">
                <a:latin typeface="Calibri" pitchFamily="34" charset="0"/>
              </a:rPr>
              <a:t> ou outros fatores existentes no local onde as medições serão realizadas. Esses fatores devem ser monitorados e controlados de modo a minimizar seus efeitos no resultado final da medição.</a:t>
            </a:r>
          </a:p>
        </p:txBody>
      </p:sp>
      <p:sp>
        <p:nvSpPr>
          <p:cNvPr id="9" name="Título 1">
            <a:extLst>
              <a:ext uri="{FF2B5EF4-FFF2-40B4-BE49-F238E27FC236}">
                <a16:creationId xmlns:a16="http://schemas.microsoft.com/office/drawing/2014/main" xmlns="" id="{7B5A0B11-D7A6-4F46-8C06-70C159C71E72}"/>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77827" name="Rectangle 5"/>
          <p:cNvSpPr>
            <a:spLocks noChangeArrowheads="1"/>
          </p:cNvSpPr>
          <p:nvPr/>
        </p:nvSpPr>
        <p:spPr bwMode="auto">
          <a:xfrm>
            <a:off x="-4506913" y="2673350"/>
            <a:ext cx="9144001" cy="0"/>
          </a:xfrm>
          <a:prstGeom prst="rect">
            <a:avLst/>
          </a:prstGeom>
          <a:noFill/>
          <a:ln w="9525">
            <a:noFill/>
            <a:miter lim="800000"/>
            <a:headEnd/>
            <a:tailEnd/>
          </a:ln>
        </p:spPr>
        <p:txBody>
          <a:bodyPr wrap="none" anchor="ctr">
            <a:spAutoFit/>
          </a:bodyPr>
          <a:lstStyle/>
          <a:p>
            <a:endParaRPr lang="pt-BR"/>
          </a:p>
        </p:txBody>
      </p:sp>
      <p:sp>
        <p:nvSpPr>
          <p:cNvPr id="77828" name="Rectangle 7"/>
          <p:cNvSpPr>
            <a:spLocks noChangeArrowheads="1"/>
          </p:cNvSpPr>
          <p:nvPr/>
        </p:nvSpPr>
        <p:spPr bwMode="auto">
          <a:xfrm>
            <a:off x="179388" y="1497103"/>
            <a:ext cx="7920000" cy="3748719"/>
          </a:xfrm>
          <a:prstGeom prst="rect">
            <a:avLst/>
          </a:prstGeom>
          <a:noFill/>
          <a:ln w="9525">
            <a:noFill/>
            <a:miter lim="800000"/>
            <a:headEnd/>
            <a:tailEnd/>
          </a:ln>
        </p:spPr>
        <p:txBody>
          <a:bodyPr anchor="ctr">
            <a:spAutoFit/>
          </a:bodyPr>
          <a:lstStyle/>
          <a:p>
            <a:pPr marL="360000">
              <a:lnSpc>
                <a:spcPct val="120000"/>
              </a:lnSpc>
            </a:pPr>
            <a:r>
              <a:rPr lang="pt-BR" b="1" dirty="0">
                <a:solidFill>
                  <a:schemeClr val="accent2"/>
                </a:solidFill>
                <a:latin typeface="Calibri" pitchFamily="34" charset="0"/>
              </a:rPr>
              <a:t>V – Instrumento de </a:t>
            </a:r>
            <a:r>
              <a:rPr lang="pt-BR" b="1" dirty="0" smtClean="0">
                <a:solidFill>
                  <a:schemeClr val="accent2"/>
                </a:solidFill>
                <a:latin typeface="Calibri" pitchFamily="34" charset="0"/>
              </a:rPr>
              <a:t>medição</a:t>
            </a:r>
          </a:p>
          <a:p>
            <a:pPr marL="360000">
              <a:lnSpc>
                <a:spcPct val="120000"/>
              </a:lnSpc>
            </a:pPr>
            <a:endParaRPr lang="pt-BR" dirty="0">
              <a:solidFill>
                <a:schemeClr val="accent2"/>
              </a:solidFill>
              <a:latin typeface="Calibri" pitchFamily="34" charset="0"/>
            </a:endParaRPr>
          </a:p>
          <a:p>
            <a:pPr marL="360000">
              <a:lnSpc>
                <a:spcPct val="120000"/>
              </a:lnSpc>
            </a:pPr>
            <a:r>
              <a:rPr lang="pt-BR" i="1" dirty="0">
                <a:latin typeface="Calibri" pitchFamily="34" charset="0"/>
              </a:rPr>
              <a:t>Dispositivo utilizado para realizar medições, individualmente ou associado a um ou mais dispositivos suplementares. [VIM 2012].</a:t>
            </a:r>
            <a:endParaRPr lang="pt-BR" dirty="0">
              <a:latin typeface="Calibri" pitchFamily="34" charset="0"/>
            </a:endParaRPr>
          </a:p>
          <a:p>
            <a:pPr marL="360000">
              <a:lnSpc>
                <a:spcPct val="120000"/>
              </a:lnSpc>
            </a:pPr>
            <a:r>
              <a:rPr lang="pt-BR" dirty="0">
                <a:latin typeface="Calibri" pitchFamily="34" charset="0"/>
              </a:rPr>
              <a:t>Um sistema de medição é definido como:</a:t>
            </a:r>
          </a:p>
          <a:p>
            <a:pPr marL="360000">
              <a:lnSpc>
                <a:spcPct val="120000"/>
              </a:lnSpc>
            </a:pPr>
            <a:endParaRPr lang="pt-BR" dirty="0">
              <a:latin typeface="Calibri" pitchFamily="34" charset="0"/>
            </a:endParaRPr>
          </a:p>
          <a:p>
            <a:pPr marL="360000" lvl="2" algn="just">
              <a:lnSpc>
                <a:spcPct val="120000"/>
              </a:lnSpc>
            </a:pPr>
            <a:r>
              <a:rPr lang="pt-BR" i="1" dirty="0">
                <a:latin typeface="Calibri" pitchFamily="34" charset="0"/>
              </a:rPr>
              <a:t>Conjunto de um ou mais instrumentos de medição</a:t>
            </a:r>
            <a:r>
              <a:rPr lang="pt-BR" b="1" i="1" dirty="0">
                <a:latin typeface="Calibri" pitchFamily="34" charset="0"/>
              </a:rPr>
              <a:t> </a:t>
            </a:r>
            <a:r>
              <a:rPr lang="pt-BR" i="1" dirty="0">
                <a:latin typeface="Calibri" pitchFamily="34" charset="0"/>
              </a:rPr>
              <a:t>e frequentemente outros dispositivos, compreendendo, se necessário, reagentes e insumos, montado e adaptado para fornecer informações destinadas à obtenção dos valores medidos, dentro de intervalos especificados para grandezas</a:t>
            </a:r>
            <a:r>
              <a:rPr lang="pt-BR" b="1" i="1" dirty="0">
                <a:latin typeface="Calibri" pitchFamily="34" charset="0"/>
              </a:rPr>
              <a:t> </a:t>
            </a:r>
            <a:r>
              <a:rPr lang="pt-BR" i="1" dirty="0">
                <a:latin typeface="Calibri" pitchFamily="34" charset="0"/>
              </a:rPr>
              <a:t>de naturezas</a:t>
            </a:r>
            <a:r>
              <a:rPr lang="pt-BR" b="1" i="1" dirty="0">
                <a:latin typeface="Calibri" pitchFamily="34" charset="0"/>
              </a:rPr>
              <a:t> </a:t>
            </a:r>
            <a:r>
              <a:rPr lang="pt-BR" i="1" dirty="0">
                <a:latin typeface="Calibri" pitchFamily="34" charset="0"/>
              </a:rPr>
              <a:t>especificadas. [VIM 2012]</a:t>
            </a:r>
          </a:p>
        </p:txBody>
      </p:sp>
      <p:sp>
        <p:nvSpPr>
          <p:cNvPr id="8" name="Título 1">
            <a:extLst>
              <a:ext uri="{FF2B5EF4-FFF2-40B4-BE49-F238E27FC236}">
                <a16:creationId xmlns:a16="http://schemas.microsoft.com/office/drawing/2014/main" xmlns="" id="{505AEA02-9D67-43D2-BCE5-CD30A8E9DFF7}"/>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Conteúdo 2"/>
          <p:cNvSpPr>
            <a:spLocks noGrp="1"/>
          </p:cNvSpPr>
          <p:nvPr>
            <p:ph idx="1"/>
          </p:nvPr>
        </p:nvSpPr>
        <p:spPr>
          <a:xfrm>
            <a:off x="582706" y="1196975"/>
            <a:ext cx="4634754" cy="4311214"/>
          </a:xfrm>
        </p:spPr>
        <p:txBody>
          <a:bodyPr>
            <a:noAutofit/>
          </a:bodyPr>
          <a:lstStyle/>
          <a:p>
            <a:pPr marL="0" indent="0" algn="just" eaLnBrk="1" hangingPunct="1">
              <a:lnSpc>
                <a:spcPct val="120000"/>
              </a:lnSpc>
              <a:spcBef>
                <a:spcPts val="400"/>
              </a:spcBef>
              <a:spcAft>
                <a:spcPts val="400"/>
              </a:spcAft>
              <a:buNone/>
            </a:pPr>
            <a:r>
              <a:rPr lang="pt-BR" sz="1700" b="1" dirty="0"/>
              <a:t>Sistema Internacional de Unidades : SI</a:t>
            </a:r>
            <a:r>
              <a:rPr lang="pt-BR" sz="1700" dirty="0"/>
              <a:t>. — Duque de Caxias, RJ : INMETRO/CICMA/SEPIN, 2012.</a:t>
            </a:r>
          </a:p>
          <a:p>
            <a:pPr marL="0" indent="0" algn="just" eaLnBrk="1" hangingPunct="1">
              <a:lnSpc>
                <a:spcPct val="120000"/>
              </a:lnSpc>
              <a:spcBef>
                <a:spcPts val="400"/>
              </a:spcBef>
              <a:spcAft>
                <a:spcPts val="400"/>
              </a:spcAft>
              <a:buNone/>
            </a:pPr>
            <a:r>
              <a:rPr lang="pt-BR" sz="1700" i="1" dirty="0"/>
              <a:t>A presente edição brasileira é uma tradução da 8ª edição bilíngue elaborada pelo BIPM (Bureau Internacional de Pesos e Medidas, fundado em 1875. Esta tradução acolhe em seu texto decisões do Acordo Ortográfico da Língua Portuguesa </a:t>
            </a:r>
            <a:r>
              <a:rPr lang="pt-BR" sz="1700" i="1" dirty="0" smtClean="0"/>
              <a:t>de 1990, assim </a:t>
            </a:r>
            <a:r>
              <a:rPr lang="pt-BR" sz="1700" i="1" dirty="0"/>
              <a:t>como as regras adotadas pelo BIPM para </a:t>
            </a:r>
            <a:r>
              <a:rPr lang="pt-BR" sz="1700" i="1" dirty="0" smtClean="0"/>
              <a:t>o </a:t>
            </a:r>
            <a:r>
              <a:rPr lang="pt-BR" sz="1700" i="1" dirty="0"/>
              <a:t>SI (que recebeu este nome em 1960</a:t>
            </a:r>
            <a:r>
              <a:rPr lang="pt-BR" sz="1700" i="1" dirty="0" smtClean="0"/>
              <a:t>)</a:t>
            </a:r>
          </a:p>
          <a:p>
            <a:pPr marL="0" indent="0" algn="just" eaLnBrk="1" hangingPunct="1">
              <a:lnSpc>
                <a:spcPct val="120000"/>
              </a:lnSpc>
              <a:spcBef>
                <a:spcPts val="400"/>
              </a:spcBef>
              <a:spcAft>
                <a:spcPts val="400"/>
              </a:spcAft>
              <a:buNone/>
            </a:pPr>
            <a:endParaRPr lang="pt-BR" sz="1000" i="1" dirty="0"/>
          </a:p>
          <a:p>
            <a:pPr marL="0" indent="0" algn="r" eaLnBrk="1" hangingPunct="1">
              <a:lnSpc>
                <a:spcPct val="120000"/>
              </a:lnSpc>
              <a:spcBef>
                <a:spcPts val="400"/>
              </a:spcBef>
              <a:spcAft>
                <a:spcPts val="400"/>
              </a:spcAft>
              <a:buNone/>
            </a:pPr>
            <a:r>
              <a:rPr lang="pt-BR" sz="1700" dirty="0"/>
              <a:t> João Alziro </a:t>
            </a:r>
            <a:r>
              <a:rPr lang="pt-BR" sz="1700" dirty="0" err="1"/>
              <a:t>Herz</a:t>
            </a:r>
            <a:r>
              <a:rPr lang="pt-BR" sz="1700" dirty="0"/>
              <a:t> da Jornada</a:t>
            </a:r>
            <a:br>
              <a:rPr lang="pt-BR" sz="1700" dirty="0"/>
            </a:br>
            <a:r>
              <a:rPr lang="pt-BR" sz="1700" dirty="0"/>
              <a:t>Presidente do Inmetro</a:t>
            </a:r>
            <a:br>
              <a:rPr lang="pt-BR" sz="1700" dirty="0"/>
            </a:br>
            <a:endParaRPr lang="pt-BR" sz="1700" dirty="0"/>
          </a:p>
          <a:p>
            <a:pPr marL="0" indent="0" algn="just" eaLnBrk="1" hangingPunct="1">
              <a:lnSpc>
                <a:spcPct val="120000"/>
              </a:lnSpc>
              <a:spcBef>
                <a:spcPts val="400"/>
              </a:spcBef>
              <a:spcAft>
                <a:spcPts val="400"/>
              </a:spcAft>
              <a:buNone/>
            </a:pPr>
            <a:endParaRPr lang="pt-BR" sz="1700" dirty="0"/>
          </a:p>
        </p:txBody>
      </p:sp>
      <p:pic>
        <p:nvPicPr>
          <p:cNvPr id="3" name="Imagem 2"/>
          <p:cNvPicPr>
            <a:picLocks noChangeAspect="1"/>
          </p:cNvPicPr>
          <p:nvPr/>
        </p:nvPicPr>
        <p:blipFill>
          <a:blip r:embed="rId2"/>
          <a:stretch>
            <a:fillRect/>
          </a:stretch>
        </p:blipFill>
        <p:spPr>
          <a:xfrm>
            <a:off x="5580112" y="1124744"/>
            <a:ext cx="3254124" cy="4603703"/>
          </a:xfrm>
          <a:prstGeom prst="rect">
            <a:avLst/>
          </a:prstGeom>
          <a:ln>
            <a:noFill/>
          </a:ln>
          <a:effectLst>
            <a:outerShdw blurRad="292100" dist="139700" dir="2700000" algn="tl" rotWithShape="0">
              <a:srgbClr val="333333">
                <a:alpha val="65000"/>
              </a:srgbClr>
            </a:outerShdw>
          </a:effectLst>
        </p:spPr>
      </p:pic>
      <p:sp>
        <p:nvSpPr>
          <p:cNvPr id="5" name="Retângulo 4">
            <a:extLst>
              <a:ext uri="{FF2B5EF4-FFF2-40B4-BE49-F238E27FC236}">
                <a16:creationId xmlns:a16="http://schemas.microsoft.com/office/drawing/2014/main" xmlns="" id="{3C4AEC7F-FA73-43AB-AAD0-42897247DA72}"/>
              </a:ext>
            </a:extLst>
          </p:cNvPr>
          <p:cNvSpPr/>
          <p:nvPr/>
        </p:nvSpPr>
        <p:spPr>
          <a:xfrm>
            <a:off x="582706" y="5606801"/>
            <a:ext cx="4715434" cy="615553"/>
          </a:xfrm>
          <a:prstGeom prst="rect">
            <a:avLst/>
          </a:prstGeom>
        </p:spPr>
        <p:txBody>
          <a:bodyPr wrap="square">
            <a:spAutoFit/>
          </a:bodyPr>
          <a:lstStyle/>
          <a:p>
            <a:r>
              <a:rPr lang="pt-BR" sz="1700" i="1" u="sng" dirty="0">
                <a:solidFill>
                  <a:schemeClr val="accent1"/>
                </a:solidFill>
              </a:rPr>
              <a:t>http://www.inmetro.gov.br/inovacao/publicacoes/si_versao_final.pdf</a:t>
            </a:r>
          </a:p>
        </p:txBody>
      </p:sp>
      <p:pic>
        <p:nvPicPr>
          <p:cNvPr id="7" name="Imagem 6"/>
          <p:cNvPicPr>
            <a:picLocks noChangeAspect="1"/>
          </p:cNvPicPr>
          <p:nvPr/>
        </p:nvPicPr>
        <p:blipFill>
          <a:blip r:embed="rId3"/>
          <a:stretch>
            <a:fillRect/>
          </a:stretch>
        </p:blipFill>
        <p:spPr>
          <a:xfrm>
            <a:off x="0" y="478151"/>
            <a:ext cx="9144000" cy="475260"/>
          </a:xfrm>
          <a:prstGeom prst="rect">
            <a:avLst/>
          </a:prstGeom>
        </p:spPr>
      </p:pic>
    </p:spTree>
    <p:extLst>
      <p:ext uri="{BB962C8B-B14F-4D97-AF65-F5344CB8AC3E}">
        <p14:creationId xmlns:p14="http://schemas.microsoft.com/office/powerpoint/2010/main" val="16212227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6"/>
          <p:cNvSpPr>
            <a:spLocks noChangeArrowheads="1"/>
          </p:cNvSpPr>
          <p:nvPr/>
        </p:nvSpPr>
        <p:spPr bwMode="auto">
          <a:xfrm>
            <a:off x="269875" y="1219499"/>
            <a:ext cx="8569325" cy="402546"/>
          </a:xfrm>
          <a:prstGeom prst="rect">
            <a:avLst/>
          </a:prstGeom>
          <a:noFill/>
          <a:ln w="9525">
            <a:noFill/>
            <a:miter lim="800000"/>
            <a:headEnd/>
            <a:tailEnd/>
          </a:ln>
        </p:spPr>
        <p:txBody>
          <a:bodyPr anchor="ctr">
            <a:spAutoFit/>
          </a:bodyPr>
          <a:lstStyle/>
          <a:p>
            <a:pPr marL="360000">
              <a:lnSpc>
                <a:spcPct val="120000"/>
              </a:lnSpc>
            </a:pPr>
            <a:r>
              <a:rPr lang="pt-BR" b="1" dirty="0">
                <a:solidFill>
                  <a:schemeClr val="accent2"/>
                </a:solidFill>
                <a:latin typeface="Calibri" pitchFamily="34" charset="0"/>
              </a:rPr>
              <a:t>V – Instrumento de medição</a:t>
            </a:r>
            <a:endParaRPr lang="pt-BR" dirty="0">
              <a:solidFill>
                <a:schemeClr val="accent2"/>
              </a:solidFill>
              <a:latin typeface="Calibri" pitchFamily="34" charset="0"/>
            </a:endParaRPr>
          </a:p>
        </p:txBody>
      </p:sp>
      <p:sp>
        <p:nvSpPr>
          <p:cNvPr id="75784" name="Rectangle 9"/>
          <p:cNvSpPr>
            <a:spLocks noChangeArrowheads="1"/>
          </p:cNvSpPr>
          <p:nvPr/>
        </p:nvSpPr>
        <p:spPr bwMode="auto">
          <a:xfrm>
            <a:off x="972292" y="4874500"/>
            <a:ext cx="1372171" cy="584775"/>
          </a:xfrm>
          <a:prstGeom prst="rect">
            <a:avLst/>
          </a:prstGeom>
          <a:noFill/>
          <a:ln w="9525">
            <a:noFill/>
            <a:miter lim="800000"/>
            <a:headEnd/>
            <a:tailEnd/>
          </a:ln>
        </p:spPr>
        <p:txBody>
          <a:bodyPr wrap="none" anchor="ctr">
            <a:spAutoFit/>
          </a:bodyPr>
          <a:lstStyle/>
          <a:p>
            <a:pPr algn="ctr"/>
            <a:r>
              <a:rPr lang="pt-BR" sz="1600" b="1" dirty="0">
                <a:latin typeface="Calibri" pitchFamily="34" charset="0"/>
              </a:rPr>
              <a:t>Manômetro</a:t>
            </a:r>
          </a:p>
          <a:p>
            <a:pPr algn="ctr"/>
            <a:r>
              <a:rPr lang="pt-BR" sz="1600" b="1" dirty="0">
                <a:latin typeface="Calibri" pitchFamily="34" charset="0"/>
              </a:rPr>
              <a:t>digital padrão</a:t>
            </a:r>
          </a:p>
        </p:txBody>
      </p:sp>
      <p:sp>
        <p:nvSpPr>
          <p:cNvPr id="75786" name="Rectangle 11"/>
          <p:cNvSpPr>
            <a:spLocks noChangeArrowheads="1"/>
          </p:cNvSpPr>
          <p:nvPr/>
        </p:nvSpPr>
        <p:spPr bwMode="auto">
          <a:xfrm>
            <a:off x="6552830" y="4312507"/>
            <a:ext cx="2008370" cy="338554"/>
          </a:xfrm>
          <a:prstGeom prst="rect">
            <a:avLst/>
          </a:prstGeom>
          <a:noFill/>
          <a:ln w="9525">
            <a:noFill/>
            <a:miter lim="800000"/>
            <a:headEnd/>
            <a:tailEnd/>
          </a:ln>
        </p:spPr>
        <p:txBody>
          <a:bodyPr wrap="none" anchor="ctr">
            <a:spAutoFit/>
          </a:bodyPr>
          <a:lstStyle/>
          <a:p>
            <a:r>
              <a:rPr lang="pt-BR" sz="1600" b="1" dirty="0">
                <a:latin typeface="Calibri" pitchFamily="34" charset="0"/>
              </a:rPr>
              <a:t>Calibração em campo</a:t>
            </a:r>
          </a:p>
        </p:txBody>
      </p:sp>
      <p:pic>
        <p:nvPicPr>
          <p:cNvPr id="2" name="Imagem 1">
            <a:extLst>
              <a:ext uri="{FF2B5EF4-FFF2-40B4-BE49-F238E27FC236}">
                <a16:creationId xmlns:a16="http://schemas.microsoft.com/office/drawing/2014/main" xmlns="" id="{23274143-28D1-4358-88A1-2AF486BE8A17}"/>
              </a:ext>
            </a:extLst>
          </p:cNvPr>
          <p:cNvPicPr>
            <a:picLocks noChangeAspect="1"/>
          </p:cNvPicPr>
          <p:nvPr/>
        </p:nvPicPr>
        <p:blipFill>
          <a:blip r:embed="rId2"/>
          <a:stretch>
            <a:fillRect/>
          </a:stretch>
        </p:blipFill>
        <p:spPr>
          <a:xfrm>
            <a:off x="675532" y="1880768"/>
            <a:ext cx="2397964" cy="2993732"/>
          </a:xfrm>
          <a:prstGeom prst="rect">
            <a:avLst/>
          </a:prstGeom>
        </p:spPr>
      </p:pic>
      <p:pic>
        <p:nvPicPr>
          <p:cNvPr id="145412" name="Picture 4" descr="Resultado de imagem para sistema de mediÃ§Ã£o de pressÃ£o fluke">
            <a:extLst>
              <a:ext uri="{FF2B5EF4-FFF2-40B4-BE49-F238E27FC236}">
                <a16:creationId xmlns:a16="http://schemas.microsoft.com/office/drawing/2014/main" xmlns="" id="{237EB024-1CD4-44FA-AE83-ECC767C6A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382" y="2221906"/>
            <a:ext cx="3135902" cy="20906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Espaço Reservado para Conteúdo 2">
            <a:extLst>
              <a:ext uri="{FF2B5EF4-FFF2-40B4-BE49-F238E27FC236}">
                <a16:creationId xmlns:a16="http://schemas.microsoft.com/office/drawing/2014/main" xmlns="" id="{FF59F3C5-4DAD-498D-9ADF-4612C8F2E6A3}"/>
              </a:ext>
            </a:extLst>
          </p:cNvPr>
          <p:cNvSpPr>
            <a:spLocks/>
          </p:cNvSpPr>
          <p:nvPr/>
        </p:nvSpPr>
        <p:spPr bwMode="auto">
          <a:xfrm>
            <a:off x="3271806" y="5027374"/>
            <a:ext cx="2282128" cy="431901"/>
          </a:xfrm>
          <a:prstGeom prst="rect">
            <a:avLst/>
          </a:prstGeom>
          <a:noFill/>
          <a:ln w="9525">
            <a:noFill/>
            <a:miter lim="800000"/>
            <a:headEnd/>
            <a:tailEnd/>
          </a:ln>
        </p:spPr>
        <p:txBody>
          <a:bodyPr/>
          <a:lstStyle/>
          <a:p>
            <a:pPr algn="ctr">
              <a:spcBef>
                <a:spcPct val="20000"/>
              </a:spcBef>
              <a:buFont typeface="Arial" charset="0"/>
              <a:buNone/>
            </a:pPr>
            <a:r>
              <a:rPr lang="pt-BR" sz="1600" b="1" dirty="0">
                <a:latin typeface="Calibri" pitchFamily="34" charset="0"/>
              </a:rPr>
              <a:t>Balança Analítica</a:t>
            </a:r>
            <a:endParaRPr lang="pt-BR" sz="1600" dirty="0">
              <a:latin typeface="Calibri" pitchFamily="34" charset="0"/>
            </a:endParaRPr>
          </a:p>
        </p:txBody>
      </p:sp>
      <p:sp>
        <p:nvSpPr>
          <p:cNvPr id="14" name="Título 1">
            <a:extLst>
              <a:ext uri="{FF2B5EF4-FFF2-40B4-BE49-F238E27FC236}">
                <a16:creationId xmlns:a16="http://schemas.microsoft.com/office/drawing/2014/main" xmlns="" id="{8DFFEA4A-0346-48AF-9BB7-9D64A6AE4B5A}"/>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pic>
        <p:nvPicPr>
          <p:cNvPr id="8" name="Imagem 7">
            <a:extLst>
              <a:ext uri="{FF2B5EF4-FFF2-40B4-BE49-F238E27FC236}">
                <a16:creationId xmlns:a16="http://schemas.microsoft.com/office/drawing/2014/main" xmlns="" id="{679A3675-5C44-4D2F-8CC3-0EB26B5F714E}"/>
              </a:ext>
            </a:extLst>
          </p:cNvPr>
          <p:cNvPicPr>
            <a:picLocks noChangeAspect="1"/>
          </p:cNvPicPr>
          <p:nvPr/>
        </p:nvPicPr>
        <p:blipFill>
          <a:blip r:embed="rId4"/>
          <a:stretch>
            <a:fillRect/>
          </a:stretch>
        </p:blipFill>
        <p:spPr>
          <a:xfrm>
            <a:off x="3073496" y="1727894"/>
            <a:ext cx="2889057" cy="329948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ítulo 1"/>
          <p:cNvSpPr>
            <a:spLocks noGrp="1"/>
          </p:cNvSpPr>
          <p:nvPr>
            <p:ph type="title" idx="4294967295"/>
          </p:nvPr>
        </p:nvSpPr>
        <p:spPr>
          <a:xfrm>
            <a:off x="179388" y="119063"/>
            <a:ext cx="8677275" cy="788987"/>
          </a:xfrm>
        </p:spPr>
        <p:txBody>
          <a:bodyPr>
            <a:normAutofit/>
          </a:bodyPr>
          <a:lstStyle/>
          <a:p>
            <a:pPr marL="360000" lvl="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
        <p:nvSpPr>
          <p:cNvPr id="53251"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53253" name="Object 21"/>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103" name="Equação" r:id="rId3" imgW="114151" imgH="215619" progId="Equation.3">
                  <p:embed/>
                </p:oleObj>
              </mc:Choice>
              <mc:Fallback>
                <p:oleObj name="Equação" r:id="rId3" imgW="114151" imgH="215619" progId="Equation.3">
                  <p:embed/>
                  <p:pic>
                    <p:nvPicPr>
                      <p:cNvPr id="53253"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4"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53255" name="Retângulo 6"/>
          <p:cNvSpPr>
            <a:spLocks noChangeArrowheads="1"/>
          </p:cNvSpPr>
          <p:nvPr/>
        </p:nvSpPr>
        <p:spPr bwMode="auto">
          <a:xfrm>
            <a:off x="363489" y="1465262"/>
            <a:ext cx="3779839" cy="293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lnSpc>
                <a:spcPct val="120000"/>
              </a:lnSpc>
              <a:spcBef>
                <a:spcPts val="400"/>
              </a:spcBef>
              <a:spcAft>
                <a:spcPts val="400"/>
              </a:spcAft>
              <a:buFontTx/>
              <a:buNone/>
            </a:pPr>
            <a:r>
              <a:rPr lang="pt-BR" altLang="pt-BR" sz="1800" b="1" dirty="0">
                <a:solidFill>
                  <a:schemeClr val="accent2"/>
                </a:solidFill>
              </a:rPr>
              <a:t>Valor de uma divisão</a:t>
            </a:r>
            <a:endParaRPr lang="pt-BR" altLang="pt-BR" sz="1800" dirty="0">
              <a:solidFill>
                <a:schemeClr val="accent2"/>
              </a:solidFill>
            </a:endParaRPr>
          </a:p>
          <a:p>
            <a:pPr algn="just" eaLnBrk="1" hangingPunct="1">
              <a:lnSpc>
                <a:spcPct val="120000"/>
              </a:lnSpc>
              <a:spcBef>
                <a:spcPts val="400"/>
              </a:spcBef>
              <a:spcAft>
                <a:spcPts val="400"/>
              </a:spcAft>
              <a:buFontTx/>
              <a:buNone/>
            </a:pPr>
            <a:r>
              <a:rPr lang="pt-BR" altLang="pt-BR" sz="1800" dirty="0"/>
              <a:t>É a diferença entre os valores da escala correspondentes a duas marcas sucessivas. </a:t>
            </a:r>
          </a:p>
          <a:p>
            <a:pPr algn="just" eaLnBrk="1" hangingPunct="1">
              <a:lnSpc>
                <a:spcPct val="120000"/>
              </a:lnSpc>
              <a:spcBef>
                <a:spcPts val="400"/>
              </a:spcBef>
              <a:spcAft>
                <a:spcPts val="400"/>
              </a:spcAft>
              <a:buFontTx/>
              <a:buNone/>
            </a:pPr>
            <a:r>
              <a:rPr lang="pt-BR" altLang="pt-BR" sz="1800" dirty="0"/>
              <a:t>O valor de uma divisão é expresso na unidade marcada sobre a escala, qualquer que seja a unidade do mensurando.</a:t>
            </a:r>
          </a:p>
        </p:txBody>
      </p:sp>
      <p:sp>
        <p:nvSpPr>
          <p:cNvPr id="53256" name="Retângulo 7"/>
          <p:cNvSpPr>
            <a:spLocks noChangeArrowheads="1"/>
          </p:cNvSpPr>
          <p:nvPr/>
        </p:nvSpPr>
        <p:spPr bwMode="auto">
          <a:xfrm>
            <a:off x="4385268" y="4670425"/>
            <a:ext cx="32655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pt-BR" altLang="pt-BR" sz="1400" b="1" dirty="0"/>
              <a:t>Termômetro de liquido em vidro com valor de uma divisão igual a 1 °C</a:t>
            </a:r>
          </a:p>
        </p:txBody>
      </p:sp>
      <p:pic>
        <p:nvPicPr>
          <p:cNvPr id="53257" name="Picture 8" descr="termometro--medir_19-1089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85268" y="1316275"/>
            <a:ext cx="3417888" cy="3168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5300"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55301" name="Object 21"/>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3127" name="Equação" r:id="rId3" imgW="114151" imgH="215619" progId="Equation.3">
                  <p:embed/>
                </p:oleObj>
              </mc:Choice>
              <mc:Fallback>
                <p:oleObj name="Equação" r:id="rId3" imgW="114151" imgH="215619" progId="Equation.3">
                  <p:embed/>
                  <p:pic>
                    <p:nvPicPr>
                      <p:cNvPr id="55301"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2"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55303" name="Retângulo 4"/>
          <p:cNvSpPr>
            <a:spLocks noChangeArrowheads="1"/>
          </p:cNvSpPr>
          <p:nvPr/>
        </p:nvSpPr>
        <p:spPr bwMode="auto">
          <a:xfrm>
            <a:off x="474175" y="1196975"/>
            <a:ext cx="5104451"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lnSpc>
                <a:spcPct val="120000"/>
              </a:lnSpc>
              <a:spcBef>
                <a:spcPts val="400"/>
              </a:spcBef>
              <a:spcAft>
                <a:spcPts val="400"/>
              </a:spcAft>
              <a:buFontTx/>
              <a:buNone/>
            </a:pPr>
            <a:r>
              <a:rPr lang="pt-BR" altLang="pt-BR" sz="1800" b="1" dirty="0">
                <a:solidFill>
                  <a:schemeClr val="accent2"/>
                </a:solidFill>
              </a:rPr>
              <a:t>Resolução</a:t>
            </a:r>
            <a:endParaRPr lang="pt-BR" altLang="pt-BR" sz="1800" dirty="0">
              <a:solidFill>
                <a:schemeClr val="accent2"/>
              </a:solidFill>
            </a:endParaRPr>
          </a:p>
          <a:p>
            <a:pPr algn="just" eaLnBrk="1" hangingPunct="1">
              <a:lnSpc>
                <a:spcPct val="120000"/>
              </a:lnSpc>
              <a:spcBef>
                <a:spcPts val="400"/>
              </a:spcBef>
              <a:spcAft>
                <a:spcPts val="400"/>
              </a:spcAft>
              <a:buFontTx/>
              <a:buNone/>
            </a:pPr>
            <a:r>
              <a:rPr lang="pt-BR" altLang="pt-BR" sz="1800" i="1" dirty="0"/>
              <a:t>Menor variação da grandeza medida que causa uma variação perceptível na indicação correspondente. [VIM 2012]</a:t>
            </a:r>
            <a:endParaRPr lang="pt-BR" altLang="pt-BR" sz="1800" dirty="0"/>
          </a:p>
          <a:p>
            <a:pPr algn="just" eaLnBrk="1" hangingPunct="1">
              <a:lnSpc>
                <a:spcPct val="120000"/>
              </a:lnSpc>
              <a:spcBef>
                <a:spcPts val="400"/>
              </a:spcBef>
              <a:spcAft>
                <a:spcPts val="400"/>
              </a:spcAft>
              <a:buFontTx/>
              <a:buNone/>
            </a:pPr>
            <a:r>
              <a:rPr lang="pt-BR" altLang="pt-BR" sz="1800" i="1" dirty="0"/>
              <a:t> </a:t>
            </a:r>
            <a:r>
              <a:rPr lang="pt-BR" altLang="pt-BR" sz="1800" dirty="0"/>
              <a:t>Nos sistemas com mostradores digitais a resolução de leitura corresponde ao incremento digital. </a:t>
            </a:r>
          </a:p>
        </p:txBody>
      </p:sp>
      <p:pic>
        <p:nvPicPr>
          <p:cNvPr id="55304" name="Picture 2" descr="105_05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7852" y="1277378"/>
            <a:ext cx="2225675" cy="3502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tângulo 6"/>
          <p:cNvSpPr>
            <a:spLocks noChangeArrowheads="1"/>
          </p:cNvSpPr>
          <p:nvPr/>
        </p:nvSpPr>
        <p:spPr bwMode="auto">
          <a:xfrm>
            <a:off x="6005567" y="4878179"/>
            <a:ext cx="23764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400" b="1" dirty="0" err="1"/>
              <a:t>Termohigrômetro</a:t>
            </a:r>
            <a:r>
              <a:rPr lang="pt-BR" altLang="pt-BR" sz="1400" b="1" dirty="0"/>
              <a:t> </a:t>
            </a:r>
          </a:p>
        </p:txBody>
      </p:sp>
      <p:sp>
        <p:nvSpPr>
          <p:cNvPr id="55306" name="Rectangle 4"/>
          <p:cNvSpPr>
            <a:spLocks noChangeArrowheads="1"/>
          </p:cNvSpPr>
          <p:nvPr/>
        </p:nvSpPr>
        <p:spPr bwMode="auto">
          <a:xfrm>
            <a:off x="534478" y="3498850"/>
            <a:ext cx="5301612"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400"/>
              </a:spcBef>
              <a:spcAft>
                <a:spcPts val="400"/>
              </a:spcAft>
              <a:buFontTx/>
              <a:buNone/>
            </a:pPr>
            <a:r>
              <a:rPr lang="pt-BR" altLang="pt-BR" sz="1800" dirty="0">
                <a:ea typeface="Times New Roman" pitchFamily="18" charset="0"/>
                <a:cs typeface="Tahoma" pitchFamily="34" charset="0"/>
              </a:rPr>
              <a:t>Temperatura: </a:t>
            </a:r>
            <a:r>
              <a:rPr lang="pt-BR" altLang="pt-BR" sz="1800" dirty="0">
                <a:ea typeface="Times New Roman" pitchFamily="18" charset="0"/>
                <a:cs typeface="Arial" charset="0"/>
              </a:rPr>
              <a:t>resolução de 0,1 °C;</a:t>
            </a:r>
            <a:endParaRPr lang="pt-BR" altLang="pt-BR" sz="1800" dirty="0">
              <a:cs typeface="Arial" charset="0"/>
            </a:endParaRPr>
          </a:p>
          <a:p>
            <a:pPr algn="just">
              <a:lnSpc>
                <a:spcPct val="120000"/>
              </a:lnSpc>
              <a:spcBef>
                <a:spcPts val="400"/>
              </a:spcBef>
              <a:spcAft>
                <a:spcPts val="400"/>
              </a:spcAft>
              <a:buFontTx/>
              <a:buNone/>
            </a:pPr>
            <a:r>
              <a:rPr lang="pt-BR" altLang="pt-BR" sz="1800" dirty="0">
                <a:cs typeface="Times New Roman" pitchFamily="18" charset="0"/>
              </a:rPr>
              <a:t>Umidade: resolução de 1%</a:t>
            </a:r>
          </a:p>
          <a:p>
            <a:pPr algn="just">
              <a:lnSpc>
                <a:spcPct val="120000"/>
              </a:lnSpc>
              <a:spcBef>
                <a:spcPts val="400"/>
              </a:spcBef>
              <a:spcAft>
                <a:spcPts val="400"/>
              </a:spcAft>
              <a:buFontTx/>
              <a:buNone/>
            </a:pPr>
            <a:r>
              <a:rPr lang="pt-BR" altLang="pt-BR" sz="1800" dirty="0">
                <a:cs typeface="Times New Roman" pitchFamily="18" charset="0"/>
              </a:rPr>
              <a:t>Nos sistemas com mostradores analógicos a resolução de leitura deverá ser avaliada pelo operador.</a:t>
            </a:r>
            <a:endParaRPr lang="pt-BR" altLang="pt-BR" sz="1800" dirty="0">
              <a:cs typeface="Arial" charset="0"/>
            </a:endParaRPr>
          </a:p>
        </p:txBody>
      </p:sp>
      <p:sp>
        <p:nvSpPr>
          <p:cNvPr id="11" name="Título 1">
            <a:extLst>
              <a:ext uri="{FF2B5EF4-FFF2-40B4-BE49-F238E27FC236}">
                <a16:creationId xmlns:a16="http://schemas.microsoft.com/office/drawing/2014/main" xmlns="" id="{36D3D500-D751-46E1-A5AC-27468CBDEEC4}"/>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6324"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56325" name="Object 1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4151" name="Equação" r:id="rId3" imgW="114151" imgH="215619" progId="Equation.3">
                  <p:embed/>
                </p:oleObj>
              </mc:Choice>
              <mc:Fallback>
                <p:oleObj name="Equação" r:id="rId3" imgW="114151" imgH="215619" progId="Equation.3">
                  <p:embed/>
                  <p:pic>
                    <p:nvPicPr>
                      <p:cNvPr id="56325"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6"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56327" name="Retângulo 4"/>
          <p:cNvSpPr>
            <a:spLocks noChangeArrowheads="1"/>
          </p:cNvSpPr>
          <p:nvPr/>
        </p:nvSpPr>
        <p:spPr bwMode="auto">
          <a:xfrm>
            <a:off x="347238" y="1003085"/>
            <a:ext cx="79200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lnSpc>
                <a:spcPct val="120000"/>
              </a:lnSpc>
              <a:spcBef>
                <a:spcPts val="0"/>
              </a:spcBef>
              <a:buFontTx/>
              <a:buNone/>
            </a:pPr>
            <a:r>
              <a:rPr lang="pt-BR" altLang="pt-BR" sz="1800" b="1" dirty="0">
                <a:solidFill>
                  <a:schemeClr val="accent2"/>
                </a:solidFill>
                <a:latin typeface="+mn-lt"/>
              </a:rPr>
              <a:t>Resolução</a:t>
            </a:r>
          </a:p>
          <a:p>
            <a:pPr marL="0" lvl="2" algn="just" eaLnBrk="1" hangingPunct="1">
              <a:lnSpc>
                <a:spcPct val="120000"/>
              </a:lnSpc>
              <a:spcBef>
                <a:spcPts val="0"/>
              </a:spcBef>
              <a:buFontTx/>
              <a:buNone/>
            </a:pPr>
            <a:r>
              <a:rPr lang="pt-BR" altLang="pt-BR" sz="1800" dirty="0">
                <a:latin typeface="+mn-lt"/>
              </a:rPr>
              <a:t>Na figura abaixo, para determinarmos a resolução do TLV, devemos responder a seguinte pergunta: Qual a menor variação de temperatura que consigo perceber neste instrumento: </a:t>
            </a:r>
            <a:r>
              <a:rPr lang="pt-BR" altLang="pt-BR" sz="1800" dirty="0">
                <a:latin typeface="+mn-lt"/>
                <a:cs typeface="Arial" charset="0"/>
              </a:rPr>
              <a:t>1 °C?, 0,5 °C? ou 0,1 °C?</a:t>
            </a:r>
            <a:endParaRPr lang="pt-BR" altLang="pt-BR" sz="1800" dirty="0">
              <a:latin typeface="+mn-lt"/>
            </a:endParaRPr>
          </a:p>
        </p:txBody>
      </p:sp>
      <p:sp>
        <p:nvSpPr>
          <p:cNvPr id="56328" name="Retângulo 3"/>
          <p:cNvSpPr>
            <a:spLocks noChangeArrowheads="1"/>
          </p:cNvSpPr>
          <p:nvPr/>
        </p:nvSpPr>
        <p:spPr bwMode="auto">
          <a:xfrm>
            <a:off x="2877398" y="2397596"/>
            <a:ext cx="5265706" cy="37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0"/>
              </a:spcBef>
              <a:buFontTx/>
              <a:buNone/>
            </a:pPr>
            <a:r>
              <a:rPr lang="pt-BR" altLang="pt-BR" sz="1800" dirty="0"/>
              <a:t>Se o liquido termométrico ficar entre dois traços consecutivos, conseguimos fazer a leitura? </a:t>
            </a:r>
          </a:p>
          <a:p>
            <a:pPr algn="just" eaLnBrk="1" hangingPunct="1">
              <a:lnSpc>
                <a:spcPct val="120000"/>
              </a:lnSpc>
              <a:spcBef>
                <a:spcPts val="0"/>
              </a:spcBef>
              <a:buFontTx/>
              <a:buNone/>
            </a:pPr>
            <a:r>
              <a:rPr lang="pt-BR" altLang="pt-BR" sz="1800" dirty="0"/>
              <a:t>Caso afirmativo, a resolução do TLV será 0,5 </a:t>
            </a:r>
            <a:r>
              <a:rPr lang="pt-BR" altLang="pt-BR" sz="1800" dirty="0">
                <a:cs typeface="Arial" charset="0"/>
              </a:rPr>
              <a:t>°</a:t>
            </a:r>
            <a:r>
              <a:rPr lang="pt-BR" altLang="pt-BR" sz="1800" dirty="0"/>
              <a:t>C. </a:t>
            </a:r>
          </a:p>
          <a:p>
            <a:pPr algn="just" eaLnBrk="1" hangingPunct="1">
              <a:lnSpc>
                <a:spcPct val="120000"/>
              </a:lnSpc>
              <a:spcBef>
                <a:spcPts val="0"/>
              </a:spcBef>
              <a:buFontTx/>
              <a:buNone/>
            </a:pPr>
            <a:r>
              <a:rPr lang="pt-BR" altLang="pt-BR" sz="1800" dirty="0"/>
              <a:t>Caso negativo, 1 °C. Seria difícil definir a resolução de leitura deste TLV como sendo 0,1 °C. Isso só seria possível se conseguíssemos “a olho nu” dividirmos o valor de uma divisão em 10 partes!</a:t>
            </a:r>
          </a:p>
          <a:p>
            <a:pPr algn="just" eaLnBrk="1" hangingPunct="1">
              <a:lnSpc>
                <a:spcPct val="120000"/>
              </a:lnSpc>
              <a:spcBef>
                <a:spcPts val="0"/>
              </a:spcBef>
              <a:buFontTx/>
              <a:buNone/>
            </a:pPr>
            <a:r>
              <a:rPr lang="pt-BR" altLang="pt-BR" sz="1800" dirty="0"/>
              <a:t>A resolução de um dispositivo mostrador será sempre a menor diferença entre indicações que pode ser significativamente percebida. Não devemos supor que a resolução de leitura seja menor do que de fato é. </a:t>
            </a:r>
          </a:p>
        </p:txBody>
      </p:sp>
      <p:pic>
        <p:nvPicPr>
          <p:cNvPr id="56329" name="Picture 8" descr="termometro--medir_19-1089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13" y="2597854"/>
            <a:ext cx="2562225" cy="23764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1">
            <a:extLst>
              <a:ext uri="{FF2B5EF4-FFF2-40B4-BE49-F238E27FC236}">
                <a16:creationId xmlns:a16="http://schemas.microsoft.com/office/drawing/2014/main" xmlns="" id="{9770AD4D-9DA1-4EE3-8220-F54FDD6ACBC2}"/>
              </a:ext>
            </a:extLst>
          </p:cNvPr>
          <p:cNvSpPr txBox="1">
            <a:spLocks/>
          </p:cNvSpPr>
          <p:nvPr/>
        </p:nvSpPr>
        <p:spPr>
          <a:xfrm>
            <a:off x="179388" y="62706"/>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7348"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57349" name="Object 14"/>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5224" name="Equação" r:id="rId3" imgW="114151" imgH="215619" progId="Equation.3">
                  <p:embed/>
                </p:oleObj>
              </mc:Choice>
              <mc:Fallback>
                <p:oleObj name="Equação" r:id="rId3" imgW="114151" imgH="215619" progId="Equation.3">
                  <p:embed/>
                  <p:pic>
                    <p:nvPicPr>
                      <p:cNvPr id="57349"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0"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573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735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7353" name="Retângulo 10"/>
          <p:cNvSpPr>
            <a:spLocks noChangeArrowheads="1"/>
          </p:cNvSpPr>
          <p:nvPr/>
        </p:nvSpPr>
        <p:spPr bwMode="auto">
          <a:xfrm>
            <a:off x="250825" y="1268413"/>
            <a:ext cx="792000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60000" lvl="1" algn="just" eaLnBrk="1" hangingPunct="1">
              <a:spcBef>
                <a:spcPts val="400"/>
              </a:spcBef>
              <a:spcAft>
                <a:spcPts val="400"/>
              </a:spcAft>
              <a:buFontTx/>
              <a:buNone/>
            </a:pPr>
            <a:r>
              <a:rPr lang="pt-BR" altLang="pt-BR" sz="1800" b="1" dirty="0">
                <a:solidFill>
                  <a:schemeClr val="accent2"/>
                </a:solidFill>
              </a:rPr>
              <a:t>Erros de Medição e Tendência Instrumental</a:t>
            </a:r>
            <a:endParaRPr lang="pt-BR" altLang="pt-BR" sz="1800" dirty="0">
              <a:solidFill>
                <a:schemeClr val="accent2"/>
              </a:solidFill>
            </a:endParaRPr>
          </a:p>
          <a:p>
            <a:pPr marL="360000" algn="just" eaLnBrk="1" hangingPunct="1">
              <a:spcBef>
                <a:spcPts val="400"/>
              </a:spcBef>
              <a:spcAft>
                <a:spcPts val="400"/>
              </a:spcAft>
              <a:buFontTx/>
              <a:buNone/>
            </a:pPr>
            <a:r>
              <a:rPr lang="pt-BR" altLang="pt-BR" sz="1800" dirty="0"/>
              <a:t>Quando calibramos um instrumento de medição, estabelecemos uma comparação entre os valores obtidos pelo instrumento em calibração e os valores fornecidos pelo padrão, por comparação. </a:t>
            </a:r>
          </a:p>
          <a:p>
            <a:pPr marL="360000" algn="just" eaLnBrk="1" hangingPunct="1">
              <a:spcBef>
                <a:spcPts val="400"/>
              </a:spcBef>
              <a:spcAft>
                <a:spcPts val="400"/>
              </a:spcAft>
              <a:buFontTx/>
              <a:buNone/>
            </a:pPr>
            <a:r>
              <a:rPr lang="pt-BR" altLang="pt-BR" sz="1800" dirty="0"/>
              <a:t>Uma das características metrológica obtidas nessa comparação entre o padrão e o instrumento em calibração, são seus erros e tendências. </a:t>
            </a:r>
          </a:p>
        </p:txBody>
      </p:sp>
      <p:sp>
        <p:nvSpPr>
          <p:cNvPr id="57354" name="Rectangle 7"/>
          <p:cNvSpPr>
            <a:spLocks noChangeArrowheads="1"/>
          </p:cNvSpPr>
          <p:nvPr/>
        </p:nvSpPr>
        <p:spPr bwMode="auto">
          <a:xfrm>
            <a:off x="323851" y="3145542"/>
            <a:ext cx="774338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marL="742950" indent="-285750">
              <a:spcBef>
                <a:spcPct val="20000"/>
              </a:spcBef>
              <a:buFont typeface="Arial" charset="0"/>
              <a:buChar char="–"/>
              <a:tabLst>
                <a:tab pos="180975" algn="l"/>
              </a:tabLst>
              <a:defRPr sz="2800">
                <a:solidFill>
                  <a:schemeClr val="tx1"/>
                </a:solidFill>
                <a:latin typeface="Calibri" pitchFamily="34" charset="0"/>
              </a:defRPr>
            </a:lvl2pPr>
            <a:lvl3pPr marL="88900" indent="12700">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marL="360000" lvl="2" eaLnBrk="1" hangingPunct="1">
              <a:spcBef>
                <a:spcPct val="0"/>
              </a:spcBef>
              <a:buFontTx/>
              <a:buNone/>
            </a:pPr>
            <a:r>
              <a:rPr lang="pt-BR" altLang="pt-BR" sz="1800" b="1" dirty="0">
                <a:solidFill>
                  <a:schemeClr val="accent2"/>
                </a:solidFill>
                <a:ea typeface="Times New Roman" pitchFamily="18" charset="0"/>
                <a:cs typeface="Arial" charset="0"/>
              </a:rPr>
              <a:t>Erro de Medição</a:t>
            </a:r>
            <a:endParaRPr lang="pt-BR" altLang="pt-BR" sz="1800" dirty="0">
              <a:solidFill>
                <a:schemeClr val="accent2"/>
              </a:solidFill>
              <a:ea typeface="Times New Roman" pitchFamily="18" charset="0"/>
              <a:cs typeface="Arial" charset="0"/>
            </a:endParaRPr>
          </a:p>
          <a:p>
            <a:pPr marL="360000">
              <a:spcBef>
                <a:spcPct val="0"/>
              </a:spcBef>
              <a:buFontTx/>
              <a:buNone/>
            </a:pPr>
            <a:r>
              <a:rPr lang="pt-BR" altLang="pt-BR" sz="1800" i="1" dirty="0">
                <a:ea typeface="Times New Roman" pitchFamily="18" charset="0"/>
                <a:cs typeface="Tahoma" pitchFamily="34" charset="0"/>
              </a:rPr>
              <a:t>Diferença entre o valor medido de uma grandeza e um valor de referência.</a:t>
            </a:r>
            <a:r>
              <a:rPr lang="pt-BR" altLang="pt-BR" sz="1800" dirty="0">
                <a:ea typeface="Times New Roman" pitchFamily="18" charset="0"/>
                <a:cs typeface="Tahoma" pitchFamily="34" charset="0"/>
              </a:rPr>
              <a:t> </a:t>
            </a:r>
          </a:p>
          <a:p>
            <a:pPr marL="360000">
              <a:spcBef>
                <a:spcPct val="0"/>
              </a:spcBef>
              <a:buFontTx/>
              <a:buNone/>
            </a:pPr>
            <a:r>
              <a:rPr lang="pt-BR" altLang="pt-BR" sz="1800" dirty="0">
                <a:ea typeface="Times New Roman" pitchFamily="18" charset="0"/>
                <a:cs typeface="Tahoma" pitchFamily="34" charset="0"/>
              </a:rPr>
              <a:t>[VIM 2012]</a:t>
            </a:r>
            <a:endParaRPr lang="pt-BR" altLang="pt-BR" sz="1800" dirty="0">
              <a:cs typeface="Arial" charset="0"/>
            </a:endParaRPr>
          </a:p>
          <a:p>
            <a:pPr marL="360000">
              <a:spcBef>
                <a:spcPct val="0"/>
              </a:spcBef>
              <a:buFontTx/>
              <a:buNone/>
            </a:pPr>
            <a:endParaRPr lang="pt-BR" altLang="pt-BR" sz="1800" dirty="0">
              <a:cs typeface="Arial" charset="0"/>
            </a:endParaRPr>
          </a:p>
        </p:txBody>
      </p:sp>
      <p:graphicFrame>
        <p:nvGraphicFramePr>
          <p:cNvPr id="57355" name="Object 36"/>
          <p:cNvGraphicFramePr>
            <a:graphicFrameLocks noChangeAspect="1"/>
          </p:cNvGraphicFramePr>
          <p:nvPr/>
        </p:nvGraphicFramePr>
        <p:xfrm>
          <a:off x="3492500" y="4221163"/>
          <a:ext cx="1974850" cy="469900"/>
        </p:xfrm>
        <a:graphic>
          <a:graphicData uri="http://schemas.openxmlformats.org/presentationml/2006/ole">
            <mc:AlternateContent xmlns:mc="http://schemas.openxmlformats.org/markup-compatibility/2006">
              <mc:Choice xmlns:v="urn:schemas-microsoft-com:vml" Requires="v">
                <p:oleObj spid="_x0000_s5225" name="Equação" r:id="rId5" imgW="761669" imgH="177723" progId="Equation.3">
                  <p:embed/>
                </p:oleObj>
              </mc:Choice>
              <mc:Fallback>
                <p:oleObj name="Equação" r:id="rId5" imgW="761669" imgH="177723" progId="Equation.3">
                  <p:embed/>
                  <p:pic>
                    <p:nvPicPr>
                      <p:cNvPr id="57355" name="Object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221163"/>
                        <a:ext cx="1974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6" name="Retângulo 1"/>
          <p:cNvSpPr>
            <a:spLocks noChangeArrowheads="1"/>
          </p:cNvSpPr>
          <p:nvPr/>
        </p:nvSpPr>
        <p:spPr bwMode="auto">
          <a:xfrm>
            <a:off x="468313" y="4748213"/>
            <a:ext cx="4572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marL="742950" indent="-285750">
              <a:spcBef>
                <a:spcPct val="20000"/>
              </a:spcBef>
              <a:buFont typeface="Arial" charset="0"/>
              <a:buChar char="–"/>
              <a:tabLst>
                <a:tab pos="180975" algn="l"/>
              </a:tabLst>
              <a:defRPr sz="2800">
                <a:solidFill>
                  <a:schemeClr val="tx1"/>
                </a:solidFill>
                <a:latin typeface="Calibri" pitchFamily="34" charset="0"/>
              </a:defRPr>
            </a:lvl2pPr>
            <a:lvl3pPr marL="1143000" indent="-228600">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marL="360000" algn="just" eaLnBrk="1" hangingPunct="1">
              <a:spcBef>
                <a:spcPct val="0"/>
              </a:spcBef>
              <a:buFontTx/>
              <a:buNone/>
            </a:pPr>
            <a:r>
              <a:rPr lang="pt-BR" altLang="pt-BR" sz="1800" dirty="0">
                <a:ea typeface="Times New Roman" pitchFamily="18" charset="0"/>
                <a:cs typeface="Tahoma" pitchFamily="34" charset="0"/>
              </a:rPr>
              <a:t>Onde,</a:t>
            </a:r>
            <a:endParaRPr lang="pt-BR" altLang="pt-BR" sz="1800" dirty="0">
              <a:ea typeface="Times New Roman" pitchFamily="18" charset="0"/>
              <a:cs typeface="Arial" charset="0"/>
            </a:endParaRPr>
          </a:p>
          <a:p>
            <a:pPr marL="360000" algn="just">
              <a:spcBef>
                <a:spcPct val="0"/>
              </a:spcBef>
              <a:buFontTx/>
              <a:buNone/>
            </a:pPr>
            <a:r>
              <a:rPr lang="pt-BR" altLang="pt-BR" sz="1800" dirty="0">
                <a:ea typeface="Times New Roman" pitchFamily="18" charset="0"/>
                <a:cs typeface="Tahoma" pitchFamily="34" charset="0"/>
              </a:rPr>
              <a:t>	E = erro de medição</a:t>
            </a:r>
            <a:endParaRPr lang="pt-BR" altLang="pt-BR" sz="1800" dirty="0">
              <a:cs typeface="Arial" charset="0"/>
            </a:endParaRPr>
          </a:p>
          <a:p>
            <a:pPr marL="360000" algn="just">
              <a:spcBef>
                <a:spcPct val="0"/>
              </a:spcBef>
              <a:buFontTx/>
              <a:buNone/>
            </a:pPr>
            <a:r>
              <a:rPr lang="pt-BR" altLang="pt-BR" sz="1800" dirty="0">
                <a:cs typeface="Times New Roman" pitchFamily="18" charset="0"/>
              </a:rPr>
              <a:t>	X = valor medido</a:t>
            </a:r>
            <a:endParaRPr lang="pt-BR" altLang="pt-BR" sz="1800" dirty="0">
              <a:cs typeface="Arial" charset="0"/>
            </a:endParaRPr>
          </a:p>
          <a:p>
            <a:pPr marL="360000" algn="just">
              <a:spcBef>
                <a:spcPct val="0"/>
              </a:spcBef>
              <a:buFontTx/>
              <a:buNone/>
            </a:pPr>
            <a:r>
              <a:rPr lang="pt-BR" altLang="pt-BR" sz="1800" dirty="0">
                <a:cs typeface="Times New Roman" pitchFamily="18" charset="0"/>
              </a:rPr>
              <a:t>   VR = valor de referência</a:t>
            </a:r>
            <a:endParaRPr lang="pt-BR" altLang="pt-BR" sz="1800" dirty="0">
              <a:cs typeface="Arial" charset="0"/>
            </a:endParaRPr>
          </a:p>
        </p:txBody>
      </p:sp>
      <p:sp>
        <p:nvSpPr>
          <p:cNvPr id="13" name="Título 1">
            <a:extLst>
              <a:ext uri="{FF2B5EF4-FFF2-40B4-BE49-F238E27FC236}">
                <a16:creationId xmlns:a16="http://schemas.microsoft.com/office/drawing/2014/main" xmlns="" id="{6468817F-C530-4826-ABF3-4BC068F93B99}"/>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8372"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58373" name="Object 35"/>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6197" name="Equação" r:id="rId3" imgW="114151" imgH="215619" progId="Equation.3">
                  <p:embed/>
                </p:oleObj>
              </mc:Choice>
              <mc:Fallback>
                <p:oleObj name="Equação" r:id="rId3" imgW="114151" imgH="215619" progId="Equation.3">
                  <p:embed/>
                  <p:pic>
                    <p:nvPicPr>
                      <p:cNvPr id="58373"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4"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5837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837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8377" name="Rectangle 8"/>
          <p:cNvSpPr>
            <a:spLocks noChangeArrowheads="1"/>
          </p:cNvSpPr>
          <p:nvPr/>
        </p:nvSpPr>
        <p:spPr bwMode="auto">
          <a:xfrm>
            <a:off x="341760" y="1127125"/>
            <a:ext cx="7920000" cy="536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marL="742950" indent="-285750">
              <a:spcBef>
                <a:spcPct val="20000"/>
              </a:spcBef>
              <a:buFont typeface="Arial" charset="0"/>
              <a:buChar char="–"/>
              <a:tabLst>
                <a:tab pos="180975" algn="l"/>
              </a:tabLst>
              <a:defRPr sz="2800">
                <a:solidFill>
                  <a:schemeClr val="tx1"/>
                </a:solidFill>
                <a:latin typeface="Calibri" pitchFamily="34" charset="0"/>
              </a:defRPr>
            </a:lvl2pPr>
            <a:lvl3pPr marL="1143000" indent="-228600">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marL="360000" algn="just">
              <a:lnSpc>
                <a:spcPct val="120000"/>
              </a:lnSpc>
              <a:spcBef>
                <a:spcPts val="400"/>
              </a:spcBef>
              <a:spcAft>
                <a:spcPts val="400"/>
              </a:spcAft>
              <a:buFontTx/>
              <a:buNone/>
            </a:pPr>
            <a:r>
              <a:rPr lang="pt-BR" altLang="pt-BR" sz="1800" dirty="0">
                <a:latin typeface="+mj-lt"/>
                <a:ea typeface="Times New Roman" pitchFamily="18" charset="0"/>
                <a:cs typeface="Tahoma" pitchFamily="34" charset="0"/>
              </a:rPr>
              <a:t>Normalmente, o valor de referencia é o valor do padrão, também chamado de valor verdadeiro (VV).</a:t>
            </a:r>
            <a:endParaRPr lang="pt-BR" altLang="pt-BR" sz="1800" dirty="0">
              <a:latin typeface="+mj-lt"/>
              <a:ea typeface="Times New Roman" pitchFamily="18" charset="0"/>
              <a:cs typeface="Arial" charset="0"/>
            </a:endParaRPr>
          </a:p>
          <a:p>
            <a:pPr marL="360000" algn="just">
              <a:lnSpc>
                <a:spcPct val="120000"/>
              </a:lnSpc>
              <a:spcBef>
                <a:spcPts val="400"/>
              </a:spcBef>
              <a:spcAft>
                <a:spcPts val="400"/>
              </a:spcAft>
              <a:buFontTx/>
              <a:buNone/>
            </a:pPr>
            <a:r>
              <a:rPr lang="pt-BR" altLang="pt-BR" sz="1800" dirty="0">
                <a:latin typeface="+mj-lt"/>
                <a:ea typeface="Times New Roman" pitchFamily="18" charset="0"/>
                <a:cs typeface="Tahoma" pitchFamily="34" charset="0"/>
              </a:rPr>
              <a:t>Matematicamente o erro de medição pode ser positivo ou negativo. Um erro positivo denota que a medição do instrumento é maior que o valor de referência. Um erro negativo denota que a medição é menor que o valor de referência.</a:t>
            </a:r>
            <a:endParaRPr lang="pt-BR" altLang="pt-BR" sz="1800" dirty="0">
              <a:latin typeface="+mj-lt"/>
              <a:cs typeface="Arial" charset="0"/>
            </a:endParaRPr>
          </a:p>
          <a:p>
            <a:pPr marL="360000" algn="just">
              <a:lnSpc>
                <a:spcPct val="120000"/>
              </a:lnSpc>
              <a:spcBef>
                <a:spcPts val="400"/>
              </a:spcBef>
              <a:spcAft>
                <a:spcPts val="400"/>
              </a:spcAft>
              <a:buFontTx/>
              <a:buNone/>
            </a:pPr>
            <a:r>
              <a:rPr lang="pt-BR" altLang="pt-BR" sz="1800" dirty="0">
                <a:latin typeface="+mj-lt"/>
                <a:cs typeface="Times New Roman" pitchFamily="18" charset="0"/>
              </a:rPr>
              <a:t>Quando realizamos mais de uma medição, podemos obter diferentes valores para o erro de medição. Neste caso, devemos adotar o maior valor como o erro de medição.</a:t>
            </a:r>
          </a:p>
          <a:p>
            <a:pPr marL="360000" algn="just">
              <a:lnSpc>
                <a:spcPct val="120000"/>
              </a:lnSpc>
              <a:spcBef>
                <a:spcPct val="0"/>
              </a:spcBef>
              <a:buFontTx/>
              <a:buNone/>
            </a:pPr>
            <a:r>
              <a:rPr lang="pt-BR" altLang="pt-BR" sz="1800" dirty="0">
                <a:latin typeface="+mj-lt"/>
                <a:ea typeface="Times New Roman" pitchFamily="18" charset="0"/>
                <a:cs typeface="Arial" charset="0"/>
              </a:rPr>
              <a:t>Exemplo: </a:t>
            </a:r>
          </a:p>
          <a:p>
            <a:pPr marL="360000" algn="just">
              <a:lnSpc>
                <a:spcPct val="120000"/>
              </a:lnSpc>
              <a:spcBef>
                <a:spcPct val="0"/>
              </a:spcBef>
              <a:buFontTx/>
              <a:buNone/>
            </a:pPr>
            <a:r>
              <a:rPr lang="pt-BR" altLang="pt-BR" sz="1800" dirty="0">
                <a:latin typeface="+mj-lt"/>
                <a:ea typeface="Times New Roman" pitchFamily="18" charset="0"/>
                <a:cs typeface="Arial" charset="0"/>
              </a:rPr>
              <a:t>Foram realizadas quatro medições de massa, utilizando-se uma balança. Os valores encontrados foram: 127,5 g; 127,6 g; 127,5 g e 127,4 g. Sabendo que o valor de referência da massa é 127,68 g, determine o erro de medição da balança. </a:t>
            </a:r>
          </a:p>
          <a:p>
            <a:pPr marL="360000" algn="just">
              <a:lnSpc>
                <a:spcPct val="120000"/>
              </a:lnSpc>
              <a:spcBef>
                <a:spcPts val="400"/>
              </a:spcBef>
              <a:spcAft>
                <a:spcPts val="400"/>
              </a:spcAft>
              <a:buFontTx/>
              <a:buNone/>
            </a:pPr>
            <a:endParaRPr lang="pt-BR" altLang="pt-BR" sz="1800" dirty="0">
              <a:latin typeface="+mj-lt"/>
              <a:cs typeface="Arial" charset="0"/>
            </a:endParaRPr>
          </a:p>
        </p:txBody>
      </p:sp>
      <p:sp>
        <p:nvSpPr>
          <p:cNvPr id="11" name="Título 1">
            <a:extLst>
              <a:ext uri="{FF2B5EF4-FFF2-40B4-BE49-F238E27FC236}">
                <a16:creationId xmlns:a16="http://schemas.microsoft.com/office/drawing/2014/main" xmlns="" id="{40D3AA24-E1FF-468B-9188-CD3D4178D03E}"/>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9396"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59397" name="Object 17"/>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7221" name="Equação" r:id="rId3" imgW="114151" imgH="215619" progId="Equation.3">
                  <p:embed/>
                </p:oleObj>
              </mc:Choice>
              <mc:Fallback>
                <p:oleObj name="Equação" r:id="rId3" imgW="114151" imgH="215619" progId="Equation.3">
                  <p:embed/>
                  <p:pic>
                    <p:nvPicPr>
                      <p:cNvPr id="59397"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8"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5939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940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59401" name="Rectangle 3"/>
          <p:cNvSpPr>
            <a:spLocks noChangeArrowheads="1"/>
          </p:cNvSpPr>
          <p:nvPr/>
        </p:nvSpPr>
        <p:spPr bwMode="auto">
          <a:xfrm>
            <a:off x="434948" y="1392696"/>
            <a:ext cx="7920000" cy="3788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marL="742950" indent="-285750">
              <a:spcBef>
                <a:spcPct val="20000"/>
              </a:spcBef>
              <a:buFont typeface="Arial" charset="0"/>
              <a:buChar char="–"/>
              <a:tabLst>
                <a:tab pos="180975" algn="l"/>
              </a:tabLst>
              <a:defRPr sz="2800">
                <a:solidFill>
                  <a:schemeClr val="tx1"/>
                </a:solidFill>
                <a:latin typeface="Calibri" pitchFamily="34" charset="0"/>
              </a:defRPr>
            </a:lvl2pPr>
            <a:lvl3pPr marL="1143000" indent="-228600">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algn="ctr">
              <a:lnSpc>
                <a:spcPct val="150000"/>
              </a:lnSpc>
              <a:spcBef>
                <a:spcPct val="0"/>
              </a:spcBef>
              <a:buFontTx/>
              <a:buNone/>
            </a:pPr>
            <a:r>
              <a:rPr lang="pt-BR" altLang="pt-BR" sz="1800" dirty="0">
                <a:latin typeface="+mj-lt"/>
                <a:ea typeface="Times New Roman" pitchFamily="18" charset="0"/>
                <a:cs typeface="Tahoma" pitchFamily="34" charset="0"/>
              </a:rPr>
              <a:t>E</a:t>
            </a:r>
            <a:r>
              <a:rPr lang="pt-BR" altLang="pt-BR" sz="1800" baseline="-30000" dirty="0">
                <a:latin typeface="+mj-lt"/>
                <a:ea typeface="Times New Roman" pitchFamily="18" charset="0"/>
                <a:cs typeface="Tahoma" pitchFamily="34" charset="0"/>
              </a:rPr>
              <a:t>1 </a:t>
            </a:r>
            <a:r>
              <a:rPr lang="pt-BR" altLang="pt-BR" sz="1800" dirty="0">
                <a:latin typeface="+mj-lt"/>
                <a:ea typeface="Times New Roman" pitchFamily="18" charset="0"/>
                <a:cs typeface="Tahoma" pitchFamily="34" charset="0"/>
              </a:rPr>
              <a:t>= 127,5 – 127,68 = - 0,18 g</a:t>
            </a:r>
            <a:endParaRPr lang="pt-BR" altLang="pt-BR" sz="1800" dirty="0">
              <a:latin typeface="+mj-lt"/>
              <a:ea typeface="Times New Roman" pitchFamily="18" charset="0"/>
              <a:cs typeface="Arial" charset="0"/>
            </a:endParaRPr>
          </a:p>
          <a:p>
            <a:pPr algn="ctr">
              <a:lnSpc>
                <a:spcPct val="150000"/>
              </a:lnSpc>
              <a:spcBef>
                <a:spcPct val="0"/>
              </a:spcBef>
              <a:buFontTx/>
              <a:buNone/>
            </a:pPr>
            <a:r>
              <a:rPr lang="pt-BR" altLang="pt-BR" sz="1800" dirty="0">
                <a:latin typeface="+mj-lt"/>
                <a:ea typeface="Times New Roman" pitchFamily="18" charset="0"/>
                <a:cs typeface="Tahoma" pitchFamily="34" charset="0"/>
              </a:rPr>
              <a:t>E</a:t>
            </a:r>
            <a:r>
              <a:rPr lang="pt-BR" altLang="pt-BR" sz="1800" baseline="-30000" dirty="0">
                <a:latin typeface="+mj-lt"/>
                <a:ea typeface="Times New Roman" pitchFamily="18" charset="0"/>
                <a:cs typeface="Tahoma" pitchFamily="34" charset="0"/>
              </a:rPr>
              <a:t>2 </a:t>
            </a:r>
            <a:r>
              <a:rPr lang="pt-BR" altLang="pt-BR" sz="1800" dirty="0">
                <a:latin typeface="+mj-lt"/>
                <a:ea typeface="Times New Roman" pitchFamily="18" charset="0"/>
                <a:cs typeface="Tahoma" pitchFamily="34" charset="0"/>
              </a:rPr>
              <a:t>= 127,6 – 127,68 = - 0,08 g</a:t>
            </a:r>
            <a:endParaRPr lang="pt-BR" altLang="pt-BR" sz="1800" dirty="0">
              <a:latin typeface="+mj-lt"/>
              <a:cs typeface="Arial" charset="0"/>
            </a:endParaRPr>
          </a:p>
          <a:p>
            <a:pPr algn="ctr">
              <a:lnSpc>
                <a:spcPct val="150000"/>
              </a:lnSpc>
              <a:spcBef>
                <a:spcPct val="0"/>
              </a:spcBef>
              <a:buFontTx/>
              <a:buNone/>
            </a:pPr>
            <a:r>
              <a:rPr lang="pt-BR" altLang="pt-BR" sz="1800" dirty="0">
                <a:latin typeface="+mj-lt"/>
                <a:cs typeface="Times New Roman" pitchFamily="18" charset="0"/>
              </a:rPr>
              <a:t>E</a:t>
            </a:r>
            <a:r>
              <a:rPr lang="pt-BR" altLang="pt-BR" sz="1800" baseline="-30000" dirty="0">
                <a:latin typeface="+mj-lt"/>
                <a:cs typeface="Times New Roman" pitchFamily="18" charset="0"/>
              </a:rPr>
              <a:t>3</a:t>
            </a:r>
            <a:r>
              <a:rPr lang="pt-BR" altLang="pt-BR" sz="1800" dirty="0">
                <a:latin typeface="+mj-lt"/>
                <a:cs typeface="Times New Roman" pitchFamily="18" charset="0"/>
              </a:rPr>
              <a:t> = 127,5 – 127,68 = - 0,18 g</a:t>
            </a:r>
            <a:endParaRPr lang="pt-BR" altLang="pt-BR" sz="1800" dirty="0">
              <a:latin typeface="+mj-lt"/>
              <a:cs typeface="Arial" charset="0"/>
            </a:endParaRPr>
          </a:p>
          <a:p>
            <a:pPr algn="ctr">
              <a:lnSpc>
                <a:spcPct val="150000"/>
              </a:lnSpc>
              <a:spcBef>
                <a:spcPct val="0"/>
              </a:spcBef>
              <a:buFontTx/>
              <a:buNone/>
            </a:pPr>
            <a:r>
              <a:rPr lang="pt-BR" altLang="pt-BR" sz="1800" dirty="0">
                <a:latin typeface="+mj-lt"/>
                <a:cs typeface="Times New Roman" pitchFamily="18" charset="0"/>
              </a:rPr>
              <a:t>E</a:t>
            </a:r>
            <a:r>
              <a:rPr lang="pt-BR" altLang="pt-BR" sz="1800" baseline="-30000" dirty="0">
                <a:latin typeface="+mj-lt"/>
                <a:cs typeface="Times New Roman" pitchFamily="18" charset="0"/>
              </a:rPr>
              <a:t>4</a:t>
            </a:r>
            <a:r>
              <a:rPr lang="pt-BR" altLang="pt-BR" sz="1800" dirty="0">
                <a:latin typeface="+mj-lt"/>
                <a:cs typeface="Times New Roman" pitchFamily="18" charset="0"/>
              </a:rPr>
              <a:t> = 127,4 – 127,68 = - 0,28 g</a:t>
            </a:r>
            <a:endParaRPr lang="pt-BR" altLang="pt-BR" sz="1800" dirty="0">
              <a:latin typeface="+mj-lt"/>
              <a:cs typeface="Arial" charset="0"/>
            </a:endParaRPr>
          </a:p>
          <a:p>
            <a:pPr algn="just">
              <a:lnSpc>
                <a:spcPct val="150000"/>
              </a:lnSpc>
              <a:spcBef>
                <a:spcPct val="0"/>
              </a:spcBef>
              <a:buFontTx/>
              <a:buNone/>
            </a:pPr>
            <a:r>
              <a:rPr lang="pt-BR" altLang="pt-BR" sz="1800" dirty="0">
                <a:latin typeface="+mj-lt"/>
                <a:cs typeface="Times New Roman" pitchFamily="18" charset="0"/>
              </a:rPr>
              <a:t>Como temos quatro valores de erro para a balança, adotaremos o valor do maior erro de medição (em termos absolutos). </a:t>
            </a:r>
            <a:endParaRPr lang="pt-BR" altLang="pt-BR" sz="1800" dirty="0">
              <a:latin typeface="+mj-lt"/>
              <a:cs typeface="Arial" charset="0"/>
            </a:endParaRPr>
          </a:p>
          <a:p>
            <a:pPr algn="ctr">
              <a:lnSpc>
                <a:spcPct val="150000"/>
              </a:lnSpc>
              <a:spcBef>
                <a:spcPct val="0"/>
              </a:spcBef>
              <a:buFontTx/>
              <a:buNone/>
            </a:pPr>
            <a:r>
              <a:rPr lang="pt-BR" altLang="pt-BR" sz="1800" b="1" dirty="0">
                <a:latin typeface="+mj-lt"/>
                <a:cs typeface="Times New Roman" pitchFamily="18" charset="0"/>
              </a:rPr>
              <a:t>E = - 0,28 g = - 0,3 g</a:t>
            </a:r>
          </a:p>
          <a:p>
            <a:pPr algn="just">
              <a:lnSpc>
                <a:spcPct val="150000"/>
              </a:lnSpc>
              <a:spcBef>
                <a:spcPct val="0"/>
              </a:spcBef>
              <a:buFontTx/>
              <a:buNone/>
            </a:pPr>
            <a:r>
              <a:rPr lang="pt-BR" altLang="pt-BR" sz="1800" dirty="0">
                <a:latin typeface="+mj-lt"/>
                <a:cs typeface="Times New Roman" pitchFamily="18" charset="0"/>
              </a:rPr>
              <a:t>Devemos arredondar o valor do erro ou da tendência para o mesmo número de casas decimais do instrumento em uso. </a:t>
            </a:r>
            <a:endParaRPr lang="pt-BR" altLang="pt-BR" sz="1800" dirty="0">
              <a:latin typeface="+mj-lt"/>
              <a:cs typeface="Arial" charset="0"/>
            </a:endParaRPr>
          </a:p>
        </p:txBody>
      </p:sp>
      <p:sp>
        <p:nvSpPr>
          <p:cNvPr id="10" name="Título 1">
            <a:extLst>
              <a:ext uri="{FF2B5EF4-FFF2-40B4-BE49-F238E27FC236}">
                <a16:creationId xmlns:a16="http://schemas.microsoft.com/office/drawing/2014/main" xmlns="" id="{01897EB1-9AE4-4697-ABC8-66502ACBA093}"/>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0420"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0421" name="Object 42"/>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8246" name="Equação" r:id="rId3" imgW="114151" imgH="215619" progId="Equation.3">
                  <p:embed/>
                </p:oleObj>
              </mc:Choice>
              <mc:Fallback>
                <p:oleObj name="Equação" r:id="rId3" imgW="114151" imgH="215619" progId="Equation.3">
                  <p:embed/>
                  <p:pic>
                    <p:nvPicPr>
                      <p:cNvPr id="60421"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2"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042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042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0425" name="Retângulo 14"/>
          <p:cNvSpPr>
            <a:spLocks noChangeArrowheads="1"/>
          </p:cNvSpPr>
          <p:nvPr/>
        </p:nvSpPr>
        <p:spPr bwMode="auto">
          <a:xfrm>
            <a:off x="370682" y="3579309"/>
            <a:ext cx="7896550" cy="152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400"/>
              </a:spcBef>
              <a:spcAft>
                <a:spcPts val="400"/>
              </a:spcAft>
              <a:buFontTx/>
              <a:buNone/>
            </a:pPr>
            <a:r>
              <a:rPr lang="pt-BR" altLang="pt-BR" sz="1800" dirty="0">
                <a:latin typeface="+mj-lt"/>
              </a:rPr>
              <a:t>No exemplo anterior calcule a tendência do voltímetro.</a:t>
            </a:r>
          </a:p>
          <a:p>
            <a:pPr algn="just" eaLnBrk="1" hangingPunct="1">
              <a:lnSpc>
                <a:spcPct val="120000"/>
              </a:lnSpc>
              <a:spcBef>
                <a:spcPts val="400"/>
              </a:spcBef>
              <a:spcAft>
                <a:spcPts val="400"/>
              </a:spcAft>
              <a:buFontTx/>
              <a:buNone/>
            </a:pPr>
            <a:r>
              <a:rPr lang="pt-BR" altLang="pt-BR" sz="1800" dirty="0">
                <a:latin typeface="+mj-lt"/>
                <a:ea typeface="Times New Roman" pitchFamily="18" charset="0"/>
                <a:cs typeface="Arial" charset="0"/>
              </a:rPr>
              <a:t>Foram realizadas quatro medições de massa, utilizando-se uma balança. Os valores encontrados foram: 127,5 g; 127,6 g; 127,5 g e 127,4 g. Sabendo que o valor de referência é 127,68 g. </a:t>
            </a:r>
            <a:endParaRPr lang="pt-BR" altLang="pt-BR" sz="1800" dirty="0">
              <a:latin typeface="+mj-lt"/>
              <a:cs typeface="Arial" charset="0"/>
            </a:endParaRPr>
          </a:p>
        </p:txBody>
      </p:sp>
      <p:sp>
        <p:nvSpPr>
          <p:cNvPr id="11" name="Rectangle 3"/>
          <p:cNvSpPr>
            <a:spLocks noChangeArrowheads="1"/>
          </p:cNvSpPr>
          <p:nvPr/>
        </p:nvSpPr>
        <p:spPr bwMode="auto">
          <a:xfrm>
            <a:off x="347232" y="967801"/>
            <a:ext cx="7920000" cy="129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marL="742950" indent="-285750">
              <a:spcBef>
                <a:spcPct val="20000"/>
              </a:spcBef>
              <a:buFont typeface="Arial" charset="0"/>
              <a:buChar char="–"/>
              <a:tabLst>
                <a:tab pos="180975" algn="l"/>
              </a:tabLst>
              <a:defRPr sz="2800">
                <a:solidFill>
                  <a:schemeClr val="tx1"/>
                </a:solidFill>
                <a:latin typeface="Calibri" pitchFamily="34" charset="0"/>
              </a:defRPr>
            </a:lvl2pPr>
            <a:lvl3pPr>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marL="0" lvl="2" algn="just" eaLnBrk="1" hangingPunct="1">
              <a:lnSpc>
                <a:spcPct val="120000"/>
              </a:lnSpc>
              <a:spcBef>
                <a:spcPts val="400"/>
              </a:spcBef>
              <a:spcAft>
                <a:spcPts val="400"/>
              </a:spcAft>
              <a:buFontTx/>
              <a:buNone/>
            </a:pPr>
            <a:r>
              <a:rPr lang="pt-BR" altLang="pt-BR" sz="1800" b="1" dirty="0">
                <a:solidFill>
                  <a:schemeClr val="accent2"/>
                </a:solidFill>
                <a:latin typeface="+mj-lt"/>
                <a:ea typeface="Times New Roman" pitchFamily="18" charset="0"/>
                <a:cs typeface="Arial" charset="0"/>
              </a:rPr>
              <a:t>Tendência Instrumental</a:t>
            </a:r>
          </a:p>
          <a:p>
            <a:pPr algn="just">
              <a:lnSpc>
                <a:spcPct val="120000"/>
              </a:lnSpc>
              <a:spcBef>
                <a:spcPts val="400"/>
              </a:spcBef>
              <a:spcAft>
                <a:spcPts val="400"/>
              </a:spcAft>
              <a:buFontTx/>
              <a:buNone/>
            </a:pPr>
            <a:r>
              <a:rPr lang="pt-BR" altLang="pt-BR" sz="1800" i="1" dirty="0">
                <a:latin typeface="+mj-lt"/>
                <a:ea typeface="Times New Roman" pitchFamily="18" charset="0"/>
                <a:cs typeface="Arial" charset="0"/>
              </a:rPr>
              <a:t>Diferença entre a média de repetidas </a:t>
            </a:r>
            <a:r>
              <a:rPr lang="pt-BR" altLang="pt-BR" sz="1800" b="1" i="1" dirty="0">
                <a:latin typeface="+mj-lt"/>
                <a:ea typeface="Times New Roman" pitchFamily="18" charset="0"/>
                <a:cs typeface="Arial" charset="0"/>
              </a:rPr>
              <a:t>indicações </a:t>
            </a:r>
            <a:r>
              <a:rPr lang="pt-BR" altLang="pt-BR" sz="1800" i="1" dirty="0">
                <a:latin typeface="+mj-lt"/>
                <a:ea typeface="Times New Roman" pitchFamily="18" charset="0"/>
                <a:cs typeface="Arial" charset="0"/>
              </a:rPr>
              <a:t>e um </a:t>
            </a:r>
            <a:r>
              <a:rPr lang="pt-BR" altLang="pt-BR" sz="1800" b="1" i="1" dirty="0">
                <a:latin typeface="+mj-lt"/>
                <a:ea typeface="Times New Roman" pitchFamily="18" charset="0"/>
                <a:cs typeface="Arial" charset="0"/>
              </a:rPr>
              <a:t>valor de referência</a:t>
            </a:r>
            <a:r>
              <a:rPr lang="pt-BR" altLang="pt-BR" sz="1800" i="1" dirty="0">
                <a:latin typeface="+mj-lt"/>
                <a:ea typeface="Times New Roman" pitchFamily="18" charset="0"/>
                <a:cs typeface="Arial" charset="0"/>
              </a:rPr>
              <a:t>.</a:t>
            </a:r>
            <a:r>
              <a:rPr lang="pt-BR" altLang="pt-BR" sz="1800" dirty="0">
                <a:latin typeface="+mj-lt"/>
                <a:ea typeface="Times New Roman" pitchFamily="18" charset="0"/>
                <a:cs typeface="Arial" charset="0"/>
              </a:rPr>
              <a:t> </a:t>
            </a:r>
          </a:p>
          <a:p>
            <a:pPr algn="just">
              <a:lnSpc>
                <a:spcPct val="120000"/>
              </a:lnSpc>
              <a:spcBef>
                <a:spcPts val="400"/>
              </a:spcBef>
              <a:spcAft>
                <a:spcPts val="400"/>
              </a:spcAft>
              <a:buFontTx/>
              <a:buNone/>
            </a:pPr>
            <a:r>
              <a:rPr lang="pt-BR" altLang="pt-BR" sz="1800" dirty="0">
                <a:latin typeface="+mj-lt"/>
                <a:ea typeface="Times New Roman" pitchFamily="18" charset="0"/>
                <a:cs typeface="Arial" charset="0"/>
              </a:rPr>
              <a:t>[VIM 2012]</a:t>
            </a:r>
          </a:p>
        </p:txBody>
      </p:sp>
      <mc:AlternateContent xmlns:mc="http://schemas.openxmlformats.org/markup-compatibility/2006">
        <mc:Choice xmlns:a14="http://schemas.microsoft.com/office/drawing/2010/main" Requires="a14">
          <p:sp>
            <p:nvSpPr>
              <p:cNvPr id="3" name="CaixaDeTexto 2"/>
              <p:cNvSpPr txBox="1"/>
              <p:nvPr/>
            </p:nvSpPr>
            <p:spPr>
              <a:xfrm>
                <a:off x="2107599" y="5117530"/>
                <a:ext cx="4608512"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pt-BR" sz="1800" b="1" i="1" smtClean="0">
                          <a:solidFill>
                            <a:schemeClr val="tx1"/>
                          </a:solidFill>
                          <a:latin typeface="+mj-lt"/>
                          <a:ea typeface="Cambria Math" panose="02040503050406030204" pitchFamily="18" charset="0"/>
                        </a:rPr>
                        <m:t>𝑻</m:t>
                      </m:r>
                      <m:r>
                        <a:rPr lang="pt-BR" sz="1800" b="1" i="1" smtClean="0">
                          <a:solidFill>
                            <a:schemeClr val="tx1"/>
                          </a:solidFill>
                          <a:latin typeface="+mj-lt"/>
                          <a:ea typeface="Cambria Math" panose="02040503050406030204" pitchFamily="18" charset="0"/>
                        </a:rPr>
                        <m:t>= </m:t>
                      </m:r>
                      <m:acc>
                        <m:accPr>
                          <m:chr m:val="̅"/>
                          <m:ctrlPr>
                            <a:rPr lang="pt-BR" sz="1800" b="1" i="1" smtClean="0">
                              <a:solidFill>
                                <a:schemeClr val="tx1"/>
                              </a:solidFill>
                              <a:latin typeface="+mj-lt"/>
                              <a:ea typeface="Cambria Math" panose="02040503050406030204" pitchFamily="18" charset="0"/>
                            </a:rPr>
                          </m:ctrlPr>
                        </m:accPr>
                        <m:e>
                          <m:r>
                            <a:rPr lang="pt-BR" sz="1800" b="1" i="1" smtClean="0">
                              <a:solidFill>
                                <a:schemeClr val="tx1"/>
                              </a:solidFill>
                              <a:latin typeface="+mj-lt"/>
                              <a:ea typeface="Cambria Math" panose="02040503050406030204" pitchFamily="18" charset="0"/>
                            </a:rPr>
                            <m:t>𝑿</m:t>
                          </m:r>
                        </m:e>
                      </m:acc>
                      <m:r>
                        <a:rPr lang="pt-BR" sz="1800" b="1" i="1" smtClean="0">
                          <a:solidFill>
                            <a:schemeClr val="tx1"/>
                          </a:solidFill>
                          <a:latin typeface="+mj-lt"/>
                          <a:ea typeface="Cambria Math" panose="02040503050406030204" pitchFamily="18" charset="0"/>
                        </a:rPr>
                        <m:t>−</m:t>
                      </m:r>
                      <m:r>
                        <a:rPr lang="pt-BR" sz="1800" b="1" i="1" smtClean="0">
                          <a:solidFill>
                            <a:schemeClr val="tx1"/>
                          </a:solidFill>
                          <a:latin typeface="+mj-lt"/>
                          <a:ea typeface="Cambria Math" panose="02040503050406030204" pitchFamily="18" charset="0"/>
                        </a:rPr>
                        <m:t>𝑽𝑹</m:t>
                      </m:r>
                      <m:r>
                        <a:rPr lang="pt-BR" sz="1800" b="1" i="0" smtClean="0">
                          <a:solidFill>
                            <a:schemeClr val="tx1"/>
                          </a:solidFill>
                          <a:latin typeface="+mj-lt"/>
                          <a:ea typeface="Cambria Math" panose="02040503050406030204" pitchFamily="18" charset="0"/>
                        </a:rPr>
                        <m:t> </m:t>
                      </m:r>
                    </m:oMath>
                  </m:oMathPara>
                </a14:m>
                <a:endParaRPr lang="pt-BR" sz="1800" b="1" i="0" dirty="0">
                  <a:solidFill>
                    <a:schemeClr val="tx1"/>
                  </a:solidFill>
                  <a:latin typeface="+mj-lt"/>
                  <a:ea typeface="Cambria Math" panose="02040503050406030204" pitchFamily="18" charset="0"/>
                </a:endParaRPr>
              </a:p>
              <a:p>
                <a:pPr algn="ctr"/>
                <a:endParaRPr lang="pt-BR" sz="1800" b="1" i="0" dirty="0">
                  <a:solidFill>
                    <a:schemeClr val="tx1"/>
                  </a:solidFill>
                  <a:latin typeface="+mj-lt"/>
                  <a:ea typeface="Cambria Math" panose="02040503050406030204" pitchFamily="18" charset="0"/>
                </a:endParaRPr>
              </a:p>
              <a:p>
                <a:pPr algn="ctr"/>
                <a14:m>
                  <m:oMath xmlns:m="http://schemas.openxmlformats.org/officeDocument/2006/math">
                    <m:r>
                      <a:rPr lang="pt-BR" sz="1800" b="1" i="0" smtClean="0">
                        <a:solidFill>
                          <a:schemeClr val="tx1"/>
                        </a:solidFill>
                        <a:latin typeface="+mj-lt"/>
                        <a:ea typeface="Cambria Math" panose="02040503050406030204" pitchFamily="18" charset="0"/>
                      </a:rPr>
                      <m:t>𝐓</m:t>
                    </m:r>
                    <m:r>
                      <a:rPr lang="pt-BR" sz="1800" b="1" i="0" smtClean="0">
                        <a:solidFill>
                          <a:schemeClr val="tx1"/>
                        </a:solidFill>
                        <a:latin typeface="+mj-lt"/>
                        <a:ea typeface="Cambria Math" panose="02040503050406030204" pitchFamily="18" charset="0"/>
                      </a:rPr>
                      <m:t>= </m:t>
                    </m:r>
                  </m:oMath>
                </a14:m>
                <a:r>
                  <a:rPr lang="pt-BR" sz="1800" b="1" dirty="0">
                    <a:solidFill>
                      <a:schemeClr val="tx1"/>
                    </a:solidFill>
                    <a:latin typeface="+mj-lt"/>
                    <a:ea typeface="Cambria Math" panose="02040503050406030204" pitchFamily="18" charset="0"/>
                  </a:rPr>
                  <a:t>127,5 – 127,68 = - 0,18 g = - 0,2 g</a:t>
                </a:r>
              </a:p>
            </p:txBody>
          </p:sp>
        </mc:Choice>
        <mc:Fallback>
          <p:sp>
            <p:nvSpPr>
              <p:cNvPr id="3" name="CaixaDeTexto 2"/>
              <p:cNvSpPr txBox="1">
                <a:spLocks noRot="1" noChangeAspect="1" noMove="1" noResize="1" noEditPoints="1" noAdjustHandles="1" noChangeArrowheads="1" noChangeShapeType="1" noTextEdit="1"/>
              </p:cNvSpPr>
              <p:nvPr/>
            </p:nvSpPr>
            <p:spPr>
              <a:xfrm>
                <a:off x="2107599" y="5117530"/>
                <a:ext cx="4608512" cy="923330"/>
              </a:xfrm>
              <a:prstGeom prst="rect">
                <a:avLst/>
              </a:prstGeom>
              <a:blipFill rotWithShape="0">
                <a:blip r:embed="rId5"/>
                <a:stretch>
                  <a:fillRect b="-9211"/>
                </a:stretch>
              </a:blipFill>
            </p:spPr>
            <p:txBody>
              <a:bodyPr/>
              <a:lstStyle/>
              <a:p>
                <a:r>
                  <a:rPr lang="pt-BR">
                    <a:noFill/>
                  </a:rPr>
                  <a:t> </a:t>
                </a:r>
              </a:p>
            </p:txBody>
          </p:sp>
        </mc:Fallback>
      </mc:AlternateContent>
      <p:sp>
        <p:nvSpPr>
          <p:cNvPr id="4" name="Retângulo 3"/>
          <p:cNvSpPr/>
          <p:nvPr/>
        </p:nvSpPr>
        <p:spPr>
          <a:xfrm>
            <a:off x="347232" y="2808478"/>
            <a:ext cx="7660177" cy="757130"/>
          </a:xfrm>
          <a:prstGeom prst="rect">
            <a:avLst/>
          </a:prstGeom>
        </p:spPr>
        <p:txBody>
          <a:bodyPr wrap="square">
            <a:spAutoFit/>
          </a:bodyPr>
          <a:lstStyle/>
          <a:p>
            <a:pPr algn="just">
              <a:lnSpc>
                <a:spcPct val="120000"/>
              </a:lnSpc>
              <a:spcBef>
                <a:spcPts val="400"/>
              </a:spcBef>
              <a:spcAft>
                <a:spcPts val="400"/>
              </a:spcAft>
              <a:buFontTx/>
              <a:buNone/>
            </a:pPr>
            <a:r>
              <a:rPr lang="pt-BR" altLang="pt-BR" sz="1800" dirty="0">
                <a:latin typeface="+mj-lt"/>
                <a:cs typeface="Times New Roman" pitchFamily="18" charset="0"/>
              </a:rPr>
              <a:t>Não devemos confundir tendência instrumental com erro de medição.  A tendência instrumental determina o erro de medição médio do instrumento.</a:t>
            </a:r>
            <a:endParaRPr lang="pt-BR" altLang="pt-BR" sz="1800" dirty="0">
              <a:latin typeface="+mj-lt"/>
              <a:cs typeface="Arial" charset="0"/>
            </a:endParaRPr>
          </a:p>
        </p:txBody>
      </p:sp>
      <mc:AlternateContent xmlns:mc="http://schemas.openxmlformats.org/markup-compatibility/2006" xmlns:a14="http://schemas.microsoft.com/office/drawing/2010/main">
        <mc:Choice Requires="a14">
          <p:sp>
            <p:nvSpPr>
              <p:cNvPr id="5" name="CaixaDeTexto 4"/>
              <p:cNvSpPr txBox="1"/>
              <p:nvPr/>
            </p:nvSpPr>
            <p:spPr>
              <a:xfrm>
                <a:off x="3561675" y="1938164"/>
                <a:ext cx="1491114" cy="369332"/>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pt-BR" sz="1800" b="1" i="1" smtClean="0">
                          <a:solidFill>
                            <a:schemeClr val="tx1"/>
                          </a:solidFill>
                          <a:latin typeface="Cambria Math"/>
                        </a:rPr>
                        <m:t>𝑻</m:t>
                      </m:r>
                      <m:r>
                        <a:rPr lang="pt-BR" sz="1800" b="1" i="1" smtClean="0">
                          <a:solidFill>
                            <a:schemeClr val="tx1"/>
                          </a:solidFill>
                          <a:latin typeface="Cambria Math"/>
                        </a:rPr>
                        <m:t>= </m:t>
                      </m:r>
                      <m:acc>
                        <m:accPr>
                          <m:chr m:val="̅"/>
                          <m:ctrlPr>
                            <a:rPr lang="pt-BR" sz="1800" b="1" i="1" smtClean="0">
                              <a:solidFill>
                                <a:schemeClr val="tx1"/>
                              </a:solidFill>
                              <a:latin typeface="Cambria Math" panose="02040503050406030204" pitchFamily="18" charset="0"/>
                            </a:rPr>
                          </m:ctrlPr>
                        </m:accPr>
                        <m:e>
                          <m:r>
                            <a:rPr lang="pt-BR" sz="1800" b="1" i="1" smtClean="0">
                              <a:solidFill>
                                <a:schemeClr val="tx1"/>
                              </a:solidFill>
                              <a:latin typeface="Cambria Math"/>
                            </a:rPr>
                            <m:t>𝑿</m:t>
                          </m:r>
                        </m:e>
                      </m:acc>
                      <m:r>
                        <a:rPr lang="pt-BR" sz="1800" b="1" i="1" smtClean="0">
                          <a:solidFill>
                            <a:schemeClr val="tx1"/>
                          </a:solidFill>
                          <a:latin typeface="Cambria Math"/>
                        </a:rPr>
                        <m:t>−</m:t>
                      </m:r>
                      <m:r>
                        <a:rPr lang="pt-BR" sz="1800" b="1" i="1" smtClean="0">
                          <a:solidFill>
                            <a:schemeClr val="tx1"/>
                          </a:solidFill>
                          <a:latin typeface="Cambria Math"/>
                        </a:rPr>
                        <m:t>𝑽𝑹</m:t>
                      </m:r>
                    </m:oMath>
                  </m:oMathPara>
                </a14:m>
                <a:endParaRPr lang="pt-BR" sz="1800" b="1" dirty="0">
                  <a:solidFill>
                    <a:schemeClr val="tx1"/>
                  </a:solidFill>
                </a:endParaRPr>
              </a:p>
            </p:txBody>
          </p:sp>
        </mc:Choice>
        <mc:Fallback xmlns="">
          <p:sp>
            <p:nvSpPr>
              <p:cNvPr id="5" name="CaixaDeTexto 4"/>
              <p:cNvSpPr txBox="1">
                <a:spLocks noRot="1" noChangeAspect="1" noMove="1" noResize="1" noEditPoints="1" noAdjustHandles="1" noChangeArrowheads="1" noChangeShapeType="1" noTextEdit="1"/>
              </p:cNvSpPr>
              <p:nvPr/>
            </p:nvSpPr>
            <p:spPr>
              <a:xfrm>
                <a:off x="3561675" y="1938164"/>
                <a:ext cx="1491114" cy="369332"/>
              </a:xfrm>
              <a:prstGeom prst="rect">
                <a:avLst/>
              </a:prstGeom>
              <a:blipFill>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6" name="CaixaDeTexto 5"/>
              <p:cNvSpPr txBox="1"/>
              <p:nvPr/>
            </p:nvSpPr>
            <p:spPr>
              <a:xfrm>
                <a:off x="347232" y="2387572"/>
                <a:ext cx="7774382" cy="369332"/>
              </a:xfrm>
              <a:prstGeom prst="rect">
                <a:avLst/>
              </a:prstGeom>
              <a:noFill/>
            </p:spPr>
            <p:txBody>
              <a:bodyPr wrap="square" rtlCol="0">
                <a:spAutoFit/>
              </a:bodyPr>
              <a:lstStyle/>
              <a:p>
                <a:pPr algn="just"/>
                <a:r>
                  <a:rPr lang="pt-BR" sz="1800" b="1" dirty="0">
                    <a:solidFill>
                      <a:schemeClr val="tx1"/>
                    </a:solidFill>
                    <a:latin typeface="+mj-lt"/>
                    <a:ea typeface="Cambria Math" panose="02040503050406030204" pitchFamily="18" charset="0"/>
                  </a:rPr>
                  <a:t>Onde </a:t>
                </a:r>
                <a14:m>
                  <m:oMath xmlns:m="http://schemas.openxmlformats.org/officeDocument/2006/math">
                    <m:acc>
                      <m:accPr>
                        <m:chr m:val="̅"/>
                        <m:ctrlPr>
                          <a:rPr lang="pt-BR" sz="1800" b="1" i="1" smtClean="0">
                            <a:solidFill>
                              <a:schemeClr val="tx1"/>
                            </a:solidFill>
                            <a:latin typeface="+mj-lt"/>
                            <a:ea typeface="Cambria Math" panose="02040503050406030204" pitchFamily="18" charset="0"/>
                          </a:rPr>
                        </m:ctrlPr>
                      </m:accPr>
                      <m:e>
                        <m:r>
                          <a:rPr lang="pt-BR" sz="1800" b="1" i="1" smtClean="0">
                            <a:solidFill>
                              <a:schemeClr val="tx1"/>
                            </a:solidFill>
                            <a:latin typeface="+mj-lt"/>
                            <a:ea typeface="Cambria Math" panose="02040503050406030204" pitchFamily="18" charset="0"/>
                          </a:rPr>
                          <m:t>𝑿</m:t>
                        </m:r>
                      </m:e>
                    </m:acc>
                    <m:r>
                      <a:rPr lang="pt-BR" sz="1800" b="1" i="1" smtClean="0">
                        <a:solidFill>
                          <a:schemeClr val="tx1"/>
                        </a:solidFill>
                        <a:latin typeface="+mj-lt"/>
                        <a:ea typeface="Cambria Math" panose="02040503050406030204" pitchFamily="18" charset="0"/>
                      </a:rPr>
                      <m:t>=</m:t>
                    </m:r>
                    <m:r>
                      <a:rPr lang="pt-BR" sz="1800" b="1" i="1" smtClean="0">
                        <a:solidFill>
                          <a:schemeClr val="tx1"/>
                        </a:solidFill>
                        <a:latin typeface="+mj-lt"/>
                        <a:ea typeface="Cambria Math" panose="02040503050406030204" pitchFamily="18" charset="0"/>
                      </a:rPr>
                      <m:t>𝒎</m:t>
                    </m:r>
                    <m:r>
                      <a:rPr lang="pt-BR" sz="1800" b="1" i="1" smtClean="0">
                        <a:solidFill>
                          <a:schemeClr val="tx1"/>
                        </a:solidFill>
                        <a:latin typeface="+mj-lt"/>
                        <a:ea typeface="Cambria Math" panose="02040503050406030204" pitchFamily="18" charset="0"/>
                      </a:rPr>
                      <m:t>é</m:t>
                    </m:r>
                    <m:r>
                      <a:rPr lang="pt-BR" sz="1800" b="1" i="1" smtClean="0">
                        <a:solidFill>
                          <a:schemeClr val="tx1"/>
                        </a:solidFill>
                        <a:latin typeface="+mj-lt"/>
                        <a:ea typeface="Cambria Math" panose="02040503050406030204" pitchFamily="18" charset="0"/>
                      </a:rPr>
                      <m:t>𝒅𝒊𝒂</m:t>
                    </m:r>
                    <m:r>
                      <a:rPr lang="pt-BR" sz="1800" b="1" i="1" smtClean="0">
                        <a:solidFill>
                          <a:schemeClr val="tx1"/>
                        </a:solidFill>
                        <a:latin typeface="+mj-lt"/>
                        <a:ea typeface="Cambria Math" panose="02040503050406030204" pitchFamily="18" charset="0"/>
                      </a:rPr>
                      <m:t> </m:t>
                    </m:r>
                    <m:r>
                      <a:rPr lang="pt-BR" sz="1800" b="1" i="1" smtClean="0">
                        <a:solidFill>
                          <a:schemeClr val="tx1"/>
                        </a:solidFill>
                        <a:latin typeface="+mj-lt"/>
                        <a:ea typeface="Cambria Math" panose="02040503050406030204" pitchFamily="18" charset="0"/>
                      </a:rPr>
                      <m:t>𝒅𝒂𝒔</m:t>
                    </m:r>
                    <m:r>
                      <a:rPr lang="pt-BR" sz="1800" b="1" i="1" smtClean="0">
                        <a:solidFill>
                          <a:schemeClr val="tx1"/>
                        </a:solidFill>
                        <a:latin typeface="+mj-lt"/>
                        <a:ea typeface="Cambria Math" panose="02040503050406030204" pitchFamily="18" charset="0"/>
                      </a:rPr>
                      <m:t> </m:t>
                    </m:r>
                    <m:r>
                      <a:rPr lang="pt-BR" sz="1800" b="1" i="1" smtClean="0">
                        <a:solidFill>
                          <a:schemeClr val="tx1"/>
                        </a:solidFill>
                        <a:latin typeface="+mj-lt"/>
                        <a:ea typeface="Cambria Math" panose="02040503050406030204" pitchFamily="18" charset="0"/>
                      </a:rPr>
                      <m:t>𝒎𝒆𝒅𝒊</m:t>
                    </m:r>
                    <m:r>
                      <a:rPr lang="pt-BR" sz="1800" b="1" i="1" smtClean="0">
                        <a:solidFill>
                          <a:schemeClr val="tx1"/>
                        </a:solidFill>
                        <a:latin typeface="+mj-lt"/>
                        <a:ea typeface="Cambria Math" panose="02040503050406030204" pitchFamily="18" charset="0"/>
                      </a:rPr>
                      <m:t>çõ</m:t>
                    </m:r>
                    <m:r>
                      <a:rPr lang="pt-BR" sz="1800" b="1" i="1" smtClean="0">
                        <a:solidFill>
                          <a:schemeClr val="tx1"/>
                        </a:solidFill>
                        <a:latin typeface="+mj-lt"/>
                        <a:ea typeface="Cambria Math" panose="02040503050406030204" pitchFamily="18" charset="0"/>
                      </a:rPr>
                      <m:t>𝒆𝒔</m:t>
                    </m:r>
                  </m:oMath>
                </a14:m>
                <a:r>
                  <a:rPr lang="pt-BR" sz="1800" b="1" dirty="0">
                    <a:solidFill>
                      <a:schemeClr val="tx1"/>
                    </a:solidFill>
                    <a:latin typeface="+mj-lt"/>
                    <a:ea typeface="Cambria Math" panose="02040503050406030204" pitchFamily="18" charset="0"/>
                  </a:rPr>
                  <a:t> e VR = valor de referência </a:t>
                </a:r>
              </a:p>
            </p:txBody>
          </p:sp>
        </mc:Choice>
        <mc:Fallback>
          <p:sp>
            <p:nvSpPr>
              <p:cNvPr id="6" name="CaixaDeTexto 5"/>
              <p:cNvSpPr txBox="1">
                <a:spLocks noRot="1" noChangeAspect="1" noMove="1" noResize="1" noEditPoints="1" noAdjustHandles="1" noChangeArrowheads="1" noChangeShapeType="1" noTextEdit="1"/>
              </p:cNvSpPr>
              <p:nvPr/>
            </p:nvSpPr>
            <p:spPr>
              <a:xfrm>
                <a:off x="347232" y="2387572"/>
                <a:ext cx="7774382" cy="369332"/>
              </a:xfrm>
              <a:prstGeom prst="rect">
                <a:avLst/>
              </a:prstGeom>
              <a:blipFill rotWithShape="0">
                <a:blip r:embed="rId7"/>
                <a:stretch>
                  <a:fillRect l="-706" t="-10000" b="-26667"/>
                </a:stretch>
              </a:blipFill>
            </p:spPr>
            <p:txBody>
              <a:bodyPr/>
              <a:lstStyle/>
              <a:p>
                <a:r>
                  <a:rPr lang="pt-BR">
                    <a:noFill/>
                  </a:rPr>
                  <a:t> </a:t>
                </a:r>
              </a:p>
            </p:txBody>
          </p:sp>
        </mc:Fallback>
      </mc:AlternateContent>
      <p:sp>
        <p:nvSpPr>
          <p:cNvPr id="15" name="Título 1">
            <a:extLst>
              <a:ext uri="{FF2B5EF4-FFF2-40B4-BE49-F238E27FC236}">
                <a16:creationId xmlns:a16="http://schemas.microsoft.com/office/drawing/2014/main" xmlns="" id="{6CAEAF58-15A1-424B-A197-52743E1DB9CD}"/>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1444"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1445" name="Object 26"/>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9270" name="Equação" r:id="rId3" imgW="114151" imgH="215619" progId="Equation.3">
                  <p:embed/>
                </p:oleObj>
              </mc:Choice>
              <mc:Fallback>
                <p:oleObj name="Equação" r:id="rId3" imgW="114151" imgH="215619" progId="Equation.3">
                  <p:embed/>
                  <p:pic>
                    <p:nvPicPr>
                      <p:cNvPr id="61445"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46"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144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144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1449" name="Rectangle 2"/>
          <p:cNvSpPr>
            <a:spLocks noChangeArrowheads="1"/>
          </p:cNvSpPr>
          <p:nvPr/>
        </p:nvSpPr>
        <p:spPr bwMode="auto">
          <a:xfrm>
            <a:off x="470197" y="1027112"/>
            <a:ext cx="792000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marL="742950" indent="-285750">
              <a:spcBef>
                <a:spcPct val="20000"/>
              </a:spcBef>
              <a:buFont typeface="Arial" charset="0"/>
              <a:buChar char="–"/>
              <a:tabLst>
                <a:tab pos="180975" algn="l"/>
              </a:tabLst>
              <a:defRPr sz="2800">
                <a:solidFill>
                  <a:schemeClr val="tx1"/>
                </a:solidFill>
                <a:latin typeface="Calibri" pitchFamily="34" charset="0"/>
              </a:defRPr>
            </a:lvl2pPr>
            <a:lvl3pPr>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marL="0" lvl="2" algn="just" eaLnBrk="1" hangingPunct="1">
              <a:lnSpc>
                <a:spcPct val="120000"/>
              </a:lnSpc>
              <a:spcBef>
                <a:spcPts val="400"/>
              </a:spcBef>
              <a:spcAft>
                <a:spcPts val="400"/>
              </a:spcAft>
              <a:buFontTx/>
              <a:buNone/>
            </a:pPr>
            <a:r>
              <a:rPr lang="pt-BR" altLang="pt-BR" sz="1800" b="1" dirty="0">
                <a:solidFill>
                  <a:schemeClr val="accent2"/>
                </a:solidFill>
                <a:latin typeface="+mj-lt"/>
                <a:ea typeface="Times New Roman" pitchFamily="18" charset="0"/>
                <a:cs typeface="Arial" charset="0"/>
              </a:rPr>
              <a:t>Correção</a:t>
            </a:r>
            <a:endParaRPr lang="pt-BR" altLang="pt-BR" sz="1800" dirty="0">
              <a:solidFill>
                <a:schemeClr val="accent2"/>
              </a:solidFill>
              <a:latin typeface="+mj-lt"/>
              <a:ea typeface="Times New Roman" pitchFamily="18" charset="0"/>
              <a:cs typeface="Arial" charset="0"/>
            </a:endParaRPr>
          </a:p>
          <a:p>
            <a:pPr algn="just">
              <a:lnSpc>
                <a:spcPct val="120000"/>
              </a:lnSpc>
              <a:spcBef>
                <a:spcPts val="400"/>
              </a:spcBef>
              <a:spcAft>
                <a:spcPts val="400"/>
              </a:spcAft>
              <a:buFontTx/>
              <a:buNone/>
            </a:pPr>
            <a:r>
              <a:rPr lang="pt-BR" altLang="pt-BR" sz="1800" i="1" dirty="0">
                <a:latin typeface="+mj-lt"/>
                <a:ea typeface="Times New Roman" pitchFamily="18" charset="0"/>
                <a:cs typeface="Tahoma" pitchFamily="34" charset="0"/>
              </a:rPr>
              <a:t>Compensação de um efeito sistemático estimado</a:t>
            </a:r>
            <a:r>
              <a:rPr lang="pt-BR" altLang="pt-BR" sz="1800" dirty="0">
                <a:latin typeface="+mj-lt"/>
                <a:ea typeface="Times New Roman" pitchFamily="18" charset="0"/>
                <a:cs typeface="Tahoma" pitchFamily="34" charset="0"/>
              </a:rPr>
              <a:t>. [VIM 2012]</a:t>
            </a:r>
            <a:endParaRPr lang="pt-BR" altLang="pt-BR" sz="1800" dirty="0">
              <a:latin typeface="+mj-lt"/>
              <a:cs typeface="Arial" charset="0"/>
            </a:endParaRPr>
          </a:p>
          <a:p>
            <a:pPr algn="just">
              <a:lnSpc>
                <a:spcPct val="120000"/>
              </a:lnSpc>
              <a:spcBef>
                <a:spcPts val="400"/>
              </a:spcBef>
              <a:spcAft>
                <a:spcPts val="400"/>
              </a:spcAft>
              <a:buFontTx/>
              <a:buNone/>
            </a:pPr>
            <a:r>
              <a:rPr lang="pt-BR" altLang="pt-BR" sz="1800" dirty="0">
                <a:latin typeface="+mj-lt"/>
                <a:cs typeface="Times New Roman" pitchFamily="18" charset="0"/>
              </a:rPr>
              <a:t>A correção é igual à tendência ou o erro com sinal trocado, e deve ser somada ao valor das indicações para compensar os efeitos sistemáticos.</a:t>
            </a:r>
            <a:endParaRPr lang="pt-BR" altLang="pt-BR" sz="1800" dirty="0">
              <a:latin typeface="+mj-lt"/>
              <a:cs typeface="Arial" charset="0"/>
            </a:endParaRPr>
          </a:p>
          <a:p>
            <a:pPr algn="just">
              <a:lnSpc>
                <a:spcPct val="120000"/>
              </a:lnSpc>
              <a:spcBef>
                <a:spcPts val="400"/>
              </a:spcBef>
              <a:spcAft>
                <a:spcPts val="400"/>
              </a:spcAft>
              <a:buFontTx/>
              <a:buNone/>
            </a:pPr>
            <a:r>
              <a:rPr lang="pt-BR" altLang="pt-BR" sz="1800" dirty="0">
                <a:latin typeface="+mj-lt"/>
                <a:cs typeface="Times New Roman" pitchFamily="18" charset="0"/>
              </a:rPr>
              <a:t>No exemplo anterior, a correção da tendência seria de + 0,2 g e o valor do voltímetro  corrigido seria:</a:t>
            </a:r>
          </a:p>
        </p:txBody>
      </p:sp>
      <p:sp>
        <p:nvSpPr>
          <p:cNvPr id="61451" name="Rectangle 117"/>
          <p:cNvSpPr>
            <a:spLocks noChangeArrowheads="1"/>
          </p:cNvSpPr>
          <p:nvPr/>
        </p:nvSpPr>
        <p:spPr bwMode="auto">
          <a:xfrm>
            <a:off x="470197" y="3972719"/>
            <a:ext cx="7920000" cy="2189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400"/>
              </a:spcBef>
              <a:spcAft>
                <a:spcPts val="400"/>
              </a:spcAft>
              <a:buFontTx/>
              <a:buNone/>
            </a:pPr>
            <a:r>
              <a:rPr lang="pt-BR" altLang="pt-BR" sz="1800" b="1" dirty="0">
                <a:solidFill>
                  <a:schemeClr val="accent2"/>
                </a:solidFill>
                <a:latin typeface="+mj-lt"/>
                <a:cs typeface="Arial" charset="0"/>
              </a:rPr>
              <a:t>Condição de repetibilidade de medição</a:t>
            </a:r>
          </a:p>
          <a:p>
            <a:pPr algn="just" eaLnBrk="1" hangingPunct="1">
              <a:lnSpc>
                <a:spcPct val="120000"/>
              </a:lnSpc>
              <a:spcBef>
                <a:spcPts val="400"/>
              </a:spcBef>
              <a:spcAft>
                <a:spcPts val="400"/>
              </a:spcAft>
              <a:buFontTx/>
              <a:buNone/>
            </a:pPr>
            <a:r>
              <a:rPr lang="pt-BR" altLang="pt-BR" sz="1800" dirty="0">
                <a:latin typeface="+mj-lt"/>
                <a:cs typeface="Arial" charset="0"/>
              </a:rPr>
              <a:t>Condição de </a:t>
            </a:r>
            <a:r>
              <a:rPr lang="pt-BR" altLang="pt-BR" sz="1800" b="1" dirty="0">
                <a:latin typeface="+mj-lt"/>
                <a:cs typeface="Arial" charset="0"/>
              </a:rPr>
              <a:t>medição </a:t>
            </a:r>
            <a:r>
              <a:rPr lang="pt-BR" altLang="pt-BR" sz="1800" dirty="0">
                <a:latin typeface="+mj-lt"/>
                <a:cs typeface="Arial" charset="0"/>
              </a:rPr>
              <a:t>num conjunto de condições, as quais incluem o mesmo </a:t>
            </a:r>
            <a:r>
              <a:rPr lang="pt-BR" altLang="pt-BR" sz="1800" b="1" dirty="0">
                <a:latin typeface="+mj-lt"/>
                <a:cs typeface="Arial" charset="0"/>
              </a:rPr>
              <a:t>procedimento de medição</a:t>
            </a:r>
            <a:r>
              <a:rPr lang="pt-BR" altLang="pt-BR" sz="1800" dirty="0">
                <a:latin typeface="+mj-lt"/>
                <a:cs typeface="Arial" charset="0"/>
              </a:rPr>
              <a:t>, os mesmos operadores, o mesmo </a:t>
            </a:r>
            <a:r>
              <a:rPr lang="pt-BR" altLang="pt-BR" sz="1800" b="1" dirty="0">
                <a:latin typeface="+mj-lt"/>
                <a:cs typeface="Arial" charset="0"/>
              </a:rPr>
              <a:t>sistema de medição</a:t>
            </a:r>
            <a:r>
              <a:rPr lang="pt-BR" altLang="pt-BR" sz="1800" dirty="0">
                <a:latin typeface="+mj-lt"/>
                <a:cs typeface="Arial" charset="0"/>
              </a:rPr>
              <a:t>, as mesmas condições de operação e o mesmo local, assim como medições repetidas no mesmo objeto ou em objetos similares durante um curto período de tempo. para designar este conceito.</a:t>
            </a:r>
          </a:p>
        </p:txBody>
      </p:sp>
      <p:sp>
        <p:nvSpPr>
          <p:cNvPr id="12" name="Título 1">
            <a:extLst>
              <a:ext uri="{FF2B5EF4-FFF2-40B4-BE49-F238E27FC236}">
                <a16:creationId xmlns:a16="http://schemas.microsoft.com/office/drawing/2014/main" xmlns="" id="{5BBA7F7C-1E7D-49CF-8947-0A58501B5470}"/>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mc:AlternateContent xmlns:mc="http://schemas.openxmlformats.org/markup-compatibility/2006">
        <mc:Choice xmlns:a14="http://schemas.microsoft.com/office/drawing/2010/main" Requires="a14">
          <p:sp>
            <p:nvSpPr>
              <p:cNvPr id="3" name="CaixaDeTexto 2">
                <a:extLst>
                  <a:ext uri="{FF2B5EF4-FFF2-40B4-BE49-F238E27FC236}">
                    <a16:creationId xmlns:a16="http://schemas.microsoft.com/office/drawing/2014/main" xmlns="" id="{8D34A659-312B-4C8B-BB72-A4ED87EDA478}"/>
                  </a:ext>
                </a:extLst>
              </p:cNvPr>
              <p:cNvSpPr txBox="1"/>
              <p:nvPr/>
            </p:nvSpPr>
            <p:spPr>
              <a:xfrm>
                <a:off x="2328729" y="3385552"/>
                <a:ext cx="4408194" cy="3032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b="1" i="1" smtClean="0">
                              <a:latin typeface="+mj-lt"/>
                            </a:rPr>
                          </m:ctrlPr>
                        </m:sSubPr>
                        <m:e>
                          <m:r>
                            <a:rPr lang="pt-BR" b="1" i="1" smtClean="0">
                              <a:latin typeface="+mj-lt"/>
                            </a:rPr>
                            <m:t>𝒍𝒆𝒊𝒕𝒖𝒓𝒂</m:t>
                          </m:r>
                        </m:e>
                        <m:sub>
                          <m:r>
                            <a:rPr lang="pt-BR" b="1" i="1" smtClean="0">
                              <a:latin typeface="+mj-lt"/>
                            </a:rPr>
                            <m:t>𝒄𝒐𝒓𝒓𝒊𝒈𝒊𝒅𝒂</m:t>
                          </m:r>
                        </m:sub>
                      </m:sSub>
                      <m:r>
                        <a:rPr lang="pt-BR" b="1" i="1" smtClean="0">
                          <a:latin typeface="+mj-lt"/>
                        </a:rPr>
                        <m:t>=</m:t>
                      </m:r>
                      <m:r>
                        <a:rPr lang="pt-BR" b="1" i="1" smtClean="0">
                          <a:latin typeface="+mj-lt"/>
                        </a:rPr>
                        <m:t>𝟏𝟐𝟕</m:t>
                      </m:r>
                      <m:r>
                        <a:rPr lang="pt-BR" b="1" i="1" smtClean="0">
                          <a:latin typeface="+mj-lt"/>
                        </a:rPr>
                        <m:t>,</m:t>
                      </m:r>
                      <m:r>
                        <a:rPr lang="pt-BR" b="1" i="1" smtClean="0">
                          <a:latin typeface="+mj-lt"/>
                        </a:rPr>
                        <m:t>𝟓</m:t>
                      </m:r>
                      <m:r>
                        <a:rPr lang="pt-BR" b="1" i="1" smtClean="0">
                          <a:latin typeface="+mj-lt"/>
                        </a:rPr>
                        <m:t>+</m:t>
                      </m:r>
                      <m:r>
                        <a:rPr lang="pt-BR" b="1" i="1" smtClean="0">
                          <a:latin typeface="+mj-lt"/>
                        </a:rPr>
                        <m:t>𝟎</m:t>
                      </m:r>
                      <m:r>
                        <a:rPr lang="pt-BR" b="1" i="1" smtClean="0">
                          <a:latin typeface="+mj-lt"/>
                        </a:rPr>
                        <m:t>,</m:t>
                      </m:r>
                      <m:r>
                        <a:rPr lang="pt-BR" b="1" i="1" smtClean="0">
                          <a:latin typeface="+mj-lt"/>
                        </a:rPr>
                        <m:t>𝟐</m:t>
                      </m:r>
                      <m:r>
                        <a:rPr lang="pt-BR" b="1" i="1" smtClean="0">
                          <a:latin typeface="+mj-lt"/>
                        </a:rPr>
                        <m:t>=</m:t>
                      </m:r>
                      <m:r>
                        <a:rPr lang="pt-BR" b="1" i="1" smtClean="0">
                          <a:latin typeface="+mj-lt"/>
                        </a:rPr>
                        <m:t>𝟏𝟐𝟕</m:t>
                      </m:r>
                      <m:r>
                        <a:rPr lang="pt-BR" b="1" i="1" smtClean="0">
                          <a:latin typeface="+mj-lt"/>
                        </a:rPr>
                        <m:t>,</m:t>
                      </m:r>
                      <m:r>
                        <a:rPr lang="pt-BR" b="1" i="1" smtClean="0">
                          <a:latin typeface="+mj-lt"/>
                        </a:rPr>
                        <m:t>𝟕</m:t>
                      </m:r>
                      <m:r>
                        <a:rPr lang="pt-BR" b="1" i="1" smtClean="0">
                          <a:latin typeface="+mj-lt"/>
                        </a:rPr>
                        <m:t> </m:t>
                      </m:r>
                      <m:r>
                        <a:rPr lang="pt-BR" b="1" i="1" smtClean="0">
                          <a:latin typeface="+mj-lt"/>
                        </a:rPr>
                        <m:t>𝒈</m:t>
                      </m:r>
                    </m:oMath>
                  </m:oMathPara>
                </a14:m>
                <a:endParaRPr lang="pt-BR" b="1" dirty="0">
                  <a:latin typeface="+mj-lt"/>
                </a:endParaRPr>
              </a:p>
            </p:txBody>
          </p:sp>
        </mc:Choice>
        <mc:Fallback>
          <p:sp>
            <p:nvSpPr>
              <p:cNvPr id="3" name="CaixaDeTexto 2">
                <a:extLst>
                  <a:ext uri="{FF2B5EF4-FFF2-40B4-BE49-F238E27FC236}">
                    <a16:creationId xmlns:a16="http://schemas.microsoft.com/office/drawing/2014/main" xmlns:a14="http://schemas.microsoft.com/office/drawing/2010/main" xmlns="" id="{8D34A659-312B-4C8B-BB72-A4ED87EDA478}"/>
                  </a:ext>
                </a:extLst>
              </p:cNvPr>
              <p:cNvSpPr txBox="1">
                <a:spLocks noRot="1" noChangeAspect="1" noMove="1" noResize="1" noEditPoints="1" noAdjustHandles="1" noChangeArrowheads="1" noChangeShapeType="1" noTextEdit="1"/>
              </p:cNvSpPr>
              <p:nvPr/>
            </p:nvSpPr>
            <p:spPr>
              <a:xfrm>
                <a:off x="2328729" y="3385552"/>
                <a:ext cx="4408194" cy="303288"/>
              </a:xfrm>
              <a:prstGeom prst="rect">
                <a:avLst/>
              </a:prstGeom>
              <a:blipFill rotWithShape="0">
                <a:blip r:embed="rId5"/>
                <a:stretch>
                  <a:fillRect l="-830" r="-968" b="-28000"/>
                </a:stretch>
              </a:blipFill>
            </p:spPr>
            <p:txBody>
              <a:bodyPr/>
              <a:lstStyle/>
              <a:p>
                <a:r>
                  <a:rPr lang="pt-BR">
                    <a:noFill/>
                  </a:rPr>
                  <a:t> </a:t>
                </a:r>
              </a:p>
            </p:txBody>
          </p:sp>
        </mc:Fallback>
      </mc:AlternateContent>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2468"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2469" name="Object 13"/>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0294" name="Equação" r:id="rId3" imgW="114151" imgH="215619" progId="Equation.3">
                  <p:embed/>
                </p:oleObj>
              </mc:Choice>
              <mc:Fallback>
                <p:oleObj name="Equação" r:id="rId3" imgW="114151" imgH="215619" progId="Equation.3">
                  <p:embed/>
                  <p:pic>
                    <p:nvPicPr>
                      <p:cNvPr id="62469"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470"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247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247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2473" name="Retângulo 1"/>
          <p:cNvSpPr>
            <a:spLocks noChangeArrowheads="1"/>
          </p:cNvSpPr>
          <p:nvPr/>
        </p:nvSpPr>
        <p:spPr bwMode="auto">
          <a:xfrm>
            <a:off x="333216" y="1031532"/>
            <a:ext cx="7920000" cy="516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indent="127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lnSpc>
                <a:spcPct val="120000"/>
              </a:lnSpc>
              <a:spcBef>
                <a:spcPts val="400"/>
              </a:spcBef>
              <a:spcAft>
                <a:spcPts val="400"/>
              </a:spcAft>
              <a:buFontTx/>
              <a:buNone/>
            </a:pPr>
            <a:r>
              <a:rPr lang="pt-BR" altLang="pt-BR" sz="1800" b="1" dirty="0">
                <a:solidFill>
                  <a:schemeClr val="accent2"/>
                </a:solidFill>
                <a:latin typeface="+mj-lt"/>
              </a:rPr>
              <a:t>Deriva Instrumental</a:t>
            </a:r>
            <a:endParaRPr lang="pt-BR" altLang="pt-BR" sz="1800" dirty="0">
              <a:solidFill>
                <a:schemeClr val="accent2"/>
              </a:solidFill>
              <a:latin typeface="+mj-lt"/>
            </a:endParaRPr>
          </a:p>
          <a:p>
            <a:pPr algn="just" eaLnBrk="1" hangingPunct="1">
              <a:lnSpc>
                <a:spcPct val="120000"/>
              </a:lnSpc>
              <a:spcBef>
                <a:spcPts val="400"/>
              </a:spcBef>
              <a:spcAft>
                <a:spcPts val="400"/>
              </a:spcAft>
              <a:buFontTx/>
              <a:buNone/>
            </a:pPr>
            <a:r>
              <a:rPr lang="pt-BR" altLang="pt-BR" sz="1800" i="1" dirty="0">
                <a:latin typeface="+mj-lt"/>
              </a:rPr>
              <a:t>Variação da indicação ao longo do tempo, contínua ou incremental, devida a variações nas propriedades metrológicas dum instrumento de medição. [VIM 2012]</a:t>
            </a:r>
            <a:endParaRPr lang="pt-BR" altLang="pt-BR" sz="1800" dirty="0">
              <a:latin typeface="+mj-lt"/>
            </a:endParaRPr>
          </a:p>
          <a:p>
            <a:pPr algn="just" eaLnBrk="1" hangingPunct="1">
              <a:lnSpc>
                <a:spcPct val="120000"/>
              </a:lnSpc>
              <a:spcBef>
                <a:spcPts val="400"/>
              </a:spcBef>
              <a:spcAft>
                <a:spcPts val="400"/>
              </a:spcAft>
              <a:buFontTx/>
              <a:buNone/>
            </a:pPr>
            <a:r>
              <a:rPr lang="pt-BR" altLang="pt-BR" sz="1400" i="1" dirty="0" smtClean="0">
                <a:latin typeface="+mj-lt"/>
              </a:rPr>
              <a:t>NOTA</a:t>
            </a:r>
            <a:r>
              <a:rPr lang="pt-BR" altLang="pt-BR" sz="1400" i="1" dirty="0">
                <a:latin typeface="+mj-lt"/>
              </a:rPr>
              <a:t>: A deriva instrumental não está relacionada a uma variação na grandeza medida, nem a uma variação de qualquer grandeza de influência identificada. </a:t>
            </a:r>
            <a:endParaRPr lang="pt-BR" altLang="pt-BR" sz="1400" dirty="0">
              <a:latin typeface="+mj-lt"/>
            </a:endParaRPr>
          </a:p>
          <a:p>
            <a:pPr algn="just" eaLnBrk="1" hangingPunct="1">
              <a:lnSpc>
                <a:spcPct val="120000"/>
              </a:lnSpc>
              <a:spcBef>
                <a:spcPts val="400"/>
              </a:spcBef>
              <a:spcAft>
                <a:spcPts val="400"/>
              </a:spcAft>
              <a:buFontTx/>
              <a:buNone/>
            </a:pPr>
            <a:r>
              <a:rPr lang="pt-BR" altLang="pt-BR" sz="1800" dirty="0">
                <a:latin typeface="+mj-lt"/>
              </a:rPr>
              <a:t>É muito comum, ao longo do tempo, um instrumento de medição variar suas propriedades metrológicas, como: incerteza e erro de medição. Por este motivo devemos verificar a periodicidade dessas variações e realizarmos calibrações nos instrumentos de medição em intervalos menores que a sua deriva instrumental. </a:t>
            </a:r>
          </a:p>
          <a:p>
            <a:pPr algn="just" eaLnBrk="1" hangingPunct="1">
              <a:lnSpc>
                <a:spcPct val="120000"/>
              </a:lnSpc>
              <a:spcBef>
                <a:spcPts val="400"/>
              </a:spcBef>
              <a:spcAft>
                <a:spcPts val="400"/>
              </a:spcAft>
              <a:buFontTx/>
              <a:buNone/>
            </a:pPr>
            <a:r>
              <a:rPr lang="pt-BR" altLang="pt-BR" sz="1800" dirty="0">
                <a:latin typeface="+mj-lt"/>
              </a:rPr>
              <a:t>Para verificarmos a deriva de um instrumento de medição, analisamos seu certificado de calibração ao longo de duas ou mais calibrações consecutivas.</a:t>
            </a:r>
          </a:p>
          <a:p>
            <a:pPr algn="just" eaLnBrk="1" hangingPunct="1">
              <a:lnSpc>
                <a:spcPct val="120000"/>
              </a:lnSpc>
              <a:spcBef>
                <a:spcPts val="400"/>
              </a:spcBef>
              <a:spcAft>
                <a:spcPts val="400"/>
              </a:spcAft>
              <a:buFontTx/>
              <a:buNone/>
            </a:pPr>
            <a:r>
              <a:rPr lang="pt-BR" altLang="pt-BR" sz="1800" dirty="0">
                <a:latin typeface="+mj-lt"/>
              </a:rPr>
              <a:t>Guardamos os certificados de calibração de um período para outro (geralmente de ano em ano) e comparamos as suas incertezas, tendências e erros de medição ao longo do tempo.</a:t>
            </a:r>
          </a:p>
        </p:txBody>
      </p:sp>
      <p:sp>
        <p:nvSpPr>
          <p:cNvPr id="10" name="Título 1">
            <a:extLst>
              <a:ext uri="{FF2B5EF4-FFF2-40B4-BE49-F238E27FC236}">
                <a16:creationId xmlns:a16="http://schemas.microsoft.com/office/drawing/2014/main" xmlns="" id="{E4398913-2D6E-47D6-8450-94528B1E7666}"/>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Conteúdo 2"/>
          <p:cNvSpPr>
            <a:spLocks noGrp="1"/>
          </p:cNvSpPr>
          <p:nvPr>
            <p:ph idx="1"/>
          </p:nvPr>
        </p:nvSpPr>
        <p:spPr>
          <a:xfrm>
            <a:off x="385481" y="1124744"/>
            <a:ext cx="4796119" cy="5112568"/>
          </a:xfrm>
        </p:spPr>
        <p:txBody>
          <a:bodyPr>
            <a:noAutofit/>
          </a:bodyPr>
          <a:lstStyle/>
          <a:p>
            <a:pPr marL="0" indent="0" algn="just" eaLnBrk="1" hangingPunct="1">
              <a:spcBef>
                <a:spcPts val="0"/>
              </a:spcBef>
              <a:buNone/>
            </a:pPr>
            <a:r>
              <a:rPr lang="pt-BR" sz="1600" b="1" dirty="0"/>
              <a:t>Vocabulário Internacional de Metrologia: conceitos fundamentais e gerais de termos associados</a:t>
            </a:r>
            <a:r>
              <a:rPr lang="pt-BR" sz="1600" dirty="0"/>
              <a:t> </a:t>
            </a:r>
            <a:r>
              <a:rPr lang="pt-BR" sz="1600" b="1" dirty="0"/>
              <a:t>(VIM 2012). </a:t>
            </a:r>
            <a:r>
              <a:rPr lang="pt-BR" sz="1600" dirty="0"/>
              <a:t>Duque de Caxias, RJ : INMETRO, 2012. </a:t>
            </a:r>
          </a:p>
          <a:p>
            <a:pPr marL="0" indent="0" algn="just" eaLnBrk="1" hangingPunct="1">
              <a:spcBef>
                <a:spcPts val="0"/>
              </a:spcBef>
              <a:buNone/>
            </a:pPr>
            <a:endParaRPr lang="pt-BR" sz="1600" dirty="0"/>
          </a:p>
          <a:p>
            <a:pPr marL="0" indent="0" algn="just" eaLnBrk="1" hangingPunct="1">
              <a:spcBef>
                <a:spcPts val="0"/>
              </a:spcBef>
              <a:buNone/>
            </a:pPr>
            <a:r>
              <a:rPr lang="pt-BR" sz="1600" i="1" dirty="0"/>
              <a:t>A disseminação da cultura metrológica constitui uma das mais importantes missões do Inmetro e do IPQ. </a:t>
            </a:r>
            <a:r>
              <a:rPr lang="pt-BR" sz="1600" i="1" dirty="0" smtClean="0"/>
              <a:t>Nesse </a:t>
            </a:r>
            <a:r>
              <a:rPr lang="pt-BR" sz="1600" i="1" dirty="0"/>
              <a:t>sentido, alguns de seus técnicos e pesquisadores dedicaram cerca de 15 meses de trabalho e muita discussão para que o público de língua portuguesa ligado à metrologia e aos diversos ramos da ciência possa ter acesso ao VIM no seu idioma nativo, sem incorrer em desvantagem em relação àqueles que dominam a língua das publicações originais. </a:t>
            </a:r>
            <a:endParaRPr lang="pt-BR" sz="1600" i="1" dirty="0" smtClean="0"/>
          </a:p>
          <a:p>
            <a:pPr marL="0" indent="0" algn="just" eaLnBrk="1" hangingPunct="1">
              <a:spcBef>
                <a:spcPts val="0"/>
              </a:spcBef>
              <a:buNone/>
            </a:pPr>
            <a:endParaRPr lang="pt-BR" sz="1600" i="1" dirty="0"/>
          </a:p>
          <a:p>
            <a:pPr marL="0" indent="0" algn="just" eaLnBrk="1" hangingPunct="1">
              <a:spcBef>
                <a:spcPts val="0"/>
              </a:spcBef>
              <a:buNone/>
            </a:pPr>
            <a:r>
              <a:rPr lang="pt-BR" sz="1600" i="1" dirty="0" smtClean="0"/>
              <a:t>O </a:t>
            </a:r>
            <a:r>
              <a:rPr lang="pt-BR" sz="1600" i="1" dirty="0"/>
              <a:t>resultado deste trabalho estará aberto ao crivo crítico dessa comunidade metrológica, que poderá contribuir futuramente para sanar as imperfeições que certamente serão identificadas. Algumas dessas imperfeições poderão ser imputadas ao próprio texto original; outras, certamente a maioria, a nós mesmos </a:t>
            </a:r>
            <a:r>
              <a:rPr lang="pt-BR" sz="1600" dirty="0"/>
              <a:t>– os tradutores. </a:t>
            </a:r>
          </a:p>
          <a:p>
            <a:pPr marL="0" indent="0" algn="just" eaLnBrk="1" hangingPunct="1">
              <a:spcBef>
                <a:spcPts val="0"/>
              </a:spcBef>
              <a:buNone/>
            </a:pPr>
            <a:endParaRPr lang="pt-BR" sz="1600" dirty="0"/>
          </a:p>
          <a:p>
            <a:pPr marL="0" indent="0">
              <a:spcBef>
                <a:spcPts val="0"/>
              </a:spcBef>
              <a:buNone/>
            </a:pPr>
            <a:r>
              <a:rPr lang="pt-BR" sz="1600" i="1" u="sng" dirty="0">
                <a:solidFill>
                  <a:schemeClr val="accent1"/>
                </a:solidFill>
              </a:rPr>
              <a:t>http://www.inmetro.gov.br/inovacao/publicacoes/vim_2012.pdf </a:t>
            </a:r>
            <a:r>
              <a:rPr lang="pt-BR" sz="1600" dirty="0"/>
              <a:t/>
            </a:r>
            <a:br>
              <a:rPr lang="pt-BR" sz="1600" dirty="0"/>
            </a:br>
            <a:endParaRPr lang="pt-BR" sz="1600" dirty="0"/>
          </a:p>
          <a:p>
            <a:pPr algn="just" eaLnBrk="1" hangingPunct="1">
              <a:spcBef>
                <a:spcPts val="0"/>
              </a:spcBef>
              <a:buFont typeface="Wingdings" pitchFamily="2" charset="2"/>
              <a:buChar char="ü"/>
            </a:pPr>
            <a:endParaRPr lang="pt-BR" sz="1600" dirty="0"/>
          </a:p>
          <a:p>
            <a:pPr marL="0" indent="0" algn="just" eaLnBrk="1" hangingPunct="1">
              <a:spcBef>
                <a:spcPts val="0"/>
              </a:spcBef>
              <a:buNone/>
            </a:pPr>
            <a:r>
              <a:rPr lang="pt-BR" sz="1600" dirty="0"/>
              <a:t> </a:t>
            </a:r>
            <a:br>
              <a:rPr lang="pt-BR" sz="1600" dirty="0"/>
            </a:br>
            <a:endParaRPr lang="pt-BR" sz="1600" dirty="0"/>
          </a:p>
          <a:p>
            <a:pPr marL="0" indent="0" algn="just" eaLnBrk="1" hangingPunct="1">
              <a:spcBef>
                <a:spcPts val="0"/>
              </a:spcBef>
              <a:buNone/>
            </a:pPr>
            <a:endParaRPr lang="pt-BR" sz="1600" dirty="0"/>
          </a:p>
        </p:txBody>
      </p:sp>
      <p:pic>
        <p:nvPicPr>
          <p:cNvPr id="2" name="Imagem 1"/>
          <p:cNvPicPr>
            <a:picLocks noChangeAspect="1"/>
          </p:cNvPicPr>
          <p:nvPr/>
        </p:nvPicPr>
        <p:blipFill>
          <a:blip r:embed="rId2"/>
          <a:stretch>
            <a:fillRect/>
          </a:stretch>
        </p:blipFill>
        <p:spPr>
          <a:xfrm>
            <a:off x="5444454" y="1124744"/>
            <a:ext cx="3358888" cy="4854685"/>
          </a:xfrm>
          <a:prstGeom prst="rect">
            <a:avLst/>
          </a:prstGeom>
          <a:ln>
            <a:noFill/>
          </a:ln>
          <a:effectLst>
            <a:outerShdw blurRad="292100" dist="139700" dir="2700000" algn="tl" rotWithShape="0">
              <a:srgbClr val="333333">
                <a:alpha val="65000"/>
              </a:srgbClr>
            </a:outerShdw>
          </a:effectLst>
        </p:spPr>
      </p:pic>
      <p:pic>
        <p:nvPicPr>
          <p:cNvPr id="6" name="Imagem 5"/>
          <p:cNvPicPr>
            <a:picLocks noChangeAspect="1"/>
          </p:cNvPicPr>
          <p:nvPr/>
        </p:nvPicPr>
        <p:blipFill>
          <a:blip r:embed="rId3"/>
          <a:stretch>
            <a:fillRect/>
          </a:stretch>
        </p:blipFill>
        <p:spPr>
          <a:xfrm>
            <a:off x="0" y="478151"/>
            <a:ext cx="9144000" cy="475260"/>
          </a:xfrm>
          <a:prstGeom prst="rect">
            <a:avLst/>
          </a:prstGeom>
        </p:spPr>
      </p:pic>
    </p:spTree>
    <p:extLst>
      <p:ext uri="{BB962C8B-B14F-4D97-AF65-F5344CB8AC3E}">
        <p14:creationId xmlns:p14="http://schemas.microsoft.com/office/powerpoint/2010/main" val="2690767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3492"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3493" name="Object 16"/>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1318" name="Equação" r:id="rId3" imgW="114151" imgH="215619" progId="Equation.3">
                  <p:embed/>
                </p:oleObj>
              </mc:Choice>
              <mc:Fallback>
                <p:oleObj name="Equação" r:id="rId3" imgW="114151" imgH="215619" progId="Equation.3">
                  <p:embed/>
                  <p:pic>
                    <p:nvPicPr>
                      <p:cNvPr id="63493"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4"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34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349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3497" name="Retângulo 3"/>
          <p:cNvSpPr>
            <a:spLocks noChangeArrowheads="1"/>
          </p:cNvSpPr>
          <p:nvPr/>
        </p:nvSpPr>
        <p:spPr bwMode="auto">
          <a:xfrm>
            <a:off x="558025" y="1133662"/>
            <a:ext cx="7920000" cy="502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lnSpc>
                <a:spcPct val="120000"/>
              </a:lnSpc>
              <a:spcBef>
                <a:spcPts val="400"/>
              </a:spcBef>
              <a:spcAft>
                <a:spcPts val="400"/>
              </a:spcAft>
              <a:buFontTx/>
              <a:buNone/>
            </a:pPr>
            <a:r>
              <a:rPr lang="pt-BR" altLang="pt-BR" sz="1800" b="1" dirty="0">
                <a:solidFill>
                  <a:schemeClr val="accent2"/>
                </a:solidFill>
                <a:latin typeface="+mj-lt"/>
              </a:rPr>
              <a:t>Erro fiducial</a:t>
            </a:r>
            <a:endParaRPr lang="pt-BR" altLang="pt-BR" sz="1800" dirty="0">
              <a:solidFill>
                <a:schemeClr val="accent2"/>
              </a:solidFill>
              <a:latin typeface="+mj-lt"/>
            </a:endParaRPr>
          </a:p>
          <a:p>
            <a:pPr algn="just" eaLnBrk="1" hangingPunct="1">
              <a:lnSpc>
                <a:spcPct val="120000"/>
              </a:lnSpc>
              <a:spcBef>
                <a:spcPts val="400"/>
              </a:spcBef>
              <a:spcAft>
                <a:spcPts val="400"/>
              </a:spcAft>
              <a:buFontTx/>
              <a:buNone/>
            </a:pPr>
            <a:r>
              <a:rPr lang="pt-BR" altLang="pt-BR" sz="1800" dirty="0">
                <a:latin typeface="+mj-lt"/>
              </a:rPr>
              <a:t>Algumas vezes não será conveniente trabalhar diretamente com o erro de medição (também conhecido como erro absoluto), pois um erro de medição de 0,2 m, por exemplo, pode ser muito pequeno ou muito grande se comparado ao comprimento medido.</a:t>
            </a:r>
          </a:p>
          <a:p>
            <a:pPr algn="just" eaLnBrk="1" hangingPunct="1">
              <a:lnSpc>
                <a:spcPct val="120000"/>
              </a:lnSpc>
              <a:spcBef>
                <a:spcPts val="400"/>
              </a:spcBef>
              <a:spcAft>
                <a:spcPts val="400"/>
              </a:spcAft>
              <a:buFontTx/>
              <a:buNone/>
            </a:pPr>
            <a:r>
              <a:rPr lang="pt-BR" altLang="pt-BR" sz="1800" dirty="0">
                <a:latin typeface="+mj-lt"/>
              </a:rPr>
              <a:t>Exemplo:</a:t>
            </a:r>
          </a:p>
          <a:p>
            <a:pPr algn="just" eaLnBrk="1" hangingPunct="1">
              <a:lnSpc>
                <a:spcPct val="120000"/>
              </a:lnSpc>
              <a:spcBef>
                <a:spcPts val="400"/>
              </a:spcBef>
              <a:spcAft>
                <a:spcPts val="400"/>
              </a:spcAft>
              <a:buFontTx/>
              <a:buNone/>
            </a:pPr>
            <a:r>
              <a:rPr lang="pt-BR" altLang="pt-BR" sz="1800" dirty="0">
                <a:latin typeface="+mj-lt"/>
              </a:rPr>
              <a:t>0,2 m de erro em 20 m correspondem a 1% de erro de medição.</a:t>
            </a:r>
          </a:p>
          <a:p>
            <a:pPr algn="just" eaLnBrk="1" hangingPunct="1">
              <a:lnSpc>
                <a:spcPct val="120000"/>
              </a:lnSpc>
              <a:spcBef>
                <a:spcPts val="400"/>
              </a:spcBef>
              <a:spcAft>
                <a:spcPts val="400"/>
              </a:spcAft>
              <a:buFontTx/>
              <a:buNone/>
            </a:pPr>
            <a:r>
              <a:rPr lang="pt-BR" altLang="pt-BR" sz="1800" dirty="0">
                <a:latin typeface="+mj-lt"/>
              </a:rPr>
              <a:t>0,2 m de erro em 2 m correspondem a 10% de erro de medição.</a:t>
            </a:r>
          </a:p>
          <a:p>
            <a:pPr algn="just" eaLnBrk="1" hangingPunct="1">
              <a:lnSpc>
                <a:spcPct val="120000"/>
              </a:lnSpc>
              <a:spcBef>
                <a:spcPts val="400"/>
              </a:spcBef>
              <a:spcAft>
                <a:spcPts val="400"/>
              </a:spcAft>
              <a:buFontTx/>
              <a:buNone/>
            </a:pPr>
            <a:r>
              <a:rPr lang="pt-BR" altLang="pt-BR" sz="1800" dirty="0">
                <a:latin typeface="+mj-lt"/>
              </a:rPr>
              <a:t>0,2 m de erro em 0,2 m correspondem a 100% de erro de medição.</a:t>
            </a:r>
          </a:p>
          <a:p>
            <a:pPr algn="just" eaLnBrk="1" hangingPunct="1">
              <a:lnSpc>
                <a:spcPct val="120000"/>
              </a:lnSpc>
              <a:spcBef>
                <a:spcPts val="400"/>
              </a:spcBef>
              <a:spcAft>
                <a:spcPts val="400"/>
              </a:spcAft>
              <a:buFontTx/>
              <a:buNone/>
            </a:pPr>
            <a:r>
              <a:rPr lang="pt-BR" altLang="pt-BR" sz="1800" dirty="0">
                <a:latin typeface="+mj-lt"/>
              </a:rPr>
              <a:t>O erro fiducial é determinado como um percentual de um valor de referência, ou valor fiducial. Os valores fiduciais são apresentados, na maioria das vezes, em relação à </a:t>
            </a:r>
            <a:r>
              <a:rPr lang="pt-BR" altLang="pt-BR" sz="1800" b="1" dirty="0">
                <a:latin typeface="+mj-lt"/>
              </a:rPr>
              <a:t>amplitude da indicação de medição</a:t>
            </a:r>
            <a:r>
              <a:rPr lang="pt-BR" altLang="pt-BR" sz="1800" dirty="0">
                <a:latin typeface="+mj-lt"/>
              </a:rPr>
              <a:t> (como nos casos de manômetros e voltímetros). </a:t>
            </a:r>
          </a:p>
        </p:txBody>
      </p:sp>
      <p:sp>
        <p:nvSpPr>
          <p:cNvPr id="6349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11" name="Título 1">
            <a:extLst>
              <a:ext uri="{FF2B5EF4-FFF2-40B4-BE49-F238E27FC236}">
                <a16:creationId xmlns:a16="http://schemas.microsoft.com/office/drawing/2014/main" xmlns="" id="{1ADADAD1-8339-46B6-B9CA-73FAD0A98190}"/>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4516"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4517" name="Object 21"/>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2342" name="Equação" r:id="rId3" imgW="114151" imgH="215619" progId="Equation.3">
                  <p:embed/>
                </p:oleObj>
              </mc:Choice>
              <mc:Fallback>
                <p:oleObj name="Equação" r:id="rId3" imgW="114151" imgH="215619" progId="Equation.3">
                  <p:embed/>
                  <p:pic>
                    <p:nvPicPr>
                      <p:cNvPr id="64517"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8"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451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452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4521" name="Retângulo 3"/>
          <p:cNvSpPr>
            <a:spLocks noChangeArrowheads="1"/>
          </p:cNvSpPr>
          <p:nvPr/>
        </p:nvSpPr>
        <p:spPr bwMode="auto">
          <a:xfrm>
            <a:off x="512910" y="1093975"/>
            <a:ext cx="7920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spcBef>
                <a:spcPct val="0"/>
              </a:spcBef>
              <a:buFontTx/>
              <a:buNone/>
            </a:pPr>
            <a:r>
              <a:rPr lang="pt-BR" altLang="pt-BR" sz="1800" b="1" dirty="0">
                <a:solidFill>
                  <a:schemeClr val="accent2"/>
                </a:solidFill>
              </a:rPr>
              <a:t>Erro fiducial</a:t>
            </a:r>
            <a:endParaRPr lang="pt-BR" altLang="pt-BR" sz="1800" dirty="0">
              <a:solidFill>
                <a:schemeClr val="accent2"/>
              </a:solidFill>
            </a:endParaRPr>
          </a:p>
          <a:p>
            <a:pPr algn="just" eaLnBrk="1" hangingPunct="1">
              <a:spcBef>
                <a:spcPct val="0"/>
              </a:spcBef>
              <a:buFontTx/>
              <a:buNone/>
            </a:pPr>
            <a:endParaRPr lang="pt-BR" altLang="pt-BR" sz="900" dirty="0"/>
          </a:p>
          <a:p>
            <a:pPr algn="just" eaLnBrk="1" hangingPunct="1">
              <a:spcBef>
                <a:spcPct val="0"/>
              </a:spcBef>
              <a:buFontTx/>
              <a:buNone/>
            </a:pPr>
            <a:r>
              <a:rPr lang="pt-BR" altLang="pt-BR" sz="1800" dirty="0"/>
              <a:t>Não é raro encontrar instrumentos cujo erro fiducial é calculado considerando o valor da leitura como o valor de referencia.</a:t>
            </a:r>
          </a:p>
        </p:txBody>
      </p:sp>
      <p:sp>
        <p:nvSpPr>
          <p:cNvPr id="6452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4523" name="Retângulo 9"/>
          <p:cNvSpPr>
            <a:spLocks noChangeArrowheads="1"/>
          </p:cNvSpPr>
          <p:nvPr/>
        </p:nvSpPr>
        <p:spPr bwMode="auto">
          <a:xfrm>
            <a:off x="4975388" y="3232805"/>
            <a:ext cx="3115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800" dirty="0"/>
              <a:t>E = erro de medição</a:t>
            </a:r>
          </a:p>
          <a:p>
            <a:pPr eaLnBrk="1" hangingPunct="1">
              <a:spcBef>
                <a:spcPct val="0"/>
              </a:spcBef>
              <a:buFontTx/>
              <a:buNone/>
            </a:pPr>
            <a:r>
              <a:rPr lang="pt-BR" altLang="pt-BR" sz="1800" dirty="0"/>
              <a:t>VR = amplitude de medição</a:t>
            </a:r>
          </a:p>
        </p:txBody>
      </p:sp>
      <p:pic>
        <p:nvPicPr>
          <p:cNvPr id="6452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12" y="2285440"/>
            <a:ext cx="4071938"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Retângulo 1"/>
          <p:cNvSpPr>
            <a:spLocks noChangeArrowheads="1"/>
          </p:cNvSpPr>
          <p:nvPr/>
        </p:nvSpPr>
        <p:spPr bwMode="auto">
          <a:xfrm>
            <a:off x="512910" y="5649445"/>
            <a:ext cx="4572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pt-BR" sz="1400" dirty="0"/>
              <a:t>Manômetro Padrão com erro fiducial de 0,5% (classe A2)</a:t>
            </a:r>
            <a:endParaRPr lang="pt-BR" altLang="pt-BR" sz="1400" b="1" dirty="0"/>
          </a:p>
        </p:txBody>
      </p:sp>
      <p:sp>
        <p:nvSpPr>
          <p:cNvPr id="15" name="Título 1">
            <a:extLst>
              <a:ext uri="{FF2B5EF4-FFF2-40B4-BE49-F238E27FC236}">
                <a16:creationId xmlns:a16="http://schemas.microsoft.com/office/drawing/2014/main" xmlns="" id="{81B7FFC3-29B1-4322-94AD-87B2589B5A95}"/>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xmlns="" id="{3F2F1C4B-79A7-43CE-B1A3-1CD4C8B39FFB}"/>
                  </a:ext>
                </a:extLst>
              </p:cNvPr>
              <p:cNvSpPr txBox="1"/>
              <p:nvPr/>
            </p:nvSpPr>
            <p:spPr>
              <a:xfrm>
                <a:off x="5628784" y="2489820"/>
                <a:ext cx="1326965"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𝐸</m:t>
                          </m:r>
                        </m:e>
                        <m:sub>
                          <m:r>
                            <a:rPr lang="pt-BR" b="0" i="1" smtClean="0">
                              <a:latin typeface="Cambria Math" panose="02040503050406030204" pitchFamily="18" charset="0"/>
                            </a:rPr>
                            <m:t>𝑓𝑖𝑑𝑢𝑐𝑖𝑎𝑙</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r>
                            <a:rPr lang="pt-BR" b="0" i="1" smtClean="0">
                              <a:latin typeface="Cambria Math" panose="02040503050406030204" pitchFamily="18" charset="0"/>
                            </a:rPr>
                            <m:t>𝐸</m:t>
                          </m:r>
                        </m:num>
                        <m:den>
                          <m:r>
                            <a:rPr lang="pt-BR" b="0" i="1" smtClean="0">
                              <a:latin typeface="Cambria Math" panose="02040503050406030204" pitchFamily="18" charset="0"/>
                            </a:rPr>
                            <m:t>𝐴</m:t>
                          </m:r>
                        </m:den>
                      </m:f>
                    </m:oMath>
                  </m:oMathPara>
                </a14:m>
                <a:endParaRPr lang="pt-BR" dirty="0"/>
              </a:p>
            </p:txBody>
          </p:sp>
        </mc:Choice>
        <mc:Fallback xmlns="">
          <p:sp>
            <p:nvSpPr>
              <p:cNvPr id="2" name="CaixaDeTexto 1">
                <a:extLst>
                  <a:ext uri="{FF2B5EF4-FFF2-40B4-BE49-F238E27FC236}">
                    <a16:creationId xmlns:a16="http://schemas.microsoft.com/office/drawing/2014/main" id="{3F2F1C4B-79A7-43CE-B1A3-1CD4C8B39FFB}"/>
                  </a:ext>
                </a:extLst>
              </p:cNvPr>
              <p:cNvSpPr txBox="1">
                <a:spLocks noRot="1" noChangeAspect="1" noMove="1" noResize="1" noEditPoints="1" noAdjustHandles="1" noChangeArrowheads="1" noChangeShapeType="1" noTextEdit="1"/>
              </p:cNvSpPr>
              <p:nvPr/>
            </p:nvSpPr>
            <p:spPr>
              <a:xfrm>
                <a:off x="5628784" y="2489820"/>
                <a:ext cx="1326965" cy="516745"/>
              </a:xfrm>
              <a:prstGeom prst="rect">
                <a:avLst/>
              </a:prstGeom>
              <a:blipFill>
                <a:blip r:embed="rId6"/>
                <a:stretch>
                  <a:fillRect/>
                </a:stretch>
              </a:blipFill>
            </p:spPr>
            <p:txBody>
              <a:bodyPr/>
              <a:lstStyle/>
              <a:p>
                <a:r>
                  <a:rPr lang="pt-BR">
                    <a:noFill/>
                  </a:rPr>
                  <a:t> </a:t>
                </a:r>
              </a:p>
            </p:txBody>
          </p:sp>
        </mc:Fallback>
      </mc:AlternateContent>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5540"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5541" name="Object 11"/>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3366" name="Equação" r:id="rId3" imgW="114151" imgH="215619" progId="Equation.3">
                  <p:embed/>
                </p:oleObj>
              </mc:Choice>
              <mc:Fallback>
                <p:oleObj name="Equação" r:id="rId3" imgW="114151" imgH="215619" progId="Equation.3">
                  <p:embed/>
                  <p:pic>
                    <p:nvPicPr>
                      <p:cNvPr id="6554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2"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554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554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5545"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11" name="Rectangle 1"/>
          <p:cNvSpPr>
            <a:spLocks noChangeArrowheads="1"/>
          </p:cNvSpPr>
          <p:nvPr/>
        </p:nvSpPr>
        <p:spPr bwMode="auto">
          <a:xfrm>
            <a:off x="558025" y="1127125"/>
            <a:ext cx="7920000" cy="2624137"/>
          </a:xfrm>
          <a:prstGeom prst="rect">
            <a:avLst/>
          </a:prstGeom>
          <a:noFill/>
          <a:ln>
            <a:noFill/>
          </a:ln>
          <a:effectLst/>
        </p:spPr>
        <p:txBody>
          <a:bodyPr anchor="ctr">
            <a:spAutoFit/>
          </a:bodyPr>
          <a:lstStyle/>
          <a:p>
            <a:pPr marL="0" lvl="2" algn="just" eaLnBrk="1" hangingPunct="1">
              <a:lnSpc>
                <a:spcPct val="120000"/>
              </a:lnSpc>
              <a:spcBef>
                <a:spcPts val="400"/>
              </a:spcBef>
              <a:spcAft>
                <a:spcPts val="400"/>
              </a:spcAft>
              <a:tabLst>
                <a:tab pos="180975" algn="l"/>
              </a:tabLst>
              <a:defRPr/>
            </a:pPr>
            <a:r>
              <a:rPr lang="pt-BR" sz="1800" b="1" dirty="0">
                <a:solidFill>
                  <a:schemeClr val="accent2"/>
                </a:solidFill>
                <a:latin typeface="+mj-lt"/>
                <a:ea typeface="Times New Roman" pitchFamily="18" charset="0"/>
                <a:cs typeface="Tahoma" pitchFamily="34" charset="0"/>
              </a:rPr>
              <a:t>Erro máximo admissível </a:t>
            </a:r>
            <a:endParaRPr lang="pt-BR" sz="1800" dirty="0">
              <a:solidFill>
                <a:schemeClr val="accent2"/>
              </a:solidFill>
              <a:latin typeface="+mj-lt"/>
              <a:cs typeface="Arial" pitchFamily="34" charset="0"/>
            </a:endParaRPr>
          </a:p>
          <a:p>
            <a:pPr indent="76200" algn="just">
              <a:lnSpc>
                <a:spcPct val="120000"/>
              </a:lnSpc>
              <a:spcBef>
                <a:spcPts val="400"/>
              </a:spcBef>
              <a:spcAft>
                <a:spcPts val="400"/>
              </a:spcAft>
              <a:tabLst>
                <a:tab pos="180975" algn="l"/>
              </a:tabLst>
              <a:defRPr/>
            </a:pPr>
            <a:r>
              <a:rPr lang="pt-BR" sz="1800" i="1" dirty="0">
                <a:latin typeface="+mj-lt"/>
                <a:ea typeface="Times New Roman" pitchFamily="18" charset="0"/>
                <a:cs typeface="Tahoma" pitchFamily="34" charset="0"/>
              </a:rPr>
              <a:t>Valor extremo do erro de medição, com respeito a um valor de referência conhecido, aceito por especificações ou regulamentos para uma dada medição, instrumento de medição ou sistema de medição.</a:t>
            </a:r>
            <a:r>
              <a:rPr lang="pt-BR" sz="1800" dirty="0">
                <a:latin typeface="+mj-lt"/>
                <a:ea typeface="Times New Roman" pitchFamily="18" charset="0"/>
                <a:cs typeface="Tahoma" pitchFamily="34" charset="0"/>
              </a:rPr>
              <a:t> [VIM2012]</a:t>
            </a:r>
            <a:endParaRPr lang="pt-BR" sz="1800" dirty="0">
              <a:latin typeface="+mj-lt"/>
              <a:cs typeface="Arial" pitchFamily="34" charset="0"/>
            </a:endParaRPr>
          </a:p>
          <a:p>
            <a:pPr algn="just">
              <a:lnSpc>
                <a:spcPct val="120000"/>
              </a:lnSpc>
              <a:spcBef>
                <a:spcPts val="400"/>
              </a:spcBef>
              <a:spcAft>
                <a:spcPts val="400"/>
              </a:spcAft>
              <a:tabLst>
                <a:tab pos="180975" algn="l"/>
              </a:tabLst>
              <a:defRPr/>
            </a:pPr>
            <a:r>
              <a:rPr lang="pt-BR" sz="1800" dirty="0">
                <a:latin typeface="+mj-lt"/>
                <a:ea typeface="Times New Roman" pitchFamily="18" charset="0"/>
                <a:cs typeface="Tahoma" pitchFamily="34" charset="0"/>
              </a:rPr>
              <a:t>O termo </a:t>
            </a:r>
            <a:r>
              <a:rPr lang="pt-BR" sz="1800" i="1" dirty="0">
                <a:latin typeface="+mj-lt"/>
                <a:ea typeface="Times New Roman" pitchFamily="18" charset="0"/>
                <a:cs typeface="Tahoma" pitchFamily="34" charset="0"/>
              </a:rPr>
              <a:t>tolerância</a:t>
            </a:r>
            <a:r>
              <a:rPr lang="pt-BR" sz="1800" dirty="0">
                <a:latin typeface="+mj-lt"/>
                <a:ea typeface="Times New Roman" pitchFamily="18" charset="0"/>
                <a:cs typeface="Tahoma" pitchFamily="34" charset="0"/>
              </a:rPr>
              <a:t> não deve ser confundido com o erro máximo admissível, uma vez que a tolerância estabelece os limites de variação de um determinado processo, e o erro de medição pode ou não existir.</a:t>
            </a:r>
            <a:r>
              <a:rPr lang="pt-BR" sz="1800" dirty="0">
                <a:latin typeface="+mj-lt"/>
                <a:cs typeface="Arial" pitchFamily="34" charset="0"/>
              </a:rPr>
              <a:t> </a:t>
            </a:r>
          </a:p>
        </p:txBody>
      </p:sp>
      <p:pic>
        <p:nvPicPr>
          <p:cNvPr id="65547" name="Image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6205" y="3736182"/>
            <a:ext cx="70580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xmlns="" id="{EA43C1BC-E273-4FFF-99F6-082679E74FD0}"/>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6564"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6565" name="Object 10"/>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4391" name="Equação" r:id="rId3" imgW="114151" imgH="215619" progId="Equation.3">
                  <p:embed/>
                </p:oleObj>
              </mc:Choice>
              <mc:Fallback>
                <p:oleObj name="Equação" r:id="rId3" imgW="114151" imgH="215619" progId="Equation.3">
                  <p:embed/>
                  <p:pic>
                    <p:nvPicPr>
                      <p:cNvPr id="66565"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6"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656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656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656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6570" name="Retângulo 1"/>
          <p:cNvSpPr>
            <a:spLocks noChangeArrowheads="1"/>
          </p:cNvSpPr>
          <p:nvPr/>
        </p:nvSpPr>
        <p:spPr bwMode="auto">
          <a:xfrm>
            <a:off x="558025" y="1359303"/>
            <a:ext cx="7920000" cy="339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889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2" algn="just" eaLnBrk="1" hangingPunct="1">
              <a:lnSpc>
                <a:spcPct val="120000"/>
              </a:lnSpc>
              <a:spcBef>
                <a:spcPts val="400"/>
              </a:spcBef>
              <a:spcAft>
                <a:spcPts val="400"/>
              </a:spcAft>
              <a:buFontTx/>
              <a:buNone/>
            </a:pPr>
            <a:r>
              <a:rPr lang="pt-BR" altLang="pt-BR" sz="1800" b="1" dirty="0">
                <a:solidFill>
                  <a:schemeClr val="accent2"/>
                </a:solidFill>
                <a:latin typeface="+mj-lt"/>
              </a:rPr>
              <a:t>Erro de Histerese ou Histerese</a:t>
            </a:r>
            <a:endParaRPr lang="pt-BR" altLang="pt-BR" sz="1800" dirty="0">
              <a:solidFill>
                <a:schemeClr val="accent2"/>
              </a:solidFill>
              <a:latin typeface="+mj-lt"/>
            </a:endParaRPr>
          </a:p>
          <a:p>
            <a:pPr algn="just" eaLnBrk="1" hangingPunct="1">
              <a:lnSpc>
                <a:spcPct val="120000"/>
              </a:lnSpc>
              <a:spcBef>
                <a:spcPts val="400"/>
              </a:spcBef>
              <a:spcAft>
                <a:spcPts val="400"/>
              </a:spcAft>
              <a:buFontTx/>
              <a:buNone/>
            </a:pPr>
            <a:r>
              <a:rPr lang="pt-BR" altLang="pt-BR" sz="1800" dirty="0">
                <a:latin typeface="+mj-lt"/>
              </a:rPr>
              <a:t>A histerese é a maior diferença entre os valores de carga (medição efetuada quando da aplicação de um sinal crescente em valor) e descarga (medição efetuada quando da aplicação de um sinal decrescente em valor) de um instrumento de medição.</a:t>
            </a:r>
          </a:p>
          <a:p>
            <a:pPr algn="just" eaLnBrk="1" hangingPunct="1">
              <a:lnSpc>
                <a:spcPct val="120000"/>
              </a:lnSpc>
              <a:spcBef>
                <a:spcPts val="400"/>
              </a:spcBef>
              <a:spcAft>
                <a:spcPts val="400"/>
              </a:spcAft>
              <a:buFontTx/>
              <a:buNone/>
            </a:pPr>
            <a:r>
              <a:rPr lang="pt-BR" altLang="pt-BR" sz="1800" dirty="0">
                <a:latin typeface="+mj-lt"/>
              </a:rPr>
              <a:t>A histerese é um fenômeno bastante típico nos instrumentos mecânicos, tendo como fonte de erro, principalmente, folgas e deformações associadas ao atrito. Exemplos típicos de instrumentos que podem apresentar erros de histerese são: balanças, dinamômetros, manômetros, relógio comparador....</a:t>
            </a:r>
          </a:p>
          <a:p>
            <a:pPr algn="just" eaLnBrk="1" hangingPunct="1">
              <a:lnSpc>
                <a:spcPct val="120000"/>
              </a:lnSpc>
              <a:spcBef>
                <a:spcPts val="400"/>
              </a:spcBef>
              <a:spcAft>
                <a:spcPts val="400"/>
              </a:spcAft>
              <a:buFontTx/>
              <a:buNone/>
            </a:pPr>
            <a:endParaRPr lang="pt-BR" altLang="pt-BR" sz="1800" dirty="0">
              <a:latin typeface="+mj-lt"/>
            </a:endParaRPr>
          </a:p>
        </p:txBody>
      </p:sp>
      <p:sp>
        <p:nvSpPr>
          <p:cNvPr id="3" name="CaixaDeTexto 2"/>
          <p:cNvSpPr txBox="1">
            <a:spLocks noRot="1" noChangeAspect="1" noMove="1" noResize="1" noEditPoints="1" noAdjustHandles="1" noChangeArrowheads="1" noChangeShapeType="1" noTextEdit="1"/>
          </p:cNvSpPr>
          <p:nvPr/>
        </p:nvSpPr>
        <p:spPr>
          <a:xfrm>
            <a:off x="3364719" y="4751001"/>
            <a:ext cx="2517099" cy="276999"/>
          </a:xfrm>
          <a:prstGeom prst="rect">
            <a:avLst/>
          </a:prstGeom>
          <a:blipFill rotWithShape="1">
            <a:blip r:embed="rId5"/>
            <a:stretch>
              <a:fillRect l="-1695" r="-2421" b="-32609"/>
            </a:stretch>
          </a:blipFill>
        </p:spPr>
        <p:txBody>
          <a:bodyPr/>
          <a:lstStyle/>
          <a:p>
            <a:pPr>
              <a:defRPr/>
            </a:pPr>
            <a:r>
              <a:rPr lang="pt-BR">
                <a:latin typeface="Arial" panose="020B0604020202020204" pitchFamily="34" charset="0"/>
              </a:rPr>
              <a:t> </a:t>
            </a:r>
          </a:p>
        </p:txBody>
      </p:sp>
      <p:sp>
        <p:nvSpPr>
          <p:cNvPr id="12" name="Título 1">
            <a:extLst>
              <a:ext uri="{FF2B5EF4-FFF2-40B4-BE49-F238E27FC236}">
                <a16:creationId xmlns:a16="http://schemas.microsoft.com/office/drawing/2014/main" xmlns="" id="{DADD778D-E111-4C51-BE04-550AC1B7F04C}"/>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Object 3"/>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12698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26983" name="Rectangle 7"/>
          <p:cNvSpPr>
            <a:spLocks noChangeArrowheads="1"/>
          </p:cNvSpPr>
          <p:nvPr/>
        </p:nvSpPr>
        <p:spPr bwMode="auto">
          <a:xfrm>
            <a:off x="-4810125" y="1985963"/>
            <a:ext cx="4619625" cy="0"/>
          </a:xfrm>
          <a:prstGeom prst="rect">
            <a:avLst/>
          </a:prstGeom>
          <a:noFill/>
          <a:ln w="9525">
            <a:noFill/>
            <a:miter lim="800000"/>
            <a:headEnd/>
            <a:tailEnd/>
          </a:ln>
          <a:effectLst/>
        </p:spPr>
        <p:txBody>
          <a:bodyPr wrap="none" anchor="ctr">
            <a:spAutoFit/>
          </a:bodyPr>
          <a:lstStyle/>
          <a:p>
            <a:endParaRPr lang="pt-BR"/>
          </a:p>
        </p:txBody>
      </p:sp>
      <p:sp>
        <p:nvSpPr>
          <p:cNvPr id="126984" name="Rectangle 8"/>
          <p:cNvSpPr>
            <a:spLocks noChangeArrowheads="1"/>
          </p:cNvSpPr>
          <p:nvPr/>
        </p:nvSpPr>
        <p:spPr bwMode="auto">
          <a:xfrm>
            <a:off x="-4810125" y="1985963"/>
            <a:ext cx="4249737" cy="0"/>
          </a:xfrm>
          <a:prstGeom prst="rect">
            <a:avLst/>
          </a:prstGeom>
          <a:noFill/>
          <a:ln w="9525">
            <a:noFill/>
            <a:miter lim="800000"/>
            <a:headEnd/>
            <a:tailEnd/>
          </a:ln>
          <a:effectLst/>
        </p:spPr>
        <p:txBody>
          <a:bodyPr wrap="none" anchor="ctr">
            <a:spAutoFit/>
          </a:bodyPr>
          <a:lstStyle/>
          <a:p>
            <a:endParaRPr lang="pt-BR"/>
          </a:p>
        </p:txBody>
      </p:sp>
      <p:sp>
        <p:nvSpPr>
          <p:cNvPr id="126987" name="Object 11"/>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26988" name="Object 12"/>
          <p:cNvSpPr txBox="1"/>
          <p:nvPr/>
        </p:nvSpPr>
        <p:spPr bwMode="auto">
          <a:xfrm>
            <a:off x="4514850" y="3321050"/>
            <a:ext cx="114300" cy="215900"/>
          </a:xfrm>
          <a:prstGeom prst="rect">
            <a:avLst/>
          </a:prstGeom>
          <a:noFill/>
        </p:spPr>
        <p:txBody>
          <a:bodyPr>
            <a:normAutofit fontScale="55000" lnSpcReduction="20000"/>
          </a:bodyPr>
          <a:lstStyle/>
          <a:p>
            <a:endParaRPr lang="pt-BR"/>
          </a:p>
        </p:txBody>
      </p:sp>
      <p:sp>
        <p:nvSpPr>
          <p:cNvPr id="14" name="Rectangle 16"/>
          <p:cNvSpPr>
            <a:spLocks noChangeArrowheads="1"/>
          </p:cNvSpPr>
          <p:nvPr/>
        </p:nvSpPr>
        <p:spPr bwMode="auto">
          <a:xfrm>
            <a:off x="114300" y="1078349"/>
            <a:ext cx="7920000" cy="1722888"/>
          </a:xfrm>
          <a:prstGeom prst="rect">
            <a:avLst/>
          </a:prstGeom>
          <a:noFill/>
          <a:ln w="9525">
            <a:noFill/>
            <a:miter lim="800000"/>
            <a:headEnd/>
            <a:tailEnd/>
          </a:ln>
        </p:spPr>
        <p:txBody>
          <a:bodyPr wrap="square" lIns="228528" tIns="30153" bIns="30153" anchor="ctr">
            <a:spAutoFit/>
          </a:bodyPr>
          <a:lstStyle/>
          <a:p>
            <a:pPr marL="360000" lvl="2" indent="14288" algn="just">
              <a:lnSpc>
                <a:spcPct val="120000"/>
              </a:lnSpc>
              <a:tabLst>
                <a:tab pos="180975" algn="l"/>
              </a:tabLst>
            </a:pPr>
            <a:r>
              <a:rPr lang="pt-BR" b="1" dirty="0">
                <a:solidFill>
                  <a:schemeClr val="accent2"/>
                </a:solidFill>
              </a:rPr>
              <a:t>Erro de Linearidade</a:t>
            </a:r>
          </a:p>
          <a:p>
            <a:pPr marL="360000" lvl="2" indent="14288" algn="just">
              <a:lnSpc>
                <a:spcPct val="120000"/>
              </a:lnSpc>
              <a:tabLst>
                <a:tab pos="180975" algn="l"/>
              </a:tabLst>
            </a:pPr>
            <a:r>
              <a:rPr lang="pt-BR" dirty="0"/>
              <a:t>Se desejarmos conhecer a linearidade de um instrumento de medição, ajustamos os  pontos experimentais da curva a uma reta. A linearidade será a maior diferença entre o ponto experimental no eixo y e o respectivo ponto na reta ajustada</a:t>
            </a:r>
          </a:p>
        </p:txBody>
      </p:sp>
      <p:pic>
        <p:nvPicPr>
          <p:cNvPr id="2" name="Imagem 1">
            <a:extLst>
              <a:ext uri="{FF2B5EF4-FFF2-40B4-BE49-F238E27FC236}">
                <a16:creationId xmlns:a16="http://schemas.microsoft.com/office/drawing/2014/main" xmlns="" id="{40312814-B584-400F-91AE-CD1F34397D0C}"/>
              </a:ext>
            </a:extLst>
          </p:cNvPr>
          <p:cNvPicPr>
            <a:picLocks noChangeAspect="1"/>
          </p:cNvPicPr>
          <p:nvPr/>
        </p:nvPicPr>
        <p:blipFill>
          <a:blip r:embed="rId2"/>
          <a:stretch>
            <a:fillRect/>
          </a:stretch>
        </p:blipFill>
        <p:spPr>
          <a:xfrm>
            <a:off x="1667208" y="2798905"/>
            <a:ext cx="5441803" cy="3265081"/>
          </a:xfrm>
          <a:prstGeom prst="rect">
            <a:avLst/>
          </a:prstGeom>
        </p:spPr>
      </p:pic>
      <p:sp>
        <p:nvSpPr>
          <p:cNvPr id="13" name="Título 1">
            <a:extLst>
              <a:ext uri="{FF2B5EF4-FFF2-40B4-BE49-F238E27FC236}">
                <a16:creationId xmlns:a16="http://schemas.microsoft.com/office/drawing/2014/main" xmlns="" id="{0A0EB3EB-E9D5-41C3-9DCB-11C2FA6E39EC}"/>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1495444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8612"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8613" name="Object 11"/>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5415" name="Equação" r:id="rId3" imgW="114151" imgH="215619" progId="Equation.3">
                  <p:embed/>
                </p:oleObj>
              </mc:Choice>
              <mc:Fallback>
                <p:oleObj name="Equação" r:id="rId3" imgW="114151" imgH="215619" progId="Equation.3">
                  <p:embed/>
                  <p:pic>
                    <p:nvPicPr>
                      <p:cNvPr id="68613"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4"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861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861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8617"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8618" name="Retângulo 9"/>
          <p:cNvSpPr>
            <a:spLocks noChangeArrowheads="1"/>
          </p:cNvSpPr>
          <p:nvPr/>
        </p:nvSpPr>
        <p:spPr bwMode="auto">
          <a:xfrm>
            <a:off x="385348" y="1260009"/>
            <a:ext cx="7920000" cy="4691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889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lnSpc>
                <a:spcPct val="120000"/>
              </a:lnSpc>
              <a:spcBef>
                <a:spcPts val="0"/>
              </a:spcBef>
              <a:buFontTx/>
              <a:buNone/>
            </a:pPr>
            <a:r>
              <a:rPr lang="pt-BR" altLang="pt-BR" sz="1800" b="1" dirty="0">
                <a:solidFill>
                  <a:schemeClr val="accent2"/>
                </a:solidFill>
              </a:rPr>
              <a:t>Exatidão de Medição</a:t>
            </a:r>
            <a:endParaRPr lang="pt-BR" altLang="pt-BR" sz="1800" dirty="0">
              <a:solidFill>
                <a:schemeClr val="accent2"/>
              </a:solidFill>
            </a:endParaRPr>
          </a:p>
          <a:p>
            <a:pPr algn="just" eaLnBrk="1" hangingPunct="1">
              <a:lnSpc>
                <a:spcPct val="120000"/>
              </a:lnSpc>
              <a:spcBef>
                <a:spcPts val="0"/>
              </a:spcBef>
              <a:buFontTx/>
              <a:buNone/>
            </a:pPr>
            <a:r>
              <a:rPr lang="pt-BR" altLang="pt-BR" sz="1800" i="1" dirty="0"/>
              <a:t>Grau de concordância entre um valor medido e um valor verdadeiro de um mensurando.</a:t>
            </a:r>
            <a:r>
              <a:rPr lang="pt-BR" altLang="pt-BR" sz="1800" dirty="0"/>
              <a:t> [VIM 2012].</a:t>
            </a:r>
          </a:p>
          <a:p>
            <a:pPr algn="just" eaLnBrk="1" hangingPunct="1">
              <a:lnSpc>
                <a:spcPct val="120000"/>
              </a:lnSpc>
              <a:spcBef>
                <a:spcPts val="0"/>
              </a:spcBef>
              <a:buFontTx/>
              <a:buNone/>
            </a:pPr>
            <a:r>
              <a:rPr lang="pt-BR" altLang="pt-BR" sz="1800" dirty="0"/>
              <a:t>O valor verdadeiro é aquele que seria obtido por uma medição perfeita (o que não existe) sendo, por natureza, indeterminado.</a:t>
            </a:r>
          </a:p>
          <a:p>
            <a:pPr algn="just" eaLnBrk="1" hangingPunct="1">
              <a:lnSpc>
                <a:spcPct val="120000"/>
              </a:lnSpc>
              <a:spcBef>
                <a:spcPts val="0"/>
              </a:spcBef>
              <a:buFontTx/>
              <a:buNone/>
            </a:pPr>
            <a:r>
              <a:rPr lang="pt-BR" altLang="pt-BR" sz="1800" dirty="0"/>
              <a:t>Uma vez que o valor verdadeiro é indeterminado usa-se ou o </a:t>
            </a:r>
            <a:r>
              <a:rPr lang="pt-BR" altLang="pt-BR" sz="1800" b="1" dirty="0"/>
              <a:t>Valor Convencional.</a:t>
            </a:r>
            <a:endParaRPr lang="pt-BR" altLang="pt-BR" sz="1800" dirty="0"/>
          </a:p>
          <a:p>
            <a:pPr algn="just" eaLnBrk="1" hangingPunct="1">
              <a:lnSpc>
                <a:spcPct val="120000"/>
              </a:lnSpc>
              <a:spcBef>
                <a:spcPts val="0"/>
              </a:spcBef>
              <a:buFontTx/>
              <a:buNone/>
            </a:pPr>
            <a:r>
              <a:rPr lang="pt-BR" altLang="pt-BR" sz="1800" i="1" dirty="0"/>
              <a:t>Valor atribuído a uma grandeza específica por um acordo, para um dado propósito</a:t>
            </a:r>
            <a:r>
              <a:rPr lang="pt-BR" altLang="pt-BR" sz="1800" dirty="0"/>
              <a:t>. [VIM 2012].</a:t>
            </a:r>
          </a:p>
          <a:p>
            <a:pPr algn="just" eaLnBrk="1" hangingPunct="1">
              <a:lnSpc>
                <a:spcPct val="120000"/>
              </a:lnSpc>
              <a:spcBef>
                <a:spcPts val="0"/>
              </a:spcBef>
              <a:buFontTx/>
              <a:buNone/>
            </a:pPr>
            <a:r>
              <a:rPr lang="pt-BR" altLang="pt-BR" sz="1800" dirty="0"/>
              <a:t> </a:t>
            </a:r>
            <a:r>
              <a:rPr lang="pt-BR" altLang="pt-BR" sz="1800" i="1" dirty="0"/>
              <a:t>EXEMPLO 1: Valor convencional da aceleração da gravidade, g = 9,80665m/s</a:t>
            </a:r>
            <a:r>
              <a:rPr lang="pt-BR" altLang="pt-BR" sz="1800" i="1" baseline="30000" dirty="0"/>
              <a:t>2</a:t>
            </a:r>
            <a:r>
              <a:rPr lang="pt-BR" altLang="pt-BR" sz="1800" i="1" dirty="0"/>
              <a:t>.</a:t>
            </a:r>
            <a:endParaRPr lang="pt-BR" altLang="pt-BR" sz="1800" dirty="0"/>
          </a:p>
          <a:p>
            <a:pPr algn="just" eaLnBrk="1" hangingPunct="1">
              <a:lnSpc>
                <a:spcPct val="120000"/>
              </a:lnSpc>
              <a:spcBef>
                <a:spcPts val="0"/>
              </a:spcBef>
              <a:buFontTx/>
              <a:buNone/>
            </a:pPr>
            <a:r>
              <a:rPr lang="pt-BR" altLang="pt-BR" sz="1800" i="1" dirty="0"/>
              <a:t> EXEMPLO 2: Valor convencional de um dado padrão de massa, m = 100,00347g.</a:t>
            </a:r>
          </a:p>
          <a:p>
            <a:pPr algn="just" eaLnBrk="1" hangingPunct="1">
              <a:lnSpc>
                <a:spcPct val="120000"/>
              </a:lnSpc>
              <a:spcBef>
                <a:spcPts val="0"/>
              </a:spcBef>
              <a:buFontTx/>
              <a:buNone/>
            </a:pPr>
            <a:r>
              <a:rPr lang="pt-BR" altLang="pt-BR" sz="1400" i="1" dirty="0"/>
              <a:t>NOTA 1: O termo “valor verdadeiro convencional” é algumas vezes utilizado para este conceito, porém seu uso é desaconselhado.</a:t>
            </a:r>
            <a:endParaRPr lang="pt-BR" altLang="pt-BR" sz="1400" dirty="0"/>
          </a:p>
          <a:p>
            <a:pPr algn="just" eaLnBrk="1" hangingPunct="1">
              <a:lnSpc>
                <a:spcPct val="120000"/>
              </a:lnSpc>
              <a:spcBef>
                <a:spcPts val="0"/>
              </a:spcBef>
              <a:buFontTx/>
              <a:buNone/>
            </a:pPr>
            <a:r>
              <a:rPr lang="pt-BR" altLang="pt-BR" sz="1400" i="1" dirty="0"/>
              <a:t>NOTA 2: Um valor convencional de uma grandeza é algumas vezes uma estimativa de um </a:t>
            </a:r>
            <a:r>
              <a:rPr lang="pt-BR" altLang="pt-BR" sz="1400" b="1" i="1" dirty="0"/>
              <a:t>valor verdadeiro</a:t>
            </a:r>
            <a:r>
              <a:rPr lang="pt-BR" altLang="pt-BR" sz="1400" i="1" dirty="0"/>
              <a:t>.</a:t>
            </a:r>
          </a:p>
          <a:p>
            <a:pPr algn="just">
              <a:lnSpc>
                <a:spcPct val="120000"/>
              </a:lnSpc>
              <a:spcBef>
                <a:spcPts val="0"/>
              </a:spcBef>
              <a:buNone/>
            </a:pPr>
            <a:r>
              <a:rPr lang="pt-BR" altLang="pt-BR" sz="1400" i="1" dirty="0"/>
              <a:t>NOTA 3: Geralmente considera-se que um valor convencional de uma grandeza está associado a uma </a:t>
            </a:r>
            <a:r>
              <a:rPr lang="pt-BR" altLang="pt-BR" sz="1400" b="1" i="1" dirty="0"/>
              <a:t>incerteza de medição </a:t>
            </a:r>
            <a:r>
              <a:rPr lang="pt-BR" altLang="pt-BR" sz="1400" i="1" dirty="0"/>
              <a:t>convenientemente pequena, que pode ser nula.</a:t>
            </a:r>
          </a:p>
        </p:txBody>
      </p:sp>
      <p:sp>
        <p:nvSpPr>
          <p:cNvPr id="11" name="Título 1">
            <a:extLst>
              <a:ext uri="{FF2B5EF4-FFF2-40B4-BE49-F238E27FC236}">
                <a16:creationId xmlns:a16="http://schemas.microsoft.com/office/drawing/2014/main" xmlns="" id="{126A0E4C-6DF9-4C25-A65C-74A146E18CB7}"/>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9636"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69637" name="Object 12"/>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6438" name="Equação" r:id="rId3" imgW="114151" imgH="215619" progId="Equation.3">
                  <p:embed/>
                </p:oleObj>
              </mc:Choice>
              <mc:Fallback>
                <p:oleObj name="Equação" r:id="rId3" imgW="114151" imgH="215619" progId="Equation.3">
                  <p:embed/>
                  <p:pic>
                    <p:nvPicPr>
                      <p:cNvPr id="69637"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8"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6963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964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9641"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69642" name="Retângulo 9"/>
          <p:cNvSpPr>
            <a:spLocks noChangeArrowheads="1"/>
          </p:cNvSpPr>
          <p:nvPr/>
        </p:nvSpPr>
        <p:spPr bwMode="auto">
          <a:xfrm>
            <a:off x="558025" y="1608763"/>
            <a:ext cx="7920000" cy="370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400"/>
              </a:spcBef>
              <a:spcAft>
                <a:spcPts val="400"/>
              </a:spcAft>
              <a:buFontTx/>
              <a:buNone/>
            </a:pPr>
            <a:r>
              <a:rPr lang="pt-BR" altLang="pt-BR" sz="1800" b="1" dirty="0">
                <a:solidFill>
                  <a:schemeClr val="accent2"/>
                </a:solidFill>
              </a:rPr>
              <a:t>Valor de Referência</a:t>
            </a:r>
            <a:endParaRPr lang="pt-BR" altLang="pt-BR" sz="1800" dirty="0">
              <a:solidFill>
                <a:schemeClr val="accent2"/>
              </a:solidFill>
            </a:endParaRPr>
          </a:p>
          <a:p>
            <a:pPr algn="just" eaLnBrk="1" hangingPunct="1">
              <a:lnSpc>
                <a:spcPct val="120000"/>
              </a:lnSpc>
              <a:spcBef>
                <a:spcPts val="400"/>
              </a:spcBef>
              <a:spcAft>
                <a:spcPts val="400"/>
              </a:spcAft>
              <a:buFontTx/>
              <a:buNone/>
            </a:pPr>
            <a:r>
              <a:rPr lang="pt-BR" altLang="pt-BR" sz="1800" i="1" dirty="0"/>
              <a:t>Valor de uma grandeza utilizado como base para comparação com valores de grandezas do mesmo tipo</a:t>
            </a:r>
            <a:r>
              <a:rPr lang="pt-BR" altLang="pt-BR" sz="1800" dirty="0"/>
              <a:t>. [VIM 2012]</a:t>
            </a:r>
          </a:p>
          <a:p>
            <a:pPr algn="just" eaLnBrk="1" hangingPunct="1">
              <a:lnSpc>
                <a:spcPct val="120000"/>
              </a:lnSpc>
              <a:spcBef>
                <a:spcPts val="400"/>
              </a:spcBef>
              <a:spcAft>
                <a:spcPts val="400"/>
              </a:spcAft>
              <a:buFontTx/>
              <a:buNone/>
            </a:pPr>
            <a:r>
              <a:rPr lang="pt-BR" altLang="pt-BR" sz="1800" dirty="0"/>
              <a:t>Desta forma, considerando o valor de um padrão de medição calibrado como o “valor convencional”, a exatidão do instrumento está relacionada à sua capacidade em apresentar os resultados das medições o mais próximo possível do valor deste padrão.</a:t>
            </a:r>
          </a:p>
          <a:p>
            <a:pPr algn="just" eaLnBrk="1" hangingPunct="1">
              <a:lnSpc>
                <a:spcPct val="120000"/>
              </a:lnSpc>
              <a:spcBef>
                <a:spcPts val="400"/>
              </a:spcBef>
              <a:spcAft>
                <a:spcPts val="400"/>
              </a:spcAft>
              <a:buFontTx/>
              <a:buNone/>
            </a:pPr>
            <a:r>
              <a:rPr lang="pt-BR" altLang="pt-BR" sz="1800" dirty="0"/>
              <a:t>A exatidão de medição não é uma grandeza e, desta forma, não lhe é atribuída um valor numérico. Uma medição é dita mais exata quando é caracterizada por um erro de medição menor.</a:t>
            </a:r>
          </a:p>
        </p:txBody>
      </p:sp>
      <p:sp>
        <p:nvSpPr>
          <p:cNvPr id="11" name="Título 1">
            <a:extLst>
              <a:ext uri="{FF2B5EF4-FFF2-40B4-BE49-F238E27FC236}">
                <a16:creationId xmlns:a16="http://schemas.microsoft.com/office/drawing/2014/main" xmlns="" id="{802518F7-A004-4056-98AD-0EB5753DDAB3}"/>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0660"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0661" name="Object 11"/>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7462" name="Equação" r:id="rId3" imgW="114151" imgH="215619" progId="Equation.3">
                  <p:embed/>
                </p:oleObj>
              </mc:Choice>
              <mc:Fallback>
                <p:oleObj name="Equação" r:id="rId3" imgW="114151" imgH="215619" progId="Equation.3">
                  <p:embed/>
                  <p:pic>
                    <p:nvPicPr>
                      <p:cNvPr id="7066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2"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066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066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0665"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0666" name="Retângulo 1"/>
          <p:cNvSpPr>
            <a:spLocks noChangeArrowheads="1"/>
          </p:cNvSpPr>
          <p:nvPr/>
        </p:nvSpPr>
        <p:spPr bwMode="auto">
          <a:xfrm>
            <a:off x="558025" y="1602254"/>
            <a:ext cx="7920000" cy="255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indent="127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algn="just" eaLnBrk="1" hangingPunct="1">
              <a:lnSpc>
                <a:spcPct val="120000"/>
              </a:lnSpc>
              <a:spcBef>
                <a:spcPts val="400"/>
              </a:spcBef>
              <a:spcAft>
                <a:spcPts val="400"/>
              </a:spcAft>
              <a:buFontTx/>
              <a:buNone/>
            </a:pPr>
            <a:r>
              <a:rPr lang="pt-BR" altLang="pt-BR" sz="1800" b="1" dirty="0">
                <a:solidFill>
                  <a:schemeClr val="accent2"/>
                </a:solidFill>
              </a:rPr>
              <a:t>Precisão de Medição</a:t>
            </a:r>
            <a:endParaRPr lang="pt-BR" altLang="pt-BR" sz="1800" dirty="0">
              <a:solidFill>
                <a:schemeClr val="accent2"/>
              </a:solidFill>
            </a:endParaRPr>
          </a:p>
          <a:p>
            <a:pPr algn="just" eaLnBrk="1" hangingPunct="1">
              <a:lnSpc>
                <a:spcPct val="120000"/>
              </a:lnSpc>
              <a:spcBef>
                <a:spcPts val="400"/>
              </a:spcBef>
              <a:spcAft>
                <a:spcPts val="400"/>
              </a:spcAft>
              <a:buFontTx/>
              <a:buNone/>
            </a:pPr>
            <a:r>
              <a:rPr lang="pt-BR" altLang="pt-BR" sz="1800" i="1" dirty="0"/>
              <a:t>Grau de concordância entre indicações ou valores medidos, obtidos por medições repetidas, no mesmo objeto ou em objetos similares, sob condições especificadas</a:t>
            </a:r>
            <a:r>
              <a:rPr lang="pt-BR" altLang="pt-BR" sz="1800" dirty="0"/>
              <a:t>. [VIM 2012]. </a:t>
            </a:r>
          </a:p>
          <a:p>
            <a:pPr algn="just" eaLnBrk="1" hangingPunct="1">
              <a:lnSpc>
                <a:spcPct val="120000"/>
              </a:lnSpc>
              <a:spcBef>
                <a:spcPts val="400"/>
              </a:spcBef>
              <a:spcAft>
                <a:spcPts val="400"/>
              </a:spcAft>
              <a:buFontTx/>
              <a:buNone/>
            </a:pPr>
            <a:r>
              <a:rPr lang="pt-BR" altLang="pt-BR" sz="1400" i="1" dirty="0"/>
              <a:t>NOTA 1: A precisão de medição é geralmente expressa numericamente por características como o desvio-padrão, a variância ou o coeficiente de variação, sob condições especificadas de medição.</a:t>
            </a:r>
            <a:endParaRPr lang="pt-BR" altLang="pt-BR" sz="1400" dirty="0"/>
          </a:p>
          <a:p>
            <a:pPr algn="just" eaLnBrk="1" hangingPunct="1">
              <a:lnSpc>
                <a:spcPct val="120000"/>
              </a:lnSpc>
              <a:spcBef>
                <a:spcPts val="400"/>
              </a:spcBef>
              <a:spcAft>
                <a:spcPts val="400"/>
              </a:spcAft>
              <a:buFontTx/>
              <a:buNone/>
            </a:pPr>
            <a:r>
              <a:rPr lang="pt-BR" altLang="pt-BR" sz="1800" i="1" dirty="0"/>
              <a:t>Não devemos confundir precisão de medição com </a:t>
            </a:r>
            <a:r>
              <a:rPr lang="pt-BR" altLang="pt-BR" sz="1800" b="1" i="1" dirty="0"/>
              <a:t>exatidão de medição</a:t>
            </a:r>
            <a:r>
              <a:rPr lang="pt-BR" altLang="pt-BR" sz="1800" i="1" dirty="0"/>
              <a:t>.</a:t>
            </a:r>
            <a:endParaRPr lang="pt-BR" altLang="pt-BR" sz="1800" dirty="0"/>
          </a:p>
        </p:txBody>
      </p:sp>
      <p:sp>
        <p:nvSpPr>
          <p:cNvPr id="11" name="Título 1">
            <a:extLst>
              <a:ext uri="{FF2B5EF4-FFF2-40B4-BE49-F238E27FC236}">
                <a16:creationId xmlns:a16="http://schemas.microsoft.com/office/drawing/2014/main" xmlns="" id="{A6EE7E12-B27F-42CD-A59E-1E2354567560}"/>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1684"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1685" name="Object 12"/>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8486" name="Equação" r:id="rId3" imgW="114151" imgH="215619" progId="Equation.3">
                  <p:embed/>
                </p:oleObj>
              </mc:Choice>
              <mc:Fallback>
                <p:oleObj name="Equação" r:id="rId3" imgW="114151" imgH="215619" progId="Equation.3">
                  <p:embed/>
                  <p:pic>
                    <p:nvPicPr>
                      <p:cNvPr id="71685"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686"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168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168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168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1690" name="Retângulo 3"/>
          <p:cNvSpPr>
            <a:spLocks noChangeArrowheads="1"/>
          </p:cNvSpPr>
          <p:nvPr/>
        </p:nvSpPr>
        <p:spPr bwMode="auto">
          <a:xfrm>
            <a:off x="677088" y="1376293"/>
            <a:ext cx="79200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889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2" eaLnBrk="1" hangingPunct="1">
              <a:lnSpc>
                <a:spcPct val="120000"/>
              </a:lnSpc>
              <a:spcBef>
                <a:spcPts val="400"/>
              </a:spcBef>
              <a:spcAft>
                <a:spcPts val="400"/>
              </a:spcAft>
              <a:buFontTx/>
              <a:buNone/>
            </a:pPr>
            <a:r>
              <a:rPr lang="pt-BR" altLang="pt-BR" sz="1800" b="1" dirty="0">
                <a:solidFill>
                  <a:schemeClr val="accent2"/>
                </a:solidFill>
              </a:rPr>
              <a:t>Precisão de Medição x Exatidão de Medição</a:t>
            </a:r>
            <a:endParaRPr lang="pt-BR" altLang="pt-BR" sz="1800" dirty="0">
              <a:solidFill>
                <a:schemeClr val="accent2"/>
              </a:solidFill>
            </a:endParaRPr>
          </a:p>
          <a:p>
            <a:pPr eaLnBrk="1" hangingPunct="1">
              <a:lnSpc>
                <a:spcPct val="120000"/>
              </a:lnSpc>
              <a:spcBef>
                <a:spcPts val="400"/>
              </a:spcBef>
              <a:spcAft>
                <a:spcPts val="400"/>
              </a:spcAft>
              <a:buFontTx/>
              <a:buNone/>
            </a:pPr>
            <a:r>
              <a:rPr lang="pt-BR" altLang="pt-BR" sz="1800" dirty="0"/>
              <a:t>O exemplo a seguir é um “clássico da metrologia”, mas consideramos como a maneira mais simples e rápida de transmitir os conceitos de precisão e exatidão.</a:t>
            </a:r>
          </a:p>
          <a:p>
            <a:pPr eaLnBrk="1" hangingPunct="1">
              <a:lnSpc>
                <a:spcPct val="120000"/>
              </a:lnSpc>
              <a:spcBef>
                <a:spcPts val="400"/>
              </a:spcBef>
              <a:spcAft>
                <a:spcPts val="400"/>
              </a:spcAft>
              <a:buFontTx/>
              <a:buNone/>
            </a:pPr>
            <a:r>
              <a:rPr lang="pt-BR" altLang="pt-BR" sz="1800" dirty="0"/>
              <a:t>Quatro pessoas A, B, C, e D atiram 10 vezes, a uma mesma distância do alvo. Os resultados dos tiros estão mostrados na figura a seguir.</a:t>
            </a:r>
          </a:p>
        </p:txBody>
      </p:sp>
      <p:sp>
        <p:nvSpPr>
          <p:cNvPr id="70" name="Título 1">
            <a:extLst>
              <a:ext uri="{FF2B5EF4-FFF2-40B4-BE49-F238E27FC236}">
                <a16:creationId xmlns:a16="http://schemas.microsoft.com/office/drawing/2014/main" xmlns="" id="{4EDF5F3C-D611-4015-89D0-AC7AC1EF5077}"/>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pic>
        <p:nvPicPr>
          <p:cNvPr id="71" name="Imagem 70">
            <a:extLst>
              <a:ext uri="{FF2B5EF4-FFF2-40B4-BE49-F238E27FC236}">
                <a16:creationId xmlns:a16="http://schemas.microsoft.com/office/drawing/2014/main" xmlns="" id="{C0849339-F855-4CB5-B553-FA7A530E6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474" y="3411781"/>
            <a:ext cx="8539228" cy="2053739"/>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2708"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2709"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19510" name="Equação" r:id="rId3" imgW="114151" imgH="215619" progId="Equation.3">
                  <p:embed/>
                </p:oleObj>
              </mc:Choice>
              <mc:Fallback>
                <p:oleObj name="Equação" r:id="rId3" imgW="114151" imgH="215619" progId="Equation.3">
                  <p:embed/>
                  <p:pic>
                    <p:nvPicPr>
                      <p:cNvPr id="7270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0"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271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271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2713"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2714" name="Retângulo 1"/>
          <p:cNvSpPr>
            <a:spLocks noChangeArrowheads="1"/>
          </p:cNvSpPr>
          <p:nvPr/>
        </p:nvSpPr>
        <p:spPr bwMode="auto">
          <a:xfrm>
            <a:off x="318452" y="1196975"/>
            <a:ext cx="7920000" cy="472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0"/>
              </a:spcBef>
              <a:buFontTx/>
              <a:buNone/>
            </a:pPr>
            <a:r>
              <a:rPr lang="pt-BR" altLang="pt-BR" sz="1800" dirty="0">
                <a:latin typeface="+mj-lt"/>
              </a:rPr>
              <a:t>O atirador A conseguiu acertar quase todos os tiros no centro do alvo, o que demonstra uma boa exatidão (distância da média dos tiros em relação ao centro do alvo) e boa precisão (baixa dispersão dos tiros). </a:t>
            </a:r>
          </a:p>
          <a:p>
            <a:pPr algn="just" eaLnBrk="1" hangingPunct="1">
              <a:lnSpc>
                <a:spcPct val="120000"/>
              </a:lnSpc>
              <a:spcBef>
                <a:spcPts val="0"/>
              </a:spcBef>
              <a:buFontTx/>
              <a:buNone/>
            </a:pPr>
            <a:r>
              <a:rPr lang="pt-BR" altLang="pt-BR" sz="1800" dirty="0">
                <a:latin typeface="+mj-lt"/>
              </a:rPr>
              <a:t>O atirador B apresentou um espalhamento muito grande em torno do centro do alvo, porém, os tiros estão aproximadamente equidistantes do centro. O espalhamento dos tiros decorre diretamente da baixa precisão do atirador quando analisados individualmente, mas quando analisamos a média das marcas dos tiros, que coincide aproximadamente com a posição do centro do alvo, reflete uma boa exatidão.</a:t>
            </a:r>
          </a:p>
          <a:p>
            <a:pPr algn="just" eaLnBrk="1" hangingPunct="1">
              <a:lnSpc>
                <a:spcPct val="120000"/>
              </a:lnSpc>
              <a:spcBef>
                <a:spcPts val="0"/>
              </a:spcBef>
              <a:buFontTx/>
              <a:buNone/>
            </a:pPr>
            <a:r>
              <a:rPr lang="pt-BR" altLang="pt-BR" sz="1800" dirty="0">
                <a:latin typeface="+mj-lt"/>
              </a:rPr>
              <a:t>O atirador C apresenta os tiros concentrados, com baixa dispersão, porém afastados do centro do alvo. Isto indica baixa exatidão e elevada precisão.</a:t>
            </a:r>
          </a:p>
          <a:p>
            <a:pPr algn="just" eaLnBrk="1" hangingPunct="1">
              <a:lnSpc>
                <a:spcPct val="120000"/>
              </a:lnSpc>
              <a:spcBef>
                <a:spcPts val="0"/>
              </a:spcBef>
              <a:buFontTx/>
              <a:buNone/>
            </a:pPr>
            <a:r>
              <a:rPr lang="pt-BR" altLang="pt-BR" sz="1800" dirty="0">
                <a:latin typeface="+mj-lt"/>
              </a:rPr>
              <a:t>O atirador D, além de apresentar um espalhamento muito grande, não conseguiu que o “centro” dos tiros ficasse próximo do centro do alvo. Este atirador apresenta baixa precisão e exatidão. </a:t>
            </a:r>
          </a:p>
        </p:txBody>
      </p:sp>
      <p:sp>
        <p:nvSpPr>
          <p:cNvPr id="11" name="Título 1">
            <a:extLst>
              <a:ext uri="{FF2B5EF4-FFF2-40B4-BE49-F238E27FC236}">
                <a16:creationId xmlns:a16="http://schemas.microsoft.com/office/drawing/2014/main" xmlns="" id="{1CA70222-74BE-420E-8DEF-2817B2994CD1}"/>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B0CFE020-6E6F-4943-949F-8FA4D422FF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3" y="1137101"/>
            <a:ext cx="4589930" cy="4998227"/>
          </a:xfrm>
          <a:prstGeom prst="rect">
            <a:avLst/>
          </a:prstGeom>
          <a:ln>
            <a:noFill/>
          </a:ln>
          <a:effectLst>
            <a:outerShdw blurRad="292100" dist="139700" dir="2700000" algn="tl" rotWithShape="0">
              <a:srgbClr val="333333">
                <a:alpha val="65000"/>
              </a:srgbClr>
            </a:outerShdw>
          </a:effectLst>
        </p:spPr>
      </p:pic>
      <p:sp>
        <p:nvSpPr>
          <p:cNvPr id="6" name="CaixaDeTexto 5">
            <a:extLst>
              <a:ext uri="{FF2B5EF4-FFF2-40B4-BE49-F238E27FC236}">
                <a16:creationId xmlns:a16="http://schemas.microsoft.com/office/drawing/2014/main" xmlns="" id="{BA083152-8E51-4DA4-B17F-67E64B793268}"/>
              </a:ext>
            </a:extLst>
          </p:cNvPr>
          <p:cNvSpPr txBox="1"/>
          <p:nvPr/>
        </p:nvSpPr>
        <p:spPr>
          <a:xfrm>
            <a:off x="5549153" y="1781348"/>
            <a:ext cx="3403117" cy="1477328"/>
          </a:xfrm>
          <a:prstGeom prst="rect">
            <a:avLst/>
          </a:prstGeom>
          <a:noFill/>
        </p:spPr>
        <p:txBody>
          <a:bodyPr wrap="square" rtlCol="0">
            <a:spAutoFit/>
          </a:bodyPr>
          <a:lstStyle/>
          <a:p>
            <a:r>
              <a:rPr lang="pt-BR" b="1" dirty="0">
                <a:solidFill>
                  <a:schemeClr val="accent1"/>
                </a:solidFill>
              </a:rPr>
              <a:t>METROLOGIA E INCERTEZA DE MEDIÇÃO – Conceitos e Aplicações</a:t>
            </a:r>
          </a:p>
          <a:p>
            <a:r>
              <a:rPr lang="pt-BR" b="1" dirty="0">
                <a:solidFill>
                  <a:schemeClr val="accent2"/>
                </a:solidFill>
              </a:rPr>
              <a:t>Autores: </a:t>
            </a:r>
            <a:r>
              <a:rPr lang="pt-BR" dirty="0"/>
              <a:t>Alexandre Mendes e Pedro Paulo N. Rosário.</a:t>
            </a:r>
          </a:p>
          <a:p>
            <a:r>
              <a:rPr lang="pt-BR" b="1" dirty="0">
                <a:solidFill>
                  <a:schemeClr val="accent2"/>
                </a:solidFill>
              </a:rPr>
              <a:t>Editora LTC</a:t>
            </a:r>
          </a:p>
        </p:txBody>
      </p:sp>
      <p:sp>
        <p:nvSpPr>
          <p:cNvPr id="7" name="Retângulo 6">
            <a:extLst>
              <a:ext uri="{FF2B5EF4-FFF2-40B4-BE49-F238E27FC236}">
                <a16:creationId xmlns:a16="http://schemas.microsoft.com/office/drawing/2014/main" xmlns="" id="{4E137656-CA02-448B-A1A7-820C6825A7DF}"/>
              </a:ext>
            </a:extLst>
          </p:cNvPr>
          <p:cNvSpPr/>
          <p:nvPr/>
        </p:nvSpPr>
        <p:spPr>
          <a:xfrm>
            <a:off x="5549152" y="4086614"/>
            <a:ext cx="3473173" cy="923330"/>
          </a:xfrm>
          <a:prstGeom prst="rect">
            <a:avLst/>
          </a:prstGeom>
        </p:spPr>
        <p:txBody>
          <a:bodyPr wrap="square">
            <a:spAutoFit/>
          </a:bodyPr>
          <a:lstStyle/>
          <a:p>
            <a:r>
              <a:rPr lang="pt-BR" i="1" u="sng" dirty="0">
                <a:solidFill>
                  <a:schemeClr val="accent1"/>
                </a:solidFill>
              </a:rPr>
              <a:t>https://www.grupogen.com.br/metrologia-e-incerteza-de-medicao-conceitos-e-aplicacoes</a:t>
            </a:r>
          </a:p>
        </p:txBody>
      </p:sp>
      <p:pic>
        <p:nvPicPr>
          <p:cNvPr id="8" name="Imagem 7"/>
          <p:cNvPicPr>
            <a:picLocks noChangeAspect="1"/>
          </p:cNvPicPr>
          <p:nvPr/>
        </p:nvPicPr>
        <p:blipFill>
          <a:blip r:embed="rId3"/>
          <a:stretch>
            <a:fillRect/>
          </a:stretch>
        </p:blipFill>
        <p:spPr>
          <a:xfrm>
            <a:off x="0" y="478151"/>
            <a:ext cx="9144000" cy="475260"/>
          </a:xfrm>
          <a:prstGeom prst="rect">
            <a:avLst/>
          </a:prstGeom>
        </p:spPr>
      </p:pic>
    </p:spTree>
    <p:extLst>
      <p:ext uri="{BB962C8B-B14F-4D97-AF65-F5344CB8AC3E}">
        <p14:creationId xmlns:p14="http://schemas.microsoft.com/office/powerpoint/2010/main" val="8402994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3732"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3733"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0533" name="Equação" r:id="rId3" imgW="114151" imgH="215619" progId="Equation.3">
                  <p:embed/>
                </p:oleObj>
              </mc:Choice>
              <mc:Fallback>
                <p:oleObj name="Equação" r:id="rId3" imgW="114151" imgH="215619" progId="Equation.3">
                  <p:embed/>
                  <p:pic>
                    <p:nvPicPr>
                      <p:cNvPr id="7373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4"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373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373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3737"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3738" name="Retângulo 1"/>
          <p:cNvSpPr>
            <a:spLocks noChangeArrowheads="1"/>
          </p:cNvSpPr>
          <p:nvPr/>
        </p:nvSpPr>
        <p:spPr bwMode="auto">
          <a:xfrm>
            <a:off x="558025" y="1654853"/>
            <a:ext cx="7920000" cy="359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400"/>
              </a:spcBef>
              <a:spcAft>
                <a:spcPts val="400"/>
              </a:spcAft>
              <a:buFontTx/>
              <a:buNone/>
            </a:pPr>
            <a:r>
              <a:rPr lang="pt-BR" altLang="pt-BR" sz="1800" dirty="0">
                <a:latin typeface="+mj-lt"/>
              </a:rPr>
              <a:t>Quando vamos adquirir um instrumento de medição de qualidade elevada, devemos buscar um instrumento com o perfil do instrumento “A”, do exemplo anterior. Ele deve ter elevada exatidão (erro e/ou tendência baixa) e elevada precisão (pequena incerteza de medição). </a:t>
            </a:r>
          </a:p>
          <a:p>
            <a:pPr algn="just" eaLnBrk="1" hangingPunct="1">
              <a:lnSpc>
                <a:spcPct val="120000"/>
              </a:lnSpc>
              <a:spcBef>
                <a:spcPts val="400"/>
              </a:spcBef>
              <a:spcAft>
                <a:spcPts val="400"/>
              </a:spcAft>
              <a:buFontTx/>
              <a:buNone/>
            </a:pPr>
            <a:r>
              <a:rPr lang="pt-BR" altLang="pt-BR" sz="1800" dirty="0">
                <a:latin typeface="+mj-lt"/>
              </a:rPr>
              <a:t>Este instrumento é o mais caro do mercado e muitas vezes não dispomos desse recurso. </a:t>
            </a:r>
          </a:p>
          <a:p>
            <a:pPr algn="just" eaLnBrk="1" hangingPunct="1">
              <a:lnSpc>
                <a:spcPct val="120000"/>
              </a:lnSpc>
              <a:spcBef>
                <a:spcPts val="400"/>
              </a:spcBef>
              <a:spcAft>
                <a:spcPts val="400"/>
              </a:spcAft>
              <a:buFontTx/>
              <a:buNone/>
            </a:pPr>
            <a:r>
              <a:rPr lang="pt-BR" altLang="pt-BR" sz="1800" dirty="0">
                <a:latin typeface="+mj-lt"/>
              </a:rPr>
              <a:t>Sendo assim, recomendo a compra de um instrumento do tipo “C”. Ele é preciso (baixa incerteza de medição) o que é uma característica do projeto do instrumento, mas não é exato. Após calibrarmos, saberemos o valor de seu erro/tendência e poderemos corrigi-lo. </a:t>
            </a:r>
          </a:p>
        </p:txBody>
      </p:sp>
      <p:sp>
        <p:nvSpPr>
          <p:cNvPr id="11" name="Título 1">
            <a:extLst>
              <a:ext uri="{FF2B5EF4-FFF2-40B4-BE49-F238E27FC236}">
                <a16:creationId xmlns:a16="http://schemas.microsoft.com/office/drawing/2014/main" xmlns="" id="{F93A3992-1AE1-4FFF-9EE2-33F9B9CD980B}"/>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5780"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5781"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1558" name="Equação" r:id="rId3" imgW="114151" imgH="215619" progId="Equation.3">
                  <p:embed/>
                </p:oleObj>
              </mc:Choice>
              <mc:Fallback>
                <p:oleObj name="Equação" r:id="rId3" imgW="114151" imgH="215619" progId="Equation.3">
                  <p:embed/>
                  <p:pic>
                    <p:nvPicPr>
                      <p:cNvPr id="7578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2"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578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578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5785"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5786" name="Retângulo 2"/>
          <p:cNvSpPr>
            <a:spLocks noChangeArrowheads="1"/>
          </p:cNvSpPr>
          <p:nvPr/>
        </p:nvSpPr>
        <p:spPr bwMode="auto">
          <a:xfrm>
            <a:off x="612000" y="1389081"/>
            <a:ext cx="7920000" cy="4750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a:lnSpc>
                <a:spcPct val="120000"/>
              </a:lnSpc>
              <a:spcBef>
                <a:spcPts val="400"/>
              </a:spcBef>
              <a:spcAft>
                <a:spcPts val="400"/>
              </a:spcAft>
              <a:buFontTx/>
              <a:buNone/>
            </a:pPr>
            <a:r>
              <a:rPr lang="pt-BR" altLang="pt-BR" sz="2200" b="1" dirty="0">
                <a:solidFill>
                  <a:schemeClr val="accent2"/>
                </a:solidFill>
                <a:latin typeface="+mj-lt"/>
              </a:rPr>
              <a:t>Conceito de Calibração</a:t>
            </a:r>
            <a:endParaRPr lang="pt-BR" altLang="pt-BR" sz="2200" dirty="0">
              <a:solidFill>
                <a:schemeClr val="accent2"/>
              </a:solidFill>
              <a:latin typeface="+mj-lt"/>
            </a:endParaRPr>
          </a:p>
          <a:p>
            <a:pPr algn="just" eaLnBrk="1" hangingPunct="1">
              <a:lnSpc>
                <a:spcPct val="120000"/>
              </a:lnSpc>
              <a:spcBef>
                <a:spcPts val="400"/>
              </a:spcBef>
              <a:spcAft>
                <a:spcPts val="400"/>
              </a:spcAft>
              <a:buFontTx/>
              <a:buNone/>
            </a:pPr>
            <a:r>
              <a:rPr lang="pt-BR" altLang="pt-BR" sz="1600" i="1" dirty="0">
                <a:latin typeface="+mj-lt"/>
              </a:rPr>
              <a:t>Operação que estabelece, sob condições especificadas, numa primeira etapa, uma relação entre os </a:t>
            </a:r>
            <a:r>
              <a:rPr lang="pt-BR" altLang="pt-BR" sz="1600" b="1" i="1" dirty="0">
                <a:latin typeface="+mj-lt"/>
              </a:rPr>
              <a:t>valores </a:t>
            </a:r>
            <a:r>
              <a:rPr lang="pt-BR" altLang="pt-BR" sz="1600" i="1" dirty="0">
                <a:latin typeface="+mj-lt"/>
              </a:rPr>
              <a:t>e as </a:t>
            </a:r>
            <a:r>
              <a:rPr lang="pt-BR" altLang="pt-BR" sz="1600" b="1" i="1" dirty="0">
                <a:latin typeface="+mj-lt"/>
              </a:rPr>
              <a:t>incertezas de medição </a:t>
            </a:r>
            <a:r>
              <a:rPr lang="pt-BR" altLang="pt-BR" sz="1600" i="1" dirty="0">
                <a:latin typeface="+mj-lt"/>
              </a:rPr>
              <a:t>fornecida por </a:t>
            </a:r>
            <a:r>
              <a:rPr lang="pt-BR" altLang="pt-BR" sz="1600" b="1" i="1" dirty="0">
                <a:latin typeface="+mj-lt"/>
              </a:rPr>
              <a:t>padrões </a:t>
            </a:r>
            <a:r>
              <a:rPr lang="pt-BR" altLang="pt-BR" sz="1600" i="1" dirty="0">
                <a:latin typeface="+mj-lt"/>
              </a:rPr>
              <a:t>e as </a:t>
            </a:r>
            <a:r>
              <a:rPr lang="pt-BR" altLang="pt-BR" sz="1600" b="1" i="1" dirty="0">
                <a:latin typeface="+mj-lt"/>
              </a:rPr>
              <a:t>indicações </a:t>
            </a:r>
            <a:r>
              <a:rPr lang="pt-BR" altLang="pt-BR" sz="1600" i="1" dirty="0">
                <a:latin typeface="+mj-lt"/>
              </a:rPr>
              <a:t>correspondentes com as incertezas associadas; numa segunda etapa, utiliza esta informação para estabelecer uma relação visando a obtenção de um </a:t>
            </a:r>
            <a:r>
              <a:rPr lang="pt-BR" altLang="pt-BR" sz="1600" b="1" i="1" dirty="0">
                <a:latin typeface="+mj-lt"/>
              </a:rPr>
              <a:t>resultado de medição </a:t>
            </a:r>
            <a:r>
              <a:rPr lang="pt-BR" altLang="pt-BR" sz="1600" i="1" dirty="0">
                <a:latin typeface="+mj-lt"/>
              </a:rPr>
              <a:t>a partir de uma indicação. [VIM 2012]</a:t>
            </a:r>
          </a:p>
          <a:p>
            <a:pPr algn="just" eaLnBrk="1" hangingPunct="1">
              <a:lnSpc>
                <a:spcPct val="120000"/>
              </a:lnSpc>
              <a:spcBef>
                <a:spcPts val="400"/>
              </a:spcBef>
              <a:spcAft>
                <a:spcPts val="400"/>
              </a:spcAft>
              <a:buFontTx/>
              <a:buNone/>
            </a:pPr>
            <a:endParaRPr lang="pt-BR" altLang="pt-BR" sz="1600" dirty="0">
              <a:latin typeface="+mj-lt"/>
            </a:endParaRPr>
          </a:p>
          <a:p>
            <a:pPr algn="just" eaLnBrk="1" hangingPunct="1">
              <a:lnSpc>
                <a:spcPct val="120000"/>
              </a:lnSpc>
              <a:spcBef>
                <a:spcPts val="400"/>
              </a:spcBef>
              <a:spcAft>
                <a:spcPts val="400"/>
              </a:spcAft>
              <a:buFontTx/>
              <a:buNone/>
            </a:pPr>
            <a:r>
              <a:rPr lang="pt-BR" altLang="pt-BR" sz="1600" i="1" dirty="0">
                <a:latin typeface="+mj-lt"/>
              </a:rPr>
              <a:t>NOTA 1 Uma calibração pode ser expressa por meio de uma declaração, uma função de calibração, um </a:t>
            </a:r>
            <a:r>
              <a:rPr lang="pt-BR" altLang="pt-BR" sz="1600" b="1" i="1" dirty="0">
                <a:latin typeface="+mj-lt"/>
              </a:rPr>
              <a:t>diagrama de calibração</a:t>
            </a:r>
            <a:r>
              <a:rPr lang="pt-BR" altLang="pt-BR" sz="1600" i="1" dirty="0">
                <a:latin typeface="+mj-lt"/>
              </a:rPr>
              <a:t>, uma </a:t>
            </a:r>
            <a:r>
              <a:rPr lang="pt-BR" altLang="pt-BR" sz="1600" b="1" i="1" dirty="0">
                <a:latin typeface="+mj-lt"/>
              </a:rPr>
              <a:t>curva de calibração </a:t>
            </a:r>
            <a:r>
              <a:rPr lang="pt-BR" altLang="pt-BR" sz="1600" i="1" dirty="0">
                <a:latin typeface="+mj-lt"/>
              </a:rPr>
              <a:t>ou uma tabela de calibração. Em alguns casos, pode consistir de uma </a:t>
            </a:r>
            <a:r>
              <a:rPr lang="pt-BR" altLang="pt-BR" sz="1600" b="1" i="1" dirty="0">
                <a:latin typeface="+mj-lt"/>
              </a:rPr>
              <a:t>correção </a:t>
            </a:r>
            <a:r>
              <a:rPr lang="pt-BR" altLang="pt-BR" sz="1600" i="1" dirty="0">
                <a:latin typeface="+mj-lt"/>
              </a:rPr>
              <a:t>aditiva ou multiplicativa da indicação com uma incerteza de medição associada.</a:t>
            </a:r>
            <a:endParaRPr lang="pt-BR" altLang="pt-BR" sz="1600" dirty="0">
              <a:latin typeface="+mj-lt"/>
            </a:endParaRPr>
          </a:p>
          <a:p>
            <a:pPr algn="just" eaLnBrk="1" hangingPunct="1">
              <a:lnSpc>
                <a:spcPct val="120000"/>
              </a:lnSpc>
              <a:spcBef>
                <a:spcPts val="400"/>
              </a:spcBef>
              <a:spcAft>
                <a:spcPts val="400"/>
              </a:spcAft>
              <a:buFontTx/>
              <a:buNone/>
            </a:pPr>
            <a:r>
              <a:rPr lang="pt-BR" altLang="pt-BR" sz="1600" i="1" dirty="0">
                <a:latin typeface="+mj-lt"/>
              </a:rPr>
              <a:t>NOTA 2 Convém não confundir a calibração com o </a:t>
            </a:r>
            <a:r>
              <a:rPr lang="pt-BR" altLang="pt-BR" sz="1600" b="1" i="1" dirty="0">
                <a:latin typeface="+mj-lt"/>
              </a:rPr>
              <a:t>ajuste de um sistema de medição</a:t>
            </a:r>
            <a:r>
              <a:rPr lang="pt-BR" altLang="pt-BR" sz="1600" i="1" dirty="0">
                <a:latin typeface="+mj-lt"/>
              </a:rPr>
              <a:t>, frequentemente denominado de maneira imprópria de “</a:t>
            </a:r>
            <a:r>
              <a:rPr lang="pt-BR" altLang="pt-BR" sz="1600" i="1" dirty="0" err="1">
                <a:latin typeface="+mj-lt"/>
              </a:rPr>
              <a:t>auto-calibração</a:t>
            </a:r>
            <a:r>
              <a:rPr lang="pt-BR" altLang="pt-BR" sz="1600" i="1" dirty="0">
                <a:latin typeface="+mj-lt"/>
              </a:rPr>
              <a:t>”, nem com a </a:t>
            </a:r>
            <a:r>
              <a:rPr lang="pt-BR" altLang="pt-BR" sz="1600" b="1" i="1" dirty="0">
                <a:latin typeface="+mj-lt"/>
              </a:rPr>
              <a:t>verificação </a:t>
            </a:r>
            <a:r>
              <a:rPr lang="pt-BR" altLang="pt-BR" sz="1600" i="1" dirty="0">
                <a:latin typeface="+mj-lt"/>
              </a:rPr>
              <a:t>da calibração.</a:t>
            </a:r>
            <a:endParaRPr lang="pt-BR" altLang="pt-BR" sz="1600" dirty="0">
              <a:latin typeface="+mj-lt"/>
            </a:endParaRPr>
          </a:p>
        </p:txBody>
      </p:sp>
      <p:sp>
        <p:nvSpPr>
          <p:cNvPr id="11" name="Título 1">
            <a:extLst>
              <a:ext uri="{FF2B5EF4-FFF2-40B4-BE49-F238E27FC236}">
                <a16:creationId xmlns:a16="http://schemas.microsoft.com/office/drawing/2014/main" xmlns="" id="{600DE8BE-1A3E-4C3C-B8B9-70D4CCAF1CF6}"/>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6804"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6805"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2581" name="Equação" r:id="rId3" imgW="114151" imgH="215619" progId="Equation.3">
                  <p:embed/>
                </p:oleObj>
              </mc:Choice>
              <mc:Fallback>
                <p:oleObj name="Equação" r:id="rId3" imgW="114151" imgH="215619" progId="Equation.3">
                  <p:embed/>
                  <p:pic>
                    <p:nvPicPr>
                      <p:cNvPr id="76805"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6"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6808"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680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6810" name="Retângulo 1"/>
          <p:cNvSpPr>
            <a:spLocks noChangeArrowheads="1"/>
          </p:cNvSpPr>
          <p:nvPr/>
        </p:nvSpPr>
        <p:spPr bwMode="auto">
          <a:xfrm>
            <a:off x="466986" y="1465917"/>
            <a:ext cx="7920000" cy="459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400"/>
              </a:spcBef>
              <a:spcAft>
                <a:spcPts val="400"/>
              </a:spcAft>
              <a:buFontTx/>
              <a:buNone/>
            </a:pPr>
            <a:r>
              <a:rPr lang="pt-BR" altLang="pt-BR" sz="1800" dirty="0">
                <a:latin typeface="+mj-lt"/>
              </a:rPr>
              <a:t>Observe que, segundo o VIM – 2012, calibrar é o ato de confrontar o comportamento metrológico de um instrumento de medição com um padrão de referência, que pode ser um instrumento de medição padrão, um sistema de medição padrão, uma medida materializada ou um material de referência certificado (MRC). </a:t>
            </a:r>
          </a:p>
          <a:p>
            <a:pPr algn="just" eaLnBrk="1" hangingPunct="1">
              <a:lnSpc>
                <a:spcPct val="120000"/>
              </a:lnSpc>
              <a:spcBef>
                <a:spcPts val="400"/>
              </a:spcBef>
              <a:spcAft>
                <a:spcPts val="400"/>
              </a:spcAft>
              <a:buFontTx/>
              <a:buNone/>
            </a:pPr>
            <a:r>
              <a:rPr lang="pt-BR" altLang="pt-BR" sz="1800" dirty="0">
                <a:latin typeface="+mj-lt"/>
              </a:rPr>
              <a:t>O senso comum, considera calibrar como sendo consertar um equipamento. Por este motivo, muitos profissionais acreditam, erroneamente, que não seja necessário calibrar um equipamento novo, recém comprado, por pensar que ele está em perfeito estado de uso. O equipamento pode estar em perfeito estado, mas não sabemos as características metrológicas do mesmo. A saber</a:t>
            </a:r>
            <a:r>
              <a:rPr lang="pt-BR" altLang="pt-BR" sz="1800" b="1" dirty="0">
                <a:latin typeface="+mj-lt"/>
              </a:rPr>
              <a:t>: seu erro de medição, incerteza de medição, tendência instrumental, histerese, entre outras características metrológicas. </a:t>
            </a:r>
          </a:p>
          <a:p>
            <a:pPr algn="just" eaLnBrk="1" hangingPunct="1">
              <a:lnSpc>
                <a:spcPct val="120000"/>
              </a:lnSpc>
              <a:spcBef>
                <a:spcPts val="400"/>
              </a:spcBef>
              <a:spcAft>
                <a:spcPts val="400"/>
              </a:spcAft>
              <a:buFontTx/>
              <a:buNone/>
            </a:pPr>
            <a:endParaRPr lang="pt-BR" altLang="pt-BR" sz="1800" b="1" dirty="0">
              <a:latin typeface="+mj-lt"/>
            </a:endParaRPr>
          </a:p>
        </p:txBody>
      </p:sp>
      <p:sp>
        <p:nvSpPr>
          <p:cNvPr id="11" name="Título 1">
            <a:extLst>
              <a:ext uri="{FF2B5EF4-FFF2-40B4-BE49-F238E27FC236}">
                <a16:creationId xmlns:a16="http://schemas.microsoft.com/office/drawing/2014/main" xmlns="" id="{5680C2BC-0AC6-4DCC-BBA7-67BD47054BEC}"/>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7828"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7829"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3605" name="Equação" r:id="rId3" imgW="114151" imgH="215619" progId="Equation.3">
                  <p:embed/>
                </p:oleObj>
              </mc:Choice>
              <mc:Fallback>
                <p:oleObj name="Equação" r:id="rId3" imgW="114151" imgH="215619" progId="Equation.3">
                  <p:embed/>
                  <p:pic>
                    <p:nvPicPr>
                      <p:cNvPr id="7782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0"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783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783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7833"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7834" name="Retângulo 1"/>
          <p:cNvSpPr>
            <a:spLocks noChangeArrowheads="1"/>
          </p:cNvSpPr>
          <p:nvPr/>
        </p:nvSpPr>
        <p:spPr bwMode="auto">
          <a:xfrm>
            <a:off x="387560" y="1125538"/>
            <a:ext cx="7920000" cy="469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20000"/>
              </a:lnSpc>
              <a:spcBef>
                <a:spcPts val="400"/>
              </a:spcBef>
              <a:spcAft>
                <a:spcPts val="400"/>
              </a:spcAft>
              <a:buFontTx/>
              <a:buNone/>
            </a:pPr>
            <a:r>
              <a:rPr lang="pt-BR" altLang="pt-BR" sz="1800" dirty="0">
                <a:latin typeface="+mj-lt"/>
              </a:rPr>
              <a:t>Não devemos usar o termo aferição, quando nos referirmos à calibração. Com a padronização da metrologia e suas normas, o termo aferição – que não tem equivalente no resto do mundo – passou a ser desconsiderado. Na verdade, o termo aferição está em desuso, não constando mais no Vocabulário Internacional de Metrologia, e não deve ser usado. Quando se falava em aferição, o usuário se referia à verificação, termo que consta no VIM e que abordaremos a seguir.</a:t>
            </a:r>
          </a:p>
          <a:p>
            <a:pPr algn="just" eaLnBrk="1" hangingPunct="1">
              <a:lnSpc>
                <a:spcPct val="120000"/>
              </a:lnSpc>
              <a:spcBef>
                <a:spcPts val="400"/>
              </a:spcBef>
              <a:spcAft>
                <a:spcPts val="400"/>
              </a:spcAft>
              <a:buFontTx/>
              <a:buNone/>
            </a:pPr>
            <a:r>
              <a:rPr lang="pt-BR" altLang="pt-BR" sz="1800" dirty="0">
                <a:latin typeface="+mj-lt"/>
              </a:rPr>
              <a:t>NOTA 3:</a:t>
            </a:r>
            <a:r>
              <a:rPr lang="pt-BR" altLang="pt-BR" sz="1800" b="1" dirty="0">
                <a:latin typeface="+mj-lt"/>
              </a:rPr>
              <a:t> </a:t>
            </a:r>
            <a:r>
              <a:rPr lang="pt-BR" altLang="pt-BR" sz="1800" dirty="0">
                <a:latin typeface="+mj-lt"/>
              </a:rPr>
              <a:t>Devemos distinguir calibração de ensaio. </a:t>
            </a:r>
          </a:p>
          <a:p>
            <a:pPr algn="just" eaLnBrk="1" hangingPunct="1">
              <a:lnSpc>
                <a:spcPct val="120000"/>
              </a:lnSpc>
              <a:spcBef>
                <a:spcPts val="400"/>
              </a:spcBef>
              <a:spcAft>
                <a:spcPts val="400"/>
              </a:spcAft>
              <a:buFontTx/>
              <a:buNone/>
            </a:pPr>
            <a:r>
              <a:rPr lang="pt-BR" altLang="pt-BR" sz="1800" dirty="0">
                <a:latin typeface="+mj-lt"/>
              </a:rPr>
              <a:t>Só podemos calibrar instrumentos de medição, exemplo: paquímetros, multímetros, pHmetros, balanças....</a:t>
            </a:r>
          </a:p>
          <a:p>
            <a:pPr algn="just" eaLnBrk="1" hangingPunct="1">
              <a:lnSpc>
                <a:spcPct val="120000"/>
              </a:lnSpc>
              <a:spcBef>
                <a:spcPts val="400"/>
              </a:spcBef>
              <a:spcAft>
                <a:spcPts val="400"/>
              </a:spcAft>
              <a:buFontTx/>
              <a:buNone/>
            </a:pPr>
            <a:r>
              <a:rPr lang="pt-BR" altLang="pt-BR" sz="1800" dirty="0">
                <a:latin typeface="+mj-lt"/>
              </a:rPr>
              <a:t>No ensaio estamos diante de um procedimento realizado, sob condições especificadas, com o objetivo de identificar uma propriedade de um material em uma determinada amostra, exemplo: condutividade da água, dureza de um metal, massa especifica de uma substância....</a:t>
            </a:r>
          </a:p>
        </p:txBody>
      </p:sp>
      <p:sp>
        <p:nvSpPr>
          <p:cNvPr id="11" name="Título 1">
            <a:extLst>
              <a:ext uri="{FF2B5EF4-FFF2-40B4-BE49-F238E27FC236}">
                <a16:creationId xmlns:a16="http://schemas.microsoft.com/office/drawing/2014/main" xmlns="" id="{CC7FABD3-8749-4A33-9295-C2768FADD42A}"/>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8852"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8853"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4630" name="Equação" r:id="rId3" imgW="114151" imgH="215619" progId="Equation.3">
                  <p:embed/>
                </p:oleObj>
              </mc:Choice>
              <mc:Fallback>
                <p:oleObj name="Equação" r:id="rId3" imgW="114151" imgH="215619" progId="Equation.3">
                  <p:embed/>
                  <p:pic>
                    <p:nvPicPr>
                      <p:cNvPr id="7885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8854"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885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8856"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8857"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3" name="Retângulo 2"/>
          <p:cNvSpPr/>
          <p:nvPr/>
        </p:nvSpPr>
        <p:spPr>
          <a:xfrm>
            <a:off x="396107" y="1052512"/>
            <a:ext cx="7920000" cy="4723729"/>
          </a:xfrm>
          <a:prstGeom prst="rect">
            <a:avLst/>
          </a:prstGeom>
        </p:spPr>
        <p:txBody>
          <a:bodyPr>
            <a:spAutoFit/>
          </a:bodyPr>
          <a:lstStyle/>
          <a:p>
            <a:pPr algn="just">
              <a:lnSpc>
                <a:spcPct val="120000"/>
              </a:lnSpc>
              <a:defRPr/>
            </a:pPr>
            <a:r>
              <a:rPr lang="pt-BR" b="1" dirty="0">
                <a:solidFill>
                  <a:schemeClr val="accent2"/>
                </a:solidFill>
              </a:rPr>
              <a:t>Verificação</a:t>
            </a:r>
            <a:endParaRPr lang="pt-BR" dirty="0">
              <a:solidFill>
                <a:schemeClr val="accent2"/>
              </a:solidFill>
            </a:endParaRPr>
          </a:p>
          <a:p>
            <a:pPr algn="just" eaLnBrk="1" hangingPunct="1">
              <a:lnSpc>
                <a:spcPct val="120000"/>
              </a:lnSpc>
              <a:defRPr/>
            </a:pPr>
            <a:r>
              <a:rPr lang="pt-BR" sz="1800" i="1" dirty="0"/>
              <a:t>Fornecimento de evidência objetiva de que um dado item satisfaz requisitos especificados.</a:t>
            </a:r>
            <a:r>
              <a:rPr lang="pt-BR" sz="1800" dirty="0"/>
              <a:t>[VIM 2012]</a:t>
            </a:r>
          </a:p>
          <a:p>
            <a:pPr algn="just" eaLnBrk="1" hangingPunct="1">
              <a:lnSpc>
                <a:spcPct val="120000"/>
              </a:lnSpc>
              <a:defRPr/>
            </a:pPr>
            <a:r>
              <a:rPr lang="pt-BR" sz="1800" i="1" dirty="0"/>
              <a:t> </a:t>
            </a:r>
            <a:r>
              <a:rPr lang="pt-BR" sz="1800" dirty="0"/>
              <a:t>Os requisitos podem ser: </a:t>
            </a:r>
          </a:p>
          <a:p>
            <a:pPr marL="285750" indent="-285750" algn="just" eaLnBrk="1" hangingPunct="1">
              <a:lnSpc>
                <a:spcPct val="120000"/>
              </a:lnSpc>
              <a:buFont typeface="Arial" pitchFamily="34" charset="0"/>
              <a:buChar char="•"/>
              <a:defRPr/>
            </a:pPr>
            <a:r>
              <a:rPr lang="pt-BR" sz="1800" dirty="0"/>
              <a:t>As especificações de um fabricante.</a:t>
            </a:r>
          </a:p>
          <a:p>
            <a:pPr marL="285750" indent="-285750" algn="just" eaLnBrk="1" hangingPunct="1">
              <a:lnSpc>
                <a:spcPct val="120000"/>
              </a:lnSpc>
              <a:buFont typeface="Arial" pitchFamily="34" charset="0"/>
              <a:buChar char="•"/>
              <a:defRPr/>
            </a:pPr>
            <a:r>
              <a:rPr lang="pt-BR" sz="1800" dirty="0"/>
              <a:t>A histerese de um instrumento de medição</a:t>
            </a:r>
          </a:p>
          <a:p>
            <a:pPr marL="285750" indent="-285750" algn="just" eaLnBrk="1" hangingPunct="1">
              <a:lnSpc>
                <a:spcPct val="120000"/>
              </a:lnSpc>
              <a:buFont typeface="Arial" pitchFamily="34" charset="0"/>
              <a:buChar char="•"/>
              <a:defRPr/>
            </a:pPr>
            <a:r>
              <a:rPr lang="pt-BR" sz="1800" dirty="0"/>
              <a:t>A linearidade de instrumento de medição</a:t>
            </a:r>
          </a:p>
          <a:p>
            <a:pPr marL="285750" indent="-285750" algn="just" eaLnBrk="1" hangingPunct="1">
              <a:lnSpc>
                <a:spcPct val="120000"/>
              </a:lnSpc>
              <a:buFont typeface="Arial" pitchFamily="34" charset="0"/>
              <a:buChar char="•"/>
              <a:defRPr/>
            </a:pPr>
            <a:r>
              <a:rPr lang="pt-BR" sz="1800" dirty="0"/>
              <a:t>Erro máximo admissível</a:t>
            </a:r>
          </a:p>
          <a:p>
            <a:pPr algn="just" eaLnBrk="1" hangingPunct="1">
              <a:lnSpc>
                <a:spcPct val="120000"/>
              </a:lnSpc>
              <a:defRPr/>
            </a:pPr>
            <a:endParaRPr lang="pt-BR" sz="1800" dirty="0"/>
          </a:p>
          <a:p>
            <a:pPr algn="just">
              <a:lnSpc>
                <a:spcPct val="120000"/>
              </a:lnSpc>
              <a:defRPr/>
            </a:pPr>
            <a:r>
              <a:rPr lang="pt-BR" altLang="pt-BR" b="1" dirty="0">
                <a:solidFill>
                  <a:schemeClr val="accent1"/>
                </a:solidFill>
              </a:rPr>
              <a:t>Atenção</a:t>
            </a:r>
            <a:r>
              <a:rPr lang="pt-BR" altLang="pt-BR" dirty="0">
                <a:solidFill>
                  <a:schemeClr val="accent1"/>
                </a:solidFill>
              </a:rPr>
              <a:t>: </a:t>
            </a:r>
            <a:r>
              <a:rPr lang="pt-BR" altLang="pt-BR" dirty="0"/>
              <a:t>Não devemos confundir verificação com calibração. Na calibração, obrigatoriamente devemos determinar a </a:t>
            </a:r>
            <a:r>
              <a:rPr lang="pt-BR" altLang="pt-BR" b="1" dirty="0"/>
              <a:t>incerteza de medição do objeto </a:t>
            </a:r>
            <a:r>
              <a:rPr lang="pt-BR" altLang="pt-BR" dirty="0"/>
              <a:t>em calibração. Na verificação, isso não é necessário. Uma calibração pode abranger uma verificação, mas o contrário não é verdadeiro. Nesse sentido, uma calibração torna-se um procedimento mais complexo que uma verificação. </a:t>
            </a:r>
          </a:p>
        </p:txBody>
      </p:sp>
      <p:sp>
        <p:nvSpPr>
          <p:cNvPr id="12" name="Título 1">
            <a:extLst>
              <a:ext uri="{FF2B5EF4-FFF2-40B4-BE49-F238E27FC236}">
                <a16:creationId xmlns:a16="http://schemas.microsoft.com/office/drawing/2014/main" xmlns="" id="{C827C3A0-7465-4D17-87EF-2992602107BD}"/>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9876"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79877"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5654" name="Equação" r:id="rId3" imgW="114151" imgH="215619" progId="Equation.3">
                  <p:embed/>
                </p:oleObj>
              </mc:Choice>
              <mc:Fallback>
                <p:oleObj name="Equação" r:id="rId3" imgW="114151" imgH="215619" progId="Equation.3">
                  <p:embed/>
                  <p:pic>
                    <p:nvPicPr>
                      <p:cNvPr id="7987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8"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79879"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9880"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9881"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79882" name="Rectangle 1"/>
          <p:cNvSpPr>
            <a:spLocks noChangeArrowheads="1"/>
          </p:cNvSpPr>
          <p:nvPr/>
        </p:nvSpPr>
        <p:spPr bwMode="auto">
          <a:xfrm>
            <a:off x="448987" y="1382982"/>
            <a:ext cx="7920000" cy="40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a:spcBef>
                <a:spcPct val="20000"/>
              </a:spcBef>
              <a:buFont typeface="Arial" charset="0"/>
              <a:buChar char="–"/>
              <a:tabLst>
                <a:tab pos="180975" algn="l"/>
              </a:tabLst>
              <a:defRPr sz="2800">
                <a:solidFill>
                  <a:schemeClr val="tx1"/>
                </a:solidFill>
                <a:latin typeface="Calibri" pitchFamily="34" charset="0"/>
              </a:defRPr>
            </a:lvl2pPr>
            <a:lvl3pPr marL="1143000" indent="-228600">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marL="0" lvl="1" algn="just" eaLnBrk="1" hangingPunct="1">
              <a:lnSpc>
                <a:spcPct val="120000"/>
              </a:lnSpc>
              <a:spcBef>
                <a:spcPts val="400"/>
              </a:spcBef>
              <a:spcAft>
                <a:spcPts val="400"/>
              </a:spcAft>
              <a:buFontTx/>
              <a:buNone/>
            </a:pPr>
            <a:r>
              <a:rPr lang="pt-BR" altLang="pt-BR" sz="1800" b="1" dirty="0">
                <a:solidFill>
                  <a:schemeClr val="accent2"/>
                </a:solidFill>
                <a:latin typeface="+mj-lt"/>
                <a:ea typeface="Times New Roman" pitchFamily="18" charset="0"/>
                <a:cs typeface="Arial" charset="0"/>
              </a:rPr>
              <a:t>Tolerância de um processo de medição </a:t>
            </a:r>
            <a:endParaRPr lang="pt-BR" altLang="pt-BR" sz="1800" dirty="0">
              <a:solidFill>
                <a:schemeClr val="accent2"/>
              </a:solidFill>
              <a:latin typeface="+mj-lt"/>
              <a:ea typeface="Times New Roman" pitchFamily="18" charset="0"/>
              <a:cs typeface="Arial" charset="0"/>
            </a:endParaRPr>
          </a:p>
          <a:p>
            <a:pPr algn="just">
              <a:lnSpc>
                <a:spcPct val="120000"/>
              </a:lnSpc>
              <a:spcBef>
                <a:spcPts val="400"/>
              </a:spcBef>
              <a:spcAft>
                <a:spcPts val="400"/>
              </a:spcAft>
              <a:buFontTx/>
              <a:buNone/>
            </a:pPr>
            <a:r>
              <a:rPr lang="pt-BR" altLang="pt-BR" sz="1800" dirty="0">
                <a:latin typeface="+mj-lt"/>
                <a:ea typeface="Times New Roman" pitchFamily="18" charset="0"/>
                <a:cs typeface="Arial" charset="0"/>
              </a:rPr>
              <a:t>A tolerância de um processo de medição é definida como a máxima variação admitida pelas variáveis do processo. Os limites dentro dos quais deve se situar os parâmetros de interesse é chamado de </a:t>
            </a:r>
            <a:r>
              <a:rPr lang="pt-BR" altLang="pt-BR" sz="1800" b="1" i="1" dirty="0">
                <a:latin typeface="+mj-lt"/>
                <a:ea typeface="Times New Roman" pitchFamily="18" charset="0"/>
                <a:cs typeface="Arial" charset="0"/>
              </a:rPr>
              <a:t>faixa de tolerância. </a:t>
            </a:r>
          </a:p>
          <a:p>
            <a:pPr algn="just">
              <a:lnSpc>
                <a:spcPct val="120000"/>
              </a:lnSpc>
              <a:spcBef>
                <a:spcPts val="400"/>
              </a:spcBef>
              <a:spcAft>
                <a:spcPts val="400"/>
              </a:spcAft>
              <a:buFontTx/>
              <a:buNone/>
            </a:pPr>
            <a:r>
              <a:rPr lang="pt-BR" altLang="pt-BR" sz="1800" dirty="0">
                <a:latin typeface="+mj-lt"/>
              </a:rPr>
              <a:t>Quando as conclusões são extraídas dos resultados das medições, a incerteza das medições não deve ser negligenciadas. Isto é particularmente importante quando as medições são usadas para verificar se a medição está dentro da tolerância do processo ou especificação.</a:t>
            </a:r>
          </a:p>
          <a:p>
            <a:pPr algn="just" eaLnBrk="1" hangingPunct="1">
              <a:lnSpc>
                <a:spcPct val="120000"/>
              </a:lnSpc>
              <a:spcBef>
                <a:spcPts val="400"/>
              </a:spcBef>
              <a:spcAft>
                <a:spcPts val="400"/>
              </a:spcAft>
              <a:buFontTx/>
              <a:buNone/>
            </a:pPr>
            <a:r>
              <a:rPr lang="pt-BR" altLang="pt-BR" sz="1800" dirty="0">
                <a:latin typeface="+mj-lt"/>
              </a:rPr>
              <a:t>Às vezes, um resultado pode cair claramente dentro ou fora do limite de uma especificação, mas a incerteza pode sobrepor-se ao limite. Quatro tipos de resultados são mostrados na ilustração em figura a seguir. </a:t>
            </a:r>
          </a:p>
        </p:txBody>
      </p:sp>
      <p:sp>
        <p:nvSpPr>
          <p:cNvPr id="11" name="Título 1">
            <a:extLst>
              <a:ext uri="{FF2B5EF4-FFF2-40B4-BE49-F238E27FC236}">
                <a16:creationId xmlns:a16="http://schemas.microsoft.com/office/drawing/2014/main" xmlns="" id="{BB70F740-1D4D-4B3F-B8F0-58EDE508C8CA}"/>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0900"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80901"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6677" name="Equação" r:id="rId3" imgW="114151" imgH="215619" progId="Equation.3">
                  <p:embed/>
                </p:oleObj>
              </mc:Choice>
              <mc:Fallback>
                <p:oleObj name="Equação" r:id="rId3" imgW="114151" imgH="215619" progId="Equation.3">
                  <p:embed/>
                  <p:pic>
                    <p:nvPicPr>
                      <p:cNvPr id="80901"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0902"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80903"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090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0905"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0906" name="Rectangle 1"/>
          <p:cNvSpPr>
            <a:spLocks noChangeArrowheads="1"/>
          </p:cNvSpPr>
          <p:nvPr/>
        </p:nvSpPr>
        <p:spPr bwMode="auto">
          <a:xfrm>
            <a:off x="472567" y="2892426"/>
            <a:ext cx="7920000" cy="339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charset="0"/>
              <a:buChar char="•"/>
              <a:tabLst>
                <a:tab pos="180975" algn="l"/>
              </a:tabLst>
              <a:defRPr sz="3200">
                <a:solidFill>
                  <a:schemeClr val="tx1"/>
                </a:solidFill>
                <a:latin typeface="Calibri" pitchFamily="34" charset="0"/>
              </a:defRPr>
            </a:lvl1pPr>
            <a:lvl2pPr>
              <a:spcBef>
                <a:spcPct val="20000"/>
              </a:spcBef>
              <a:buFont typeface="Arial" charset="0"/>
              <a:buChar char="–"/>
              <a:tabLst>
                <a:tab pos="180975" algn="l"/>
              </a:tabLst>
              <a:defRPr sz="2800">
                <a:solidFill>
                  <a:schemeClr val="tx1"/>
                </a:solidFill>
                <a:latin typeface="Calibri" pitchFamily="34" charset="0"/>
              </a:defRPr>
            </a:lvl2pPr>
            <a:lvl3pPr marL="1143000" indent="-228600">
              <a:spcBef>
                <a:spcPct val="20000"/>
              </a:spcBef>
              <a:buFont typeface="Arial" charset="0"/>
              <a:buChar char="•"/>
              <a:tabLst>
                <a:tab pos="180975" algn="l"/>
              </a:tabLst>
              <a:defRPr sz="2400">
                <a:solidFill>
                  <a:schemeClr val="tx1"/>
                </a:solidFill>
                <a:latin typeface="Calibri" pitchFamily="34" charset="0"/>
              </a:defRPr>
            </a:lvl3pPr>
            <a:lvl4pPr marL="1600200" indent="-228600">
              <a:spcBef>
                <a:spcPct val="20000"/>
              </a:spcBef>
              <a:buFont typeface="Arial" charset="0"/>
              <a:buChar char="–"/>
              <a:tabLst>
                <a:tab pos="180975" algn="l"/>
              </a:tabLst>
              <a:defRPr sz="2000">
                <a:solidFill>
                  <a:schemeClr val="tx1"/>
                </a:solidFill>
                <a:latin typeface="Calibri" pitchFamily="34" charset="0"/>
              </a:defRPr>
            </a:lvl4pPr>
            <a:lvl5pPr marL="2057400" indent="-228600">
              <a:spcBef>
                <a:spcPct val="20000"/>
              </a:spcBef>
              <a:buFont typeface="Arial" charset="0"/>
              <a:buChar char="»"/>
              <a:tabLst>
                <a:tab pos="180975"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180975" algn="l"/>
              </a:tabLst>
              <a:defRPr sz="2000">
                <a:solidFill>
                  <a:schemeClr val="tx1"/>
                </a:solidFill>
                <a:latin typeface="Calibri" pitchFamily="34" charset="0"/>
              </a:defRPr>
            </a:lvl9pPr>
          </a:lstStyle>
          <a:p>
            <a:pPr marL="0" lvl="1" algn="just" eaLnBrk="1" hangingPunct="1">
              <a:lnSpc>
                <a:spcPct val="120000"/>
              </a:lnSpc>
              <a:spcBef>
                <a:spcPts val="0"/>
              </a:spcBef>
              <a:buFontTx/>
              <a:buNone/>
            </a:pPr>
            <a:r>
              <a:rPr lang="pt-BR" altLang="pt-BR" sz="1800" dirty="0">
                <a:latin typeface="+mj-lt"/>
              </a:rPr>
              <a:t>Na figura acima quatro casos de como um resultado de medição e sua incerteza podem estar em relação ao limites de uma especificação ou tolerância. </a:t>
            </a:r>
          </a:p>
          <a:p>
            <a:pPr algn="just" eaLnBrk="1" hangingPunct="1">
              <a:lnSpc>
                <a:spcPct val="120000"/>
              </a:lnSpc>
              <a:spcBef>
                <a:spcPts val="0"/>
              </a:spcBef>
              <a:buFontTx/>
              <a:buNone/>
            </a:pPr>
            <a:r>
              <a:rPr lang="pt-BR" altLang="pt-BR" sz="1800" dirty="0">
                <a:latin typeface="+mj-lt"/>
              </a:rPr>
              <a:t>No caso (a), tanto o resultado como a incerteza caem dentro dos limites especificados. Isso é classificado como uma "conformidade".</a:t>
            </a:r>
          </a:p>
          <a:p>
            <a:pPr algn="just" eaLnBrk="1" hangingPunct="1">
              <a:lnSpc>
                <a:spcPct val="120000"/>
              </a:lnSpc>
              <a:spcBef>
                <a:spcPts val="0"/>
              </a:spcBef>
              <a:buFontTx/>
              <a:buNone/>
            </a:pPr>
            <a:r>
              <a:rPr lang="pt-BR" altLang="pt-BR" sz="1800" dirty="0">
                <a:latin typeface="+mj-lt"/>
              </a:rPr>
              <a:t>No caso (d), nem o resultado nem qualquer parte da faixa de incerteza se enquadram no intervalo de tolerância . Isso é classificado como “uma não conformidade".</a:t>
            </a:r>
          </a:p>
          <a:p>
            <a:pPr algn="just">
              <a:lnSpc>
                <a:spcPct val="120000"/>
              </a:lnSpc>
              <a:spcBef>
                <a:spcPts val="0"/>
              </a:spcBef>
              <a:buNone/>
            </a:pPr>
            <a:r>
              <a:rPr lang="pt-BR" altLang="pt-BR" sz="1800" dirty="0">
                <a:latin typeface="+mj-lt"/>
              </a:rPr>
              <a:t>Os casos (b) e (c) as medições e suas respectivas incertezas não estão nem completamente dentro nem fora dos limites. Por esta razão, esses resultados não são conclusivos. </a:t>
            </a:r>
            <a:endParaRPr lang="pt-BR" altLang="pt-BR" sz="1800" b="1" dirty="0">
              <a:latin typeface="+mj-lt"/>
              <a:ea typeface="Times New Roman" pitchFamily="18" charset="0"/>
              <a:cs typeface="Arial" charset="0"/>
            </a:endParaRPr>
          </a:p>
        </p:txBody>
      </p:sp>
      <p:pic>
        <p:nvPicPr>
          <p:cNvPr id="80907" name="Imagem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332" y="1027112"/>
            <a:ext cx="5077386" cy="19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xmlns="" id="{B40D5C85-6D55-496B-99FA-B2E878765B01}"/>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2948" name="Rectangle 4"/>
          <p:cNvSpPr>
            <a:spLocks noChangeArrowheads="1"/>
          </p:cNvSpPr>
          <p:nvPr/>
        </p:nvSpPr>
        <p:spPr bwMode="auto">
          <a:xfrm>
            <a:off x="-4506913" y="267335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82949" name="Object 9"/>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7702" name="Equação" r:id="rId3" imgW="114151" imgH="215619" progId="Equation.3">
                  <p:embed/>
                </p:oleObj>
              </mc:Choice>
              <mc:Fallback>
                <p:oleObj name="Equação" r:id="rId3" imgW="114151" imgH="215619" progId="Equation.3">
                  <p:embed/>
                  <p:pic>
                    <p:nvPicPr>
                      <p:cNvPr id="8294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50"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82951"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2952"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2953"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3" name="Rectangle 1"/>
          <p:cNvSpPr>
            <a:spLocks noChangeArrowheads="1"/>
          </p:cNvSpPr>
          <p:nvPr/>
        </p:nvSpPr>
        <p:spPr bwMode="auto">
          <a:xfrm>
            <a:off x="726392" y="1325717"/>
            <a:ext cx="792000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lvl="1" algn="just" eaLnBrk="1" hangingPunct="1">
              <a:lnSpc>
                <a:spcPct val="120000"/>
              </a:lnSpc>
              <a:spcBef>
                <a:spcPts val="400"/>
              </a:spcBef>
              <a:spcAft>
                <a:spcPts val="400"/>
              </a:spcAft>
              <a:tabLst>
                <a:tab pos="180975" algn="l"/>
              </a:tabLst>
              <a:defRPr/>
            </a:pPr>
            <a:r>
              <a:rPr lang="pt-BR" sz="1800" dirty="0">
                <a:latin typeface="+mj-lt"/>
              </a:rPr>
              <a:t>Devemos então caracterizar três faixas do intervalo de tolerância: </a:t>
            </a:r>
          </a:p>
          <a:p>
            <a:pPr marL="285750" lvl="1" indent="-285750" algn="just" eaLnBrk="1" hangingPunct="1">
              <a:lnSpc>
                <a:spcPct val="120000"/>
              </a:lnSpc>
              <a:spcBef>
                <a:spcPts val="400"/>
              </a:spcBef>
              <a:spcAft>
                <a:spcPts val="400"/>
              </a:spcAft>
              <a:buFont typeface="Arial" panose="020B0604020202020204" pitchFamily="34" charset="0"/>
              <a:buChar char="•"/>
              <a:tabLst>
                <a:tab pos="180975" algn="l"/>
              </a:tabLst>
              <a:defRPr/>
            </a:pPr>
            <a:r>
              <a:rPr lang="pt-BR" sz="1800" dirty="0">
                <a:latin typeface="+mj-lt"/>
              </a:rPr>
              <a:t>a faixa da conformidade, </a:t>
            </a:r>
          </a:p>
          <a:p>
            <a:pPr marL="285750" lvl="1" indent="-285750" algn="just" eaLnBrk="1" hangingPunct="1">
              <a:lnSpc>
                <a:spcPct val="120000"/>
              </a:lnSpc>
              <a:spcBef>
                <a:spcPts val="400"/>
              </a:spcBef>
              <a:spcAft>
                <a:spcPts val="400"/>
              </a:spcAft>
              <a:buFont typeface="Arial" panose="020B0604020202020204" pitchFamily="34" charset="0"/>
              <a:buChar char="•"/>
              <a:tabLst>
                <a:tab pos="180975" algn="l"/>
              </a:tabLst>
              <a:defRPr/>
            </a:pPr>
            <a:r>
              <a:rPr lang="pt-BR" sz="1800" dirty="0">
                <a:latin typeface="+mj-lt"/>
              </a:rPr>
              <a:t>a faixa de não conformidade e </a:t>
            </a:r>
          </a:p>
          <a:p>
            <a:pPr marL="285750" lvl="1" indent="-285750" algn="just" eaLnBrk="1" hangingPunct="1">
              <a:lnSpc>
                <a:spcPct val="120000"/>
              </a:lnSpc>
              <a:spcBef>
                <a:spcPts val="400"/>
              </a:spcBef>
              <a:spcAft>
                <a:spcPts val="400"/>
              </a:spcAft>
              <a:buFont typeface="Arial" panose="020B0604020202020204" pitchFamily="34" charset="0"/>
              <a:buChar char="•"/>
              <a:tabLst>
                <a:tab pos="180975" algn="l"/>
              </a:tabLst>
              <a:defRPr/>
            </a:pPr>
            <a:r>
              <a:rPr lang="pt-BR" sz="1800" dirty="0">
                <a:latin typeface="+mj-lt"/>
              </a:rPr>
              <a:t>a faixa de dúvida. </a:t>
            </a:r>
            <a:r>
              <a:rPr lang="pt-BR" sz="1800" b="1" dirty="0">
                <a:latin typeface="+mj-lt"/>
                <a:ea typeface="Times New Roman" pitchFamily="18" charset="0"/>
                <a:cs typeface="Arial" pitchFamily="34" charset="0"/>
              </a:rPr>
              <a:t> </a:t>
            </a:r>
          </a:p>
        </p:txBody>
      </p:sp>
      <p:pic>
        <p:nvPicPr>
          <p:cNvPr id="82955" name="Imagem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6392" y="3250518"/>
            <a:ext cx="7431949" cy="245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ítulo 1">
            <a:extLst>
              <a:ext uri="{FF2B5EF4-FFF2-40B4-BE49-F238E27FC236}">
                <a16:creationId xmlns:a16="http://schemas.microsoft.com/office/drawing/2014/main" xmlns="" id="{3BFC48D9-124F-43E5-AA4C-F50E8CF0176E}"/>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3"/>
          <p:cNvGraphicFramePr>
            <a:graphicFrameLocks noChangeAspect="1"/>
          </p:cNvGraphicFramePr>
          <p:nvPr/>
        </p:nvGraphicFramePr>
        <p:xfrm>
          <a:off x="0" y="457200"/>
          <a:ext cx="114300" cy="219075"/>
        </p:xfrm>
        <a:graphic>
          <a:graphicData uri="http://schemas.openxmlformats.org/presentationml/2006/ole">
            <mc:AlternateContent xmlns:mc="http://schemas.openxmlformats.org/markup-compatibility/2006">
              <mc:Choice xmlns:v="urn:schemas-microsoft-com:vml" Requires="v">
                <p:oleObj spid="_x0000_s28833" name="Equação" r:id="rId3" imgW="114151" imgH="215619" progId="Equation.3">
                  <p:embed/>
                </p:oleObj>
              </mc:Choice>
              <mc:Fallback>
                <p:oleObj name="Equação" r:id="rId3" imgW="114151" imgH="215619" progId="Equation.3">
                  <p:embed/>
                  <p:pic>
                    <p:nvPicPr>
                      <p:cNvPr id="8397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200"/>
                        <a:ext cx="114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1" name="Rectangle 4"/>
          <p:cNvSpPr>
            <a:spLocks noChangeArrowheads="1"/>
          </p:cNvSpPr>
          <p:nvPr/>
        </p:nvSpPr>
        <p:spPr bwMode="auto">
          <a:xfrm>
            <a:off x="0" y="676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pt-BR" altLang="pt-BR" sz="1200" i="1">
                <a:solidFill>
                  <a:srgbClr val="FF0000"/>
                </a:solidFill>
                <a:ea typeface="Times New Roman" pitchFamily="18" charset="0"/>
                <a:cs typeface="Arial" charset="0"/>
              </a:rPr>
              <a:t> </a:t>
            </a:r>
            <a:endParaRPr lang="pt-BR" altLang="pt-BR" sz="900">
              <a:solidFill>
                <a:srgbClr val="000000"/>
              </a:solidFill>
              <a:latin typeface="Arial" charset="0"/>
              <a:ea typeface="Times New Roman" pitchFamily="18" charset="0"/>
              <a:cs typeface="Arial" charset="0"/>
            </a:endParaRPr>
          </a:p>
          <a:p>
            <a:pPr>
              <a:spcBef>
                <a:spcPct val="0"/>
              </a:spcBef>
              <a:buFontTx/>
              <a:buNone/>
            </a:pPr>
            <a:endParaRPr lang="pt-BR" altLang="pt-BR" sz="1800">
              <a:solidFill>
                <a:srgbClr val="000000"/>
              </a:solidFill>
              <a:latin typeface="Arial" charset="0"/>
              <a:ea typeface="Times New Roman" pitchFamily="18" charset="0"/>
              <a:cs typeface="Arial" charset="0"/>
            </a:endParaRPr>
          </a:p>
        </p:txBody>
      </p:sp>
      <p:sp>
        <p:nvSpPr>
          <p:cNvPr id="8397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3973"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3974" name="Rectangle 7"/>
          <p:cNvSpPr>
            <a:spLocks noChangeArrowheads="1"/>
          </p:cNvSpPr>
          <p:nvPr/>
        </p:nvSpPr>
        <p:spPr bwMode="auto">
          <a:xfrm>
            <a:off x="-4810125" y="1985963"/>
            <a:ext cx="46196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sp>
        <p:nvSpPr>
          <p:cNvPr id="83975" name="Rectangle 8"/>
          <p:cNvSpPr>
            <a:spLocks noChangeArrowheads="1"/>
          </p:cNvSpPr>
          <p:nvPr/>
        </p:nvSpPr>
        <p:spPr bwMode="auto">
          <a:xfrm>
            <a:off x="-4810125" y="1985963"/>
            <a:ext cx="4249737"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pt-BR" altLang="pt-BR" sz="1800">
              <a:solidFill>
                <a:srgbClr val="000000"/>
              </a:solidFill>
              <a:latin typeface="Arial" charset="0"/>
            </a:endParaRPr>
          </a:p>
        </p:txBody>
      </p:sp>
      <p:graphicFrame>
        <p:nvGraphicFramePr>
          <p:cNvPr id="83976"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834" name="Equation" r:id="rId5" imgW="114151" imgH="215619" progId="Equation.3">
                  <p:embed/>
                </p:oleObj>
              </mc:Choice>
              <mc:Fallback>
                <p:oleObj name="Equation" r:id="rId5" imgW="114151" imgH="215619" progId="Equation.3">
                  <p:embed/>
                  <p:pic>
                    <p:nvPicPr>
                      <p:cNvPr id="83976"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3977" name="Object 1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8835" name="Equation" r:id="rId6" imgW="114151" imgH="215619" progId="Equation.3">
                  <p:embed/>
                </p:oleObj>
              </mc:Choice>
              <mc:Fallback>
                <p:oleObj name="Equation" r:id="rId6" imgW="114151" imgH="215619" progId="Equation.3">
                  <p:embed/>
                  <p:pic>
                    <p:nvPicPr>
                      <p:cNvPr id="83977"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3978" name="Retângulo 1"/>
          <p:cNvSpPr>
            <a:spLocks noChangeArrowheads="1"/>
          </p:cNvSpPr>
          <p:nvPr/>
        </p:nvSpPr>
        <p:spPr bwMode="auto">
          <a:xfrm>
            <a:off x="341758" y="1074190"/>
            <a:ext cx="7920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360000" algn="just" eaLnBrk="1" hangingPunct="1">
              <a:lnSpc>
                <a:spcPct val="120000"/>
              </a:lnSpc>
              <a:spcBef>
                <a:spcPts val="0"/>
              </a:spcBef>
              <a:buFontTx/>
              <a:buNone/>
            </a:pPr>
            <a:r>
              <a:rPr lang="pt-BR" altLang="pt-BR" sz="1800" b="1" dirty="0">
                <a:solidFill>
                  <a:schemeClr val="accent2"/>
                </a:solidFill>
                <a:latin typeface="+mj-lt"/>
              </a:rPr>
              <a:t>Incerteza de Medição.</a:t>
            </a:r>
          </a:p>
          <a:p>
            <a:pPr marL="360000" algn="just" eaLnBrk="1" hangingPunct="1">
              <a:lnSpc>
                <a:spcPct val="120000"/>
              </a:lnSpc>
              <a:spcBef>
                <a:spcPts val="0"/>
              </a:spcBef>
              <a:buFontTx/>
              <a:buNone/>
            </a:pPr>
            <a:r>
              <a:rPr lang="pt-BR" altLang="pt-BR" sz="1800" dirty="0">
                <a:latin typeface="+mj-lt"/>
              </a:rPr>
              <a:t>A incerteza do resultado de uma medição reflete a falta de conhecimento exato do valor do mensurando. O resultado de uma medição, após correção dos efeitos sistemáticos reconhecidos, é ainda e tão somente uma </a:t>
            </a:r>
            <a:r>
              <a:rPr lang="pt-BR" altLang="pt-BR" sz="1800" i="1" dirty="0">
                <a:latin typeface="+mj-lt"/>
              </a:rPr>
              <a:t>estimativa </a:t>
            </a:r>
            <a:r>
              <a:rPr lang="pt-BR" altLang="pt-BR" sz="1800" dirty="0">
                <a:latin typeface="+mj-lt"/>
              </a:rPr>
              <a:t>do valor do mensurando oriunda da incerteza proveniente dos efeitos aleatórios e da correção imperfeita do resultado para efeitos sistemáticos.</a:t>
            </a:r>
          </a:p>
        </p:txBody>
      </p:sp>
      <p:sp>
        <p:nvSpPr>
          <p:cNvPr id="13" name="Rectangle 3">
            <a:extLst>
              <a:ext uri="{FF2B5EF4-FFF2-40B4-BE49-F238E27FC236}">
                <a16:creationId xmlns:a16="http://schemas.microsoft.com/office/drawing/2014/main" xmlns="" id="{8B751495-16A9-458E-A99E-A5411C5660C9}"/>
              </a:ext>
            </a:extLst>
          </p:cNvPr>
          <p:cNvSpPr txBox="1">
            <a:spLocks noChangeArrowheads="1"/>
          </p:cNvSpPr>
          <p:nvPr/>
        </p:nvSpPr>
        <p:spPr bwMode="auto">
          <a:xfrm>
            <a:off x="341758" y="3429000"/>
            <a:ext cx="7793839" cy="27552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indent="0" algn="just">
              <a:lnSpc>
                <a:spcPct val="120000"/>
              </a:lnSpc>
              <a:spcBef>
                <a:spcPts val="0"/>
              </a:spcBef>
              <a:buFontTx/>
              <a:buNone/>
            </a:pPr>
            <a:r>
              <a:rPr lang="pt-BR" altLang="pt-BR" sz="1800" dirty="0">
                <a:latin typeface="+mj-lt"/>
              </a:rPr>
              <a:t>Exemplo:</a:t>
            </a:r>
          </a:p>
          <a:p>
            <a:pPr marL="360000" indent="0" algn="just">
              <a:lnSpc>
                <a:spcPct val="120000"/>
              </a:lnSpc>
              <a:spcBef>
                <a:spcPts val="0"/>
              </a:spcBef>
              <a:buFontTx/>
              <a:buNone/>
            </a:pPr>
            <a:r>
              <a:rPr lang="pt-BR" altLang="pt-BR" sz="1800" dirty="0">
                <a:latin typeface="+mj-lt"/>
              </a:rPr>
              <a:t>O diâmetro de uma peça medida através de observações repetidas seja de 10,32 mm, com incerteza de 0,03 mm (considere que esse valor tenha sido calculado pelo laboratório), para uma </a:t>
            </a:r>
            <a:r>
              <a:rPr lang="pt-BR" altLang="pt-BR" sz="1800" b="1" dirty="0">
                <a:latin typeface="+mj-lt"/>
              </a:rPr>
              <a:t>probabilidade de abrangência de 95,45%</a:t>
            </a:r>
            <a:r>
              <a:rPr lang="pt-BR" altLang="pt-BR" sz="1800" dirty="0">
                <a:latin typeface="+mj-lt"/>
              </a:rPr>
              <a:t>. O diâmetro da peça será (</a:t>
            </a:r>
            <a:r>
              <a:rPr lang="pt-BR" altLang="pt-BR" sz="1800" b="1" dirty="0">
                <a:latin typeface="+mj-lt"/>
              </a:rPr>
              <a:t>10,32 ± 0,03</a:t>
            </a:r>
            <a:r>
              <a:rPr lang="pt-BR" altLang="pt-BR" sz="1800" dirty="0">
                <a:latin typeface="+mj-lt"/>
              </a:rPr>
              <a:t>) mm. </a:t>
            </a:r>
          </a:p>
          <a:p>
            <a:pPr marL="360000" indent="0" algn="just">
              <a:lnSpc>
                <a:spcPct val="120000"/>
              </a:lnSpc>
              <a:spcBef>
                <a:spcPts val="0"/>
              </a:spcBef>
              <a:buFontTx/>
              <a:buNone/>
            </a:pPr>
            <a:r>
              <a:rPr lang="pt-BR" altLang="pt-BR" sz="1800" dirty="0">
                <a:latin typeface="+mj-lt"/>
              </a:rPr>
              <a:t>Assim, com 95,45% de probabilidade, o intervalo de incerteza que vai desde 10,29 mm até 10,35 mm </a:t>
            </a:r>
            <a:r>
              <a:rPr lang="pt-BR" altLang="pt-BR" sz="1800" b="1" dirty="0">
                <a:latin typeface="+mj-lt"/>
              </a:rPr>
              <a:t>compreenderá o valor do diâmetro da peça</a:t>
            </a:r>
            <a:r>
              <a:rPr lang="pt-BR" altLang="pt-BR" sz="1800" dirty="0">
                <a:latin typeface="+mj-lt"/>
              </a:rPr>
              <a:t>, cuja melhor estimativa é de 10,32 mm.</a:t>
            </a:r>
          </a:p>
        </p:txBody>
      </p:sp>
      <p:sp>
        <p:nvSpPr>
          <p:cNvPr id="14" name="Título 1">
            <a:extLst>
              <a:ext uri="{FF2B5EF4-FFF2-40B4-BE49-F238E27FC236}">
                <a16:creationId xmlns:a16="http://schemas.microsoft.com/office/drawing/2014/main" xmlns="" id="{B8107C52-BB86-4A75-A093-8CDB95E766D2}"/>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Object 8"/>
          <p:cNvSpPr txBox="1"/>
          <p:nvPr/>
        </p:nvSpPr>
        <p:spPr bwMode="auto">
          <a:xfrm>
            <a:off x="0" y="457200"/>
            <a:ext cx="114300" cy="219075"/>
          </a:xfrm>
          <a:prstGeom prst="rect">
            <a:avLst/>
          </a:prstGeom>
          <a:noFill/>
        </p:spPr>
        <p:txBody>
          <a:bodyPr>
            <a:normAutofit fontScale="55000" lnSpcReduction="20000"/>
          </a:bodyPr>
          <a:lstStyle/>
          <a:p>
            <a:endParaRPr lang="pt-BR"/>
          </a:p>
        </p:txBody>
      </p:sp>
      <p:sp>
        <p:nvSpPr>
          <p:cNvPr id="40970" name="Rectangle 4"/>
          <p:cNvSpPr>
            <a:spLocks noChangeArrowheads="1"/>
          </p:cNvSpPr>
          <p:nvPr/>
        </p:nvSpPr>
        <p:spPr bwMode="auto">
          <a:xfrm>
            <a:off x="0" y="676275"/>
            <a:ext cx="9144000" cy="0"/>
          </a:xfrm>
          <a:prstGeom prst="rect">
            <a:avLst/>
          </a:prstGeom>
          <a:noFill/>
          <a:ln w="9525">
            <a:noFill/>
            <a:miter lim="800000"/>
            <a:headEnd/>
            <a:tailEnd/>
          </a:ln>
        </p:spPr>
        <p:txBody>
          <a:bodyPr wrap="none" anchor="ctr">
            <a:spAutoFit/>
          </a:bodyPr>
          <a:lstStyle/>
          <a:p>
            <a:r>
              <a:rPr lang="pt-BR" sz="1200" i="1">
                <a:solidFill>
                  <a:srgbClr val="FF0000"/>
                </a:solidFill>
                <a:latin typeface="Calibri" pitchFamily="34" charset="0"/>
                <a:ea typeface="Times New Roman" pitchFamily="18" charset="0"/>
                <a:cs typeface="Arial" charset="0"/>
              </a:rPr>
              <a:t> </a:t>
            </a:r>
            <a:endParaRPr lang="pt-BR" sz="900">
              <a:ea typeface="Times New Roman" pitchFamily="18" charset="0"/>
              <a:cs typeface="Arial" charset="0"/>
            </a:endParaRPr>
          </a:p>
          <a:p>
            <a:pPr eaLnBrk="0" hangingPunct="0"/>
            <a:endParaRPr lang="pt-BR">
              <a:ea typeface="Times New Roman" pitchFamily="18" charset="0"/>
              <a:cs typeface="Arial" charset="0"/>
            </a:endParaRPr>
          </a:p>
        </p:txBody>
      </p:sp>
      <p:sp>
        <p:nvSpPr>
          <p:cNvPr id="40971"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4097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pt-BR"/>
          </a:p>
        </p:txBody>
      </p:sp>
      <p:sp>
        <p:nvSpPr>
          <p:cNvPr id="10" name="Text Box 3"/>
          <p:cNvSpPr txBox="1">
            <a:spLocks noChangeArrowheads="1"/>
          </p:cNvSpPr>
          <p:nvPr/>
        </p:nvSpPr>
        <p:spPr bwMode="auto">
          <a:xfrm>
            <a:off x="367395" y="1352550"/>
            <a:ext cx="7920000" cy="4567404"/>
          </a:xfrm>
          <a:prstGeom prst="rect">
            <a:avLst/>
          </a:prstGeom>
          <a:noFill/>
          <a:ln w="9525">
            <a:noFill/>
            <a:miter lim="800000"/>
            <a:headEnd/>
            <a:tailEnd/>
          </a:ln>
        </p:spPr>
        <p:txBody>
          <a:bodyPr wrap="square">
            <a:spAutoFit/>
          </a:bodyPr>
          <a:lstStyle/>
          <a:p>
            <a:pPr marL="360000" algn="just">
              <a:lnSpc>
                <a:spcPct val="120000"/>
              </a:lnSpc>
              <a:spcAft>
                <a:spcPts val="1200"/>
              </a:spcAft>
              <a:buClr>
                <a:schemeClr val="folHlink"/>
              </a:buClr>
              <a:buSzPct val="90000"/>
              <a:buFont typeface="Wingdings" pitchFamily="2" charset="2"/>
              <a:buNone/>
              <a:defRPr/>
            </a:pPr>
            <a:r>
              <a:rPr lang="pt-BR" b="1" i="1" dirty="0">
                <a:solidFill>
                  <a:schemeClr val="accent2"/>
                </a:solidFill>
              </a:rPr>
              <a:t>Algarismos Significativos</a:t>
            </a:r>
          </a:p>
          <a:p>
            <a:pPr marL="360000" algn="just">
              <a:lnSpc>
                <a:spcPct val="120000"/>
              </a:lnSpc>
              <a:buClr>
                <a:schemeClr val="folHlink"/>
              </a:buClr>
              <a:buSzPct val="90000"/>
              <a:buFont typeface="Wingdings" pitchFamily="2" charset="2"/>
              <a:buNone/>
              <a:defRPr/>
            </a:pPr>
            <a:r>
              <a:rPr lang="pt-BR" dirty="0"/>
              <a:t>Os algarismos significativos de uma medida são os algarismos corretos (a contar do primeiro diferente de zero) e o último algarismo, que é o duvidoso.</a:t>
            </a:r>
          </a:p>
          <a:p>
            <a:pPr marL="360000" algn="just">
              <a:lnSpc>
                <a:spcPct val="120000"/>
              </a:lnSpc>
              <a:buClr>
                <a:schemeClr val="folHlink"/>
              </a:buClr>
              <a:buSzPct val="90000"/>
              <a:buFont typeface="Wingdings" pitchFamily="2" charset="2"/>
              <a:buNone/>
              <a:defRPr/>
            </a:pPr>
            <a:r>
              <a:rPr lang="pt-BR" dirty="0"/>
              <a:t>Exemplo:</a:t>
            </a:r>
          </a:p>
          <a:p>
            <a:pPr marL="358775" algn="just">
              <a:lnSpc>
                <a:spcPct val="120000"/>
              </a:lnSpc>
              <a:buClr>
                <a:schemeClr val="folHlink"/>
              </a:buClr>
              <a:buSzPct val="90000"/>
              <a:defRPr/>
            </a:pPr>
            <a:r>
              <a:rPr lang="pt-BR" dirty="0"/>
              <a:t>a) 0,045 kPa = 2 algarismos significativos</a:t>
            </a:r>
          </a:p>
          <a:p>
            <a:pPr marL="358775" algn="just">
              <a:lnSpc>
                <a:spcPct val="120000"/>
              </a:lnSpc>
              <a:buClr>
                <a:schemeClr val="folHlink"/>
              </a:buClr>
              <a:buSzPct val="90000"/>
              <a:defRPr/>
            </a:pPr>
            <a:r>
              <a:rPr lang="pt-BR" dirty="0"/>
              <a:t>b) 1,23 </a:t>
            </a:r>
            <a:r>
              <a:rPr lang="pt-BR" dirty="0" err="1"/>
              <a:t>psi</a:t>
            </a:r>
            <a:r>
              <a:rPr lang="pt-BR" dirty="0"/>
              <a:t> = 3 algarismos significativos</a:t>
            </a:r>
          </a:p>
          <a:p>
            <a:pPr marL="358775" algn="just">
              <a:lnSpc>
                <a:spcPct val="120000"/>
              </a:lnSpc>
              <a:buClr>
                <a:schemeClr val="folHlink"/>
              </a:buClr>
              <a:buSzPct val="90000"/>
              <a:defRPr/>
            </a:pPr>
            <a:r>
              <a:rPr lang="pt-BR" dirty="0"/>
              <a:t>c) 0,005 Mpa = 1 algarismos significativos</a:t>
            </a:r>
          </a:p>
          <a:p>
            <a:pPr marL="360000" algn="just">
              <a:lnSpc>
                <a:spcPct val="120000"/>
              </a:lnSpc>
              <a:buClr>
                <a:schemeClr val="folHlink"/>
              </a:buClr>
              <a:buSzPct val="90000"/>
              <a:defRPr/>
            </a:pPr>
            <a:endParaRPr lang="pt-BR" dirty="0"/>
          </a:p>
          <a:p>
            <a:pPr marL="360000" algn="just">
              <a:lnSpc>
                <a:spcPct val="120000"/>
              </a:lnSpc>
              <a:buClr>
                <a:schemeClr val="folHlink"/>
              </a:buClr>
              <a:buSzPct val="90000"/>
              <a:defRPr/>
            </a:pPr>
            <a:r>
              <a:rPr lang="pt-BR" dirty="0"/>
              <a:t>Segundo a EA 4/02, temos: </a:t>
            </a:r>
          </a:p>
          <a:p>
            <a:pPr marL="360000" algn="just">
              <a:lnSpc>
                <a:spcPct val="120000"/>
              </a:lnSpc>
              <a:buClr>
                <a:schemeClr val="folHlink"/>
              </a:buClr>
              <a:buSzPct val="90000"/>
              <a:defRPr/>
            </a:pPr>
            <a:r>
              <a:rPr lang="pt-BR" dirty="0"/>
              <a:t>O valor numérico da incerteza expandida deve ser apresentado com no máximo dois algarismos significativos. O valor numérico do resultado da medição, em sua forma final, deve ser arredondado para o último algarismo significativo do valor da incerteza expandida, atribuída ao resultado da medição. </a:t>
            </a:r>
          </a:p>
        </p:txBody>
      </p:sp>
      <p:sp>
        <p:nvSpPr>
          <p:cNvPr id="11" name="Título 1">
            <a:extLst>
              <a:ext uri="{FF2B5EF4-FFF2-40B4-BE49-F238E27FC236}">
                <a16:creationId xmlns:a16="http://schemas.microsoft.com/office/drawing/2014/main" xmlns="" id="{3C3085FF-F8B1-49BA-8D59-47896586090C}"/>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xmlns="" id="{C4B0644A-D3C3-492D-981B-CB9335CA0FAA}"/>
              </a:ext>
            </a:extLst>
          </p:cNvPr>
          <p:cNvSpPr txBox="1"/>
          <p:nvPr/>
        </p:nvSpPr>
        <p:spPr>
          <a:xfrm>
            <a:off x="5224111" y="3290915"/>
            <a:ext cx="3583858" cy="369332"/>
          </a:xfrm>
          <a:prstGeom prst="rect">
            <a:avLst/>
          </a:prstGeom>
          <a:noFill/>
        </p:spPr>
        <p:txBody>
          <a:bodyPr wrap="square" rtlCol="0">
            <a:spAutoFit/>
          </a:bodyPr>
          <a:lstStyle/>
          <a:p>
            <a:pPr algn="ctr"/>
            <a:r>
              <a:rPr lang="pt-BR" b="1" dirty="0">
                <a:solidFill>
                  <a:schemeClr val="accent1"/>
                </a:solidFill>
              </a:rPr>
              <a:t>www.metrologia.org.br </a:t>
            </a:r>
          </a:p>
        </p:txBody>
      </p:sp>
      <p:pic>
        <p:nvPicPr>
          <p:cNvPr id="6" name="Imagem 5"/>
          <p:cNvPicPr>
            <a:picLocks noChangeAspect="1"/>
          </p:cNvPicPr>
          <p:nvPr/>
        </p:nvPicPr>
        <p:blipFill>
          <a:blip r:embed="rId2"/>
          <a:stretch>
            <a:fillRect/>
          </a:stretch>
        </p:blipFill>
        <p:spPr>
          <a:xfrm>
            <a:off x="0" y="478151"/>
            <a:ext cx="9144000" cy="475260"/>
          </a:xfrm>
          <a:prstGeom prst="rect">
            <a:avLst/>
          </a:prstGeom>
        </p:spPr>
      </p:pic>
      <p:pic>
        <p:nvPicPr>
          <p:cNvPr id="5" name="Imagem 4"/>
          <p:cNvPicPr>
            <a:picLocks noChangeAspect="1"/>
          </p:cNvPicPr>
          <p:nvPr/>
        </p:nvPicPr>
        <p:blipFill>
          <a:blip r:embed="rId3"/>
          <a:stretch>
            <a:fillRect/>
          </a:stretch>
        </p:blipFill>
        <p:spPr>
          <a:xfrm>
            <a:off x="721939" y="1142845"/>
            <a:ext cx="4044228" cy="50348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57860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EBEB164D-54A1-4566-9EE6-0D0C5F6DAE95}"/>
              </a:ext>
            </a:extLst>
          </p:cNvPr>
          <p:cNvSpPr/>
          <p:nvPr/>
        </p:nvSpPr>
        <p:spPr>
          <a:xfrm>
            <a:off x="371214" y="1227373"/>
            <a:ext cx="7920000" cy="4235006"/>
          </a:xfrm>
          <a:prstGeom prst="rect">
            <a:avLst/>
          </a:prstGeom>
        </p:spPr>
        <p:txBody>
          <a:bodyPr wrap="square">
            <a:spAutoFit/>
          </a:bodyPr>
          <a:lstStyle/>
          <a:p>
            <a:pPr algn="just">
              <a:lnSpc>
                <a:spcPct val="120000"/>
              </a:lnSpc>
            </a:pPr>
            <a:r>
              <a:rPr lang="pt-BR" dirty="0">
                <a:solidFill>
                  <a:srgbClr val="242021"/>
                </a:solidFill>
              </a:rPr>
              <a:t>O resultado da medição está intrinsecamente ligado a essas definições. Só podemos comparar resultados que atendam as condições de repetibilidade ou reprodutibilidade</a:t>
            </a:r>
            <a:r>
              <a:rPr lang="pt-BR" dirty="0" smtClean="0">
                <a:solidFill>
                  <a:srgbClr val="242021"/>
                </a:solidFill>
              </a:rPr>
              <a:t>.</a:t>
            </a:r>
          </a:p>
          <a:p>
            <a:pPr algn="just">
              <a:lnSpc>
                <a:spcPct val="120000"/>
              </a:lnSpc>
            </a:pPr>
            <a:endParaRPr lang="pt-BR" dirty="0">
              <a:solidFill>
                <a:srgbClr val="242021"/>
              </a:solidFill>
            </a:endParaRPr>
          </a:p>
          <a:p>
            <a:pPr marL="342900" indent="-342900" algn="just">
              <a:lnSpc>
                <a:spcPct val="120000"/>
              </a:lnSpc>
              <a:spcAft>
                <a:spcPts val="1200"/>
              </a:spcAft>
              <a:buAutoNum type="alphaLcParenR"/>
            </a:pPr>
            <a:r>
              <a:rPr lang="pt-BR" b="1" dirty="0">
                <a:solidFill>
                  <a:schemeClr val="accent2"/>
                </a:solidFill>
              </a:rPr>
              <a:t>Condição de repetibilidade de medição</a:t>
            </a:r>
          </a:p>
          <a:p>
            <a:pPr algn="just">
              <a:lnSpc>
                <a:spcPct val="120000"/>
              </a:lnSpc>
            </a:pPr>
            <a:r>
              <a:rPr lang="pt-BR" dirty="0"/>
              <a:t>Segundo o Vocabulário Internacional de Metrologia (VIM, 2012), a </a:t>
            </a:r>
            <a:r>
              <a:rPr lang="pt-BR" b="1" dirty="0"/>
              <a:t>condição de repetibilidade de medição </a:t>
            </a:r>
            <a:r>
              <a:rPr lang="pt-BR" dirty="0"/>
              <a:t>é definida da seguinte forma:</a:t>
            </a:r>
          </a:p>
          <a:p>
            <a:pPr algn="just">
              <a:lnSpc>
                <a:spcPct val="120000"/>
              </a:lnSpc>
            </a:pPr>
            <a:r>
              <a:rPr lang="pt-BR" dirty="0"/>
              <a:t>Condição de </a:t>
            </a:r>
            <a:r>
              <a:rPr lang="pt-BR" b="1" dirty="0"/>
              <a:t>medição </a:t>
            </a:r>
            <a:r>
              <a:rPr lang="pt-BR" dirty="0"/>
              <a:t>num conjunto de condições, as quais incluem o mesmo</a:t>
            </a:r>
            <a:br>
              <a:rPr lang="pt-BR" dirty="0"/>
            </a:br>
            <a:r>
              <a:rPr lang="pt-BR" b="1" dirty="0"/>
              <a:t>procedimento de medição</a:t>
            </a:r>
            <a:r>
              <a:rPr lang="pt-BR" dirty="0"/>
              <a:t>, os mesmos operadores, o mesmo </a:t>
            </a:r>
            <a:r>
              <a:rPr lang="pt-BR" b="1" dirty="0"/>
              <a:t>sistema de medição</a:t>
            </a:r>
            <a:r>
              <a:rPr lang="pt-BR" dirty="0"/>
              <a:t>, as mesmas </a:t>
            </a:r>
            <a:r>
              <a:rPr lang="pt-BR" b="1" dirty="0"/>
              <a:t>condições de operação </a:t>
            </a:r>
            <a:r>
              <a:rPr lang="pt-BR" dirty="0"/>
              <a:t>e o </a:t>
            </a:r>
            <a:r>
              <a:rPr lang="pt-BR" b="1" dirty="0"/>
              <a:t>mesmo local</a:t>
            </a:r>
            <a:r>
              <a:rPr lang="pt-BR" dirty="0"/>
              <a:t>, assim como medições repetidas no </a:t>
            </a:r>
            <a:r>
              <a:rPr lang="pt-BR" b="1" dirty="0"/>
              <a:t>mesmo objeto </a:t>
            </a:r>
            <a:r>
              <a:rPr lang="pt-BR" dirty="0"/>
              <a:t>ou em objetos similares durante um curto período</a:t>
            </a:r>
            <a:br>
              <a:rPr lang="pt-BR" dirty="0"/>
            </a:br>
            <a:r>
              <a:rPr lang="pt-BR" dirty="0"/>
              <a:t>de tempo.</a:t>
            </a:r>
          </a:p>
        </p:txBody>
      </p:sp>
      <p:sp>
        <p:nvSpPr>
          <p:cNvPr id="6" name="Título 1">
            <a:extLst>
              <a:ext uri="{FF2B5EF4-FFF2-40B4-BE49-F238E27FC236}">
                <a16:creationId xmlns:a16="http://schemas.microsoft.com/office/drawing/2014/main" xmlns="" id="{3A3A5457-1A99-4BF3-A3F7-1F6A9286059E}"/>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6488235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EBEB164D-54A1-4566-9EE6-0D0C5F6DAE95}"/>
              </a:ext>
            </a:extLst>
          </p:cNvPr>
          <p:cNvSpPr/>
          <p:nvPr/>
        </p:nvSpPr>
        <p:spPr>
          <a:xfrm>
            <a:off x="558025" y="1442526"/>
            <a:ext cx="7920000" cy="4758226"/>
          </a:xfrm>
          <a:prstGeom prst="rect">
            <a:avLst/>
          </a:prstGeom>
        </p:spPr>
        <p:txBody>
          <a:bodyPr wrap="square">
            <a:spAutoFit/>
          </a:bodyPr>
          <a:lstStyle/>
          <a:p>
            <a:pPr algn="just">
              <a:lnSpc>
                <a:spcPct val="120000"/>
              </a:lnSpc>
              <a:spcAft>
                <a:spcPts val="1200"/>
              </a:spcAft>
            </a:pPr>
            <a:r>
              <a:rPr lang="pt-BR" b="1" dirty="0">
                <a:solidFill>
                  <a:schemeClr val="accent2"/>
                </a:solidFill>
              </a:rPr>
              <a:t>b) Repetibilidade de medição</a:t>
            </a:r>
          </a:p>
          <a:p>
            <a:pPr algn="just">
              <a:lnSpc>
                <a:spcPct val="120000"/>
              </a:lnSpc>
            </a:pPr>
            <a:r>
              <a:rPr lang="pt-BR" dirty="0"/>
              <a:t>O VIM (2012) apresenta a definição a seguir para </a:t>
            </a:r>
            <a:r>
              <a:rPr lang="pt-BR" b="1" dirty="0"/>
              <a:t>repetibilidade de medição</a:t>
            </a:r>
            <a:r>
              <a:rPr lang="pt-BR" dirty="0"/>
              <a:t>: “</a:t>
            </a:r>
            <a:r>
              <a:rPr lang="pt-BR" b="1" dirty="0"/>
              <a:t>Precisão de medição sob um conjunto de condições de repetibilidade</a:t>
            </a:r>
            <a:r>
              <a:rPr lang="pt-BR" dirty="0"/>
              <a:t>”.</a:t>
            </a:r>
          </a:p>
          <a:p>
            <a:pPr algn="just">
              <a:lnSpc>
                <a:spcPct val="120000"/>
              </a:lnSpc>
            </a:pPr>
            <a:endParaRPr lang="pt-BR" dirty="0"/>
          </a:p>
          <a:p>
            <a:pPr algn="just">
              <a:lnSpc>
                <a:spcPct val="120000"/>
              </a:lnSpc>
              <a:spcAft>
                <a:spcPts val="1200"/>
              </a:spcAft>
            </a:pPr>
            <a:r>
              <a:rPr lang="pt-BR" b="1" dirty="0">
                <a:solidFill>
                  <a:schemeClr val="accent2"/>
                </a:solidFill>
              </a:rPr>
              <a:t>c) Condição de Reprodutibilidade de Medição</a:t>
            </a:r>
          </a:p>
          <a:p>
            <a:pPr algn="just">
              <a:lnSpc>
                <a:spcPct val="120000"/>
              </a:lnSpc>
            </a:pPr>
            <a:r>
              <a:rPr lang="pt-BR" dirty="0"/>
              <a:t>Novamente, de acordo com o VIM (2012), a definição de </a:t>
            </a:r>
            <a:r>
              <a:rPr lang="pt-BR" b="1" dirty="0"/>
              <a:t>condição de reprodutibilidade de medição </a:t>
            </a:r>
            <a:r>
              <a:rPr lang="pt-BR" dirty="0"/>
              <a:t>é: Condição de </a:t>
            </a:r>
            <a:r>
              <a:rPr lang="pt-BR" b="1" dirty="0"/>
              <a:t>medição </a:t>
            </a:r>
            <a:r>
              <a:rPr lang="pt-BR" dirty="0"/>
              <a:t>num conjunto de condições, as quais incluem </a:t>
            </a:r>
            <a:r>
              <a:rPr lang="pt-BR" b="1" dirty="0"/>
              <a:t>diferentes locais</a:t>
            </a:r>
            <a:r>
              <a:rPr lang="pt-BR" dirty="0"/>
              <a:t>, </a:t>
            </a:r>
            <a:r>
              <a:rPr lang="pt-BR" b="1" dirty="0"/>
              <a:t>diferentes operadores</a:t>
            </a:r>
            <a:r>
              <a:rPr lang="pt-BR" dirty="0"/>
              <a:t>, </a:t>
            </a:r>
            <a:r>
              <a:rPr lang="pt-BR" b="1" dirty="0"/>
              <a:t>diferentes sistemas de medição </a:t>
            </a:r>
            <a:r>
              <a:rPr lang="pt-BR" dirty="0"/>
              <a:t>e medições repetidas no mesmo objeto ou em objetos similares.</a:t>
            </a:r>
          </a:p>
          <a:p>
            <a:pPr algn="just">
              <a:lnSpc>
                <a:spcPct val="120000"/>
              </a:lnSpc>
            </a:pPr>
            <a:endParaRPr lang="pt-BR" dirty="0"/>
          </a:p>
          <a:p>
            <a:pPr algn="just">
              <a:lnSpc>
                <a:spcPct val="120000"/>
              </a:lnSpc>
            </a:pPr>
            <a:r>
              <a:rPr lang="pt-BR" sz="1400" dirty="0"/>
              <a:t>NOTA 1: Os diferentes sistemas de medição podem utilizar </a:t>
            </a:r>
            <a:r>
              <a:rPr lang="pt-BR" sz="1400" b="1" dirty="0"/>
              <a:t>procedimentos de medição </a:t>
            </a:r>
            <a:r>
              <a:rPr lang="pt-BR" sz="1400" dirty="0"/>
              <a:t>diferentes.</a:t>
            </a:r>
          </a:p>
          <a:p>
            <a:pPr algn="just">
              <a:lnSpc>
                <a:spcPct val="120000"/>
              </a:lnSpc>
            </a:pPr>
            <a:endParaRPr lang="pt-BR" sz="1400" dirty="0"/>
          </a:p>
          <a:p>
            <a:pPr algn="just">
              <a:lnSpc>
                <a:spcPct val="120000"/>
              </a:lnSpc>
            </a:pPr>
            <a:r>
              <a:rPr lang="pt-BR" sz="1400" dirty="0"/>
              <a:t>NOTA 2: Na medida do possível, é conveniente que sejam especificadas as condições que mudaram e aquelas que não.</a:t>
            </a:r>
          </a:p>
        </p:txBody>
      </p:sp>
      <p:sp>
        <p:nvSpPr>
          <p:cNvPr id="6" name="Título 1">
            <a:extLst>
              <a:ext uri="{FF2B5EF4-FFF2-40B4-BE49-F238E27FC236}">
                <a16:creationId xmlns:a16="http://schemas.microsoft.com/office/drawing/2014/main" xmlns="" id="{E32DD551-A085-4018-8C14-E19B030F746A}"/>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102498546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xmlns="" id="{EBEB164D-54A1-4566-9EE6-0D0C5F6DAE95}"/>
              </a:ext>
            </a:extLst>
          </p:cNvPr>
          <p:cNvSpPr/>
          <p:nvPr/>
        </p:nvSpPr>
        <p:spPr>
          <a:xfrm>
            <a:off x="558025" y="1629504"/>
            <a:ext cx="7920000" cy="3902607"/>
          </a:xfrm>
          <a:prstGeom prst="rect">
            <a:avLst/>
          </a:prstGeom>
        </p:spPr>
        <p:txBody>
          <a:bodyPr wrap="square">
            <a:spAutoFit/>
          </a:bodyPr>
          <a:lstStyle/>
          <a:p>
            <a:pPr algn="just">
              <a:lnSpc>
                <a:spcPct val="120000"/>
              </a:lnSpc>
            </a:pPr>
            <a:r>
              <a:rPr lang="pt-BR" dirty="0"/>
              <a:t>Nas exportações é muito comum ocorrerem medições em condições de reprodutibilidade, já que não é possível que o produto seja acompanhado pelo mesmo operador, no mesmo local, seguindo o mesmo sistema de medição.</a:t>
            </a:r>
          </a:p>
          <a:p>
            <a:pPr algn="just">
              <a:lnSpc>
                <a:spcPct val="120000"/>
              </a:lnSpc>
            </a:pPr>
            <a:endParaRPr lang="pt-BR" dirty="0"/>
          </a:p>
          <a:p>
            <a:pPr algn="just">
              <a:lnSpc>
                <a:spcPct val="120000"/>
              </a:lnSpc>
              <a:spcAft>
                <a:spcPts val="1200"/>
              </a:spcAft>
            </a:pPr>
            <a:r>
              <a:rPr lang="pt-BR" b="1" dirty="0">
                <a:solidFill>
                  <a:schemeClr val="accent2"/>
                </a:solidFill>
              </a:rPr>
              <a:t>d) Reprodutibilidade de medição</a:t>
            </a:r>
          </a:p>
          <a:p>
            <a:pPr algn="just">
              <a:lnSpc>
                <a:spcPct val="120000"/>
              </a:lnSpc>
            </a:pPr>
            <a:r>
              <a:rPr lang="pt-BR" dirty="0"/>
              <a:t>A definição de </a:t>
            </a:r>
            <a:r>
              <a:rPr lang="pt-BR" b="1" dirty="0"/>
              <a:t>reprodutibilidade de medição</a:t>
            </a:r>
            <a:r>
              <a:rPr lang="pt-BR" dirty="0"/>
              <a:t>, segundo o VIM (2012), é a seguinte:</a:t>
            </a:r>
            <a:br>
              <a:rPr lang="pt-BR" dirty="0"/>
            </a:br>
            <a:r>
              <a:rPr lang="pt-BR" dirty="0"/>
              <a:t>“</a:t>
            </a:r>
            <a:r>
              <a:rPr lang="pt-BR" b="1" dirty="0"/>
              <a:t>Precisão de medição </a:t>
            </a:r>
            <a:r>
              <a:rPr lang="pt-BR" dirty="0"/>
              <a:t>conforme um conjunto de </a:t>
            </a:r>
            <a:r>
              <a:rPr lang="pt-BR" b="1" dirty="0"/>
              <a:t>condições de reprodutibilidade</a:t>
            </a:r>
            <a:r>
              <a:rPr lang="pt-BR" dirty="0"/>
              <a:t>”.</a:t>
            </a:r>
          </a:p>
          <a:p>
            <a:pPr algn="just">
              <a:lnSpc>
                <a:spcPct val="120000"/>
              </a:lnSpc>
            </a:pPr>
            <a:endParaRPr lang="pt-BR" dirty="0"/>
          </a:p>
          <a:p>
            <a:pPr algn="just">
              <a:lnSpc>
                <a:spcPct val="120000"/>
              </a:lnSpc>
            </a:pPr>
            <a:r>
              <a:rPr lang="pt-BR" dirty="0"/>
              <a:t>No caso de exportações, a reprodutibilidade de medição verificará a variabilidade das medições entre lugares ou países. Essa variabilidade deve estar dentro de critérios  previamente estabelecidos em contrato. </a:t>
            </a:r>
          </a:p>
        </p:txBody>
      </p:sp>
      <p:sp>
        <p:nvSpPr>
          <p:cNvPr id="6" name="Título 1">
            <a:extLst>
              <a:ext uri="{FF2B5EF4-FFF2-40B4-BE49-F238E27FC236}">
                <a16:creationId xmlns:a16="http://schemas.microsoft.com/office/drawing/2014/main" xmlns="" id="{41F41AFD-E6C1-4488-A3DE-EEE8AEE94496}"/>
              </a:ext>
            </a:extLst>
          </p:cNvPr>
          <p:cNvSpPr txBox="1">
            <a:spLocks/>
          </p:cNvSpPr>
          <p:nvPr/>
        </p:nvSpPr>
        <p:spPr>
          <a:xfrm>
            <a:off x="179388" y="119063"/>
            <a:ext cx="8677275" cy="788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60000"/>
            <a:r>
              <a:rPr lang="pt-BR" sz="2400" b="1" dirty="0">
                <a:solidFill>
                  <a:schemeClr val="accent1"/>
                </a:solidFill>
              </a:rPr>
              <a:t>4. DEFINIÇÕES E CONCEITOS BÁSICOS: </a:t>
            </a:r>
            <a:br>
              <a:rPr lang="pt-BR" sz="2400" b="1" dirty="0">
                <a:solidFill>
                  <a:schemeClr val="accent1"/>
                </a:solidFill>
              </a:rPr>
            </a:br>
            <a:r>
              <a:rPr lang="pt-BR" sz="2400" b="1" dirty="0">
                <a:solidFill>
                  <a:schemeClr val="accent1"/>
                </a:solidFill>
              </a:rPr>
              <a:t>VOCABULÁRIO INTERNACIONAL DE METROLOGIA </a:t>
            </a:r>
          </a:p>
        </p:txBody>
      </p:sp>
    </p:spTree>
    <p:extLst>
      <p:ext uri="{BB962C8B-B14F-4D97-AF65-F5344CB8AC3E}">
        <p14:creationId xmlns:p14="http://schemas.microsoft.com/office/powerpoint/2010/main" val="146187213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9BC1D-CB57-4FBA-9517-AA13AE72D2EB}"/>
              </a:ext>
            </a:extLst>
          </p:cNvPr>
          <p:cNvSpPr>
            <a:spLocks noGrp="1"/>
          </p:cNvSpPr>
          <p:nvPr>
            <p:ph type="title"/>
          </p:nvPr>
        </p:nvSpPr>
        <p:spPr/>
        <p:txBody>
          <a:bodyPr>
            <a:noAutofit/>
          </a:bodyPr>
          <a:lstStyle/>
          <a:p>
            <a:r>
              <a:rPr lang="pt-BR" sz="2400" b="1" cap="all" dirty="0">
                <a:latin typeface="+mn-lt"/>
              </a:rPr>
              <a:t>exercícios </a:t>
            </a:r>
          </a:p>
        </p:txBody>
      </p:sp>
      <p:sp>
        <p:nvSpPr>
          <p:cNvPr id="3" name="Retângulo 2">
            <a:extLst>
              <a:ext uri="{FF2B5EF4-FFF2-40B4-BE49-F238E27FC236}">
                <a16:creationId xmlns:a16="http://schemas.microsoft.com/office/drawing/2014/main" xmlns="" id="{A24BD245-B038-4DF9-9F8A-FB3F9BBE51E4}"/>
              </a:ext>
            </a:extLst>
          </p:cNvPr>
          <p:cNvSpPr/>
          <p:nvPr/>
        </p:nvSpPr>
        <p:spPr>
          <a:xfrm>
            <a:off x="568058" y="1184700"/>
            <a:ext cx="7920000" cy="923330"/>
          </a:xfrm>
          <a:prstGeom prst="rect">
            <a:avLst/>
          </a:prstGeom>
        </p:spPr>
        <p:txBody>
          <a:bodyPr wrap="square">
            <a:spAutoFit/>
          </a:bodyPr>
          <a:lstStyle/>
          <a:p>
            <a:pPr algn="just"/>
            <a:r>
              <a:rPr lang="pt-BR" dirty="0">
                <a:solidFill>
                  <a:srgbClr val="242021"/>
                </a:solidFill>
              </a:rPr>
              <a:t>4.3 Um resistor elétrico padrão, cujo valor é (10,000 ± 0,005) ohms, foi medido com dois multímetros, sob as mesmas condições de repetibilidade. Os resultados encontram-se na Tabela abaixo.</a:t>
            </a:r>
          </a:p>
        </p:txBody>
      </p:sp>
      <p:pic>
        <p:nvPicPr>
          <p:cNvPr id="5" name="Imagem 4">
            <a:extLst>
              <a:ext uri="{FF2B5EF4-FFF2-40B4-BE49-F238E27FC236}">
                <a16:creationId xmlns:a16="http://schemas.microsoft.com/office/drawing/2014/main" xmlns="" id="{C869C053-4743-47DE-908D-FB6CE3DADA9A}"/>
              </a:ext>
            </a:extLst>
          </p:cNvPr>
          <p:cNvPicPr>
            <a:picLocks noChangeAspect="1"/>
          </p:cNvPicPr>
          <p:nvPr/>
        </p:nvPicPr>
        <p:blipFill>
          <a:blip r:embed="rId2"/>
          <a:stretch>
            <a:fillRect/>
          </a:stretch>
        </p:blipFill>
        <p:spPr>
          <a:xfrm>
            <a:off x="1761818" y="2284357"/>
            <a:ext cx="5295900" cy="733425"/>
          </a:xfrm>
          <a:prstGeom prst="rect">
            <a:avLst/>
          </a:prstGeom>
        </p:spPr>
      </p:pic>
      <p:sp>
        <p:nvSpPr>
          <p:cNvPr id="6" name="Retângulo 5">
            <a:extLst>
              <a:ext uri="{FF2B5EF4-FFF2-40B4-BE49-F238E27FC236}">
                <a16:creationId xmlns:a16="http://schemas.microsoft.com/office/drawing/2014/main" xmlns="" id="{D1E01040-68A8-476C-8518-8D5DD64EAAE4}"/>
              </a:ext>
            </a:extLst>
          </p:cNvPr>
          <p:cNvSpPr/>
          <p:nvPr/>
        </p:nvSpPr>
        <p:spPr>
          <a:xfrm>
            <a:off x="568058" y="3319615"/>
            <a:ext cx="8436078" cy="1477328"/>
          </a:xfrm>
          <a:prstGeom prst="rect">
            <a:avLst/>
          </a:prstGeom>
        </p:spPr>
        <p:txBody>
          <a:bodyPr wrap="square">
            <a:spAutoFit/>
          </a:bodyPr>
          <a:lstStyle/>
          <a:p>
            <a:r>
              <a:rPr lang="pt-BR" dirty="0" smtClean="0">
                <a:solidFill>
                  <a:srgbClr val="242021"/>
                </a:solidFill>
                <a:latin typeface="+mj-lt"/>
              </a:rPr>
              <a:t>Com base nos resultados da Tabela, responda:</a:t>
            </a:r>
            <a:br>
              <a:rPr lang="pt-BR" dirty="0" smtClean="0">
                <a:solidFill>
                  <a:srgbClr val="242021"/>
                </a:solidFill>
                <a:latin typeface="+mj-lt"/>
              </a:rPr>
            </a:br>
            <a:r>
              <a:rPr lang="pt-BR" dirty="0">
                <a:solidFill>
                  <a:srgbClr val="242021"/>
                </a:solidFill>
                <a:latin typeface="+mj-lt"/>
              </a:rPr>
              <a:t/>
            </a:r>
            <a:br>
              <a:rPr lang="pt-BR" dirty="0">
                <a:solidFill>
                  <a:srgbClr val="242021"/>
                </a:solidFill>
                <a:latin typeface="+mj-lt"/>
              </a:rPr>
            </a:br>
            <a:r>
              <a:rPr lang="pt-BR" dirty="0">
                <a:latin typeface="+mj-lt"/>
              </a:rPr>
              <a:t>a</a:t>
            </a:r>
            <a:r>
              <a:rPr lang="pt-BR" dirty="0" smtClean="0">
                <a:latin typeface="+mj-lt"/>
              </a:rPr>
              <a:t>) </a:t>
            </a:r>
            <a:r>
              <a:rPr lang="pt-BR" dirty="0">
                <a:solidFill>
                  <a:srgbClr val="242021"/>
                </a:solidFill>
                <a:latin typeface="+mj-lt"/>
              </a:rPr>
              <a:t>Qual o multímetro mais preciso? Justifique sua resposta.</a:t>
            </a:r>
            <a:br>
              <a:rPr lang="pt-BR" dirty="0">
                <a:solidFill>
                  <a:srgbClr val="242021"/>
                </a:solidFill>
                <a:latin typeface="+mj-lt"/>
              </a:rPr>
            </a:br>
            <a:r>
              <a:rPr lang="pt-BR" dirty="0" smtClean="0">
                <a:latin typeface="+mj-lt"/>
              </a:rPr>
              <a:t>b) </a:t>
            </a:r>
            <a:r>
              <a:rPr lang="pt-BR" dirty="0" smtClean="0">
                <a:solidFill>
                  <a:srgbClr val="242021"/>
                </a:solidFill>
                <a:latin typeface="+mj-lt"/>
              </a:rPr>
              <a:t>Qual </a:t>
            </a:r>
            <a:r>
              <a:rPr lang="pt-BR" dirty="0">
                <a:solidFill>
                  <a:srgbClr val="242021"/>
                </a:solidFill>
                <a:latin typeface="+mj-lt"/>
              </a:rPr>
              <a:t>o multímetro mais exato? Justifique sua resposta.</a:t>
            </a:r>
            <a:r>
              <a:rPr lang="pt-BR" dirty="0">
                <a:latin typeface="+mj-lt"/>
              </a:rPr>
              <a:t> </a:t>
            </a:r>
            <a:br>
              <a:rPr lang="pt-BR" dirty="0">
                <a:latin typeface="+mj-lt"/>
              </a:rPr>
            </a:br>
            <a:endParaRPr lang="pt-BR" dirty="0">
              <a:latin typeface="+mj-lt"/>
            </a:endParaRPr>
          </a:p>
        </p:txBody>
      </p:sp>
    </p:spTree>
    <p:extLst>
      <p:ext uri="{BB962C8B-B14F-4D97-AF65-F5344CB8AC3E}">
        <p14:creationId xmlns:p14="http://schemas.microsoft.com/office/powerpoint/2010/main" val="15334843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9BC1D-CB57-4FBA-9517-AA13AE72D2EB}"/>
              </a:ext>
            </a:extLst>
          </p:cNvPr>
          <p:cNvSpPr>
            <a:spLocks noGrp="1"/>
          </p:cNvSpPr>
          <p:nvPr>
            <p:ph type="title"/>
          </p:nvPr>
        </p:nvSpPr>
        <p:spPr/>
        <p:txBody>
          <a:bodyPr>
            <a:noAutofit/>
          </a:bodyPr>
          <a:lstStyle/>
          <a:p>
            <a:r>
              <a:rPr lang="pt-BR" sz="2400" b="1" cap="all" dirty="0">
                <a:latin typeface="+mn-lt"/>
              </a:rPr>
              <a:t>exercícios </a:t>
            </a:r>
          </a:p>
        </p:txBody>
      </p:sp>
      <p:pic>
        <p:nvPicPr>
          <p:cNvPr id="4" name="Imagem 3">
            <a:extLst>
              <a:ext uri="{FF2B5EF4-FFF2-40B4-BE49-F238E27FC236}">
                <a16:creationId xmlns:a16="http://schemas.microsoft.com/office/drawing/2014/main" xmlns="" id="{7BB9A7E9-1566-4C2E-9276-709E60BD404E}"/>
              </a:ext>
            </a:extLst>
          </p:cNvPr>
          <p:cNvPicPr>
            <a:picLocks noChangeAspect="1"/>
          </p:cNvPicPr>
          <p:nvPr/>
        </p:nvPicPr>
        <p:blipFill>
          <a:blip r:embed="rId2"/>
          <a:stretch>
            <a:fillRect/>
          </a:stretch>
        </p:blipFill>
        <p:spPr>
          <a:xfrm>
            <a:off x="601358" y="2105924"/>
            <a:ext cx="7448550" cy="2352675"/>
          </a:xfrm>
          <a:prstGeom prst="rect">
            <a:avLst/>
          </a:prstGeom>
        </p:spPr>
      </p:pic>
      <p:sp>
        <p:nvSpPr>
          <p:cNvPr id="8" name="Retângulo 7">
            <a:extLst>
              <a:ext uri="{FF2B5EF4-FFF2-40B4-BE49-F238E27FC236}">
                <a16:creationId xmlns:a16="http://schemas.microsoft.com/office/drawing/2014/main" xmlns="" id="{D0CB75A8-338A-4DD3-9312-06A591DFA8BD}"/>
              </a:ext>
            </a:extLst>
          </p:cNvPr>
          <p:cNvSpPr/>
          <p:nvPr/>
        </p:nvSpPr>
        <p:spPr>
          <a:xfrm>
            <a:off x="568058" y="4566019"/>
            <a:ext cx="8347587" cy="1399742"/>
          </a:xfrm>
          <a:prstGeom prst="rect">
            <a:avLst/>
          </a:prstGeom>
        </p:spPr>
        <p:txBody>
          <a:bodyPr wrap="square">
            <a:spAutoFit/>
          </a:bodyPr>
          <a:lstStyle/>
          <a:p>
            <a:pPr>
              <a:lnSpc>
                <a:spcPct val="120000"/>
              </a:lnSpc>
            </a:pPr>
            <a:r>
              <a:rPr lang="pt-BR" dirty="0"/>
              <a:t>a) Em qual ponto a balança é mais exata? Justifique.</a:t>
            </a:r>
            <a:br>
              <a:rPr lang="pt-BR" dirty="0"/>
            </a:br>
            <a:r>
              <a:rPr lang="pt-BR" dirty="0"/>
              <a:t>b) Em qual ponto a balança é mais inexata? Justifique.</a:t>
            </a:r>
            <a:br>
              <a:rPr lang="pt-BR" dirty="0"/>
            </a:br>
            <a:r>
              <a:rPr lang="pt-BR" dirty="0"/>
              <a:t>c) Ao medirmos três vezes o valor de uma massa </a:t>
            </a:r>
            <a:r>
              <a:rPr lang="pt-BR" b="1" dirty="0"/>
              <a:t>M </a:t>
            </a:r>
            <a:r>
              <a:rPr lang="pt-BR" dirty="0"/>
              <a:t>nessa balança, encontramos o seguinte: 5,003 g; 5,004 g; 5,005 g. Determine o valor médio corrigido da massa </a:t>
            </a:r>
            <a:r>
              <a:rPr lang="pt-BR" b="1" dirty="0"/>
              <a:t>M</a:t>
            </a:r>
            <a:r>
              <a:rPr lang="pt-BR" dirty="0"/>
              <a:t>. </a:t>
            </a:r>
          </a:p>
        </p:txBody>
      </p:sp>
      <p:sp>
        <p:nvSpPr>
          <p:cNvPr id="5" name="Retângulo 4">
            <a:extLst>
              <a:ext uri="{FF2B5EF4-FFF2-40B4-BE49-F238E27FC236}">
                <a16:creationId xmlns:a16="http://schemas.microsoft.com/office/drawing/2014/main" xmlns="" id="{155092B2-42CB-464F-89A3-B400EB0CAA1E}"/>
              </a:ext>
            </a:extLst>
          </p:cNvPr>
          <p:cNvSpPr/>
          <p:nvPr/>
        </p:nvSpPr>
        <p:spPr>
          <a:xfrm>
            <a:off x="568058" y="1075174"/>
            <a:ext cx="7920000" cy="923330"/>
          </a:xfrm>
          <a:prstGeom prst="rect">
            <a:avLst/>
          </a:prstGeom>
        </p:spPr>
        <p:txBody>
          <a:bodyPr wrap="square">
            <a:spAutoFit/>
          </a:bodyPr>
          <a:lstStyle/>
          <a:p>
            <a:pPr algn="just"/>
            <a:r>
              <a:rPr lang="pt-BR" dirty="0">
                <a:solidFill>
                  <a:srgbClr val="242021"/>
                </a:solidFill>
              </a:rPr>
              <a:t>4.4 Uma balança digital, de resolução 0,001 g, foi calibrada usando-se como padrão um jogo de massa padrão classe E2. O resultado parcial da calibração encontra-se na Tabela a seguir. Com base nessas informações, responda o que se pede.</a:t>
            </a:r>
          </a:p>
        </p:txBody>
      </p:sp>
    </p:spTree>
    <p:extLst>
      <p:ext uri="{BB962C8B-B14F-4D97-AF65-F5344CB8AC3E}">
        <p14:creationId xmlns:p14="http://schemas.microsoft.com/office/powerpoint/2010/main" val="14714337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9BC1D-CB57-4FBA-9517-AA13AE72D2EB}"/>
              </a:ext>
            </a:extLst>
          </p:cNvPr>
          <p:cNvSpPr>
            <a:spLocks noGrp="1"/>
          </p:cNvSpPr>
          <p:nvPr>
            <p:ph type="title"/>
          </p:nvPr>
        </p:nvSpPr>
        <p:spPr/>
        <p:txBody>
          <a:bodyPr>
            <a:noAutofit/>
          </a:bodyPr>
          <a:lstStyle/>
          <a:p>
            <a:r>
              <a:rPr lang="pt-BR" sz="2400" b="1" cap="all" dirty="0">
                <a:latin typeface="+mn-lt"/>
              </a:rPr>
              <a:t>exercícios </a:t>
            </a:r>
          </a:p>
        </p:txBody>
      </p:sp>
      <p:sp>
        <p:nvSpPr>
          <p:cNvPr id="8" name="Retângulo 7">
            <a:extLst>
              <a:ext uri="{FF2B5EF4-FFF2-40B4-BE49-F238E27FC236}">
                <a16:creationId xmlns:a16="http://schemas.microsoft.com/office/drawing/2014/main" xmlns="" id="{D0CB75A8-338A-4DD3-9312-06A591DFA8BD}"/>
              </a:ext>
            </a:extLst>
          </p:cNvPr>
          <p:cNvSpPr/>
          <p:nvPr/>
        </p:nvSpPr>
        <p:spPr>
          <a:xfrm>
            <a:off x="584708" y="1974236"/>
            <a:ext cx="7920000" cy="3061736"/>
          </a:xfrm>
          <a:prstGeom prst="rect">
            <a:avLst/>
          </a:prstGeom>
        </p:spPr>
        <p:txBody>
          <a:bodyPr wrap="square">
            <a:spAutoFit/>
          </a:bodyPr>
          <a:lstStyle/>
          <a:p>
            <a:pPr algn="just">
              <a:lnSpc>
                <a:spcPct val="120000"/>
              </a:lnSpc>
            </a:pPr>
            <a:r>
              <a:rPr lang="pt-BR" dirty="0"/>
              <a:t>4.5 Considere a calibração de um termômetro bimetálico. Para realizar a sua calibração no ponto 50 °C, utilizou-se um termômetro padrão, cuja correção de certificado é - 0,3 °C para o ponto 50 °C. Foram feitas três medições do padrão, obtendo-se média igual a 50,2 °C e, para o termômetro bimetálico, obteve-se média igual a 50 °C. Com base nessas informações, determine:</a:t>
            </a:r>
          </a:p>
          <a:p>
            <a:pPr algn="just">
              <a:lnSpc>
                <a:spcPct val="120000"/>
              </a:lnSpc>
            </a:pPr>
            <a:endParaRPr lang="pt-BR" dirty="0"/>
          </a:p>
          <a:p>
            <a:pPr marL="342900" indent="-342900" algn="just">
              <a:lnSpc>
                <a:spcPct val="120000"/>
              </a:lnSpc>
              <a:buAutoNum type="alphaLcParenR"/>
            </a:pPr>
            <a:r>
              <a:rPr lang="pt-BR" dirty="0" smtClean="0"/>
              <a:t>O </a:t>
            </a:r>
            <a:r>
              <a:rPr lang="pt-BR" dirty="0"/>
              <a:t>valor da temperatura padrão no ponto 50 °C.</a:t>
            </a:r>
          </a:p>
          <a:p>
            <a:pPr marL="342900" indent="-342900" algn="just">
              <a:lnSpc>
                <a:spcPct val="120000"/>
              </a:lnSpc>
              <a:buAutoNum type="alphaLcParenR"/>
            </a:pPr>
            <a:r>
              <a:rPr lang="pt-BR" dirty="0" smtClean="0"/>
              <a:t>A </a:t>
            </a:r>
            <a:r>
              <a:rPr lang="pt-BR" dirty="0"/>
              <a:t>tendência do termômetro bimetálico no ponto 50 °C.</a:t>
            </a:r>
          </a:p>
          <a:p>
            <a:pPr marL="342900" indent="-342900" algn="just">
              <a:lnSpc>
                <a:spcPct val="120000"/>
              </a:lnSpc>
              <a:buAutoNum type="alphaLcParenR"/>
            </a:pPr>
            <a:r>
              <a:rPr lang="pt-BR" dirty="0" smtClean="0"/>
              <a:t>A </a:t>
            </a:r>
            <a:r>
              <a:rPr lang="pt-BR" dirty="0"/>
              <a:t>correção a ser aplicada ao termômetro bimetálico no ponto 50 °C.  </a:t>
            </a:r>
          </a:p>
        </p:txBody>
      </p:sp>
    </p:spTree>
    <p:extLst>
      <p:ext uri="{BB962C8B-B14F-4D97-AF65-F5344CB8AC3E}">
        <p14:creationId xmlns:p14="http://schemas.microsoft.com/office/powerpoint/2010/main" val="144130911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9BC1D-CB57-4FBA-9517-AA13AE72D2EB}"/>
              </a:ext>
            </a:extLst>
          </p:cNvPr>
          <p:cNvSpPr>
            <a:spLocks noGrp="1"/>
          </p:cNvSpPr>
          <p:nvPr>
            <p:ph type="title"/>
          </p:nvPr>
        </p:nvSpPr>
        <p:spPr/>
        <p:txBody>
          <a:bodyPr>
            <a:noAutofit/>
          </a:bodyPr>
          <a:lstStyle/>
          <a:p>
            <a:r>
              <a:rPr lang="pt-BR" sz="2400" b="1" cap="all" dirty="0">
                <a:latin typeface="+mn-lt"/>
              </a:rPr>
              <a:t>exercícios </a:t>
            </a:r>
          </a:p>
        </p:txBody>
      </p:sp>
      <p:sp>
        <p:nvSpPr>
          <p:cNvPr id="8" name="Retângulo 7">
            <a:extLst>
              <a:ext uri="{FF2B5EF4-FFF2-40B4-BE49-F238E27FC236}">
                <a16:creationId xmlns:a16="http://schemas.microsoft.com/office/drawing/2014/main" xmlns="" id="{D0CB75A8-338A-4DD3-9312-06A591DFA8BD}"/>
              </a:ext>
            </a:extLst>
          </p:cNvPr>
          <p:cNvSpPr/>
          <p:nvPr/>
        </p:nvSpPr>
        <p:spPr>
          <a:xfrm>
            <a:off x="584708" y="1498002"/>
            <a:ext cx="7920000" cy="2396938"/>
          </a:xfrm>
          <a:prstGeom prst="rect">
            <a:avLst/>
          </a:prstGeom>
        </p:spPr>
        <p:txBody>
          <a:bodyPr wrap="square">
            <a:spAutoFit/>
          </a:bodyPr>
          <a:lstStyle/>
          <a:p>
            <a:pPr>
              <a:lnSpc>
                <a:spcPct val="120000"/>
              </a:lnSpc>
            </a:pPr>
            <a:r>
              <a:rPr lang="pt-BR" dirty="0"/>
              <a:t>4.6 Observe o instrumento da Figura abaixo e apresente as informações solicitadas.</a:t>
            </a:r>
            <a:br>
              <a:rPr lang="pt-BR" dirty="0"/>
            </a:br>
            <a:r>
              <a:rPr lang="pt-BR" dirty="0" smtClean="0"/>
              <a:t/>
            </a:r>
            <a:br>
              <a:rPr lang="pt-BR" dirty="0" smtClean="0"/>
            </a:br>
            <a:r>
              <a:rPr lang="pt-BR" dirty="0" smtClean="0"/>
              <a:t>a</a:t>
            </a:r>
            <a:r>
              <a:rPr lang="pt-BR" dirty="0"/>
              <a:t>) </a:t>
            </a:r>
            <a:r>
              <a:rPr lang="pt-BR" dirty="0" smtClean="0"/>
              <a:t>Sua </a:t>
            </a:r>
            <a:r>
              <a:rPr lang="pt-BR" dirty="0"/>
              <a:t>menor divisão.</a:t>
            </a:r>
            <a:br>
              <a:rPr lang="pt-BR" dirty="0"/>
            </a:br>
            <a:r>
              <a:rPr lang="pt-BR" dirty="0"/>
              <a:t>b) </a:t>
            </a:r>
            <a:r>
              <a:rPr lang="pt-BR" dirty="0" smtClean="0"/>
              <a:t>Sua </a:t>
            </a:r>
            <a:r>
              <a:rPr lang="pt-BR" dirty="0"/>
              <a:t>resolução.</a:t>
            </a:r>
            <a:br>
              <a:rPr lang="pt-BR" dirty="0"/>
            </a:br>
            <a:r>
              <a:rPr lang="pt-BR" dirty="0"/>
              <a:t>c) </a:t>
            </a:r>
            <a:r>
              <a:rPr lang="pt-BR" dirty="0" smtClean="0"/>
              <a:t>Sua </a:t>
            </a:r>
            <a:r>
              <a:rPr lang="pt-BR" dirty="0"/>
              <a:t>faixa de medição.</a:t>
            </a:r>
            <a:br>
              <a:rPr lang="pt-BR" dirty="0"/>
            </a:br>
            <a:r>
              <a:rPr lang="pt-BR" dirty="0"/>
              <a:t>d) </a:t>
            </a:r>
            <a:r>
              <a:rPr lang="pt-BR" dirty="0" smtClean="0"/>
              <a:t>O </a:t>
            </a:r>
            <a:r>
              <a:rPr lang="pt-BR" dirty="0"/>
              <a:t>valor da indicação. </a:t>
            </a:r>
            <a:br>
              <a:rPr lang="pt-BR" dirty="0"/>
            </a:br>
            <a:endParaRPr lang="pt-BR" dirty="0"/>
          </a:p>
        </p:txBody>
      </p:sp>
      <p:pic>
        <p:nvPicPr>
          <p:cNvPr id="3" name="Imagem 2">
            <a:extLst>
              <a:ext uri="{FF2B5EF4-FFF2-40B4-BE49-F238E27FC236}">
                <a16:creationId xmlns:a16="http://schemas.microsoft.com/office/drawing/2014/main" xmlns="" id="{EEC0DCC5-72E7-4C0F-8F56-CED664CE4326}"/>
              </a:ext>
            </a:extLst>
          </p:cNvPr>
          <p:cNvPicPr>
            <a:picLocks noChangeAspect="1"/>
          </p:cNvPicPr>
          <p:nvPr/>
        </p:nvPicPr>
        <p:blipFill>
          <a:blip r:embed="rId2"/>
          <a:stretch>
            <a:fillRect/>
          </a:stretch>
        </p:blipFill>
        <p:spPr>
          <a:xfrm>
            <a:off x="4014904" y="2027211"/>
            <a:ext cx="4026438" cy="4026438"/>
          </a:xfrm>
          <a:prstGeom prst="rect">
            <a:avLst/>
          </a:prstGeom>
        </p:spPr>
      </p:pic>
    </p:spTree>
    <p:extLst>
      <p:ext uri="{BB962C8B-B14F-4D97-AF65-F5344CB8AC3E}">
        <p14:creationId xmlns:p14="http://schemas.microsoft.com/office/powerpoint/2010/main" val="39769336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9BC1D-CB57-4FBA-9517-AA13AE72D2EB}"/>
              </a:ext>
            </a:extLst>
          </p:cNvPr>
          <p:cNvSpPr>
            <a:spLocks noGrp="1"/>
          </p:cNvSpPr>
          <p:nvPr>
            <p:ph type="title"/>
          </p:nvPr>
        </p:nvSpPr>
        <p:spPr/>
        <p:txBody>
          <a:bodyPr>
            <a:noAutofit/>
          </a:bodyPr>
          <a:lstStyle/>
          <a:p>
            <a:r>
              <a:rPr lang="pt-BR" sz="2400" b="1" cap="all" dirty="0">
                <a:latin typeface="+mn-lt"/>
              </a:rPr>
              <a:t>exercícios </a:t>
            </a:r>
          </a:p>
        </p:txBody>
      </p:sp>
      <p:sp>
        <p:nvSpPr>
          <p:cNvPr id="8" name="Retângulo 7">
            <a:extLst>
              <a:ext uri="{FF2B5EF4-FFF2-40B4-BE49-F238E27FC236}">
                <a16:creationId xmlns:a16="http://schemas.microsoft.com/office/drawing/2014/main" xmlns="" id="{D0CB75A8-338A-4DD3-9312-06A591DFA8BD}"/>
              </a:ext>
            </a:extLst>
          </p:cNvPr>
          <p:cNvSpPr/>
          <p:nvPr/>
        </p:nvSpPr>
        <p:spPr>
          <a:xfrm>
            <a:off x="584708" y="1141305"/>
            <a:ext cx="7920000" cy="1067343"/>
          </a:xfrm>
          <a:prstGeom prst="rect">
            <a:avLst/>
          </a:prstGeom>
        </p:spPr>
        <p:txBody>
          <a:bodyPr wrap="square">
            <a:spAutoFit/>
          </a:bodyPr>
          <a:lstStyle/>
          <a:p>
            <a:pPr algn="just">
              <a:lnSpc>
                <a:spcPct val="120000"/>
              </a:lnSpc>
            </a:pPr>
            <a:r>
              <a:rPr lang="pt-BR" dirty="0"/>
              <a:t>4.7 Um resistor foi medido com um multímetro padrão e o valor obtido foi de </a:t>
            </a:r>
            <a:br>
              <a:rPr lang="pt-BR" dirty="0"/>
            </a:br>
            <a:r>
              <a:rPr lang="pt-BR" dirty="0"/>
              <a:t>(15,977± 0,008) </a:t>
            </a:r>
            <a:r>
              <a:rPr lang="el-GR" dirty="0"/>
              <a:t>Ω</a:t>
            </a:r>
            <a:r>
              <a:rPr lang="pt-BR" dirty="0"/>
              <a:t>. Este resistor foi utilizado na calibração de outro multímetro, e foram obtidas as seguintes indicações (todas em Ω).</a:t>
            </a:r>
          </a:p>
        </p:txBody>
      </p:sp>
      <p:pic>
        <p:nvPicPr>
          <p:cNvPr id="4" name="Imagem 3">
            <a:extLst>
              <a:ext uri="{FF2B5EF4-FFF2-40B4-BE49-F238E27FC236}">
                <a16:creationId xmlns:a16="http://schemas.microsoft.com/office/drawing/2014/main" xmlns="" id="{09D395F5-4D80-465B-BD7B-961B9F36289C}"/>
              </a:ext>
            </a:extLst>
          </p:cNvPr>
          <p:cNvPicPr>
            <a:picLocks noChangeAspect="1"/>
          </p:cNvPicPr>
          <p:nvPr/>
        </p:nvPicPr>
        <p:blipFill>
          <a:blip r:embed="rId2"/>
          <a:stretch>
            <a:fillRect/>
          </a:stretch>
        </p:blipFill>
        <p:spPr>
          <a:xfrm>
            <a:off x="665633" y="2469338"/>
            <a:ext cx="7839075" cy="857250"/>
          </a:xfrm>
          <a:prstGeom prst="rect">
            <a:avLst/>
          </a:prstGeom>
        </p:spPr>
      </p:pic>
      <p:sp>
        <p:nvSpPr>
          <p:cNvPr id="5" name="Retângulo 4">
            <a:extLst>
              <a:ext uri="{FF2B5EF4-FFF2-40B4-BE49-F238E27FC236}">
                <a16:creationId xmlns:a16="http://schemas.microsoft.com/office/drawing/2014/main" xmlns="" id="{D8741480-537A-4B7D-A027-C4EBE651380F}"/>
              </a:ext>
            </a:extLst>
          </p:cNvPr>
          <p:cNvSpPr/>
          <p:nvPr/>
        </p:nvSpPr>
        <p:spPr>
          <a:xfrm>
            <a:off x="665633" y="3587278"/>
            <a:ext cx="4572000" cy="2031325"/>
          </a:xfrm>
          <a:prstGeom prst="rect">
            <a:avLst/>
          </a:prstGeom>
        </p:spPr>
        <p:txBody>
          <a:bodyPr>
            <a:spAutoFit/>
          </a:bodyPr>
          <a:lstStyle/>
          <a:p>
            <a:r>
              <a:rPr lang="pt-BR" dirty="0"/>
              <a:t>Determine</a:t>
            </a:r>
            <a:r>
              <a:rPr lang="pt-BR" dirty="0" smtClean="0"/>
              <a:t>:</a:t>
            </a:r>
            <a:r>
              <a:rPr lang="pt-BR" b="1" dirty="0" smtClean="0"/>
              <a:t/>
            </a:r>
            <a:br>
              <a:rPr lang="pt-BR" b="1" dirty="0" smtClean="0"/>
            </a:br>
            <a:r>
              <a:rPr lang="pt-BR" dirty="0"/>
              <a:t/>
            </a:r>
            <a:br>
              <a:rPr lang="pt-BR" dirty="0"/>
            </a:br>
            <a:r>
              <a:rPr lang="pt-BR" dirty="0"/>
              <a:t>a)O valor médio das indicações.</a:t>
            </a:r>
            <a:br>
              <a:rPr lang="pt-BR" dirty="0"/>
            </a:br>
            <a:r>
              <a:rPr lang="pt-BR" dirty="0"/>
              <a:t>b) A tendência do instrumento.</a:t>
            </a:r>
            <a:br>
              <a:rPr lang="pt-BR" dirty="0"/>
            </a:br>
            <a:r>
              <a:rPr lang="pt-BR" dirty="0"/>
              <a:t>c) Seu erro de medição.</a:t>
            </a:r>
            <a:br>
              <a:rPr lang="pt-BR" dirty="0"/>
            </a:br>
            <a:r>
              <a:rPr lang="pt-BR" dirty="0"/>
              <a:t>d) Seu erro relativo. </a:t>
            </a:r>
            <a:br>
              <a:rPr lang="pt-BR" dirty="0"/>
            </a:br>
            <a:endParaRPr lang="pt-BR" dirty="0"/>
          </a:p>
        </p:txBody>
      </p:sp>
    </p:spTree>
    <p:extLst>
      <p:ext uri="{BB962C8B-B14F-4D97-AF65-F5344CB8AC3E}">
        <p14:creationId xmlns:p14="http://schemas.microsoft.com/office/powerpoint/2010/main" val="37583199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89BC1D-CB57-4FBA-9517-AA13AE72D2EB}"/>
              </a:ext>
            </a:extLst>
          </p:cNvPr>
          <p:cNvSpPr>
            <a:spLocks noGrp="1"/>
          </p:cNvSpPr>
          <p:nvPr>
            <p:ph type="title"/>
          </p:nvPr>
        </p:nvSpPr>
        <p:spPr/>
        <p:txBody>
          <a:bodyPr>
            <a:noAutofit/>
          </a:bodyPr>
          <a:lstStyle/>
          <a:p>
            <a:r>
              <a:rPr lang="pt-BR" sz="2400" b="1" cap="all" dirty="0">
                <a:latin typeface="+mn-lt"/>
              </a:rPr>
              <a:t>exercícios </a:t>
            </a:r>
          </a:p>
        </p:txBody>
      </p:sp>
      <p:sp>
        <p:nvSpPr>
          <p:cNvPr id="8" name="Retângulo 7">
            <a:extLst>
              <a:ext uri="{FF2B5EF4-FFF2-40B4-BE49-F238E27FC236}">
                <a16:creationId xmlns:a16="http://schemas.microsoft.com/office/drawing/2014/main" xmlns="" id="{D0CB75A8-338A-4DD3-9312-06A591DFA8BD}"/>
              </a:ext>
            </a:extLst>
          </p:cNvPr>
          <p:cNvSpPr/>
          <p:nvPr/>
        </p:nvSpPr>
        <p:spPr>
          <a:xfrm>
            <a:off x="687391" y="1030348"/>
            <a:ext cx="7920000" cy="1606594"/>
          </a:xfrm>
          <a:prstGeom prst="rect">
            <a:avLst/>
          </a:prstGeom>
        </p:spPr>
        <p:txBody>
          <a:bodyPr wrap="square">
            <a:spAutoFit/>
          </a:bodyPr>
          <a:lstStyle/>
          <a:p>
            <a:pPr algn="just">
              <a:lnSpc>
                <a:spcPct val="120000"/>
              </a:lnSpc>
            </a:pPr>
            <a:r>
              <a:rPr lang="pt-BR" b="1" dirty="0"/>
              <a:t>4.8 De acordo com o termômetro bimetálico da figura abaixo, responda</a:t>
            </a:r>
            <a:r>
              <a:rPr lang="pt-BR" b="1" dirty="0" smtClean="0"/>
              <a:t>:</a:t>
            </a:r>
          </a:p>
          <a:p>
            <a:pPr algn="just">
              <a:lnSpc>
                <a:spcPct val="120000"/>
              </a:lnSpc>
            </a:pPr>
            <a:endParaRPr lang="pt-BR" sz="1000" b="1" dirty="0"/>
          </a:p>
          <a:p>
            <a:pPr marL="342900" indent="-342900" algn="just">
              <a:lnSpc>
                <a:spcPct val="120000"/>
              </a:lnSpc>
              <a:buAutoNum type="alphaLcParenR"/>
            </a:pPr>
            <a:r>
              <a:rPr lang="pt-BR" dirty="0"/>
              <a:t>Qual é a menor divisão do instrumento?</a:t>
            </a:r>
          </a:p>
          <a:p>
            <a:pPr marL="342900" indent="-342900" algn="just">
              <a:lnSpc>
                <a:spcPct val="120000"/>
              </a:lnSpc>
              <a:buAutoNum type="alphaLcParenR"/>
            </a:pPr>
            <a:r>
              <a:rPr lang="pt-BR" dirty="0"/>
              <a:t>Qual resolução de leitura você adotaria?</a:t>
            </a:r>
          </a:p>
          <a:p>
            <a:pPr marL="342900" indent="-342900" algn="just">
              <a:lnSpc>
                <a:spcPct val="120000"/>
              </a:lnSpc>
              <a:buAutoNum type="alphaLcParenR"/>
            </a:pPr>
            <a:r>
              <a:rPr lang="pt-BR" dirty="0"/>
              <a:t>Como você escreveria o resultado da leitura do termômetro indicado na figura? </a:t>
            </a:r>
          </a:p>
        </p:txBody>
      </p:sp>
      <p:pic>
        <p:nvPicPr>
          <p:cNvPr id="3" name="Imagem 2">
            <a:extLst>
              <a:ext uri="{FF2B5EF4-FFF2-40B4-BE49-F238E27FC236}">
                <a16:creationId xmlns:a16="http://schemas.microsoft.com/office/drawing/2014/main" xmlns="" id="{7CC3BCA2-B17D-485C-B7D9-23B83CFF06E4}"/>
              </a:ext>
            </a:extLst>
          </p:cNvPr>
          <p:cNvPicPr>
            <a:picLocks noChangeAspect="1"/>
          </p:cNvPicPr>
          <p:nvPr/>
        </p:nvPicPr>
        <p:blipFill>
          <a:blip r:embed="rId2"/>
          <a:stretch>
            <a:fillRect/>
          </a:stretch>
        </p:blipFill>
        <p:spPr>
          <a:xfrm>
            <a:off x="2433264" y="2743855"/>
            <a:ext cx="3585570" cy="3585570"/>
          </a:xfrm>
          <a:prstGeom prst="rect">
            <a:avLst/>
          </a:prstGeom>
        </p:spPr>
      </p:pic>
    </p:spTree>
    <p:extLst>
      <p:ext uri="{BB962C8B-B14F-4D97-AF65-F5344CB8AC3E}">
        <p14:creationId xmlns:p14="http://schemas.microsoft.com/office/powerpoint/2010/main" val="387209182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6513" y="296863"/>
            <a:ext cx="8077427" cy="468312"/>
          </a:xfrm>
          <a:prstGeom prst="rect">
            <a:avLst/>
          </a:prstGeom>
          <a:ln>
            <a:miter lim="800000"/>
            <a:headEnd/>
            <a:tailEnd/>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360000">
              <a:defRPr/>
            </a:pPr>
            <a:r>
              <a:rPr lang="pt-BR" sz="2400" b="1" cap="all" dirty="0">
                <a:solidFill>
                  <a:schemeClr val="accent1"/>
                </a:solidFill>
              </a:rPr>
              <a:t>5. Critério de aceitação de instrumento de medição</a:t>
            </a:r>
          </a:p>
        </p:txBody>
      </p:sp>
      <p:sp>
        <p:nvSpPr>
          <p:cNvPr id="5" name="CaixaDeTexto 4">
            <a:extLst>
              <a:ext uri="{FF2B5EF4-FFF2-40B4-BE49-F238E27FC236}">
                <a16:creationId xmlns:a16="http://schemas.microsoft.com/office/drawing/2014/main" xmlns="" id="{1DEDE179-0DA6-47FB-BBA4-1EA0B081557B}"/>
              </a:ext>
            </a:extLst>
          </p:cNvPr>
          <p:cNvSpPr txBox="1"/>
          <p:nvPr/>
        </p:nvSpPr>
        <p:spPr>
          <a:xfrm>
            <a:off x="566057" y="1219200"/>
            <a:ext cx="7920000" cy="2185214"/>
          </a:xfrm>
          <a:prstGeom prst="rect">
            <a:avLst/>
          </a:prstGeom>
          <a:noFill/>
        </p:spPr>
        <p:txBody>
          <a:bodyPr wrap="square" rtlCol="0">
            <a:spAutoFit/>
          </a:bodyPr>
          <a:lstStyle/>
          <a:p>
            <a:pPr>
              <a:spcAft>
                <a:spcPts val="1200"/>
              </a:spcAft>
            </a:pPr>
            <a:r>
              <a:rPr lang="pt-BR" b="1" dirty="0">
                <a:solidFill>
                  <a:schemeClr val="accent2"/>
                </a:solidFill>
              </a:rPr>
              <a:t>Intervalo de Tolerância</a:t>
            </a:r>
          </a:p>
          <a:p>
            <a:r>
              <a:rPr lang="pt-BR" dirty="0" smtClean="0"/>
              <a:t>A </a:t>
            </a:r>
            <a:r>
              <a:rPr lang="pt-BR" dirty="0"/>
              <a:t>tolerância representa a faixa de especificação de uma variável do processo. </a:t>
            </a:r>
          </a:p>
          <a:p>
            <a:r>
              <a:rPr lang="pt-BR" dirty="0"/>
              <a:t>Exemplo:</a:t>
            </a:r>
          </a:p>
          <a:p>
            <a:endParaRPr lang="pt-BR" dirty="0"/>
          </a:p>
          <a:p>
            <a:pPr algn="just"/>
            <a:r>
              <a:rPr lang="pt-BR" dirty="0"/>
              <a:t>Suponha que na produção de uma peça, sua massa deve ter a seguinte especificação: m = (10,00 ± 0,02) g. Ou seja, os valores extremos da massa da peça deve estar compreendidos entre 9,98 g a 10,02 g</a:t>
            </a:r>
          </a:p>
        </p:txBody>
      </p:sp>
      <p:pic>
        <p:nvPicPr>
          <p:cNvPr id="6" name="Imagem 5">
            <a:extLst>
              <a:ext uri="{FF2B5EF4-FFF2-40B4-BE49-F238E27FC236}">
                <a16:creationId xmlns:a16="http://schemas.microsoft.com/office/drawing/2014/main" xmlns="" id="{0D636C62-A0DC-482C-83EB-6D070737429B}"/>
              </a:ext>
            </a:extLst>
          </p:cNvPr>
          <p:cNvPicPr>
            <a:picLocks noChangeAspect="1"/>
          </p:cNvPicPr>
          <p:nvPr/>
        </p:nvPicPr>
        <p:blipFill>
          <a:blip r:embed="rId2"/>
          <a:stretch>
            <a:fillRect/>
          </a:stretch>
        </p:blipFill>
        <p:spPr>
          <a:xfrm>
            <a:off x="1971675" y="3601661"/>
            <a:ext cx="5200650" cy="1495425"/>
          </a:xfrm>
          <a:prstGeom prst="rect">
            <a:avLst/>
          </a:prstGeom>
        </p:spPr>
      </p:pic>
      <p:sp>
        <p:nvSpPr>
          <p:cNvPr id="7" name="CaixaDeTexto 6">
            <a:extLst>
              <a:ext uri="{FF2B5EF4-FFF2-40B4-BE49-F238E27FC236}">
                <a16:creationId xmlns:a16="http://schemas.microsoft.com/office/drawing/2014/main" xmlns="" id="{CBC53F78-C1E8-4E79-ABC0-628E8FEF9424}"/>
              </a:ext>
            </a:extLst>
          </p:cNvPr>
          <p:cNvSpPr txBox="1"/>
          <p:nvPr/>
        </p:nvSpPr>
        <p:spPr>
          <a:xfrm>
            <a:off x="612000" y="4989510"/>
            <a:ext cx="7920000" cy="923330"/>
          </a:xfrm>
          <a:prstGeom prst="rect">
            <a:avLst/>
          </a:prstGeom>
          <a:noFill/>
        </p:spPr>
        <p:txBody>
          <a:bodyPr wrap="square" rtlCol="0">
            <a:spAutoFit/>
          </a:bodyPr>
          <a:lstStyle/>
          <a:p>
            <a:r>
              <a:rPr lang="pt-BR" dirty="0"/>
              <a:t>Onde </a:t>
            </a:r>
          </a:p>
          <a:p>
            <a:r>
              <a:rPr lang="pt-BR" dirty="0"/>
              <a:t>LIE representa o limite inferior de especificação e</a:t>
            </a:r>
          </a:p>
          <a:p>
            <a:r>
              <a:rPr lang="pt-BR" dirty="0" err="1"/>
              <a:t>LsE</a:t>
            </a:r>
            <a:r>
              <a:rPr lang="pt-BR" dirty="0"/>
              <a:t> representa o limite superior de especificação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Personalizada 4">
      <a:dk1>
        <a:sysClr val="windowText" lastClr="000000"/>
      </a:dk1>
      <a:lt1>
        <a:sysClr val="window" lastClr="FFFFFF"/>
      </a:lt1>
      <a:dk2>
        <a:srgbClr val="002060"/>
      </a:dk2>
      <a:lt2>
        <a:srgbClr val="E7E6E6"/>
      </a:lt2>
      <a:accent1>
        <a:srgbClr val="0066B2"/>
      </a:accent1>
      <a:accent2>
        <a:srgbClr val="E1B937"/>
      </a:accent2>
      <a:accent3>
        <a:srgbClr val="A5A5A5"/>
      </a:accent3>
      <a:accent4>
        <a:srgbClr val="7F0000"/>
      </a:accent4>
      <a:accent5>
        <a:srgbClr val="9CC3E5"/>
      </a:accent5>
      <a:accent6>
        <a:srgbClr val="008080"/>
      </a:accent6>
      <a:hlink>
        <a:srgbClr val="FF0000"/>
      </a:hlink>
      <a:folHlink>
        <a:srgbClr val="00B050"/>
      </a:folHlink>
    </a:clrScheme>
    <a:fontScheme name="Personalizada 1">
      <a:majorFont>
        <a:latin typeface="Calibri Light"/>
        <a:ea typeface=""/>
        <a:cs typeface=""/>
      </a:majorFont>
      <a:minorFont>
        <a:latin typeface="Calibri Light"/>
        <a:ea typeface=""/>
        <a:cs typeface=""/>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3011</TotalTime>
  <Words>11699</Words>
  <Application>Microsoft Office PowerPoint</Application>
  <PresentationFormat>Apresentação na tela (4:3)</PresentationFormat>
  <Paragraphs>954</Paragraphs>
  <Slides>130</Slides>
  <Notes>1</Notes>
  <HiddenSlides>0</HiddenSlides>
  <MMClips>0</MMClips>
  <ScaleCrop>false</ScaleCrop>
  <HeadingPairs>
    <vt:vector size="8" baseType="variant">
      <vt:variant>
        <vt:lpstr>Fontes usadas</vt:lpstr>
      </vt:variant>
      <vt:variant>
        <vt:i4>10</vt:i4>
      </vt:variant>
      <vt:variant>
        <vt:lpstr>Tema</vt:lpstr>
      </vt:variant>
      <vt:variant>
        <vt:i4>1</vt:i4>
      </vt:variant>
      <vt:variant>
        <vt:lpstr>Servidores OLE inseridos</vt:lpstr>
      </vt:variant>
      <vt:variant>
        <vt:i4>3</vt:i4>
      </vt:variant>
      <vt:variant>
        <vt:lpstr>Títulos de slides</vt:lpstr>
      </vt:variant>
      <vt:variant>
        <vt:i4>130</vt:i4>
      </vt:variant>
    </vt:vector>
  </HeadingPairs>
  <TitlesOfParts>
    <vt:vector size="144" baseType="lpstr">
      <vt:lpstr>Arial</vt:lpstr>
      <vt:lpstr>Calibri</vt:lpstr>
      <vt:lpstr>Calibri Light</vt:lpstr>
      <vt:lpstr>Cambria Math</vt:lpstr>
      <vt:lpstr>Montserrat Light</vt:lpstr>
      <vt:lpstr>SimHei</vt:lpstr>
      <vt:lpstr>Symbol</vt:lpstr>
      <vt:lpstr>Tahoma</vt:lpstr>
      <vt:lpstr>Times New Roman</vt:lpstr>
      <vt:lpstr>Wingdings</vt:lpstr>
      <vt:lpstr>Tema do Office</vt:lpstr>
      <vt:lpstr>Foto do Photo Editor</vt:lpstr>
      <vt:lpstr>Equação</vt:lpstr>
      <vt:lpstr>Equation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1. METROLOGIA – DEFINIÇÃO E CONTEXTUALIZAÇÃO HISTÓRICA. </vt:lpstr>
      <vt:lpstr>1. METROLOGIA – DEFINIÇÃO E CONTEXTUALIZAÇÃO HISTÓRICA. </vt:lpstr>
      <vt:lpstr>Apresentação do PowerPoint</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1. METROLOGIA – DEFINIÇÃO E CONTEXTUALIZAÇÃO HISTÓRICA.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3. Rastreabilidade</vt:lpstr>
      <vt:lpstr>3. Rastreabilidade</vt:lpstr>
      <vt:lpstr>3. Rastreabilidade</vt:lpstr>
      <vt:lpstr>3. Rastreabilidade</vt:lpstr>
      <vt:lpstr>Evidências Logomarca da acreditação de laboratórios de calibração e de ensaio.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4. DEFINIÇÕES E CONCEITOS BÁSICOS:  VOCABULÁRIO INTERNACIONAL DE METROLOGIA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exercícios </vt:lpstr>
      <vt:lpstr>exercícios </vt:lpstr>
      <vt:lpstr>exercícios </vt:lpstr>
      <vt:lpstr>exercícios </vt:lpstr>
      <vt:lpstr>exercícios </vt:lpstr>
      <vt:lpstr>exercícios </vt:lpstr>
      <vt:lpstr>Apresentação do PowerPoint</vt:lpstr>
      <vt:lpstr>Apresentação do PowerPoint</vt:lpstr>
      <vt:lpstr>Apresentação do PowerPoint</vt:lpstr>
      <vt:lpstr>Apresentação do PowerPoint</vt:lpstr>
      <vt:lpstr>Apresentação do PowerPoint</vt:lpstr>
      <vt:lpstr>Passo a passo para definir Critério de Aceitação (C.A)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8. Periodicidade de calibração</vt:lpstr>
      <vt:lpstr>Apresentação do PowerPoint</vt:lpstr>
      <vt:lpstr>Revisão da Periodicidade de Calibração – MÉTODOS DE ANÁLISE 1. Método de Schumacher  Equipamentos classificados em: A: apresenta avaria C: está conforme os critérios de aceitação F: não atende aos critérios de aceitação  Com o histórico de pelo menos 2 resultados, podemos tomar as seguintes decisões: E: Aumentar a periodicidade (equipamento conforme) ~20% D: Diminuir a periodicidade (equipamento não-conforme) ~10% M: Máxima redução da periodicidade (reincidência) ~35% P: Permanecer (quando. o histórico não modifica o ciclo) N: Novo (quando. inicia-se um novo ciclo de avaliação)  </vt:lpstr>
      <vt:lpstr>Método de Schumacher    </vt:lpstr>
      <vt:lpstr>Método 2 – Carta de Controle</vt:lpstr>
      <vt:lpstr>Exercício  8.1 – Carta de Controle Construa a carta de controle para o termômetro de liquido em vidro (TLV) deste exercício. A tabela abaixo, apresenta os valores máximos de tendência e incerteza de medição em cada ano de calibração do TLV.      </vt:lpstr>
      <vt:lpstr>Apresentação do PowerPoint</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Thais Rodrigues</dc:creator>
  <cp:lastModifiedBy>Aline Marques Rodrigues</cp:lastModifiedBy>
  <cp:revision>97</cp:revision>
  <dcterms:created xsi:type="dcterms:W3CDTF">2019-05-21T12:12:01Z</dcterms:created>
  <dcterms:modified xsi:type="dcterms:W3CDTF">2020-05-29T20:15:40Z</dcterms:modified>
</cp:coreProperties>
</file>