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2" r:id="rId1"/>
    <p:sldMasterId id="2147483674" r:id="rId2"/>
  </p:sldMasterIdLst>
  <p:notesMasterIdLst>
    <p:notesMasterId r:id="rId33"/>
  </p:notesMasterIdLst>
  <p:sldIdLst>
    <p:sldId id="256" r:id="rId3"/>
    <p:sldId id="639" r:id="rId4"/>
    <p:sldId id="640" r:id="rId5"/>
    <p:sldId id="642" r:id="rId6"/>
    <p:sldId id="641" r:id="rId7"/>
    <p:sldId id="643" r:id="rId8"/>
    <p:sldId id="644" r:id="rId9"/>
    <p:sldId id="645" r:id="rId10"/>
    <p:sldId id="646" r:id="rId11"/>
    <p:sldId id="647" r:id="rId12"/>
    <p:sldId id="648" r:id="rId13"/>
    <p:sldId id="649" r:id="rId14"/>
    <p:sldId id="650" r:id="rId15"/>
    <p:sldId id="651" r:id="rId16"/>
    <p:sldId id="652" r:id="rId17"/>
    <p:sldId id="653" r:id="rId18"/>
    <p:sldId id="655" r:id="rId19"/>
    <p:sldId id="654" r:id="rId20"/>
    <p:sldId id="656" r:id="rId21"/>
    <p:sldId id="657" r:id="rId22"/>
    <p:sldId id="658" r:id="rId23"/>
    <p:sldId id="659" r:id="rId24"/>
    <p:sldId id="660" r:id="rId25"/>
    <p:sldId id="661" r:id="rId26"/>
    <p:sldId id="662" r:id="rId27"/>
    <p:sldId id="663" r:id="rId28"/>
    <p:sldId id="664" r:id="rId29"/>
    <p:sldId id="665" r:id="rId30"/>
    <p:sldId id="666" r:id="rId31"/>
    <p:sldId id="667" r:id="rId32"/>
  </p:sldIdLst>
  <p:sldSz cx="12192000" cy="6858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7A5"/>
    <a:srgbClr val="173EAB"/>
    <a:srgbClr val="F9F9F9"/>
    <a:srgbClr val="003300"/>
    <a:srgbClr val="008000"/>
    <a:srgbClr val="009900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0" autoAdjust="0"/>
  </p:normalViewPr>
  <p:slideViewPr>
    <p:cSldViewPr>
      <p:cViewPr varScale="1">
        <p:scale>
          <a:sx n="70" d="100"/>
          <a:sy n="70" d="100"/>
        </p:scale>
        <p:origin x="46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8D9F28-F5BA-4C23-A8AC-4097B3CD0637}" type="datetimeFigureOut">
              <a:rPr lang="pt-BR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E6009A-4232-4D34-8908-1B77723C7F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014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4D45CF47-B410-FA9D-7569-C8DB6C659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646-50BF-44BB-BD42-0249965C1F34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A0B6-8A18-41AD-9C2E-1C183A2AD9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77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1DDB7B-7978-4E7D-A0BE-C4849E310197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0A9534-32C4-40C8-91CB-5438F63C8C4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739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A4B156-0362-46CC-833C-FEE13EDF64FF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D12485-EE25-4058-B9AD-CE61D17F400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390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B4441-039E-4A10-8458-4C38B1A60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B9D234-FC16-4F5B-BDB0-459C7505D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FBFA3-C087-45FD-AE5D-14093AB4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BE170A-B9D6-4EEA-A1A9-318318439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9C1765-29B7-48BE-975E-24CF3D64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962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C21FC2-046C-4D32-ABDF-F0998704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93D4AC-0093-4814-9453-24FAFDCDF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B46611-3F36-479A-87AC-6E72525F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7C426C-5DDD-45D7-B254-B2B9D2C5D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4A3F6C-B120-44C6-ACBA-C2F4E7AD0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807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CC1DB-FCDC-47E7-8296-802A7D807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9E1607-A7EF-4BAA-A57B-D9DB3DF7F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972552-D4D2-46C0-8B75-3E7B6E0ED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EDC622-6977-40EB-8AE7-8280DDCDB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6BAAB5-8307-4CBA-9B0C-A67E471B0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195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20095E-6F9D-4075-B49F-DBF961E88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2BCEFF-7B5C-4EE6-B2FB-2CD299DDC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E83B1CF-CB20-476C-80CC-493A0B396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D363F31-32E0-4D8A-ACED-88AFDF350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92CF21-B03C-4A3C-84AB-DF5440D94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64D90D-50E3-4F7A-AE9E-9A0E6CFB1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574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7C36F-BC26-4229-B5AF-1125D0A1E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FC23A4B-9490-49B1-9075-5D3E36E82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A75E4BF-7685-4CE9-874D-BC7893755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CBCC3DA-083A-4759-819E-65C3CD48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4F8EFE9-4B6E-456B-A9DA-08C71E9149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376BADD-F2C3-4F98-B286-6F8045C82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8030852-73C4-4B69-A9FD-36E747458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A9DF259-5B6B-4E61-91B9-F1DFAC42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779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685B17-2174-4159-BAAB-D04EC910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B2B5154-DE98-4A22-9B86-2273F6E0A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828227B-AD1E-4A7F-884C-086CAB252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FC8A665-8715-4E6F-BC7D-C29A5BFDE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615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00AE4EB-DDB7-4487-BF3F-4B3DD4008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CD523C-A72A-4F95-9EF6-BE9C4A3C0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2967367-6BB8-41E8-95E8-2BC20E93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583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5D443A-D13F-4ECF-B73C-0BB3509FA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AD3CC7-E263-4D88-9CAC-1CA96C5C5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B4A60B7-1ACB-4B07-8789-EC7CD3510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8D72BF-ABE9-45E3-945B-6213F0400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4DBDAA-252B-470C-91F7-83C05063A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220728-C1E6-43C3-B9C3-F6CC93150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83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811" y="122830"/>
            <a:ext cx="10515600" cy="7755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811" y="1207234"/>
            <a:ext cx="10515600" cy="4838724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C7F8D5C-B932-4A31-8BD2-3E0AF498C5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68" y="12451"/>
            <a:ext cx="12169865" cy="6845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714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A9604-458E-456F-BAA4-665BC52A1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E448E29-8362-49A7-9E2B-A635C08B46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D206A6A-7AE8-46F0-97E2-4E2AB83CF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52D1117-601B-4502-8047-8FAA1AAA8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6E962C-2497-4F6F-B51B-C7D22CC99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6D9368-F5E0-42B2-931E-8EF59445F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4409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B3BC9-37AD-4CEB-AB98-01A644FFC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F22023-42CC-43BB-A399-A448B11BA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ABCCB8-957B-49ED-8168-07AC0923D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F482EF-BC87-4277-BABF-631B82FD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00DD8D-D2AD-4AD4-9E20-1B94D6266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261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4B8D48-02A9-4471-BE38-5CC59774E2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5E4E90-2851-46E0-B012-165318AF0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BC541B-2104-43EE-9EAA-73E9CD9E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90F3C1-2C56-45E2-8E76-3565BCE8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20069F-C8C5-432F-B5A9-55C2966D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27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6A025D-442B-4AF3-9F44-4DA8072B4A79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D7D05-8495-424B-A984-D5066A51BF9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6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E001F7-84CE-4D36-ABB1-A0219A75589D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E25B1-D5E8-49DB-8C26-D67915D1251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3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9D775C-2790-4811-8E8E-2402F6E2EF93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B5B04-3FA7-4345-9483-681AFBE9EBE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57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C573B0-E89E-4EA0-A811-0A3514FFC25C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0E094-A1F0-4564-9206-5F28C0F14C8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96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16AD0-DB8D-4A9A-BF9E-5BD433081C56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ACAFF-2C44-4968-84F9-00E752C6322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63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EDA7CF-32D1-4D48-BB5C-11A7909C1272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261EC-5192-4296-B76B-67FD5121B3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62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15A990-A361-4E94-B21B-67A5F39DDD83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46E996-4E00-4B02-B679-E26FD89D057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06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A628B7-A93D-45B4-A596-22D58559B121}" type="datetimeFigureOut">
              <a:rPr lang="pt-BR" smtClean="0"/>
              <a:pPr>
                <a:defRPr/>
              </a:pPr>
              <a:t>22/05/2024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469218-FE5A-492C-B663-1DD12B55991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D51901C-0F76-429E-868B-FA9118FD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043413-8DC6-47D5-AAC9-E148DF245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B3C7A0-1869-43A9-B51E-38461030B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4BC29-9345-4A7B-813A-200CCAE55026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0FA839-71CC-40A7-846F-A3DC76953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CDC60B-9774-4269-B1BB-3242D8A20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45DBF-8375-4B26-AFD0-723415BB9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491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56AAE117-9CA1-45BF-8D3B-B98BC5CDB843}"/>
              </a:ext>
            </a:extLst>
          </p:cNvPr>
          <p:cNvSpPr txBox="1">
            <a:spLocks/>
          </p:cNvSpPr>
          <p:nvPr/>
        </p:nvSpPr>
        <p:spPr bwMode="auto">
          <a:xfrm>
            <a:off x="1199456" y="2922972"/>
            <a:ext cx="7416824" cy="173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3600" dirty="0">
                <a:solidFill>
                  <a:srgbClr val="0070C0"/>
                </a:solidFill>
                <a:latin typeface="+mn-lt"/>
              </a:rPr>
              <a:t>Curso de auditoria interna de sistemas de gestão da qualidade para laboratórios de ensaio e calibração SENAI - RS</a:t>
            </a:r>
          </a:p>
          <a:p>
            <a:r>
              <a:rPr lang="pt-BR" altLang="pt-BR" sz="3600" b="1" dirty="0">
                <a:solidFill>
                  <a:srgbClr val="0070C0"/>
                </a:solidFill>
                <a:latin typeface="+mn-lt"/>
              </a:rPr>
              <a:t> </a:t>
            </a:r>
            <a:endParaRPr lang="pt-BR" sz="3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9984432" y="5157192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Light" panose="00000400000000000000" pitchFamily="50" charset="0"/>
              </a:rPr>
              <a:t>Professor</a:t>
            </a:r>
            <a:r>
              <a:rPr lang="pt-B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Light" panose="00000400000000000000" pitchFamily="50" charset="0"/>
              </a:rPr>
              <a:t>:</a:t>
            </a:r>
            <a:endParaRPr lang="pt-B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BCC84BE-9C0F-D31C-3B40-7CED7D2D2C1A}"/>
              </a:ext>
            </a:extLst>
          </p:cNvPr>
          <p:cNvSpPr txBox="1">
            <a:spLocks/>
          </p:cNvSpPr>
          <p:nvPr/>
        </p:nvSpPr>
        <p:spPr bwMode="auto">
          <a:xfrm>
            <a:off x="9984432" y="4509255"/>
            <a:ext cx="2880320" cy="18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pt-BR" sz="1400" dirty="0">
              <a:solidFill>
                <a:schemeClr val="bg1"/>
              </a:solidFill>
              <a:latin typeface="+mn-lt"/>
            </a:endParaRPr>
          </a:p>
          <a:p>
            <a:endParaRPr lang="pt-BR" sz="1400" dirty="0">
              <a:solidFill>
                <a:schemeClr val="bg1"/>
              </a:solidFill>
              <a:latin typeface="+mn-lt"/>
            </a:endParaRPr>
          </a:p>
          <a:p>
            <a:endParaRPr lang="pt-BR" sz="1400" dirty="0">
              <a:solidFill>
                <a:schemeClr val="bg1"/>
              </a:solidFill>
              <a:latin typeface="+mn-lt"/>
            </a:endParaRPr>
          </a:p>
          <a:p>
            <a:endParaRPr lang="pt-BR" sz="1400" dirty="0">
              <a:solidFill>
                <a:schemeClr val="bg1"/>
              </a:solidFill>
              <a:latin typeface="+mn-lt"/>
            </a:endParaRPr>
          </a:p>
          <a:p>
            <a:r>
              <a:rPr lang="pt-BR" sz="1800" dirty="0">
                <a:solidFill>
                  <a:schemeClr val="bg1"/>
                </a:solidFill>
                <a:latin typeface="+mn-lt"/>
              </a:rPr>
              <a:t>Jorge Guerra</a:t>
            </a:r>
          </a:p>
          <a:p>
            <a:endParaRPr lang="pt-BR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8C3C4-61D7-6285-7A44-2C8F34CF6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11" y="122830"/>
            <a:ext cx="10515600" cy="1084404"/>
          </a:xfrm>
        </p:spPr>
        <p:txBody>
          <a:bodyPr>
            <a:noAutofit/>
          </a:bodyPr>
          <a:lstStyle/>
          <a:p>
            <a:r>
              <a:rPr lang="pt-BR" sz="2400" b="1" dirty="0"/>
              <a:t>1.4 -  Competência e Avaliação de Auditores: </a:t>
            </a:r>
            <a:br>
              <a:rPr lang="pt-BR" sz="2400" b="1" dirty="0"/>
            </a:br>
            <a:r>
              <a:rPr lang="pt-BR" sz="2400" b="1" dirty="0"/>
              <a:t>Avaliação das habilidades dos envolvidos no processo de auditoria.</a:t>
            </a:r>
            <a:br>
              <a:rPr lang="pt-BR" sz="2400" b="1" dirty="0"/>
            </a:br>
            <a:endParaRPr lang="pt-BR" sz="24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733152-298C-9068-909B-DD6DC551C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dirty="0"/>
              <a:t>7 Competência e avaliação de auditores</a:t>
            </a:r>
          </a:p>
          <a:p>
            <a:r>
              <a:rPr lang="pt-BR" dirty="0"/>
              <a:t>7.1 Generalidades</a:t>
            </a:r>
          </a:p>
          <a:p>
            <a:r>
              <a:rPr lang="pt-BR" dirty="0"/>
              <a:t>Confiança no processo de auditoria e na capacidade para alcançar seus objetivos depende da</a:t>
            </a:r>
          </a:p>
          <a:p>
            <a:r>
              <a:rPr lang="pt-BR" dirty="0"/>
              <a:t>competência daquelas pessoas que estão envolvidas na realização de auditorias, incluindo auditores</a:t>
            </a:r>
          </a:p>
          <a:p>
            <a:r>
              <a:rPr lang="pt-BR" dirty="0"/>
              <a:t>e líderes da equipe de auditoria. Convém que a competência seja avaliada regularmente por meio de </a:t>
            </a:r>
          </a:p>
          <a:p>
            <a:r>
              <a:rPr lang="pt-BR" dirty="0"/>
              <a:t>um processo que considere o comportamento pessoal e a capacidade para aplicar conhecimento e</a:t>
            </a:r>
          </a:p>
          <a:p>
            <a:r>
              <a:rPr lang="pt-BR" dirty="0"/>
              <a:t>habilidades obtidos por meio de educação, experiência de trabalho, treinamento de auditor e experiência</a:t>
            </a:r>
          </a:p>
          <a:p>
            <a:r>
              <a:rPr lang="pt-BR" dirty="0"/>
              <a:t>de auditoria. Convém que este processo leve em consideração as necessidades do programa de</a:t>
            </a:r>
          </a:p>
          <a:p>
            <a:r>
              <a:rPr lang="pt-BR" dirty="0"/>
              <a:t>auditoria e seus objetivos. Alguns dos conhecimentos e habilidades descritos em 7.2.3 são comuns</a:t>
            </a:r>
          </a:p>
          <a:p>
            <a:r>
              <a:rPr lang="pt-BR" dirty="0"/>
              <a:t>para auditores de qualquer disciplina de sistema de gestão; outros são específicos para disciplinas</a:t>
            </a:r>
          </a:p>
          <a:p>
            <a:r>
              <a:rPr lang="pt-BR" dirty="0"/>
              <a:t>particulares de sistemas de gestão. Não é necessário que cada auditor na equipe de auditoria tenha</a:t>
            </a:r>
          </a:p>
          <a:p>
            <a:r>
              <a:rPr lang="pt-BR" dirty="0"/>
              <a:t>a mesma competência. Entretanto, a competência global da equipe de auditoria necessita ser suficiente</a:t>
            </a:r>
          </a:p>
          <a:p>
            <a:r>
              <a:rPr lang="pt-BR" dirty="0"/>
              <a:t>para alcançar os objetivos da auditoria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6815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3EE3B-314C-1192-2C75-6BF9825D7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pt-BR" sz="2400" b="1" dirty="0"/>
            </a:br>
            <a:r>
              <a:rPr lang="pt-BR" sz="2400" b="1" dirty="0"/>
              <a:t>1.4 -  Competência e Avaliação de Auditores: </a:t>
            </a:r>
            <a:br>
              <a:rPr lang="pt-BR" sz="2400" b="1" dirty="0"/>
            </a:br>
            <a:r>
              <a:rPr lang="pt-BR" sz="2400" b="1" dirty="0"/>
              <a:t>Avaliação das habilidades dos envolvidos no processo de auditoria.</a:t>
            </a:r>
            <a:br>
              <a:rPr lang="pt-BR" sz="2400" b="1" dirty="0"/>
            </a:b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AF8736-56D2-3BF9-5356-9A338691B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b="1" dirty="0"/>
              <a:t>5.4.2 Competência da(s) pessoa(s) que gerencia(m) o programa de auditoria</a:t>
            </a:r>
          </a:p>
          <a:p>
            <a:r>
              <a:rPr lang="pt-BR" dirty="0"/>
              <a:t>Convém que a(s) pessoa(s) que gerencia(m) o programa de auditoria tenha(m) a competência necessária para gerenciar o programa e seus riscos e oportunidades associados e questões externas</a:t>
            </a:r>
          </a:p>
          <a:p>
            <a:r>
              <a:rPr lang="pt-BR" dirty="0"/>
              <a:t>e internas eficaz e eficientemente, incluindo o conhecimento de:</a:t>
            </a:r>
          </a:p>
          <a:p>
            <a:r>
              <a:rPr lang="pt-BR" dirty="0"/>
              <a:t>a) princípios de auditoria (ver Seção 4), métodos e processos (ver A.1 e A.2);</a:t>
            </a:r>
          </a:p>
          <a:p>
            <a:r>
              <a:rPr lang="pt-BR" dirty="0"/>
              <a:t>b) normas de sistema de gestão, outras normas pertinentes e documentos de referência/orientação;</a:t>
            </a:r>
          </a:p>
          <a:p>
            <a:r>
              <a:rPr lang="pt-BR" dirty="0"/>
              <a:t>c) informação relativa ao auditado e seu contexto (por exemplo, questões externas/internas, partes</a:t>
            </a:r>
          </a:p>
          <a:p>
            <a:r>
              <a:rPr lang="pt-BR" dirty="0"/>
              <a:t>interessadas pertinentes e suas necessidades e expectativas, atividades de negócios, produtos,</a:t>
            </a:r>
          </a:p>
          <a:p>
            <a:r>
              <a:rPr lang="pt-BR" dirty="0"/>
              <a:t>serviços e processos do auditado);</a:t>
            </a:r>
          </a:p>
          <a:p>
            <a:r>
              <a:rPr lang="pt-BR" dirty="0"/>
              <a:t>d) requisitos estatutários e regulamentares aplicáveis, e outros requisitos pertinentes às atividades</a:t>
            </a:r>
          </a:p>
          <a:p>
            <a:r>
              <a:rPr lang="pt-BR" dirty="0"/>
              <a:t>de negócios do auditado.</a:t>
            </a:r>
          </a:p>
          <a:p>
            <a:r>
              <a:rPr lang="pt-BR" dirty="0"/>
              <a:t>Conforme apropriado, conhecimentos de gestão de risco, gestão de projeto e processo e tecnologia</a:t>
            </a:r>
          </a:p>
          <a:p>
            <a:r>
              <a:rPr lang="pt-BR" dirty="0"/>
              <a:t>da informação e comunicação (TIC) podem ser considerados.</a:t>
            </a:r>
          </a:p>
          <a:p>
            <a:r>
              <a:rPr lang="pt-BR" dirty="0"/>
              <a:t>Convém que a(s) pessoa(s) que gerencia(m) o programa de auditoria se engaje(m) em atividades</a:t>
            </a:r>
          </a:p>
          <a:p>
            <a:r>
              <a:rPr lang="pt-BR" dirty="0"/>
              <a:t>de desenvolvimento contínuo apropriadas para manter a competência necessária para gerenciar</a:t>
            </a:r>
          </a:p>
          <a:p>
            <a:r>
              <a:rPr lang="pt-BR" dirty="0"/>
              <a:t>o programa de auditoria.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9935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833F6-A3B4-677C-0F75-EF826555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1.4 -  Competência e Avaliação de Auditores: </a:t>
            </a:r>
            <a:br>
              <a:rPr lang="pt-BR" sz="2400" b="1" dirty="0"/>
            </a:br>
            <a:r>
              <a:rPr lang="pt-BR" sz="2400" b="1" dirty="0"/>
              <a:t>Avaliação das habilidades dos envolvidos no processo de auditoria.</a:t>
            </a:r>
            <a:br>
              <a:rPr lang="pt-BR" sz="2400" b="1" dirty="0"/>
            </a:b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703C81-CCC0-7E14-B64F-322259F66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dirty="0"/>
              <a:t>5.4.2 Competência da(s) pessoa(s) que gerencia(m) o programa de auditoria</a:t>
            </a:r>
          </a:p>
          <a:p>
            <a:r>
              <a:rPr lang="pt-BR" dirty="0"/>
              <a:t>Convém que a(s) pessoa(s) que gerencia(m) o programa de auditoria tenha(m) a competência </a:t>
            </a:r>
            <a:r>
              <a:rPr lang="pt-BR" dirty="0" err="1"/>
              <a:t>neces-sária</a:t>
            </a:r>
            <a:r>
              <a:rPr lang="pt-BR" dirty="0"/>
              <a:t> para gerenciar o programa e seus riscos e oportunidades associados e questões externas e internas eficaz e eficientemente, incluindo o conhecimento de:</a:t>
            </a:r>
          </a:p>
          <a:p>
            <a:r>
              <a:rPr lang="pt-BR" dirty="0"/>
              <a:t>a) princípios de auditoria (ver Seção 4), métodos e processos (ver A.1 e A.2);</a:t>
            </a:r>
          </a:p>
          <a:p>
            <a:r>
              <a:rPr lang="pt-BR" dirty="0"/>
              <a:t>b) normas de sistema de gestão, outras normas pertinentes e documentos de referência/orientação;</a:t>
            </a:r>
          </a:p>
          <a:p>
            <a:r>
              <a:rPr lang="pt-BR" dirty="0"/>
              <a:t>c) informação relativa ao auditado e seu contexto (por exemplo, questões externas/internas, partes</a:t>
            </a:r>
          </a:p>
          <a:p>
            <a:r>
              <a:rPr lang="pt-BR" dirty="0"/>
              <a:t>interessadas pertinentes e suas necessidades e expectativas, atividades de negócios, produtos,</a:t>
            </a:r>
          </a:p>
          <a:p>
            <a:r>
              <a:rPr lang="pt-BR" dirty="0"/>
              <a:t>serviços e processos do auditado);</a:t>
            </a:r>
          </a:p>
          <a:p>
            <a:r>
              <a:rPr lang="pt-BR" dirty="0"/>
              <a:t>d) requisitos estatutários e regulamentares aplicáveis, e outros requisitos pertinentes às atividades</a:t>
            </a:r>
          </a:p>
          <a:p>
            <a:r>
              <a:rPr lang="pt-BR" dirty="0"/>
              <a:t>de negócios do auditado.</a:t>
            </a:r>
          </a:p>
          <a:p>
            <a:r>
              <a:rPr lang="pt-BR" dirty="0"/>
              <a:t>Conforme apropriado, conhecimentos de gestão de risco, gestão de projeto e processo e tecnologia</a:t>
            </a:r>
          </a:p>
          <a:p>
            <a:r>
              <a:rPr lang="pt-BR" dirty="0"/>
              <a:t>da informação e comunicação (TIC) podem ser considerados.</a:t>
            </a:r>
          </a:p>
          <a:p>
            <a:r>
              <a:rPr lang="pt-BR" dirty="0"/>
              <a:t>Convém que a(s) pessoa(s) que gerencia(m) o programa de auditoria se engaje(m) em atividades</a:t>
            </a:r>
          </a:p>
          <a:p>
            <a:r>
              <a:rPr lang="pt-BR" dirty="0"/>
              <a:t>de desenvolvimento contínuo apropriadas para manter a competência necessária para gerenciar</a:t>
            </a:r>
          </a:p>
          <a:p>
            <a:r>
              <a:rPr lang="pt-BR" dirty="0"/>
              <a:t>o programa de auditoria.</a:t>
            </a:r>
          </a:p>
        </p:txBody>
      </p:sp>
    </p:spTree>
    <p:extLst>
      <p:ext uri="{BB962C8B-B14F-4D97-AF65-F5344CB8AC3E}">
        <p14:creationId xmlns:p14="http://schemas.microsoft.com/office/powerpoint/2010/main" val="1417803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7A8FF1-DF80-7B9B-FEFF-1FAD1992F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1.4 -  Competência e Avaliação de Auditores: </a:t>
            </a:r>
            <a:br>
              <a:rPr lang="pt-BR" sz="2400" b="1" dirty="0"/>
            </a:br>
            <a:r>
              <a:rPr lang="pt-BR" sz="2400" b="1" dirty="0"/>
              <a:t>Avaliação das habilidades dos envolvidos no processo de auditoria.</a:t>
            </a:r>
            <a:br>
              <a:rPr lang="pt-BR" sz="2400" b="1" dirty="0"/>
            </a:b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65A9C0-3944-EFF7-1B15-4DAC73929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11" y="1207234"/>
            <a:ext cx="10515600" cy="5030078"/>
          </a:xfrm>
        </p:spPr>
        <p:txBody>
          <a:bodyPr>
            <a:normAutofit fontScale="62500" lnSpcReduction="20000"/>
          </a:bodyPr>
          <a:lstStyle/>
          <a:p>
            <a:r>
              <a:rPr lang="pt-BR" b="1" dirty="0"/>
              <a:t>7 Competência e avaliação de auditores</a:t>
            </a:r>
          </a:p>
          <a:p>
            <a:r>
              <a:rPr lang="pt-BR" dirty="0"/>
              <a:t>7.1 Generalidades</a:t>
            </a:r>
          </a:p>
          <a:p>
            <a:pPr>
              <a:lnSpc>
                <a:spcPct val="120000"/>
              </a:lnSpc>
            </a:pPr>
            <a:r>
              <a:rPr lang="pt-BR" dirty="0"/>
              <a:t>Confiança no processo de auditoria e na capacidade para alcançar seus objetivos depende da competência daquelas pessoas que estão envolvidas na realização de auditorias, incluindo auditores e líderes da equipe de auditoria. Convém que a competência seja avaliada regularmente por meio de um processo que considere o comportamento pessoal e a capacidade para aplicar conhecimento e habilidades obtidos por meio de educação, experiência de trabalho, treinamento de auditor e experiência de auditoria. </a:t>
            </a:r>
          </a:p>
          <a:p>
            <a:pPr>
              <a:lnSpc>
                <a:spcPct val="120000"/>
              </a:lnSpc>
            </a:pPr>
            <a:r>
              <a:rPr lang="pt-BR" dirty="0"/>
              <a:t>Convém que este processo leve em consideração as necessidades do programa de</a:t>
            </a:r>
          </a:p>
          <a:p>
            <a:pPr>
              <a:lnSpc>
                <a:spcPct val="120000"/>
              </a:lnSpc>
            </a:pPr>
            <a:r>
              <a:rPr lang="pt-BR" dirty="0"/>
              <a:t>auditoria e seus objetivos. </a:t>
            </a:r>
          </a:p>
          <a:p>
            <a:pPr>
              <a:lnSpc>
                <a:spcPct val="120000"/>
              </a:lnSpc>
            </a:pPr>
            <a:r>
              <a:rPr lang="pt-BR" dirty="0"/>
              <a:t>Alguns dos conhecimentos e habilidades descritos em 7.2.3 são comuns</a:t>
            </a:r>
          </a:p>
          <a:p>
            <a:pPr>
              <a:lnSpc>
                <a:spcPct val="120000"/>
              </a:lnSpc>
            </a:pPr>
            <a:r>
              <a:rPr lang="pt-BR" dirty="0"/>
              <a:t>para auditores de qualquer disciplina de sistema de gestão; outros são específicos para disciplinas</a:t>
            </a:r>
          </a:p>
          <a:p>
            <a:pPr>
              <a:lnSpc>
                <a:spcPct val="120000"/>
              </a:lnSpc>
            </a:pPr>
            <a:r>
              <a:rPr lang="pt-BR" dirty="0"/>
              <a:t>particulares de sistemas de gestão. Não é necessário que cada auditor na equipe de auditoria tenha</a:t>
            </a:r>
          </a:p>
          <a:p>
            <a:pPr>
              <a:lnSpc>
                <a:spcPct val="120000"/>
              </a:lnSpc>
            </a:pPr>
            <a:r>
              <a:rPr lang="pt-BR" dirty="0"/>
              <a:t>a mesma competência. Entretanto, a competência global da equipe de auditoria necessita ser suficiente</a:t>
            </a:r>
          </a:p>
          <a:p>
            <a:pPr>
              <a:lnSpc>
                <a:spcPct val="120000"/>
              </a:lnSpc>
            </a:pPr>
            <a:r>
              <a:rPr lang="pt-BR" dirty="0"/>
              <a:t>para alcançar os objetivos da auditoria.</a:t>
            </a:r>
          </a:p>
        </p:txBody>
      </p:sp>
    </p:spTree>
    <p:extLst>
      <p:ext uri="{BB962C8B-B14F-4D97-AF65-F5344CB8AC3E}">
        <p14:creationId xmlns:p14="http://schemas.microsoft.com/office/powerpoint/2010/main" val="1547731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3DE991-5005-D7AB-AF36-AA0D3BFAF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1.4 -  Competência e Avaliação de Auditores: </a:t>
            </a:r>
            <a:br>
              <a:rPr lang="pt-BR" sz="2400" b="1" dirty="0"/>
            </a:br>
            <a:r>
              <a:rPr lang="pt-BR" sz="2400" b="1" dirty="0"/>
              <a:t>Avaliação das habilidades dos envolvidos no processo de auditoria.</a:t>
            </a:r>
            <a:br>
              <a:rPr lang="pt-BR" sz="2400" b="1" dirty="0"/>
            </a:b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8BA25D-DA77-483D-14C1-47BC8103F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052736"/>
            <a:ext cx="10982051" cy="5328592"/>
          </a:xfrm>
        </p:spPr>
        <p:txBody>
          <a:bodyPr>
            <a:normAutofit/>
          </a:bodyPr>
          <a:lstStyle/>
          <a:p>
            <a:r>
              <a:rPr lang="pt-BR" b="1" dirty="0"/>
              <a:t>7.2.2 Comportamento pessoal</a:t>
            </a:r>
          </a:p>
          <a:p>
            <a:r>
              <a:rPr lang="pt-BR" sz="2200" dirty="0"/>
              <a:t>Convém que os auditores possuam os atributos necessários para possibilitá-los a agir de acordo com os princípios de auditoria, como descrito na Seção 4. Convém que aos auditores demonstrem comportamento profissional durante o desempenho das atividades de auditoria. Comportamento profissional desejado inclui ser:</a:t>
            </a:r>
          </a:p>
          <a:p>
            <a:r>
              <a:rPr lang="pt-BR" sz="2200" dirty="0"/>
              <a:t>a) ético, isto é, ser justo, verdadeiro, sincero, honesto e discreto;</a:t>
            </a:r>
          </a:p>
          <a:p>
            <a:r>
              <a:rPr lang="pt-BR" sz="2200" dirty="0"/>
              <a:t>b) mente aberta, isto é, estar disposto a considerar ideias ou pontos de vista alternativos;</a:t>
            </a:r>
          </a:p>
          <a:p>
            <a:r>
              <a:rPr lang="pt-BR" sz="2200" dirty="0"/>
              <a:t>c) diplomático, isto é, ser sensível ao lidar com pessoas;</a:t>
            </a:r>
          </a:p>
          <a:p>
            <a:r>
              <a:rPr lang="pt-BR" sz="2200" dirty="0"/>
              <a:t>d) observador, isto é, observar ativamente o ambiente físico e as atividades;</a:t>
            </a:r>
          </a:p>
          <a:p>
            <a:r>
              <a:rPr lang="pt-BR" sz="2200" dirty="0"/>
              <a:t>e) perceptivo, isto é, estar consciente e ser capaz de entender situações;</a:t>
            </a:r>
          </a:p>
          <a:p>
            <a:r>
              <a:rPr lang="pt-BR" sz="2200" dirty="0"/>
              <a:t>f) versátil, isto é, ser capaz de prontamente se adaptar a diferentes situações;</a:t>
            </a:r>
          </a:p>
        </p:txBody>
      </p:sp>
    </p:spTree>
    <p:extLst>
      <p:ext uri="{BB962C8B-B14F-4D97-AF65-F5344CB8AC3E}">
        <p14:creationId xmlns:p14="http://schemas.microsoft.com/office/powerpoint/2010/main" val="1082321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6D086-B665-4A9D-1D34-D60C91444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11" y="404664"/>
            <a:ext cx="10515600" cy="493706"/>
          </a:xfrm>
        </p:spPr>
        <p:txBody>
          <a:bodyPr>
            <a:noAutofit/>
          </a:bodyPr>
          <a:lstStyle/>
          <a:p>
            <a:r>
              <a:rPr lang="pt-BR" sz="2800" b="1" dirty="0"/>
              <a:t>1.4 -  Competência e Avaliação de Auditores: </a:t>
            </a:r>
            <a:br>
              <a:rPr lang="pt-BR" sz="2800" b="1" dirty="0"/>
            </a:br>
            <a:r>
              <a:rPr lang="pt-BR" sz="2800" b="1" dirty="0"/>
              <a:t>Avaliação das habilidades dos envolvidos no processo de auditoria.</a:t>
            </a:r>
            <a:br>
              <a:rPr lang="pt-BR" sz="2800" b="1" dirty="0"/>
            </a:b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1AEC47-371E-4046-1AAE-89257E94F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g) tenaz, isto é, ser persistente focado em alcançar objetivos;</a:t>
            </a:r>
          </a:p>
          <a:p>
            <a:r>
              <a:rPr lang="pt-BR" dirty="0"/>
              <a:t>h) decisivo, isto é, ser capaz de alcançar conclusões em tempo hábil com base em raciocínio lógico e análise;</a:t>
            </a:r>
          </a:p>
          <a:p>
            <a:r>
              <a:rPr lang="pt-BR" dirty="0"/>
              <a:t>i) autoconfiante, isto é, ser capaz de agir e funcionar independentemente enquanto interage eficaz-</a:t>
            </a:r>
          </a:p>
          <a:p>
            <a:r>
              <a:rPr lang="pt-BR" dirty="0"/>
              <a:t>mente com outros;</a:t>
            </a:r>
          </a:p>
          <a:p>
            <a:r>
              <a:rPr lang="pt-BR" dirty="0"/>
              <a:t>j) capaz de agir com firmeza, isto é, ser capaz de atuar responsavelmente e eticamente, mesmo que</a:t>
            </a:r>
          </a:p>
          <a:p>
            <a:r>
              <a:rPr lang="pt-BR" dirty="0"/>
              <a:t>estas ações possam não ser sempre populares e possam algumas vezes resultar em desacordo</a:t>
            </a:r>
          </a:p>
          <a:p>
            <a:r>
              <a:rPr lang="pt-BR" dirty="0"/>
              <a:t>ou confrontação;</a:t>
            </a:r>
          </a:p>
          <a:p>
            <a:r>
              <a:rPr lang="pt-BR" dirty="0"/>
              <a:t>k) aberto a melhorias, isto é, ser disposto a aprender com situações;</a:t>
            </a:r>
          </a:p>
          <a:p>
            <a:r>
              <a:rPr lang="pt-BR" dirty="0"/>
              <a:t>l) culturalmente sensível, isto é, ser observador e respeitoso com a cultura do auditado;</a:t>
            </a:r>
          </a:p>
          <a:p>
            <a:r>
              <a:rPr lang="pt-BR" dirty="0"/>
              <a:t>m) colaborativo, isto é, interagir eficazmente com outros, incluindo os membros da equipe de auditoria e o pessoal do auditado.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8040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D833E-8033-B564-4204-4D1E1F727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11" y="476672"/>
            <a:ext cx="10515600" cy="421698"/>
          </a:xfrm>
        </p:spPr>
        <p:txBody>
          <a:bodyPr>
            <a:noAutofit/>
          </a:bodyPr>
          <a:lstStyle/>
          <a:p>
            <a:r>
              <a:rPr lang="pt-BR" sz="2800" b="1" dirty="0"/>
              <a:t>1.4 -  Competência e Avaliação de Auditores: </a:t>
            </a:r>
            <a:br>
              <a:rPr lang="pt-BR" sz="2800" b="1" dirty="0"/>
            </a:br>
            <a:r>
              <a:rPr lang="pt-BR" sz="2800" b="1" dirty="0"/>
              <a:t>Avaliação das habilidades dos envolvidos no processo de auditoria.</a:t>
            </a:r>
            <a:br>
              <a:rPr lang="pt-BR" sz="2800" b="1" dirty="0"/>
            </a:b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87F386-F36B-BDEA-4AD1-FE3029717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11" y="898370"/>
            <a:ext cx="10515600" cy="5482958"/>
          </a:xfrm>
        </p:spPr>
        <p:txBody>
          <a:bodyPr>
            <a:normAutofit/>
          </a:bodyPr>
          <a:lstStyle/>
          <a:p>
            <a:endParaRPr lang="pt-BR" sz="2400" b="1" dirty="0"/>
          </a:p>
          <a:p>
            <a:r>
              <a:rPr lang="pt-BR" sz="2400" b="1" dirty="0"/>
              <a:t>7.2.3 Conhecimento e habilidades</a:t>
            </a:r>
          </a:p>
          <a:p>
            <a:r>
              <a:rPr lang="pt-BR" sz="2400" dirty="0"/>
              <a:t>7.2.3.1 Generalidades</a:t>
            </a:r>
          </a:p>
          <a:p>
            <a:r>
              <a:rPr lang="pt-BR" sz="2400" dirty="0"/>
              <a:t>Convém que os auditores possuam:</a:t>
            </a:r>
          </a:p>
          <a:p>
            <a:r>
              <a:rPr lang="pt-BR" sz="2400" dirty="0"/>
              <a:t>a) conhecimento e habilidades necessários para alcançar os resultados pretendidos das auditorias que se espera que eles desempenhem;</a:t>
            </a:r>
          </a:p>
          <a:p>
            <a:r>
              <a:rPr lang="pt-BR" sz="2400" dirty="0"/>
              <a:t>b) competência genérica e um nível de conhecimento e habilidades de disciplinas e setores específicos. </a:t>
            </a:r>
          </a:p>
          <a:p>
            <a:r>
              <a:rPr lang="pt-BR" sz="2400" b="1" dirty="0"/>
              <a:t>Convém que os líderes das equipes de auditoria </a:t>
            </a:r>
            <a:r>
              <a:rPr lang="pt-BR" sz="2400" dirty="0"/>
              <a:t>tenham conhecimento e habilidades adicionais necessários para fornecer liderança à equipe de auditoria.</a:t>
            </a:r>
          </a:p>
        </p:txBody>
      </p:sp>
    </p:spTree>
    <p:extLst>
      <p:ext uri="{BB962C8B-B14F-4D97-AF65-F5344CB8AC3E}">
        <p14:creationId xmlns:p14="http://schemas.microsoft.com/office/powerpoint/2010/main" val="2292240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24C11E-20CB-7CAA-C1BB-1697EA00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11" y="404664"/>
            <a:ext cx="10515600" cy="493706"/>
          </a:xfrm>
        </p:spPr>
        <p:txBody>
          <a:bodyPr>
            <a:noAutofit/>
          </a:bodyPr>
          <a:lstStyle/>
          <a:p>
            <a:r>
              <a:rPr lang="pt-BR" sz="2800" b="1" dirty="0"/>
              <a:t>1.4 -  Competência e Avaliação de Auditores: </a:t>
            </a:r>
            <a:br>
              <a:rPr lang="pt-BR" sz="2800" b="1" dirty="0"/>
            </a:br>
            <a:r>
              <a:rPr lang="pt-BR" sz="2800" b="1" dirty="0"/>
              <a:t>Avaliação das habilidades dos envolvidos no processo de auditoria.</a:t>
            </a:r>
            <a:br>
              <a:rPr lang="pt-BR" sz="2800" b="1" dirty="0"/>
            </a:b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E61192-F24E-A708-6B34-05D7BD905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b="1" dirty="0"/>
              <a:t>6.3.3 Atribuindo trabalho para a equipe de auditoria</a:t>
            </a:r>
          </a:p>
          <a:p>
            <a:r>
              <a:rPr lang="pt-BR" sz="2000" dirty="0"/>
              <a:t>Convém que o líder da equipe de auditoria, em consulta à equipe de auditoria, atribua responsabilidade a cada membro da equipe para auditar processos, atividades, funções ou locais específicos e, conforme apropriado, autoridade para tomar decisão. Convém que as atribuições levem em conta a imparcialidade, objetividade e competência dos auditores, e o uso eficaz de recursos, assim como diferentes funções e responsabilidades dos auditores, auditores em treinamento e especialistas. Convém que reuniões da equipe de auditoria sejam realizadas, conforme apropriado, pelo líder da equipe de auditoria, para alocar as atribuições de trabalho e decidir as possíveis mudanças.</a:t>
            </a:r>
          </a:p>
          <a:p>
            <a:r>
              <a:rPr lang="pt-BR" sz="2000" dirty="0"/>
              <a:t>As mudanças nas atribuições de trabalho podem ser feitas conforme a auditoria progrida, para assegurar o alcance dos objetivos de auditoria.</a:t>
            </a:r>
          </a:p>
        </p:txBody>
      </p:sp>
    </p:spTree>
    <p:extLst>
      <p:ext uri="{BB962C8B-B14F-4D97-AF65-F5344CB8AC3E}">
        <p14:creationId xmlns:p14="http://schemas.microsoft.com/office/powerpoint/2010/main" val="2558197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276E2-F2A6-82FE-92D3-C309D30D7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22830"/>
            <a:ext cx="11521279" cy="929906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/>
              <a:t>1.5 - Preparação da Auditoria: Objetivos e abrangência do programa de auditorias.</a:t>
            </a:r>
            <a:br>
              <a:rPr lang="pt-BR" sz="2000" b="1" dirty="0"/>
            </a:br>
            <a:r>
              <a:rPr lang="pt-BR" sz="2000" b="1" dirty="0"/>
              <a:t>Recursos e procedimentos do programa de auditoria. Implementação e monitoramento do programa.</a:t>
            </a:r>
            <a:br>
              <a:rPr lang="pt-BR" sz="2000" b="1" dirty="0"/>
            </a:br>
            <a:endParaRPr lang="pt-BR" sz="2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356E8E-40A2-3F72-0D6F-2EC2B5A56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dirty="0"/>
              <a:t>5 Gerenciando um programa de auditoria</a:t>
            </a:r>
          </a:p>
          <a:p>
            <a:r>
              <a:rPr lang="pt-BR" dirty="0"/>
              <a:t>5.1 Generalidades</a:t>
            </a:r>
          </a:p>
          <a:p>
            <a:r>
              <a:rPr lang="pt-BR" dirty="0"/>
              <a:t>Convém que um programa de auditoria seja estabelecido, o qual pode incluir auditorias que abordem</a:t>
            </a:r>
          </a:p>
          <a:p>
            <a:r>
              <a:rPr lang="pt-BR" dirty="0"/>
              <a:t>uma ou mais normas de sistema de gestão ou outros requisitos, conduzidas separadamente ou em</a:t>
            </a:r>
          </a:p>
          <a:p>
            <a:r>
              <a:rPr lang="pt-BR" dirty="0"/>
              <a:t>combinação (auditoria combinada).</a:t>
            </a:r>
          </a:p>
          <a:p>
            <a:r>
              <a:rPr lang="pt-BR" dirty="0"/>
              <a:t>Convém que a extensão de um programa de auditoria seja baseada no tamanho e natureza do</a:t>
            </a:r>
          </a:p>
          <a:p>
            <a:r>
              <a:rPr lang="pt-BR" dirty="0"/>
              <a:t>auditado, assim como na natureza, funcionalidade, complexidade, tipo de riscos e oportunidades</a:t>
            </a:r>
          </a:p>
          <a:p>
            <a:r>
              <a:rPr lang="pt-BR" dirty="0"/>
              <a:t>e nível de maturidade do(s) sistema(s) de gestão a ser(em) auditado(s).</a:t>
            </a:r>
          </a:p>
          <a:p>
            <a:r>
              <a:rPr lang="pt-BR" dirty="0"/>
              <a:t>A funcionalidade do sistema de gestão pode ser ainda mais complexa quando a maioria das funções</a:t>
            </a:r>
          </a:p>
          <a:p>
            <a:r>
              <a:rPr lang="pt-BR" dirty="0"/>
              <a:t>importantes é terceirizada e gerenciada sob a liderança de outras organizações. É necessário prestar</a:t>
            </a:r>
          </a:p>
          <a:p>
            <a:r>
              <a:rPr lang="pt-BR" dirty="0"/>
              <a:t>especial atenção ao local onde as decisões mais importantes são tomadas e ao que constitui a Alta</a:t>
            </a:r>
          </a:p>
          <a:p>
            <a:r>
              <a:rPr lang="pt-BR" dirty="0"/>
              <a:t>Direção do sistema de gestão.</a:t>
            </a:r>
          </a:p>
        </p:txBody>
      </p:sp>
    </p:spTree>
    <p:extLst>
      <p:ext uri="{BB962C8B-B14F-4D97-AF65-F5344CB8AC3E}">
        <p14:creationId xmlns:p14="http://schemas.microsoft.com/office/powerpoint/2010/main" val="162819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6A91E8-8984-B7C2-37BA-1DA5E291B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/>
              <a:t>1.5 - Preparação da Auditoria: Objetivos e abrangência do programa de auditorias.</a:t>
            </a:r>
            <a:br>
              <a:rPr lang="pt-BR" sz="2000" b="1" dirty="0"/>
            </a:br>
            <a:r>
              <a:rPr lang="pt-BR" sz="2000" b="1" dirty="0"/>
              <a:t>Recursos e procedimentos do programa de auditoria. Implementação e monitoramento do programa.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AA7385-8235-1AB4-2685-859EA75A6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000" b="1" dirty="0"/>
              <a:t>5 Gerenciando um programa de auditoria</a:t>
            </a:r>
          </a:p>
          <a:p>
            <a:r>
              <a:rPr lang="pt-BR" sz="2000" dirty="0"/>
              <a:t>5.1 Generalidades</a:t>
            </a:r>
          </a:p>
          <a:p>
            <a:r>
              <a:rPr lang="pt-BR" sz="2000" dirty="0"/>
              <a:t>Convém que o programa de auditoria inclua informação e identifique recursos para permitir que as auditorias sejam conduzidas de forma eficaz e eficiente dentro dos prazos especificados. Convém que a informação inclua:</a:t>
            </a:r>
          </a:p>
          <a:p>
            <a:r>
              <a:rPr lang="pt-BR" sz="2000" dirty="0"/>
              <a:t>a) objetivos para o programa de auditoria;</a:t>
            </a:r>
          </a:p>
          <a:p>
            <a:r>
              <a:rPr lang="pt-BR" sz="2000" dirty="0"/>
              <a:t>b) riscos e oportunidades associados ao programa de auditoria (ver 5.3) e ações para abordá-los;</a:t>
            </a:r>
          </a:p>
          <a:p>
            <a:r>
              <a:rPr lang="pt-BR" sz="2000" dirty="0"/>
              <a:t>c) escopo (extensão, limites, locais) de cada auditoria no programa de auditoria;</a:t>
            </a:r>
          </a:p>
          <a:p>
            <a:r>
              <a:rPr lang="pt-BR" sz="2000" dirty="0"/>
              <a:t>d) agendamento (número/duração/frequência) das auditorias;</a:t>
            </a:r>
          </a:p>
          <a:p>
            <a:r>
              <a:rPr lang="pt-BR" sz="2000" dirty="0"/>
              <a:t>e) tipos de auditoria, como interna ou externa;</a:t>
            </a:r>
          </a:p>
          <a:p>
            <a:r>
              <a:rPr lang="pt-BR" sz="2000" dirty="0"/>
              <a:t>f) critérios de auditoria;</a:t>
            </a:r>
          </a:p>
          <a:p>
            <a:r>
              <a:rPr lang="pt-BR" sz="2000" dirty="0"/>
              <a:t>g) métodos de auditoria a serem empregados;</a:t>
            </a:r>
          </a:p>
          <a:p>
            <a:r>
              <a:rPr lang="pt-BR" sz="2000" dirty="0"/>
              <a:t>h) critérios para selecionar membros de equipe de auditoria;</a:t>
            </a:r>
          </a:p>
          <a:p>
            <a:r>
              <a:rPr lang="pt-BR" sz="2000" dirty="0"/>
              <a:t>i) informação documentada pertinente.</a:t>
            </a:r>
          </a:p>
        </p:txBody>
      </p:sp>
    </p:spTree>
    <p:extLst>
      <p:ext uri="{BB962C8B-B14F-4D97-AF65-F5344CB8AC3E}">
        <p14:creationId xmlns:p14="http://schemas.microsoft.com/office/powerpoint/2010/main" val="126568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659396" y="1052736"/>
            <a:ext cx="10873208" cy="4936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pt-BR" sz="1600" b="1" dirty="0">
                <a:latin typeface="Montserrat Ultra Light" panose="00000300000000000000" pitchFamily="50" charset="0"/>
              </a:rPr>
              <a:t>Continuação Requisitos da norma ABNT NBR ISO 19011:2018</a:t>
            </a:r>
          </a:p>
          <a:p>
            <a:pPr marL="0" indent="0" algn="just" fontAlgn="auto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pt-BR" sz="1600" b="1" dirty="0">
                <a:latin typeface="Montserrat Ultra Light" panose="00000300000000000000" pitchFamily="50" charset="0"/>
              </a:rPr>
              <a:t>13h - Início</a:t>
            </a:r>
          </a:p>
          <a:p>
            <a:pPr marL="0" indent="0" algn="just" fontAlgn="auto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pt-BR" sz="1600" dirty="0">
                <a:latin typeface="Montserrat Ultra Light" panose="00000300000000000000" pitchFamily="50" charset="0"/>
              </a:rPr>
              <a:t>1.1 – Escopo</a:t>
            </a:r>
          </a:p>
          <a:p>
            <a:pPr marL="0" indent="0" algn="just" fontAlgn="auto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pt-BR" sz="1600" dirty="0">
                <a:latin typeface="Montserrat Ultra Light" panose="00000300000000000000" pitchFamily="50" charset="0"/>
              </a:rPr>
              <a:t>1.2 -  Classificação das auditorias</a:t>
            </a:r>
          </a:p>
          <a:p>
            <a:pPr marL="0" indent="0" algn="just" fontAlgn="auto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pt-BR" sz="1600" dirty="0">
                <a:latin typeface="Montserrat Ultra Light" panose="00000300000000000000" pitchFamily="50" charset="0"/>
              </a:rPr>
              <a:t>1.3 – Continuidade dos requisitos</a:t>
            </a:r>
          </a:p>
          <a:p>
            <a:pPr marL="0" indent="0">
              <a:buNone/>
            </a:pPr>
            <a:r>
              <a:rPr lang="pt-BR" sz="1600" dirty="0"/>
              <a:t>1.4 -  Competência e Avaliação de Auditores: </a:t>
            </a:r>
            <a:br>
              <a:rPr lang="pt-BR" sz="1600" dirty="0"/>
            </a:br>
            <a:r>
              <a:rPr lang="pt-BR" sz="1600" dirty="0"/>
              <a:t>Avaliação das habilidades dos envolvidos no processo de auditoria.</a:t>
            </a:r>
          </a:p>
          <a:p>
            <a:pPr marL="0" indent="0">
              <a:buNone/>
            </a:pPr>
            <a:r>
              <a:rPr lang="pt-BR" sz="1600" b="1" dirty="0"/>
              <a:t>15h-----15h30min --- Pausa</a:t>
            </a:r>
          </a:p>
          <a:p>
            <a:pPr marL="0" indent="0">
              <a:buNone/>
            </a:pPr>
            <a:r>
              <a:rPr lang="pt-BR" sz="1600" dirty="0"/>
              <a:t>1.5 - Preparação da Auditoria: </a:t>
            </a:r>
            <a:br>
              <a:rPr lang="pt-BR" sz="1600" dirty="0"/>
            </a:br>
            <a:r>
              <a:rPr lang="pt-BR" sz="1600" dirty="0"/>
              <a:t>Objetivos e abrangência do programa de auditorias.</a:t>
            </a:r>
            <a:br>
              <a:rPr lang="pt-BR" sz="1600" dirty="0"/>
            </a:br>
            <a:r>
              <a:rPr lang="pt-BR" sz="1600" dirty="0"/>
              <a:t>Recursos e procedimentos do programa de auditoria.</a:t>
            </a:r>
            <a:br>
              <a:rPr lang="pt-BR" sz="1600" dirty="0"/>
            </a:br>
            <a:r>
              <a:rPr lang="pt-BR" sz="1600" dirty="0"/>
              <a:t>Implementação e monitoramento do programa.</a:t>
            </a:r>
          </a:p>
          <a:p>
            <a:pPr marL="0" indent="0">
              <a:buNone/>
            </a:pPr>
            <a:r>
              <a:rPr lang="pt-BR" sz="1600" dirty="0"/>
              <a:t>1.6 Executando a Auditoria: </a:t>
            </a:r>
            <a:br>
              <a:rPr lang="pt-BR" sz="1600" dirty="0"/>
            </a:br>
            <a:r>
              <a:rPr lang="pt-BR" sz="1600" dirty="0"/>
              <a:t>Iniciando a auditoria.</a:t>
            </a:r>
            <a:br>
              <a:rPr lang="pt-BR" sz="1600" dirty="0"/>
            </a:br>
            <a:r>
              <a:rPr lang="pt-BR" sz="1600" dirty="0"/>
              <a:t>Análise crítica de documentos.</a:t>
            </a:r>
            <a:br>
              <a:rPr lang="pt-BR" sz="1600" dirty="0"/>
            </a:br>
            <a:r>
              <a:rPr lang="pt-BR" sz="1600" dirty="0"/>
              <a:t>Condução das atividades no local/remotas.</a:t>
            </a:r>
            <a:br>
              <a:rPr lang="pt-BR" sz="1600" dirty="0"/>
            </a:br>
            <a:r>
              <a:rPr lang="pt-BR" sz="1600" dirty="0"/>
              <a:t>Relatório da auditoria e ações de acompanhamento.</a:t>
            </a:r>
          </a:p>
          <a:p>
            <a:pPr marL="0" indent="0">
              <a:buNone/>
            </a:pPr>
            <a:r>
              <a:rPr lang="pt-BR" sz="1600" b="1" dirty="0"/>
              <a:t>17h – Término </a:t>
            </a:r>
          </a:p>
          <a:p>
            <a:pPr marL="0" indent="0">
              <a:buNone/>
            </a:pPr>
            <a:endParaRPr lang="pt-BR" sz="1800" dirty="0"/>
          </a:p>
          <a:p>
            <a:pPr marL="342900" indent="-342900" algn="just" fontAlgn="auto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endParaRPr lang="pt-BR" sz="1800" dirty="0">
              <a:latin typeface="Montserrat Ultra Light" panose="00000300000000000000" pitchFamily="50" charset="0"/>
            </a:endParaRP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594E5335-8D3E-43D3-B61D-DBF0223BD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Plano da 2ª AULA </a:t>
            </a:r>
            <a:endParaRPr lang="pt-BR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909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90330-9DBE-278D-16A6-C05C4B7F6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22830"/>
            <a:ext cx="11665296" cy="775540"/>
          </a:xfrm>
        </p:spPr>
        <p:txBody>
          <a:bodyPr>
            <a:noAutofit/>
          </a:bodyPr>
          <a:lstStyle/>
          <a:p>
            <a:pPr algn="ctr"/>
            <a:r>
              <a:rPr lang="pt-BR" sz="1600" b="1" dirty="0"/>
              <a:t>1.6 Executando a Auditoria: </a:t>
            </a:r>
            <a:br>
              <a:rPr lang="pt-BR" sz="1600" b="1" dirty="0"/>
            </a:br>
            <a:r>
              <a:rPr lang="pt-BR" sz="1600" b="1" dirty="0"/>
              <a:t>Iniciando a auditoria. Análise crítica de documentos.</a:t>
            </a:r>
            <a:br>
              <a:rPr lang="pt-BR" sz="1600" b="1" dirty="0"/>
            </a:br>
            <a:r>
              <a:rPr lang="pt-BR" sz="1600" b="1" dirty="0"/>
              <a:t>Condução das atividades no local/remotas. Relatório da auditoria e ações de acompanhamento.</a:t>
            </a:r>
            <a:br>
              <a:rPr lang="pt-BR" sz="1600" b="1" dirty="0"/>
            </a:br>
            <a:endParaRPr lang="pt-BR" sz="16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32064D-CEB6-5FBA-6384-997DDB4EF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11" y="1207234"/>
            <a:ext cx="10515600" cy="5174094"/>
          </a:xfrm>
        </p:spPr>
        <p:txBody>
          <a:bodyPr>
            <a:normAutofit fontScale="77500" lnSpcReduction="20000"/>
          </a:bodyPr>
          <a:lstStyle/>
          <a:p>
            <a:r>
              <a:rPr lang="pt-BR" b="1" dirty="0"/>
              <a:t>6.2 Iniciando a auditoria</a:t>
            </a:r>
          </a:p>
          <a:p>
            <a:r>
              <a:rPr lang="pt-BR" dirty="0"/>
              <a:t>6.2.1 Generalidades</a:t>
            </a:r>
          </a:p>
          <a:p>
            <a:r>
              <a:rPr lang="pt-BR" dirty="0"/>
              <a:t>Convém que a responsabilidade por conduzir a auditoria mantenha-se com o auditor-líder da equipe</a:t>
            </a:r>
          </a:p>
          <a:p>
            <a:r>
              <a:rPr lang="pt-BR" dirty="0"/>
              <a:t>de auditoria designado (ver 5.5.5) até que a auditoria seja concluída (ver 6.6).</a:t>
            </a:r>
          </a:p>
          <a:p>
            <a:r>
              <a:rPr lang="pt-BR" dirty="0"/>
              <a:t>Para iniciar uma auditoria, convém que os passos da Figura 1 sejam considerados; entretanto,</a:t>
            </a:r>
          </a:p>
          <a:p>
            <a:r>
              <a:rPr lang="pt-BR" dirty="0"/>
              <a:t>a sequência pode variar, dependendo do auditado, do processos e das circunstâncias específicas</a:t>
            </a:r>
          </a:p>
          <a:p>
            <a:r>
              <a:rPr lang="pt-BR" dirty="0"/>
              <a:t>da auditoria.</a:t>
            </a:r>
          </a:p>
          <a:p>
            <a:r>
              <a:rPr lang="pt-BR" dirty="0"/>
              <a:t>6.2.2 Estabelecendo contato com o auditado</a:t>
            </a:r>
          </a:p>
          <a:p>
            <a:r>
              <a:rPr lang="pt-BR" dirty="0"/>
              <a:t>Convém que o líder da equipe de auditoria assegure que seja feito contato com o auditado para:</a:t>
            </a:r>
          </a:p>
          <a:p>
            <a:r>
              <a:rPr lang="pt-BR" dirty="0"/>
              <a:t>a) confirmar canais de comunicação com os representantes do auditado;</a:t>
            </a:r>
          </a:p>
          <a:p>
            <a:r>
              <a:rPr lang="pt-BR" dirty="0"/>
              <a:t>b) confirmar a autoridade para conduzir a auditoria;</a:t>
            </a:r>
          </a:p>
        </p:txBody>
      </p:sp>
    </p:spTree>
    <p:extLst>
      <p:ext uri="{BB962C8B-B14F-4D97-AF65-F5344CB8AC3E}">
        <p14:creationId xmlns:p14="http://schemas.microsoft.com/office/powerpoint/2010/main" val="3576672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3349A-B13D-DA74-CFDA-EBE6A875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6E3EE5-6C3D-2F87-D35F-901DB5289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c) fornecer informação pertinente sobre os objetivos, escopo, critérios, métodos de auditoria e composição da equipe de auditoria, incluindo quaisquer especialistas;</a:t>
            </a:r>
          </a:p>
          <a:p>
            <a:r>
              <a:rPr lang="pt-BR" dirty="0"/>
              <a:t>d) solicitar acesso à informação pertinente para propósitos de planejamento, incluindo informação sobre os riscos e oportunidades que a organização tenha identificado e como eles serão abordados;</a:t>
            </a:r>
          </a:p>
          <a:p>
            <a:r>
              <a:rPr lang="pt-BR" dirty="0"/>
              <a:t>e) determinar requisitos estatutários e regulamentares aplicáveis e outros requisitos pertinentes às atividades, processos, produtos e serviços do auditado;</a:t>
            </a:r>
          </a:p>
          <a:p>
            <a:r>
              <a:rPr lang="pt-BR" dirty="0"/>
              <a:t>f) confirmar o acordo com o auditado relativo à extensão da divulgação e ao tratamento de informação confidencial;</a:t>
            </a:r>
          </a:p>
          <a:p>
            <a:r>
              <a:rPr lang="pt-BR" dirty="0"/>
              <a:t>g) fazer arranjos para a auditoria, incluindo o agendamento;</a:t>
            </a:r>
          </a:p>
          <a:p>
            <a:r>
              <a:rPr lang="pt-BR" dirty="0"/>
              <a:t>h) determinar quaisquer arranjos específicos ao local para acesso, saúde e segurança, segurança,</a:t>
            </a:r>
          </a:p>
          <a:p>
            <a:r>
              <a:rPr lang="pt-BR" dirty="0"/>
              <a:t>confidencialidade ou outro;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0671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77BE9-4EA5-849C-5B9E-DD45D5928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1600" b="1" dirty="0"/>
              <a:t>1.6 Executando a Auditoria: </a:t>
            </a:r>
            <a:br>
              <a:rPr lang="pt-BR" sz="1600" b="1" dirty="0"/>
            </a:br>
            <a:r>
              <a:rPr lang="pt-BR" sz="1600" b="1" dirty="0"/>
              <a:t>Iniciando a auditoria. Análise crítica de documentos.</a:t>
            </a:r>
            <a:br>
              <a:rPr lang="pt-BR" sz="1600" b="1" dirty="0"/>
            </a:br>
            <a:r>
              <a:rPr lang="pt-BR" sz="1600" b="1" dirty="0"/>
              <a:t>Condução das atividades no local/remotas. Relatório da auditoria e ações de acompanhamento.</a:t>
            </a:r>
            <a:br>
              <a:rPr lang="pt-BR" sz="1600" b="1" dirty="0"/>
            </a:br>
            <a:endParaRPr lang="pt-BR" sz="1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0BB511-7378-ECC0-6F54-2C58CBAEB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/>
          </a:p>
          <a:p>
            <a:r>
              <a:rPr lang="pt-BR" sz="2400" dirty="0"/>
              <a:t>i) acordar sobre a presença de observadores e a necessidade de guias ou intérpretes para a equipe de auditoria;</a:t>
            </a:r>
          </a:p>
          <a:p>
            <a:r>
              <a:rPr lang="pt-BR" sz="2400" dirty="0"/>
              <a:t>j) determinar quaisquer áreas de interesse, preocupação ou riscos para o auditado em relação à auditoria específica;</a:t>
            </a:r>
          </a:p>
          <a:p>
            <a:r>
              <a:rPr lang="pt-BR" sz="2400" dirty="0"/>
              <a:t>k) resolver questões relativas à composição da equipe de auditoria com o auditado ou o cliente de auditoria.</a:t>
            </a:r>
          </a:p>
        </p:txBody>
      </p:sp>
    </p:spTree>
    <p:extLst>
      <p:ext uri="{BB962C8B-B14F-4D97-AF65-F5344CB8AC3E}">
        <p14:creationId xmlns:p14="http://schemas.microsoft.com/office/powerpoint/2010/main" val="316300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9508E-D313-3896-D820-268311EC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11" y="36502"/>
            <a:ext cx="10515600" cy="775540"/>
          </a:xfrm>
        </p:spPr>
        <p:txBody>
          <a:bodyPr>
            <a:noAutofit/>
          </a:bodyPr>
          <a:lstStyle/>
          <a:p>
            <a:pPr algn="ctr"/>
            <a:r>
              <a:rPr lang="pt-BR" sz="1600" b="1" dirty="0"/>
              <a:t>1.6 Executando a Auditoria: </a:t>
            </a:r>
            <a:br>
              <a:rPr lang="pt-BR" sz="1600" b="1" dirty="0"/>
            </a:br>
            <a:r>
              <a:rPr lang="pt-BR" sz="1600" b="1" dirty="0"/>
              <a:t>Iniciando a auditoria. Análise crítica de documentos.</a:t>
            </a:r>
            <a:br>
              <a:rPr lang="pt-BR" sz="1600" b="1" dirty="0"/>
            </a:br>
            <a:r>
              <a:rPr lang="pt-BR" sz="1600" b="1" dirty="0"/>
              <a:t>Condução das atividades no local/remotas. Relatório da auditoria e ações de acompanhamento.</a:t>
            </a:r>
            <a:br>
              <a:rPr lang="pt-BR" sz="1600" b="1" dirty="0"/>
            </a:br>
            <a:endParaRPr lang="pt-BR" sz="1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CBF0BD-5A62-D523-7FE5-C68B9CDA9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6.3.2.2 Detalhes do planejamento de auditoria</a:t>
            </a:r>
          </a:p>
          <a:p>
            <a:r>
              <a:rPr lang="pt-BR" dirty="0"/>
              <a:t>A dimensão e o conteúdo do planejamento de auditoria podem variar, por exemplo, entre auditorias iniciais e subsequentes, assim como entre auditorias internas e externas. Convém que o planejamento de auditoria seja suficientemente flexível para permitir mudanças que possam se tornar necessárias conforme as atividades de auditoria progridam.</a:t>
            </a:r>
          </a:p>
          <a:p>
            <a:r>
              <a:rPr lang="pt-BR" dirty="0"/>
              <a:t>Convém que o planejamento da auditoria aborde ou referencie o seguinte:</a:t>
            </a:r>
          </a:p>
          <a:p>
            <a:r>
              <a:rPr lang="pt-BR" dirty="0"/>
              <a:t>a) objetivos de auditoria;</a:t>
            </a:r>
          </a:p>
          <a:p>
            <a:r>
              <a:rPr lang="pt-BR" dirty="0"/>
              <a:t>b) escopo da auditoria, incluindo identificação da organização e suas funções, assim como os processos a serem auditados;</a:t>
            </a:r>
          </a:p>
          <a:p>
            <a:r>
              <a:rPr lang="pt-BR" dirty="0"/>
              <a:t>c) critérios de auditoria e qualquer informação documentada de referência;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24740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610E02-863A-646A-AB38-D35D17416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1800" b="1" dirty="0"/>
              <a:t>1.6 Executando a Auditoria: </a:t>
            </a:r>
            <a:br>
              <a:rPr lang="pt-BR" sz="1800" b="1" dirty="0"/>
            </a:br>
            <a:r>
              <a:rPr lang="pt-BR" sz="1800" b="1" dirty="0"/>
              <a:t>Iniciando a auditoria. Análise crítica de documentos.</a:t>
            </a:r>
            <a:br>
              <a:rPr lang="pt-BR" sz="1800" b="1" dirty="0"/>
            </a:br>
            <a:r>
              <a:rPr lang="pt-BR" sz="1800" b="1" dirty="0"/>
              <a:t>Condução das atividades no local/remotas. Relatório da auditoria e ações de acompanhamento.</a:t>
            </a:r>
            <a:br>
              <a:rPr lang="pt-BR" sz="1800" b="1" dirty="0"/>
            </a:br>
            <a:endParaRPr lang="pt-BR" sz="1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8A289E-C5CE-CD10-2398-8466824F2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d) locais (físicos e virtuais), datas, tempo e duração estimados das atividades de auditoria a serem conduzidas, incluindo reuniões com a direção do auditado;</a:t>
            </a:r>
          </a:p>
          <a:p>
            <a:r>
              <a:rPr lang="pt-BR" dirty="0"/>
              <a:t>e) necessidade (por exemplo, conduzindo uma visita ao(s) local(</a:t>
            </a:r>
            <a:r>
              <a:rPr lang="pt-BR" dirty="0" err="1"/>
              <a:t>is</a:t>
            </a:r>
            <a:r>
              <a:rPr lang="pt-BR" dirty="0"/>
              <a:t>) físico(s) ou analisando criticamente tecnologia de informação e comunicação);</a:t>
            </a:r>
          </a:p>
          <a:p>
            <a:r>
              <a:rPr lang="pt-BR" dirty="0"/>
              <a:t>f) métodos de auditoria a serem usados, incluindo a extensão na qual a amostragem de auditoria seja necessária para obter evidências suficientes de auditoria a equipe de auditoria se familiarizar com as instalações e processos do auditado ;</a:t>
            </a:r>
          </a:p>
          <a:p>
            <a:r>
              <a:rPr lang="pt-BR" dirty="0"/>
              <a:t>g) papéis e responsabilidades dos membros da equipe de auditoria, assim como dos guias e observadores ou intérpretes;</a:t>
            </a:r>
          </a:p>
          <a:p>
            <a:r>
              <a:rPr lang="pt-BR" dirty="0"/>
              <a:t>h) alocação de recursos apropriados, baseada na consideração dos riscos e oportunidades relacionados às atividades que serão auditadas;</a:t>
            </a:r>
          </a:p>
        </p:txBody>
      </p:sp>
    </p:spTree>
    <p:extLst>
      <p:ext uri="{BB962C8B-B14F-4D97-AF65-F5344CB8AC3E}">
        <p14:creationId xmlns:p14="http://schemas.microsoft.com/office/powerpoint/2010/main" val="2306483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1105E2-32BE-D354-3CE2-3B9B2FF79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11" y="620688"/>
            <a:ext cx="10515600" cy="277682"/>
          </a:xfrm>
        </p:spPr>
        <p:txBody>
          <a:bodyPr>
            <a:noAutofit/>
          </a:bodyPr>
          <a:lstStyle/>
          <a:p>
            <a:pPr algn="ctr"/>
            <a:r>
              <a:rPr lang="pt-BR" sz="1400" b="1" dirty="0"/>
              <a:t>1.6 Executando a Auditoria: Iniciando a auditoria. Análise crítica de documentos. Condução das atividades no local/remotas. Relatório da auditoria e ações de acompanhamento.</a:t>
            </a:r>
            <a:br>
              <a:rPr lang="pt-BR" sz="1400" b="1" dirty="0"/>
            </a:br>
            <a:endParaRPr lang="pt-BR" sz="1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7619F9-7B08-D60F-6F44-0237A5957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b="1" dirty="0"/>
              <a:t>6.4.2 Atribuindo papéis e responsabilidades para guias e observadores</a:t>
            </a:r>
          </a:p>
          <a:p>
            <a:r>
              <a:rPr lang="pt-BR" dirty="0"/>
              <a:t>Convém que os guias designados pelo auditado auxiliem a equipe de auditoria e ajam por solicitação</a:t>
            </a:r>
          </a:p>
          <a:p>
            <a:r>
              <a:rPr lang="pt-BR" dirty="0"/>
              <a:t>do líder da equipe de auditoria ou auditor ao qual eles tiverem sido atribuídos. Convém que suas</a:t>
            </a:r>
          </a:p>
          <a:p>
            <a:r>
              <a:rPr lang="pt-BR" dirty="0"/>
              <a:t>responsabilidades incluam o seguinte:</a:t>
            </a:r>
          </a:p>
          <a:p>
            <a:r>
              <a:rPr lang="pt-BR" dirty="0"/>
              <a:t>a) auxiliar os auditores na identificação de pessoas para participar de entrevistas e na confirmação</a:t>
            </a:r>
          </a:p>
          <a:p>
            <a:r>
              <a:rPr lang="pt-BR" dirty="0"/>
              <a:t>de horários e locais;</a:t>
            </a:r>
          </a:p>
          <a:p>
            <a:r>
              <a:rPr lang="pt-BR" dirty="0"/>
              <a:t>b) arranjar acesso aos locais específicos do auditado;</a:t>
            </a:r>
          </a:p>
          <a:p>
            <a:r>
              <a:rPr lang="pt-BR" dirty="0"/>
              <a:t>c) assegurar que as regras relativas aos arranjos para acesso específicos do local, saúde e segurança,</a:t>
            </a:r>
          </a:p>
          <a:p>
            <a:r>
              <a:rPr lang="pt-BR" dirty="0"/>
              <a:t>meio ambiente, segurança, confidencialidade e outras questões sejam conhecidas e respeitadas</a:t>
            </a:r>
          </a:p>
          <a:p>
            <a:r>
              <a:rPr lang="pt-BR" dirty="0"/>
              <a:t>pelos membros da equipe de auditoria e observadores, e que quaisquer riscos sejam abordados;</a:t>
            </a:r>
          </a:p>
          <a:p>
            <a:r>
              <a:rPr lang="pt-BR" dirty="0"/>
              <a:t>d) testemunhar a auditoria em nome do auditado, quando apropriado;</a:t>
            </a:r>
          </a:p>
          <a:p>
            <a:r>
              <a:rPr lang="pt-BR" dirty="0"/>
              <a:t>e) fornecer esclarecimento ou auxiliar na coleta de informação, quando necessário.</a:t>
            </a:r>
          </a:p>
        </p:txBody>
      </p:sp>
    </p:spTree>
    <p:extLst>
      <p:ext uri="{BB962C8B-B14F-4D97-AF65-F5344CB8AC3E}">
        <p14:creationId xmlns:p14="http://schemas.microsoft.com/office/powerpoint/2010/main" val="3564156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D10D44-269A-6429-9289-22F8B9D8B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600" b="1" dirty="0"/>
              <a:t>1.6 Executando a Auditoria: Iniciando a auditoria. Análise crítica de documentos. Condução das atividades no local/remotas. Relatório da auditoria e ações de acompanhamento.</a:t>
            </a:r>
            <a:br>
              <a:rPr lang="pt-BR" sz="1600" b="1" dirty="0"/>
            </a:br>
            <a:endParaRPr lang="pt-BR" sz="1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649D46-6E25-B1B5-7981-58192767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6.4.3 Conduzindo a reunião de abertura</a:t>
            </a:r>
          </a:p>
          <a:p>
            <a:r>
              <a:rPr lang="pt-BR" dirty="0"/>
              <a:t>O propósito da reunião de abertura é:</a:t>
            </a:r>
          </a:p>
          <a:p>
            <a:r>
              <a:rPr lang="pt-BR" dirty="0"/>
              <a:t>a) confirmar o acordo de todas os participantes (por exemplo, auditado, equipe de auditoria) com o</a:t>
            </a:r>
          </a:p>
          <a:p>
            <a:r>
              <a:rPr lang="pt-BR" dirty="0"/>
              <a:t>plano de auditoria;</a:t>
            </a:r>
          </a:p>
          <a:p>
            <a:r>
              <a:rPr lang="pt-BR" dirty="0"/>
              <a:t>b) apresentar a equipe de auditoria e suas funções;</a:t>
            </a:r>
          </a:p>
          <a:p>
            <a:r>
              <a:rPr lang="pt-BR" dirty="0"/>
              <a:t>c) assegurar que todas as atividades planejadas de auditoria possam ser realizadas.</a:t>
            </a:r>
          </a:p>
          <a:p>
            <a:r>
              <a:rPr lang="pt-BR" dirty="0"/>
              <a:t>Convém que uma reunião de abertura seja realizada com a direção do auditado e, onde apropriado,</a:t>
            </a:r>
          </a:p>
          <a:p>
            <a:r>
              <a:rPr lang="pt-BR" dirty="0"/>
              <a:t>aqueles responsáveis pelas funções ou processos a serem auditados. Durante a reunião, convém que</a:t>
            </a:r>
          </a:p>
          <a:p>
            <a:r>
              <a:rPr lang="pt-BR" dirty="0"/>
              <a:t>seja dada uma oportunidade para perguntas.</a:t>
            </a:r>
          </a:p>
        </p:txBody>
      </p:sp>
    </p:spTree>
    <p:extLst>
      <p:ext uri="{BB962C8B-B14F-4D97-AF65-F5344CB8AC3E}">
        <p14:creationId xmlns:p14="http://schemas.microsoft.com/office/powerpoint/2010/main" val="17761176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C0BA3-68AF-A8B8-755D-1CAEF8F6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200" b="1" dirty="0"/>
              <a:t>1.6 Executando a Auditoria: Iniciando a auditoria. Análise crítica de documentos. Condução das atividades no local/remotas. Relatório da auditoria e ações de acompanhamento.</a:t>
            </a:r>
            <a:br>
              <a:rPr lang="pt-BR" sz="1200" b="1" dirty="0"/>
            </a:br>
            <a:endParaRPr lang="pt-BR" sz="12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376D14-6F7D-F41F-4F36-8FDDB92EE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6.4.6 Analisando criticamente a informação documentada ao conduzir a auditoria</a:t>
            </a:r>
          </a:p>
          <a:p>
            <a:r>
              <a:rPr lang="pt-BR" dirty="0"/>
              <a:t>Convém que a informação documentada pertinente do auditado seja analisada criticamente para:</a:t>
            </a:r>
          </a:p>
          <a:p>
            <a:r>
              <a:rPr lang="pt-BR" dirty="0"/>
              <a:t>— determinar a conformidade do sistema, até onde documentada, com os critérios de auditoria;</a:t>
            </a:r>
          </a:p>
          <a:p>
            <a:r>
              <a:rPr lang="pt-BR" dirty="0"/>
              <a:t>— reunir informação para apoiar as atividades de auditoria.</a:t>
            </a:r>
          </a:p>
        </p:txBody>
      </p:sp>
    </p:spTree>
    <p:extLst>
      <p:ext uri="{BB962C8B-B14F-4D97-AF65-F5344CB8AC3E}">
        <p14:creationId xmlns:p14="http://schemas.microsoft.com/office/powerpoint/2010/main" val="37195386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490683-C80C-5160-7842-E923CCB4B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400" b="1" dirty="0"/>
              <a:t>1.6 Executando a Auditoria: Iniciando a auditoria. Análise crítica de documentos. Condução das atividades no local/remotas. Relatório da auditoria e ações de acompanhamento.</a:t>
            </a:r>
            <a:endParaRPr lang="pt-BR" sz="1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970C63-9787-9621-5B57-1EB85E514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6.4.10 Conduzindo a reunião de encerramento</a:t>
            </a:r>
          </a:p>
          <a:p>
            <a:r>
              <a:rPr lang="pt-BR" dirty="0"/>
              <a:t>Convém que seja realizada uma reunião de encerramento para apresentar as constatações e conclusões de auditoria.</a:t>
            </a:r>
          </a:p>
          <a:p>
            <a:r>
              <a:rPr lang="pt-BR" dirty="0"/>
              <a:t>Convém que a reunião de encerramento seja presidida pelo líder da equipe de auditoria, com a participação da direção do auditado, e inclua, como aplicável:</a:t>
            </a:r>
          </a:p>
          <a:p>
            <a:r>
              <a:rPr lang="pt-BR" dirty="0"/>
              <a:t>— aqueles responsáveis pelas funções ou processos que foram auditados;</a:t>
            </a:r>
          </a:p>
          <a:p>
            <a:r>
              <a:rPr lang="pt-BR" dirty="0"/>
              <a:t>— cliente de auditoria; — outros membros da equipe de auditoria;</a:t>
            </a:r>
          </a:p>
          <a:p>
            <a:r>
              <a:rPr lang="pt-BR" dirty="0"/>
              <a:t>— outras partes interessadas pertinentes, como determinado pelo cliente da auditoria e/ou pelo auditado.</a:t>
            </a:r>
          </a:p>
        </p:txBody>
      </p:sp>
    </p:spTree>
    <p:extLst>
      <p:ext uri="{BB962C8B-B14F-4D97-AF65-F5344CB8AC3E}">
        <p14:creationId xmlns:p14="http://schemas.microsoft.com/office/powerpoint/2010/main" val="327120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16A21-856C-9835-3854-86028151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600" b="1" dirty="0"/>
              <a:t>1.6 Executando a Auditoria: Iniciando a auditoria. Análise crítica de documentos. Condução das atividades no local/remotas. Relatório da auditoria e ações de acompanhamento.</a:t>
            </a:r>
            <a:endParaRPr lang="pt-BR" sz="1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20D7AD-00D7-760F-92A8-B3C0642D7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6.5 Preparando e distribuindo o relatório de auditoria</a:t>
            </a:r>
          </a:p>
          <a:p>
            <a:r>
              <a:rPr lang="pt-BR" dirty="0"/>
              <a:t>6.5.1 Preparando o relatório de auditoria</a:t>
            </a:r>
          </a:p>
          <a:p>
            <a:r>
              <a:rPr lang="pt-BR" dirty="0"/>
              <a:t>Convém que o líder da equipe de auditoria relate as conclusões de auditoria de acordo com o</a:t>
            </a:r>
          </a:p>
          <a:p>
            <a:r>
              <a:rPr lang="pt-BR" dirty="0"/>
              <a:t>programa de auditoria. Convém que o relatório de auditoria forneça um registro completo, exato,</a:t>
            </a:r>
          </a:p>
          <a:p>
            <a:r>
              <a:rPr lang="pt-BR" dirty="0"/>
              <a:t>conciso e claro da auditoria, e convém que inclua ou se refira ao seguinte:</a:t>
            </a:r>
          </a:p>
          <a:p>
            <a:r>
              <a:rPr lang="pt-BR" dirty="0"/>
              <a:t>a) objetivos de auditoria;</a:t>
            </a:r>
          </a:p>
          <a:p>
            <a:r>
              <a:rPr lang="pt-BR" dirty="0"/>
              <a:t>b) escopo de auditoria, particularmente a identificação da organização (o auditado) e as funções</a:t>
            </a:r>
          </a:p>
          <a:p>
            <a:r>
              <a:rPr lang="pt-BR" dirty="0"/>
              <a:t>ou processos auditados;</a:t>
            </a:r>
          </a:p>
          <a:p>
            <a:r>
              <a:rPr lang="pt-BR" dirty="0"/>
              <a:t>c) identificação do cliente de auditoria;</a:t>
            </a:r>
          </a:p>
          <a:p>
            <a:r>
              <a:rPr lang="pt-BR" dirty="0"/>
              <a:t>d) identificação da equipe de auditoria e de participantes do auditado na auditoria;</a:t>
            </a:r>
          </a:p>
          <a:p>
            <a:r>
              <a:rPr lang="pt-BR" dirty="0"/>
              <a:t>e) datas e locais onde as atividades de auditoria foram conduzidas;</a:t>
            </a:r>
          </a:p>
          <a:p>
            <a:r>
              <a:rPr lang="pt-BR" dirty="0"/>
              <a:t>f) critérios de auditoria;</a:t>
            </a:r>
          </a:p>
          <a:p>
            <a:r>
              <a:rPr lang="pt-BR" dirty="0"/>
              <a:t>g) constatações de auditoria e evidências relacionadas;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712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148D60-C7ED-4520-444C-BFC2132E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>
                <a:latin typeface="Montserrat Ultra Light" panose="00000300000000000000" pitchFamily="50" charset="0"/>
              </a:rPr>
              <a:t>1.1 – Escopo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4201F0-8AF8-4E3E-9322-C8ABB4C1D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Norma ABNT NBR ISO 19011:2018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Escopo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Este documento fornece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orientação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sobre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auditoria de sistemas de gestão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incluindo os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princípios de auditoria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gerenciar um programa de auditoria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conduzir auditorias de sistemas de gestão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bem como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orientação na avaliação da competência dos indivíduos envolvidos no processo de auditoria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Essas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atividades incluem o(s) indivíduo(s) que gere(m) o programa de auditoria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os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auditores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 as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equipes de auditoria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É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aplicável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todas as organizações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que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necessitam planejar e conduzir auditorias internas ou externas de sistemas de gestão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ou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gerir um programa de auditoria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A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aplicação deste documento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outros tipos de auditorias é possível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desde que consideração especial é dada à 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competência específica necessária</a:t>
            </a:r>
            <a:r>
              <a:rPr lang="pt-B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7725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A18F9-FE95-EFB6-13B3-6C6FA697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85C378-CF66-5AB4-79BD-EBCC6B2CB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dirty="0"/>
              <a:t>h) conclusões de auditoria;</a:t>
            </a:r>
          </a:p>
          <a:p>
            <a:r>
              <a:rPr lang="pt-BR" dirty="0"/>
              <a:t>i) uma declaração sobre o grau no qual os critérios de auditoria foram atendidos;</a:t>
            </a:r>
          </a:p>
          <a:p>
            <a:r>
              <a:rPr lang="pt-BR" dirty="0"/>
              <a:t>j) quaisquer opiniões divergentes não resolvidas entre a equipe de auditoria e o auditado;</a:t>
            </a:r>
          </a:p>
          <a:p>
            <a:r>
              <a:rPr lang="pt-BR" dirty="0"/>
              <a:t>k) auditorias por natureza são um exercício de amostragem; como tal, há um risco de que a evidência</a:t>
            </a:r>
          </a:p>
          <a:p>
            <a:r>
              <a:rPr lang="pt-BR" dirty="0"/>
              <a:t>de auditoria examinada não seja representativa.</a:t>
            </a:r>
          </a:p>
          <a:p>
            <a:r>
              <a:rPr lang="pt-BR" dirty="0"/>
              <a:t>O relatório de auditoria pode também incluir ou se referir ao seguinte, conforme apropriado:</a:t>
            </a:r>
          </a:p>
          <a:p>
            <a:r>
              <a:rPr lang="pt-BR" dirty="0"/>
              <a:t>— plano de auditoria, incluindo agenda;</a:t>
            </a:r>
          </a:p>
          <a:p>
            <a:r>
              <a:rPr lang="pt-BR" dirty="0"/>
              <a:t>— um resumo do processo de auditoria, incluindo quaisquer obstáculos encontrados que possam</a:t>
            </a:r>
          </a:p>
          <a:p>
            <a:r>
              <a:rPr lang="pt-BR" dirty="0"/>
              <a:t>reduzir a confiabilidade das conclusões de auditoria;</a:t>
            </a:r>
          </a:p>
          <a:p>
            <a:r>
              <a:rPr lang="pt-BR" dirty="0"/>
              <a:t>— confirmação de que os objetivos de auditoria foram alcançados no escopo de auditoria de acordo</a:t>
            </a:r>
          </a:p>
          <a:p>
            <a:r>
              <a:rPr lang="pt-BR" dirty="0"/>
              <a:t>com o plano de auditoria;</a:t>
            </a:r>
          </a:p>
          <a:p>
            <a:r>
              <a:rPr lang="pt-BR" dirty="0"/>
              <a:t>— quaisquer áreas no escopo da auditoria não cobertas, incluindo quaisquer questões de </a:t>
            </a:r>
            <a:r>
              <a:rPr lang="pt-BR" dirty="0" err="1"/>
              <a:t>disponibi</a:t>
            </a:r>
            <a:r>
              <a:rPr lang="pt-BR" dirty="0"/>
              <a:t>-</a:t>
            </a:r>
          </a:p>
          <a:p>
            <a:r>
              <a:rPr lang="pt-BR" dirty="0" err="1"/>
              <a:t>lidade</a:t>
            </a:r>
            <a:r>
              <a:rPr lang="pt-BR" dirty="0"/>
              <a:t> de evidência, recursos ou confidencialidade, com justificativas relacionadas;</a:t>
            </a:r>
          </a:p>
          <a:p>
            <a:r>
              <a:rPr lang="pt-BR" dirty="0"/>
              <a:t>— um resumo cobrindo as conclusões de auditoria e as principais constatações de auditoria que a apoiam;</a:t>
            </a:r>
          </a:p>
          <a:p>
            <a:r>
              <a:rPr lang="pt-BR" dirty="0"/>
              <a:t>— boas práticas identificadas;</a:t>
            </a:r>
          </a:p>
          <a:p>
            <a:r>
              <a:rPr lang="pt-BR" dirty="0"/>
              <a:t>— acompanhamento de plano de ação acordado, se houver;</a:t>
            </a:r>
          </a:p>
          <a:p>
            <a:r>
              <a:rPr lang="pt-BR" dirty="0"/>
              <a:t>— uma declaração da natureza confidencial dos conteúdos;</a:t>
            </a:r>
          </a:p>
          <a:p>
            <a:r>
              <a:rPr lang="pt-BR" dirty="0"/>
              <a:t>— quaisquer implicações para o programa de auditoria ou auditorias subsequentes.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3706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E562C8-6104-CA7A-B1D2-61FFD56FF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3100" dirty="0">
                <a:latin typeface="Montserrat Ultra Light" panose="00000300000000000000" pitchFamily="50" charset="0"/>
              </a:rPr>
            </a:br>
            <a:r>
              <a:rPr lang="pt-BR" sz="3100" dirty="0">
                <a:latin typeface="Montserrat Ultra Light" panose="00000300000000000000" pitchFamily="50" charset="0"/>
              </a:rPr>
              <a:t>1.2 -  Classificação das auditorias</a:t>
            </a:r>
            <a:br>
              <a:rPr lang="pt-BR" sz="4000" dirty="0">
                <a:latin typeface="Montserrat Ultra Light" panose="00000300000000000000" pitchFamily="50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DB453F-B724-8E60-6CF3-4EEF962AB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/>
              <a:t>Norma ABNT NBR ISO 19011:2018</a:t>
            </a:r>
          </a:p>
          <a:p>
            <a:pPr marL="0" indent="0" algn="just">
              <a:buNone/>
            </a:pPr>
            <a:endParaRPr lang="pt-BR" sz="2400" b="1" dirty="0"/>
          </a:p>
          <a:p>
            <a:pPr algn="just"/>
            <a:r>
              <a:rPr lang="pt-BR" sz="2400" b="1" dirty="0"/>
              <a:t>Introdução </a:t>
            </a:r>
          </a:p>
          <a:p>
            <a:pPr algn="just"/>
            <a:r>
              <a:rPr lang="pt-BR" sz="2400" dirty="0"/>
              <a:t>Este documento fornece orientação para todos os tamanhos e tipos de organizações e auditorias de variados escopos e dimensões, incluindo aquelas conduzidas por grandes equipes de auditoria, usualmente de organizações maiores, e aquelas conduzidas por auditores únicos, em organizações grandes ou pequenas. Convém que esta orientação seja adaptada conforme apropriado ao escopo, complexidade e dimensão do programa de auditoria</a:t>
            </a:r>
          </a:p>
        </p:txBody>
      </p:sp>
    </p:spTree>
    <p:extLst>
      <p:ext uri="{BB962C8B-B14F-4D97-AF65-F5344CB8AC3E}">
        <p14:creationId xmlns:p14="http://schemas.microsoft.com/office/powerpoint/2010/main" val="3261295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0749CB-5C38-6F39-5A1E-D17400F40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Montserrat Ultra Light" panose="00000300000000000000" pitchFamily="50" charset="0"/>
              </a:rPr>
              <a:t>1.2 -  Classificação das auditorias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D3837F-0EE0-2A22-5D60-F90D94164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Norma ABNT NBR ISO 19011:2018</a:t>
            </a:r>
          </a:p>
          <a:p>
            <a:endParaRPr lang="pt-BR" sz="2400" dirty="0"/>
          </a:p>
          <a:p>
            <a:r>
              <a:rPr lang="pt-BR" sz="2400" dirty="0"/>
              <a:t>Este documento concentra-se em </a:t>
            </a:r>
            <a:r>
              <a:rPr lang="pt-BR" sz="2400" b="1" dirty="0"/>
              <a:t>auditorias internas (primeira parte) </a:t>
            </a:r>
            <a:r>
              <a:rPr lang="pt-BR" sz="2400" dirty="0"/>
              <a:t>e </a:t>
            </a:r>
            <a:r>
              <a:rPr lang="pt-BR" sz="2400" b="1" dirty="0"/>
              <a:t>auditorias conduzidas por organizações em seus fornecedores externos e outras partes interessadas externas (segunda parte)</a:t>
            </a:r>
            <a:r>
              <a:rPr lang="pt-BR" sz="2400" dirty="0"/>
              <a:t>.</a:t>
            </a:r>
          </a:p>
          <a:p>
            <a:endParaRPr lang="pt-BR" sz="2400" dirty="0"/>
          </a:p>
          <a:p>
            <a:r>
              <a:rPr lang="pt-BR" sz="2400" dirty="0"/>
              <a:t>Este documento </a:t>
            </a:r>
            <a:r>
              <a:rPr lang="pt-BR" sz="2400" b="1" dirty="0"/>
              <a:t>pode também ser útil para auditorias externas conduzidas para outros fins que não a certificação de terceira parte de sistemas de gestão</a:t>
            </a:r>
            <a:r>
              <a:rPr lang="pt-B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4759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44665-7167-0075-9F29-EDE8352E1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Montserrat Ultra Light" panose="00000300000000000000" pitchFamily="50" charset="0"/>
              </a:rPr>
              <a:t>1.2 -  Classificação das auditorias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FC46B5-4527-CE38-E3E6-1783CB759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Tabela 1 – Diferentes tipos de auditorias</a:t>
            </a:r>
          </a:p>
          <a:p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8D3EF74-A71A-B8E0-AE95-973CF24DA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119121"/>
              </p:ext>
            </p:extLst>
          </p:nvPr>
        </p:nvGraphicFramePr>
        <p:xfrm>
          <a:off x="874590" y="1844824"/>
          <a:ext cx="8791342" cy="30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64">
                  <a:extLst>
                    <a:ext uri="{9D8B030D-6E8A-4147-A177-3AD203B41FA5}">
                      <a16:colId xmlns:a16="http://schemas.microsoft.com/office/drawing/2014/main" val="2226907366"/>
                    </a:ext>
                  </a:extLst>
                </a:gridCol>
                <a:gridCol w="3252639">
                  <a:extLst>
                    <a:ext uri="{9D8B030D-6E8A-4147-A177-3AD203B41FA5}">
                      <a16:colId xmlns:a16="http://schemas.microsoft.com/office/drawing/2014/main" val="493180102"/>
                    </a:ext>
                  </a:extLst>
                </a:gridCol>
                <a:gridCol w="3252639">
                  <a:extLst>
                    <a:ext uri="{9D8B030D-6E8A-4147-A177-3AD203B41FA5}">
                      <a16:colId xmlns:a16="http://schemas.microsoft.com/office/drawing/2014/main" val="4214405396"/>
                    </a:ext>
                  </a:extLst>
                </a:gridCol>
              </a:tblGrid>
              <a:tr h="1032115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/>
                        <a:t>Auditoria de 1ª parte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   </a:t>
                      </a:r>
                    </a:p>
                    <a:p>
                      <a:r>
                        <a:rPr lang="pt-BR" dirty="0"/>
                        <a:t>      Auditoria de 2ª parte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r>
                        <a:rPr lang="pt-BR" dirty="0"/>
                        <a:t>    Auditoria de 3ª parte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283406"/>
                  </a:ext>
                </a:extLst>
              </a:tr>
              <a:tr h="1032115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pPr algn="ctr"/>
                      <a:r>
                        <a:rPr lang="pt-BR" dirty="0"/>
                        <a:t>Auditoria interna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r>
                        <a:rPr lang="pt-BR" dirty="0"/>
                        <a:t>Auditoria de fornecedor externo 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r>
                        <a:rPr lang="pt-BR" dirty="0"/>
                        <a:t>Auditoria de certificação e/ou</a:t>
                      </a:r>
                    </a:p>
                    <a:p>
                      <a:r>
                        <a:rPr lang="pt-BR" dirty="0"/>
                        <a:t>acreditação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769682"/>
                  </a:ext>
                </a:extLst>
              </a:tr>
              <a:tr h="1032115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pPr algn="ctr"/>
                      <a:r>
                        <a:rPr lang="pt-BR" dirty="0"/>
                        <a:t>  Outra auditoria de parte</a:t>
                      </a:r>
                    </a:p>
                    <a:p>
                      <a:pPr algn="ctr"/>
                      <a:r>
                        <a:rPr lang="pt-BR" dirty="0"/>
                        <a:t>interessada externa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pPr algn="ctr"/>
                      <a:r>
                        <a:rPr lang="pt-BR" dirty="0"/>
                        <a:t>Auditoria estatutária,</a:t>
                      </a:r>
                    </a:p>
                    <a:p>
                      <a:pPr algn="ctr"/>
                      <a:r>
                        <a:rPr lang="pt-BR" dirty="0"/>
                        <a:t>regulamentar e similar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765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510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1F2072-32C2-55AE-B8D5-42374A18F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2700" dirty="0">
                <a:latin typeface="Montserrat Ultra Light" panose="00000300000000000000" pitchFamily="50" charset="0"/>
              </a:rPr>
            </a:br>
            <a:r>
              <a:rPr lang="pt-BR" sz="3100" dirty="0">
                <a:latin typeface="Montserrat Ultra Light" panose="00000300000000000000" pitchFamily="50" charset="0"/>
              </a:rPr>
              <a:t>1.3 – Continuidade dos requisitos ABNT NBR ISO 19011:2018</a:t>
            </a:r>
            <a:br>
              <a:rPr lang="pt-BR" sz="4000" dirty="0">
                <a:latin typeface="Montserrat Ultra Light" panose="00000300000000000000" pitchFamily="50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A25D86-F598-E693-866D-31F6260F9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2800" dirty="0"/>
              <a:t>3.14</a:t>
            </a:r>
          </a:p>
          <a:p>
            <a:r>
              <a:rPr lang="pt-BR" sz="2800" dirty="0"/>
              <a:t>equipe de auditoria</a:t>
            </a:r>
          </a:p>
          <a:p>
            <a:r>
              <a:rPr lang="pt-BR" sz="2800" dirty="0"/>
              <a:t>uma ou mais pessoas que realizam uma auditoria (3.1), apoiadas, se necessário, por especialistas (3.16)</a:t>
            </a:r>
          </a:p>
          <a:p>
            <a:r>
              <a:rPr lang="pt-BR" sz="2800" dirty="0"/>
              <a:t>3.15</a:t>
            </a:r>
          </a:p>
          <a:p>
            <a:r>
              <a:rPr lang="pt-BR" sz="2800" dirty="0"/>
              <a:t>auditor</a:t>
            </a:r>
          </a:p>
          <a:p>
            <a:r>
              <a:rPr lang="pt-BR" sz="2800" dirty="0"/>
              <a:t>pessoa que realiza uma auditoria (3.1)</a:t>
            </a:r>
          </a:p>
          <a:p>
            <a:r>
              <a:rPr lang="pt-BR" sz="2800" dirty="0"/>
              <a:t>3.16</a:t>
            </a:r>
          </a:p>
          <a:p>
            <a:r>
              <a:rPr lang="pt-BR" sz="2800" dirty="0"/>
              <a:t>especialista</a:t>
            </a:r>
          </a:p>
          <a:p>
            <a:r>
              <a:rPr lang="pt-BR" sz="2800" dirty="0"/>
              <a:t>&lt;auditoria&gt; pessoa que provê conhecimento ou experiência específicos para a equipe de auditoria (3.14)</a:t>
            </a:r>
          </a:p>
          <a:p>
            <a:r>
              <a:rPr lang="pt-BR" sz="2800" dirty="0"/>
              <a:t>3.17</a:t>
            </a:r>
          </a:p>
          <a:p>
            <a:r>
              <a:rPr lang="pt-BR" sz="2800" dirty="0"/>
              <a:t>observador</a:t>
            </a:r>
          </a:p>
          <a:p>
            <a:r>
              <a:rPr lang="pt-BR" sz="2800" dirty="0"/>
              <a:t>pessoa que acompanha a equipe de auditoria (3.14), mas não atua como auditor (3.15)</a:t>
            </a:r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2337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57787-4695-E897-6FD9-B188FC765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Montserrat Ultra Light" panose="00000300000000000000" pitchFamily="50" charset="0"/>
              </a:rPr>
              <a:t>1.3 – Continuidade dos requisitos ABNT NBR ISO 19011:2018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ECF6D1-7669-C3B4-A976-8DC3BF856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2800" dirty="0"/>
              <a:t>3.18</a:t>
            </a:r>
          </a:p>
          <a:p>
            <a:r>
              <a:rPr lang="pt-BR" sz="2800" dirty="0"/>
              <a:t>sistema de gestão</a:t>
            </a:r>
          </a:p>
          <a:p>
            <a:r>
              <a:rPr lang="pt-BR" sz="2800" dirty="0"/>
              <a:t>conjunto de elementos inter-relacionados ou interativos de uma organização, para estabelecer políticas, objetivos e processos (3.24) para alcançar estes objetivos</a:t>
            </a:r>
          </a:p>
          <a:p>
            <a:r>
              <a:rPr lang="pt-BR" sz="2800" dirty="0"/>
              <a:t>3.19</a:t>
            </a:r>
          </a:p>
          <a:p>
            <a:r>
              <a:rPr lang="pt-BR" sz="2800" dirty="0"/>
              <a:t>risco</a:t>
            </a:r>
          </a:p>
          <a:p>
            <a:r>
              <a:rPr lang="pt-BR" sz="2800" dirty="0"/>
              <a:t>efeito de incerteza</a:t>
            </a:r>
          </a:p>
          <a:p>
            <a:r>
              <a:rPr lang="pt-BR" sz="2800" dirty="0"/>
              <a:t>3.20</a:t>
            </a:r>
          </a:p>
          <a:p>
            <a:r>
              <a:rPr lang="pt-BR" sz="2800" dirty="0"/>
              <a:t>conformidade</a:t>
            </a:r>
          </a:p>
          <a:p>
            <a:r>
              <a:rPr lang="pt-BR" sz="2800" dirty="0"/>
              <a:t>atendimento de um requisito (3.23)</a:t>
            </a:r>
          </a:p>
          <a:p>
            <a:r>
              <a:rPr lang="pt-BR" sz="2800" dirty="0"/>
              <a:t>3.21</a:t>
            </a:r>
          </a:p>
          <a:p>
            <a:r>
              <a:rPr lang="pt-BR" sz="2800" dirty="0"/>
              <a:t>não conformidade</a:t>
            </a:r>
          </a:p>
          <a:p>
            <a:r>
              <a:rPr lang="pt-BR" sz="2800" dirty="0"/>
              <a:t>não atendimento de um requisito (3.23)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726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4D2DD-C2F9-01FA-BDBC-7BB6D3C6F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Montserrat Ultra Light" panose="00000300000000000000" pitchFamily="50" charset="0"/>
              </a:rPr>
              <a:t>1.3 – Continuidade dos requisitos ABNT NBR ISO 19011:2018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D669B3-6DB9-4D72-04C1-B07139693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11" y="1124744"/>
            <a:ext cx="10515600" cy="5256584"/>
          </a:xfrm>
        </p:spPr>
        <p:txBody>
          <a:bodyPr>
            <a:normAutofit fontScale="62500" lnSpcReduction="20000"/>
          </a:bodyPr>
          <a:lstStyle/>
          <a:p>
            <a:r>
              <a:rPr lang="pt-BR" sz="2800" dirty="0"/>
              <a:t>3.22</a:t>
            </a:r>
          </a:p>
          <a:p>
            <a:r>
              <a:rPr lang="pt-BR" sz="2800" dirty="0"/>
              <a:t>competência</a:t>
            </a:r>
          </a:p>
          <a:p>
            <a:r>
              <a:rPr lang="pt-BR" sz="2800" dirty="0"/>
              <a:t>capacidade de aplicar conhecimento e habilidades para alcançar resultados pretendidos</a:t>
            </a:r>
          </a:p>
          <a:p>
            <a:r>
              <a:rPr lang="pt-BR" sz="2800" dirty="0"/>
              <a:t>3.23</a:t>
            </a:r>
          </a:p>
          <a:p>
            <a:r>
              <a:rPr lang="pt-BR" sz="2800" dirty="0"/>
              <a:t>requisito</a:t>
            </a:r>
          </a:p>
          <a:p>
            <a:r>
              <a:rPr lang="pt-BR" sz="2800" dirty="0"/>
              <a:t>necessidade ou expectativa que é declarada, geralmente implícita ou obrigatória</a:t>
            </a:r>
          </a:p>
          <a:p>
            <a:r>
              <a:rPr lang="pt-BR" sz="2800" dirty="0"/>
              <a:t>3.24</a:t>
            </a:r>
          </a:p>
          <a:p>
            <a:r>
              <a:rPr lang="pt-BR" sz="2800" dirty="0"/>
              <a:t>processo</a:t>
            </a:r>
          </a:p>
          <a:p>
            <a:r>
              <a:rPr lang="pt-BR" sz="2800" dirty="0"/>
              <a:t>conjunto de atividades inter-relacionadas ou interativas que utilizam entradas para entregar um</a:t>
            </a:r>
          </a:p>
          <a:p>
            <a:r>
              <a:rPr lang="pt-BR" sz="2800" dirty="0"/>
              <a:t>resultado pretendido</a:t>
            </a:r>
          </a:p>
          <a:p>
            <a:r>
              <a:rPr lang="pt-BR" sz="2800" dirty="0"/>
              <a:t>3.25</a:t>
            </a:r>
          </a:p>
          <a:p>
            <a:r>
              <a:rPr lang="pt-BR" sz="2800" dirty="0"/>
              <a:t>desempenho</a:t>
            </a:r>
          </a:p>
          <a:p>
            <a:r>
              <a:rPr lang="pt-BR" sz="2800" dirty="0"/>
              <a:t>resultado mensurável</a:t>
            </a:r>
          </a:p>
          <a:p>
            <a:r>
              <a:rPr lang="pt-BR" sz="2800" dirty="0"/>
              <a:t>3.26</a:t>
            </a:r>
          </a:p>
          <a:p>
            <a:r>
              <a:rPr lang="pt-BR" sz="2800" dirty="0"/>
              <a:t>eficácia</a:t>
            </a:r>
          </a:p>
          <a:p>
            <a:r>
              <a:rPr lang="pt-BR" sz="2800" dirty="0"/>
              <a:t>extensão na qual atividades planejadas são realizadas e resultados planejados são alcançados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5088101"/>
      </p:ext>
    </p:extLst>
  </p:cSld>
  <p:clrMapOvr>
    <a:masterClrMapping/>
  </p:clrMapOvr>
</p:sld>
</file>

<file path=ppt/theme/theme1.xml><?xml version="1.0" encoding="utf-8"?>
<a:theme xmlns:a="http://schemas.openxmlformats.org/drawingml/2006/main" name="SBM_Entib">
  <a:themeElements>
    <a:clrScheme name="Personalizada 4">
      <a:dk1>
        <a:sysClr val="windowText" lastClr="000000"/>
      </a:dk1>
      <a:lt1>
        <a:sysClr val="window" lastClr="FFFFFF"/>
      </a:lt1>
      <a:dk2>
        <a:srgbClr val="002060"/>
      </a:dk2>
      <a:lt2>
        <a:srgbClr val="E7E6E6"/>
      </a:lt2>
      <a:accent1>
        <a:srgbClr val="0066B2"/>
      </a:accent1>
      <a:accent2>
        <a:srgbClr val="E1B937"/>
      </a:accent2>
      <a:accent3>
        <a:srgbClr val="A5A5A5"/>
      </a:accent3>
      <a:accent4>
        <a:srgbClr val="7F0000"/>
      </a:accent4>
      <a:accent5>
        <a:srgbClr val="9CC3E5"/>
      </a:accent5>
      <a:accent6>
        <a:srgbClr val="008080"/>
      </a:accent6>
      <a:hlink>
        <a:srgbClr val="FF0000"/>
      </a:hlink>
      <a:folHlink>
        <a:srgbClr val="00B050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M_Entib" id="{5C867C3D-D791-4A44-BA8B-64A7520A49D4}" vid="{40752520-6C2D-4AC0-94B4-0012A96367D3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SBM_Entib</Template>
  <TotalTime>15440</TotalTime>
  <Words>4145</Words>
  <Application>Microsoft Office PowerPoint</Application>
  <PresentationFormat>Widescreen</PresentationFormat>
  <Paragraphs>316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30</vt:i4>
      </vt:variant>
    </vt:vector>
  </HeadingPairs>
  <TitlesOfParts>
    <vt:vector size="38" baseType="lpstr">
      <vt:lpstr>Aptos</vt:lpstr>
      <vt:lpstr>Arial</vt:lpstr>
      <vt:lpstr>Calibri</vt:lpstr>
      <vt:lpstr>Calibri Light</vt:lpstr>
      <vt:lpstr>Montserrat Light</vt:lpstr>
      <vt:lpstr>Montserrat Ultra Light</vt:lpstr>
      <vt:lpstr>SBM_Entib</vt:lpstr>
      <vt:lpstr>Personalizar design</vt:lpstr>
      <vt:lpstr>Apresentação do PowerPoint</vt:lpstr>
      <vt:lpstr>Plano da 2ª AULA </vt:lpstr>
      <vt:lpstr>1.1 – Escopo</vt:lpstr>
      <vt:lpstr> 1.2 -  Classificação das auditorias </vt:lpstr>
      <vt:lpstr>1.2 -  Classificação das auditorias</vt:lpstr>
      <vt:lpstr>1.2 -  Classificação das auditorias</vt:lpstr>
      <vt:lpstr> 1.3 – Continuidade dos requisitos ABNT NBR ISO 19011:2018 </vt:lpstr>
      <vt:lpstr>1.3 – Continuidade dos requisitos ABNT NBR ISO 19011:2018</vt:lpstr>
      <vt:lpstr>1.3 – Continuidade dos requisitos ABNT NBR ISO 19011:2018</vt:lpstr>
      <vt:lpstr>1.4 -  Competência e Avaliação de Auditores:  Avaliação das habilidades dos envolvidos no processo de auditoria. </vt:lpstr>
      <vt:lpstr> 1.4 -  Competência e Avaliação de Auditores:  Avaliação das habilidades dos envolvidos no processo de auditoria. </vt:lpstr>
      <vt:lpstr>1.4 -  Competência e Avaliação de Auditores:  Avaliação das habilidades dos envolvidos no processo de auditoria. </vt:lpstr>
      <vt:lpstr>1.4 -  Competência e Avaliação de Auditores:  Avaliação das habilidades dos envolvidos no processo de auditoria. </vt:lpstr>
      <vt:lpstr>1.4 -  Competência e Avaliação de Auditores:  Avaliação das habilidades dos envolvidos no processo de auditoria. </vt:lpstr>
      <vt:lpstr>1.4 -  Competência e Avaliação de Auditores:  Avaliação das habilidades dos envolvidos no processo de auditoria. </vt:lpstr>
      <vt:lpstr>1.4 -  Competência e Avaliação de Auditores:  Avaliação das habilidades dos envolvidos no processo de auditoria. </vt:lpstr>
      <vt:lpstr>1.4 -  Competência e Avaliação de Auditores:  Avaliação das habilidades dos envolvidos no processo de auditoria. </vt:lpstr>
      <vt:lpstr>1.5 - Preparação da Auditoria: Objetivos e abrangência do programa de auditorias. Recursos e procedimentos do programa de auditoria. Implementação e monitoramento do programa. </vt:lpstr>
      <vt:lpstr>1.5 - Preparação da Auditoria: Objetivos e abrangência do programa de auditorias. Recursos e procedimentos do programa de auditoria. Implementação e monitoramento do programa.</vt:lpstr>
      <vt:lpstr>1.6 Executando a Auditoria:  Iniciando a auditoria. Análise crítica de documentos. Condução das atividades no local/remotas. Relatório da auditoria e ações de acompanhamento. </vt:lpstr>
      <vt:lpstr>Apresentação do PowerPoint</vt:lpstr>
      <vt:lpstr>1.6 Executando a Auditoria:  Iniciando a auditoria. Análise crítica de documentos. Condução das atividades no local/remotas. Relatório da auditoria e ações de acompanhamento. </vt:lpstr>
      <vt:lpstr>1.6 Executando a Auditoria:  Iniciando a auditoria. Análise crítica de documentos. Condução das atividades no local/remotas. Relatório da auditoria e ações de acompanhamento. </vt:lpstr>
      <vt:lpstr>1.6 Executando a Auditoria:  Iniciando a auditoria. Análise crítica de documentos. Condução das atividades no local/remotas. Relatório da auditoria e ações de acompanhamento. </vt:lpstr>
      <vt:lpstr>1.6 Executando a Auditoria: Iniciando a auditoria. Análise crítica de documentos. Condução das atividades no local/remotas. Relatório da auditoria e ações de acompanhamento. </vt:lpstr>
      <vt:lpstr>1.6 Executando a Auditoria: Iniciando a auditoria. Análise crítica de documentos. Condução das atividades no local/remotas. Relatório da auditoria e ações de acompanhamento. </vt:lpstr>
      <vt:lpstr>1.6 Executando a Auditoria: Iniciando a auditoria. Análise crítica de documentos. Condução das atividades no local/remotas. Relatório da auditoria e ações de acompanhamento. </vt:lpstr>
      <vt:lpstr>1.6 Executando a Auditoria: Iniciando a auditoria. Análise crítica de documentos. Condução das atividades no local/remotas. Relatório da auditoria e ações de acompanhamento.</vt:lpstr>
      <vt:lpstr>1.6 Executando a Auditoria: Iniciando a auditoria. Análise crítica de documentos. Condução das atividades no local/remotas. Relatório da auditoria e ações de acompanhamento.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SBM 01</dc:creator>
  <cp:lastModifiedBy>Jorge Guerra</cp:lastModifiedBy>
  <cp:revision>550</cp:revision>
  <dcterms:created xsi:type="dcterms:W3CDTF">2015-11-16T10:47:47Z</dcterms:created>
  <dcterms:modified xsi:type="dcterms:W3CDTF">2024-05-22T14:25:09Z</dcterms:modified>
</cp:coreProperties>
</file>