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13"/>
  </p:notesMasterIdLst>
  <p:sldIdLst>
    <p:sldId id="256" r:id="rId2"/>
    <p:sldId id="303" r:id="rId3"/>
    <p:sldId id="314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5" autoAdjust="0"/>
    <p:restoredTop sz="89939" autoAdjust="0"/>
  </p:normalViewPr>
  <p:slideViewPr>
    <p:cSldViewPr>
      <p:cViewPr varScale="1">
        <p:scale>
          <a:sx n="76" d="100"/>
          <a:sy n="76" d="100"/>
        </p:scale>
        <p:origin x="1282" y="67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06E63-08F8-8449-8A03-7670DEDBFB91}" type="datetimeFigureOut">
              <a:rPr lang="pt-BR" smtClean="0"/>
              <a:t>15/06/2020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Clique para editar os estilos de texto Mestres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4838D-9464-FE44-94D4-9C5B3FC545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81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4838D-9464-FE44-94D4-9C5B3FC5455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4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4838D-9464-FE44-94D4-9C5B3FC5455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698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4838D-9464-FE44-94D4-9C5B3FC5455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20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4838D-9464-FE44-94D4-9C5B3FC5455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97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4838D-9464-FE44-94D4-9C5B3FC5455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725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4838D-9464-FE44-94D4-9C5B3FC5455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06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4838D-9464-FE44-94D4-9C5B3FC5455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433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4838D-9464-FE44-94D4-9C5B3FC5455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81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4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55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732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1346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185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978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952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186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41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3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27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06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83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41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45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19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72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6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95344"/>
            <a:ext cx="6916420" cy="464847"/>
          </a:xfrm>
          <a:prstGeom prst="rect">
            <a:avLst/>
          </a:prstGeom>
        </p:spPr>
      </p:pic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xmlns="" id="{63913987-F4A0-8A4A-A903-73C805CCE980}"/>
              </a:ext>
            </a:extLst>
          </p:cNvPr>
          <p:cNvSpPr/>
          <p:nvPr/>
        </p:nvSpPr>
        <p:spPr>
          <a:xfrm>
            <a:off x="6939280" y="5105400"/>
            <a:ext cx="219964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José Mauro </a:t>
            </a:r>
            <a:r>
              <a:rPr lang="en-US" sz="1400" b="1" dirty="0" err="1" smtClean="0">
                <a:solidFill>
                  <a:schemeClr val="bg1"/>
                </a:solidFill>
              </a:rPr>
              <a:t>Granjeiro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DDS</a:t>
            </a:r>
            <a:r>
              <a:rPr lang="en-US" sz="1400" b="1" dirty="0">
                <a:solidFill>
                  <a:schemeClr val="bg1"/>
                </a:solidFill>
              </a:rPr>
              <a:t>, MSc, PhD</a:t>
            </a:r>
          </a:p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jmgranjeiro@gmail.com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361D88B1-C22B-5D4F-B05C-86994FC24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1026" name="Picture 2" descr="https://entib.org.br/entib/imagens/capas_Cursos_home_ILAPEO_Implantolog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6083300" cy="93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14400" y="4373878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spc="-5" dirty="0">
                <a:solidFill>
                  <a:schemeClr val="bg1"/>
                </a:solidFill>
                <a:latin typeface="Montserrat ExtraBold" panose="00000900000000000000" pitchFamily="50" charset="0"/>
                <a:cs typeface="Calibri"/>
              </a:rPr>
              <a:t>Aula 2</a:t>
            </a:r>
            <a:r>
              <a:rPr lang="pt-BR" sz="1400" spc="-5" dirty="0" smtClean="0">
                <a:solidFill>
                  <a:schemeClr val="bg1"/>
                </a:solidFill>
                <a:latin typeface="Montserrat ExtraBold" panose="00000900000000000000" pitchFamily="50" charset="0"/>
                <a:cs typeface="Calibri"/>
              </a:rPr>
              <a:t> </a:t>
            </a:r>
            <a:r>
              <a:rPr lang="pt-BR" sz="1400" spc="-5" dirty="0">
                <a:solidFill>
                  <a:schemeClr val="bg1"/>
                </a:solidFill>
                <a:latin typeface="Montserrat ExtraBold" panose="00000900000000000000" pitchFamily="50" charset="0"/>
                <a:cs typeface="Calibri"/>
              </a:rPr>
              <a:t>– Localizando a </a:t>
            </a:r>
            <a:r>
              <a:rPr lang="pt-BR" sz="1400" spc="-5" dirty="0" smtClean="0">
                <a:solidFill>
                  <a:schemeClr val="bg1"/>
                </a:solidFill>
                <a:latin typeface="Montserrat ExtraBold" panose="00000900000000000000" pitchFamily="50" charset="0"/>
                <a:cs typeface="Calibri"/>
              </a:rPr>
              <a:t>evidência</a:t>
            </a:r>
            <a:endParaRPr lang="pt-BR" sz="1400" dirty="0">
              <a:solidFill>
                <a:schemeClr val="bg1"/>
              </a:solidFill>
              <a:latin typeface="Montserrat ExtraBold" panose="00000900000000000000" pitchFamily="50" charset="0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6"/>
    </mc:Choice>
    <mc:Fallback xmlns="">
      <p:transition spd="slow" advTm="17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xmlns="" id="{55A4D23C-0D20-7945-B53E-03566EFD15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46" y="3657600"/>
            <a:ext cx="6399220" cy="243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71FCFF-79D9-B44A-B4E0-3E7ACECABA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0" y="228600"/>
            <a:ext cx="3810000" cy="649052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accent1"/>
                </a:solidFill>
                <a:latin typeface="Montserrat SemiBold" panose="00000700000000000000" pitchFamily="50" charset="0"/>
              </a:rPr>
              <a:t>MESH</a:t>
            </a:r>
            <a:br>
              <a:rPr lang="pt-BR" dirty="0">
                <a:solidFill>
                  <a:schemeClr val="accent1"/>
                </a:solidFill>
                <a:latin typeface="Montserrat SemiBold" panose="00000700000000000000" pitchFamily="50" charset="0"/>
              </a:rPr>
            </a:br>
            <a:r>
              <a:rPr lang="pt-BR" sz="1400" dirty="0" err="1">
                <a:solidFill>
                  <a:schemeClr val="accent1"/>
                </a:solidFill>
                <a:latin typeface="Montserrat SemiBold" panose="00000700000000000000" pitchFamily="50" charset="0"/>
              </a:rPr>
              <a:t>https</a:t>
            </a:r>
            <a:r>
              <a:rPr lang="pt-BR" sz="1400" dirty="0">
                <a:solidFill>
                  <a:schemeClr val="accent1"/>
                </a:solidFill>
                <a:latin typeface="Montserrat SemiBold" panose="00000700000000000000" pitchFamily="50" charset="0"/>
              </a:rPr>
              <a:t>://</a:t>
            </a:r>
            <a:r>
              <a:rPr lang="pt-BR" sz="1400" dirty="0" err="1">
                <a:solidFill>
                  <a:schemeClr val="accent1"/>
                </a:solidFill>
                <a:latin typeface="Montserrat SemiBold" panose="00000700000000000000" pitchFamily="50" charset="0"/>
              </a:rPr>
              <a:t>pubmed.ncbi.nlm.nih.gov</a:t>
            </a:r>
            <a:endParaRPr lang="pt-BR" sz="1400" dirty="0">
              <a:solidFill>
                <a:schemeClr val="accent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4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02E7D961-DB7F-ED40-929F-CB0F03D264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9" y="147457"/>
            <a:ext cx="4548753" cy="339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xmlns="" id="{3F83853B-CF49-E94F-971E-8B53AA175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3598835" y="2623173"/>
            <a:ext cx="1143000" cy="8382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3789335" y="3124200"/>
            <a:ext cx="762000" cy="1524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83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0"/>
    </mc:Choice>
    <mc:Fallback xmlns="">
      <p:transition spd="slow" advTm="6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F3DA5FA-4393-9B48-A32B-08CDFE403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79720"/>
            <a:ext cx="5715000" cy="5219480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xmlns="" id="{2BCB4FD6-7AF4-2B48-998E-0D73BA07C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990600" y="3429000"/>
            <a:ext cx="762000" cy="2286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990600" y="2025760"/>
            <a:ext cx="762000" cy="2286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906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2"/>
    </mc:Choice>
    <mc:Fallback xmlns="">
      <p:transition spd="slow" advTm="3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0A96BD-0484-5D42-87AC-B3386C0CA2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72200" y="228600"/>
            <a:ext cx="2720975" cy="684212"/>
          </a:xfrm>
        </p:spPr>
        <p:txBody>
          <a:bodyPr/>
          <a:lstStyle/>
          <a:p>
            <a:r>
              <a:rPr lang="pt-BR" dirty="0">
                <a:solidFill>
                  <a:schemeClr val="accent1"/>
                </a:solidFill>
                <a:latin typeface="Montserrat ExtraBold" panose="00000900000000000000" pitchFamily="50" charset="0"/>
              </a:rPr>
              <a:t>Sumário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83A84D1-EC4B-844F-86BB-1968BE078C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5800" y="1981200"/>
            <a:ext cx="4397375" cy="40740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1800" dirty="0">
                <a:latin typeface="Montserrat SemiBold" panose="00000700000000000000" pitchFamily="50" charset="0"/>
              </a:rPr>
              <a:t>Busca </a:t>
            </a:r>
            <a:r>
              <a:rPr lang="pt-BR" sz="1800" dirty="0" smtClean="0">
                <a:latin typeface="Montserrat SemiBold" panose="00000700000000000000" pitchFamily="50" charset="0"/>
              </a:rPr>
              <a:t>por evidências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latin typeface="Montserrat SemiBold" panose="00000700000000000000" pitchFamily="50" charset="0"/>
              </a:rPr>
              <a:t>Estudos que resumem outros </a:t>
            </a:r>
            <a:r>
              <a:rPr lang="pt-BR" sz="1800" dirty="0" smtClean="0">
                <a:latin typeface="Montserrat SemiBold" panose="00000700000000000000" pitchFamily="50" charset="0"/>
              </a:rPr>
              <a:t>estudos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latin typeface="Montserrat SemiBold" panose="00000700000000000000" pitchFamily="50" charset="0"/>
              </a:rPr>
              <a:t>Evidências em </a:t>
            </a:r>
            <a:r>
              <a:rPr lang="pt-BR" sz="1800" dirty="0" smtClean="0">
                <a:latin typeface="Montserrat SemiBold" panose="00000700000000000000" pitchFamily="50" charset="0"/>
              </a:rPr>
              <a:t>contexto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latin typeface="Montserrat SemiBold" panose="00000700000000000000" pitchFamily="50" charset="0"/>
              </a:rPr>
              <a:t>Elaboração de revisões sistemáticas e avaliações econômicas</a:t>
            </a:r>
          </a:p>
          <a:p>
            <a:pPr>
              <a:lnSpc>
                <a:spcPct val="150000"/>
              </a:lnSpc>
            </a:pPr>
            <a:endParaRPr lang="pt-BR" sz="1800" dirty="0">
              <a:latin typeface="Montserrat SemiBold" panose="00000700000000000000" pitchFamily="50" charset="0"/>
            </a:endParaRPr>
          </a:p>
          <a:p>
            <a:pPr>
              <a:lnSpc>
                <a:spcPct val="150000"/>
              </a:lnSpc>
            </a:pPr>
            <a:endParaRPr lang="pt-BR" sz="1800" dirty="0">
              <a:latin typeface="Montserrat SemiBold" panose="00000700000000000000" pitchFamily="50" charset="0"/>
            </a:endParaRPr>
          </a:p>
          <a:p>
            <a:pPr>
              <a:lnSpc>
                <a:spcPct val="150000"/>
              </a:lnSpc>
            </a:pPr>
            <a:endParaRPr lang="pt-BR" sz="1800" dirty="0">
              <a:latin typeface="Montserrat SemiBold" panose="00000700000000000000" pitchFamily="50" charset="0"/>
            </a:endParaRP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xmlns="" id="{DF9FCD34-B80A-6B4D-B9F9-ED4B61D62AE4}"/>
              </a:ext>
            </a:extLst>
          </p:cNvPr>
          <p:cNvSpPr/>
          <p:nvPr/>
        </p:nvSpPr>
        <p:spPr>
          <a:xfrm>
            <a:off x="5334000" y="1890926"/>
            <a:ext cx="3559175" cy="3657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000" b="1" dirty="0">
                <a:latin typeface="Montserrat SemiBold" panose="00000700000000000000" pitchFamily="50" charset="0"/>
              </a:rPr>
              <a:t>Principais conceitos</a:t>
            </a:r>
          </a:p>
          <a:p>
            <a:pPr marL="361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Montserrat SemiBold" panose="00000700000000000000" pitchFamily="50" charset="0"/>
              </a:rPr>
              <a:t>Realizar buscas na literatura</a:t>
            </a:r>
          </a:p>
          <a:p>
            <a:pPr marL="361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Montserrat SemiBold" panose="00000700000000000000" pitchFamily="50" charset="0"/>
              </a:rPr>
              <a:t>Caracterizar os estudos secundários</a:t>
            </a:r>
          </a:p>
          <a:p>
            <a:pPr marL="361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Montserrat SemiBold" panose="00000700000000000000" pitchFamily="50" charset="0"/>
              </a:rPr>
              <a:t>Contextualizar o uso das evidências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xmlns="" id="{514D9DD1-F5F5-B54E-8510-2A8073FD1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2359"/>
      </p:ext>
    </p:extLst>
  </p:cSld>
  <p:clrMapOvr>
    <a:masterClrMapping/>
  </p:clrMapOvr>
  <p:transition spd="med" advTm="529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4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07DD93F0-875B-1E42-A757-DF65DE22A5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2057400"/>
            <a:ext cx="6883400" cy="2801937"/>
          </a:xfrm>
        </p:spPr>
        <p:txBody>
          <a:bodyPr/>
          <a:lstStyle/>
          <a:p>
            <a:pPr algn="just"/>
            <a:r>
              <a:rPr lang="pt-BR" dirty="0">
                <a:solidFill>
                  <a:schemeClr val="accent1"/>
                </a:solidFill>
                <a:latin typeface="Montserrat ExtraBold" panose="00000900000000000000" pitchFamily="50" charset="0"/>
              </a:rPr>
              <a:t>BUSCA POR EVIDÊNCIAS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E20EEC76-BE6E-D54A-A3AD-E50607C78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15"/>
    </mc:Choice>
    <mc:Fallback xmlns="">
      <p:transition spd="slow" advTm="64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CCF08E-EA52-D043-849A-112B31C350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7716" y="418986"/>
            <a:ext cx="8650697" cy="550845"/>
          </a:xfrm>
        </p:spPr>
        <p:txBody>
          <a:bodyPr>
            <a:normAutofit/>
          </a:bodyPr>
          <a:lstStyle/>
          <a:p>
            <a:r>
              <a:rPr lang="pt-BR" sz="3000" dirty="0">
                <a:solidFill>
                  <a:schemeClr val="accent1"/>
                </a:solidFill>
                <a:latin typeface="Montserrat SemiBold" panose="00000700000000000000" pitchFamily="50" charset="0"/>
              </a:rPr>
              <a:t>onde buscar informação confiável?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09A6842-9944-6D49-9B45-805AEE3E4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45" y="1728680"/>
            <a:ext cx="2153725" cy="129302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268C004-9B94-ED4C-AF4F-E74E4A6F02FB}"/>
              </a:ext>
            </a:extLst>
          </p:cNvPr>
          <p:cNvSpPr txBox="1"/>
          <p:nvPr/>
        </p:nvSpPr>
        <p:spPr>
          <a:xfrm>
            <a:off x="457199" y="1303929"/>
            <a:ext cx="2133600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Antigamente...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715820D-ECFC-EB47-AAAC-13497951A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4423270"/>
            <a:ext cx="2153725" cy="1211470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xmlns="" id="{8FF9F9C8-6BC2-324E-AA38-4B54BCE02318}"/>
              </a:ext>
            </a:extLst>
          </p:cNvPr>
          <p:cNvCxnSpPr>
            <a:stCxn id="4" idx="2"/>
            <a:endCxn id="6" idx="0"/>
          </p:cNvCxnSpPr>
          <p:nvPr/>
        </p:nvCxnSpPr>
        <p:spPr>
          <a:xfrm flipH="1">
            <a:off x="1534062" y="3021708"/>
            <a:ext cx="16746" cy="140156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6E1D7E2-6381-1344-9828-2EEFE52CED65}"/>
              </a:ext>
            </a:extLst>
          </p:cNvPr>
          <p:cNvSpPr txBox="1"/>
          <p:nvPr/>
        </p:nvSpPr>
        <p:spPr>
          <a:xfrm>
            <a:off x="1583748" y="3671309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Rigor Editorial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2E15137-A23D-D842-A8FE-04EE68C45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422" y="1344010"/>
            <a:ext cx="3783778" cy="2062367"/>
          </a:xfrm>
          <a:prstGeom prst="rect">
            <a:avLst/>
          </a:prstGeom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xmlns="" id="{35D7078F-5237-A549-B1E5-06A298265E72}"/>
              </a:ext>
            </a:extLst>
          </p:cNvPr>
          <p:cNvCxnSpPr>
            <a:stCxn id="4" idx="3"/>
            <a:endCxn id="10" idx="1"/>
          </p:cNvCxnSpPr>
          <p:nvPr/>
        </p:nvCxnSpPr>
        <p:spPr>
          <a:xfrm>
            <a:off x="2627670" y="2375194"/>
            <a:ext cx="21737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D6684629-9466-7C4E-96A2-5DBAED161C1C}"/>
              </a:ext>
            </a:extLst>
          </p:cNvPr>
          <p:cNvSpPr txBox="1"/>
          <p:nvPr/>
        </p:nvSpPr>
        <p:spPr>
          <a:xfrm>
            <a:off x="2870610" y="241812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Revolução</a:t>
            </a: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xmlns="" id="{75BEB33C-C074-1F4C-9858-1D7FF62264BD}"/>
              </a:ext>
            </a:extLst>
          </p:cNvPr>
          <p:cNvSpPr txBox="1"/>
          <p:nvPr/>
        </p:nvSpPr>
        <p:spPr>
          <a:xfrm>
            <a:off x="3636748" y="3200400"/>
            <a:ext cx="5301665" cy="297581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361315" indent="-348615">
              <a:spcBef>
                <a:spcPts val="1125"/>
              </a:spcBef>
              <a:buClr>
                <a:srgbClr val="6EB7D6"/>
              </a:buClr>
              <a:buSzPct val="109615"/>
              <a:buFont typeface="Wingdings 2"/>
              <a:buChar char=""/>
              <a:tabLst>
                <a:tab pos="361315" algn="l"/>
                <a:tab pos="361950" algn="l"/>
              </a:tabLst>
            </a:pPr>
            <a:r>
              <a:rPr sz="2600" spc="-5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Google </a:t>
            </a:r>
            <a:r>
              <a:rPr lang="pt-BR" sz="260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– 612 milhões</a:t>
            </a:r>
            <a:endParaRPr sz="260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endParaRPr>
          </a:p>
          <a:p>
            <a:pPr marL="361315" indent="-348615">
              <a:spcBef>
                <a:spcPts val="1380"/>
              </a:spcBef>
              <a:buClr>
                <a:srgbClr val="6EB7D6"/>
              </a:buClr>
              <a:buSzPct val="109615"/>
              <a:buFont typeface="Wingdings 2"/>
              <a:buChar char=""/>
              <a:tabLst>
                <a:tab pos="361315" algn="l"/>
                <a:tab pos="361950" algn="l"/>
              </a:tabLst>
            </a:pPr>
            <a:r>
              <a:rPr sz="260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Pubmed</a:t>
            </a:r>
            <a:r>
              <a:rPr sz="2600" spc="-11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(Medline)</a:t>
            </a:r>
            <a:r>
              <a:rPr lang="pt-BR" sz="260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– 638.117</a:t>
            </a:r>
            <a:endParaRPr sz="260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endParaRPr>
          </a:p>
          <a:p>
            <a:pPr marL="361315" indent="-348615">
              <a:spcBef>
                <a:spcPts val="1385"/>
              </a:spcBef>
              <a:buClr>
                <a:srgbClr val="6EB7D6"/>
              </a:buClr>
              <a:buSzPct val="109615"/>
              <a:buFont typeface="Wingdings 2"/>
              <a:buChar char=""/>
              <a:tabLst>
                <a:tab pos="361315" algn="l"/>
                <a:tab pos="361950" algn="l"/>
              </a:tabLst>
            </a:pPr>
            <a:r>
              <a:rPr sz="2600" spc="-1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Cochrane</a:t>
            </a:r>
            <a:r>
              <a:rPr sz="2600" spc="-4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library</a:t>
            </a:r>
            <a:endParaRPr sz="260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endParaRPr>
          </a:p>
          <a:p>
            <a:pPr marL="980440" lvl="1" indent="-281940">
              <a:spcBef>
                <a:spcPts val="170"/>
              </a:spcBef>
              <a:buClr>
                <a:srgbClr val="6EB7D6"/>
              </a:buClr>
              <a:buSzPct val="107894"/>
              <a:buFont typeface="Wingdings 2"/>
              <a:buChar char=""/>
              <a:tabLst>
                <a:tab pos="979805" algn="l"/>
                <a:tab pos="981075" algn="l"/>
              </a:tabLst>
            </a:pPr>
            <a:r>
              <a:rPr sz="1900" spc="-15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Reviews </a:t>
            </a:r>
            <a:r>
              <a:rPr lang="pt-BR" sz="1900" spc="-15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                -</a:t>
            </a:r>
            <a:r>
              <a:rPr sz="1900" spc="10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900" spc="-1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193</a:t>
            </a:r>
          </a:p>
          <a:p>
            <a:pPr marL="980440" lvl="1" indent="-281940">
              <a:spcBef>
                <a:spcPts val="170"/>
              </a:spcBef>
              <a:buClr>
                <a:srgbClr val="6EB7D6"/>
              </a:buClr>
              <a:buSzPct val="107894"/>
              <a:buFont typeface="Wingdings 2"/>
              <a:buChar char=""/>
              <a:tabLst>
                <a:tab pos="979805" algn="l"/>
                <a:tab pos="981075" algn="l"/>
              </a:tabLst>
            </a:pPr>
            <a:r>
              <a:rPr lang="en-US" sz="1900" spc="-15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Protocols                - 24</a:t>
            </a:r>
          </a:p>
          <a:p>
            <a:pPr marL="980440" lvl="1" indent="-281940">
              <a:spcBef>
                <a:spcPts val="170"/>
              </a:spcBef>
              <a:buClr>
                <a:srgbClr val="6EB7D6"/>
              </a:buClr>
              <a:buSzPct val="107894"/>
              <a:buFont typeface="Wingdings 2"/>
              <a:buChar char=""/>
              <a:tabLst>
                <a:tab pos="979805" algn="l"/>
                <a:tab pos="981075" algn="l"/>
              </a:tabLst>
            </a:pPr>
            <a:r>
              <a:rPr lang="en-US" sz="1900" spc="-15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Trials                        - 24.708</a:t>
            </a:r>
          </a:p>
          <a:p>
            <a:pPr marL="980440" lvl="1" indent="-281940">
              <a:spcBef>
                <a:spcPts val="170"/>
              </a:spcBef>
              <a:buClr>
                <a:srgbClr val="6EB7D6"/>
              </a:buClr>
              <a:buSzPct val="107894"/>
              <a:buFont typeface="Wingdings 2"/>
              <a:buChar char=""/>
              <a:tabLst>
                <a:tab pos="979805" algn="l"/>
                <a:tab pos="981075" algn="l"/>
              </a:tabLst>
            </a:pPr>
            <a:r>
              <a:rPr lang="en-US" sz="1900" spc="-55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Clinical </a:t>
            </a:r>
            <a:r>
              <a:rPr lang="en-US" sz="1900" spc="-55" dirty="0" err="1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Ansewers</a:t>
            </a:r>
            <a:r>
              <a:rPr lang="en-US" sz="1900" spc="-55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  - 17</a:t>
            </a:r>
            <a:endParaRPr sz="190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" name="Balão Retangular Arredondado 14">
            <a:extLst>
              <a:ext uri="{FF2B5EF4-FFF2-40B4-BE49-F238E27FC236}">
                <a16:creationId xmlns:a16="http://schemas.microsoft.com/office/drawing/2014/main" xmlns="" id="{95DD0134-425A-5346-BFA5-BE7B92222EA5}"/>
              </a:ext>
            </a:extLst>
          </p:cNvPr>
          <p:cNvSpPr/>
          <p:nvPr/>
        </p:nvSpPr>
        <p:spPr>
          <a:xfrm>
            <a:off x="7262020" y="4673600"/>
            <a:ext cx="1676393" cy="1219200"/>
          </a:xfrm>
          <a:prstGeom prst="wedgeRoundRectCallout">
            <a:avLst>
              <a:gd name="adj1" fmla="val -91197"/>
              <a:gd name="adj2" fmla="val -69500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“dental”</a:t>
            </a:r>
          </a:p>
          <a:p>
            <a:pPr algn="ctr"/>
            <a:r>
              <a:rPr lang="pt-BR" dirty="0"/>
              <a:t>Busca em 21/04/20</a:t>
            </a:r>
          </a:p>
        </p:txBody>
      </p:sp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xmlns="" id="{BBC99BC5-5524-264D-AD24-C4EF04DA6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F54104-B85A-7348-BF8F-99E8A80C6C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44246"/>
            <a:ext cx="7848600" cy="483108"/>
          </a:xfrm>
        </p:spPr>
        <p:txBody>
          <a:bodyPr>
            <a:normAutofit fontScale="90000"/>
          </a:bodyPr>
          <a:lstStyle/>
          <a:p>
            <a:pPr algn="just"/>
            <a:r>
              <a:rPr lang="pt-BR" sz="3000" dirty="0">
                <a:solidFill>
                  <a:schemeClr val="accent1"/>
                </a:solidFill>
                <a:latin typeface="Montserrat SemiBold" panose="00000700000000000000" pitchFamily="50" charset="0"/>
              </a:rPr>
              <a:t>Como encontrar o que preciso?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667D0C6-ED02-3F4F-8F05-468CAFFC95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1828" y="1981200"/>
            <a:ext cx="3575371" cy="4070350"/>
          </a:xfrm>
        </p:spPr>
        <p:txBody>
          <a:bodyPr>
            <a:normAutofit/>
          </a:bodyPr>
          <a:lstStyle/>
          <a:p>
            <a:r>
              <a:rPr lang="pt-BR" sz="1800" dirty="0"/>
              <a:t>Bases de dados (</a:t>
            </a:r>
            <a:r>
              <a:rPr lang="pt-BR" sz="1800" dirty="0" err="1"/>
              <a:t>Pubmed</a:t>
            </a:r>
            <a:r>
              <a:rPr lang="pt-BR" sz="1800" dirty="0"/>
              <a:t>, </a:t>
            </a:r>
            <a:r>
              <a:rPr lang="pt-BR" sz="1800" dirty="0" err="1"/>
              <a:t>Scopus</a:t>
            </a:r>
            <a:r>
              <a:rPr lang="pt-BR" sz="1800" dirty="0"/>
              <a:t>, Cochrane) estão em inglês</a:t>
            </a:r>
          </a:p>
          <a:p>
            <a:r>
              <a:rPr lang="pt-BR" sz="1800" dirty="0"/>
              <a:t>A indexação ou catalogação de um trabalho pode usar sinônimos</a:t>
            </a:r>
          </a:p>
          <a:p>
            <a:r>
              <a:rPr lang="pt-BR" sz="1800" dirty="0"/>
              <a:t>Termos de busca</a:t>
            </a:r>
          </a:p>
          <a:p>
            <a:pPr marL="452438" lvl="1"/>
            <a:r>
              <a:rPr lang="pt-BR" sz="1800" dirty="0"/>
              <a:t>Descritores ou palavras-chave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xmlns="" id="{5922A9E0-C26F-9143-A385-DD5782680632}"/>
              </a:ext>
            </a:extLst>
          </p:cNvPr>
          <p:cNvSpPr/>
          <p:nvPr/>
        </p:nvSpPr>
        <p:spPr>
          <a:xfrm>
            <a:off x="4419600" y="2031492"/>
            <a:ext cx="4267200" cy="787908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Descritores em Ciências da Saúde DECS - </a:t>
            </a:r>
            <a:r>
              <a:rPr lang="pt-BR" dirty="0" err="1"/>
              <a:t>decs.bvs.br</a:t>
            </a:r>
            <a:endParaRPr lang="pt-BR" dirty="0"/>
          </a:p>
        </p:txBody>
      </p:sp>
      <p:pic>
        <p:nvPicPr>
          <p:cNvPr id="6" name="Imagem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BA949D10-F102-FD46-ABFC-C6F3123F1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02" y="3124200"/>
            <a:ext cx="496681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eta para a Esquerda 6">
            <a:extLst>
              <a:ext uri="{FF2B5EF4-FFF2-40B4-BE49-F238E27FC236}">
                <a16:creationId xmlns:a16="http://schemas.microsoft.com/office/drawing/2014/main" xmlns="" id="{10E051B1-C09D-884E-A315-3E8AAA868DFE}"/>
              </a:ext>
            </a:extLst>
          </p:cNvPr>
          <p:cNvSpPr/>
          <p:nvPr/>
        </p:nvSpPr>
        <p:spPr>
          <a:xfrm>
            <a:off x="5360670" y="4088892"/>
            <a:ext cx="978408" cy="280416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xmlns="" id="{135BC088-0B9A-494D-96D0-15A517BFC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99"/>
    </mc:Choice>
    <mc:Fallback xmlns="">
      <p:transition spd="slow" advTm="17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xmlns="" id="{FCBF1160-C1E3-4C4A-A580-DB8155FF5B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57200"/>
            <a:ext cx="7902575" cy="457200"/>
          </a:xfrm>
        </p:spPr>
        <p:txBody>
          <a:bodyPr>
            <a:normAutofit fontScale="90000"/>
          </a:bodyPr>
          <a:lstStyle/>
          <a:p>
            <a:pPr algn="just"/>
            <a:r>
              <a:rPr lang="pt-BR" sz="3000" dirty="0">
                <a:solidFill>
                  <a:schemeClr val="accent1"/>
                </a:solidFill>
                <a:latin typeface="Montserrat SemiBold" panose="00000700000000000000" pitchFamily="50" charset="0"/>
              </a:rPr>
              <a:t>Busca por descritores no </a:t>
            </a:r>
            <a:r>
              <a:rPr lang="pt-BR" sz="3000" dirty="0" err="1">
                <a:solidFill>
                  <a:schemeClr val="accent1"/>
                </a:solidFill>
                <a:latin typeface="Montserrat SemiBold" panose="00000700000000000000" pitchFamily="50" charset="0"/>
              </a:rPr>
              <a:t>decs</a:t>
            </a:r>
            <a:endParaRPr lang="pt-BR" sz="3000" dirty="0">
              <a:solidFill>
                <a:schemeClr val="accent1"/>
              </a:solidFill>
              <a:latin typeface="Montserrat SemiBold" panose="00000700000000000000" pitchFamily="50" charset="0"/>
            </a:endParaRPr>
          </a:p>
        </p:txBody>
      </p:sp>
      <p:pic>
        <p:nvPicPr>
          <p:cNvPr id="7" name="Imagem 6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xmlns="" id="{76744F09-A040-B648-A961-34DD4600F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1" y="2057401"/>
            <a:ext cx="7772400" cy="357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CB3244F6-3D87-A44B-9524-DE1FAA3AE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4419600" y="3581400"/>
            <a:ext cx="3276600" cy="204690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6477000" y="4495800"/>
            <a:ext cx="838200" cy="64245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36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6"/>
    </mc:Choice>
    <mc:Fallback xmlns="">
      <p:transition spd="slow" advTm="2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BDE4837B-F25B-634F-B71C-6CC31B81F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86143"/>
            <a:ext cx="6082453" cy="272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D0E0DA45-3E28-0941-98C2-645D0B468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54514"/>
            <a:ext cx="6082453" cy="1534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xmlns="" id="{9E08BC55-2F04-6A45-9ECC-35E3DF48C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5105400" y="3886200"/>
            <a:ext cx="2043853" cy="9144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/>
          <p:cNvSpPr/>
          <p:nvPr/>
        </p:nvSpPr>
        <p:spPr>
          <a:xfrm>
            <a:off x="5333999" y="5500657"/>
            <a:ext cx="533401" cy="3921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34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0"/>
    </mc:Choice>
    <mc:Fallback xmlns="">
      <p:transition spd="slow" advTm="7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xmlns="" id="{0C3E86ED-F145-2841-B5EC-3639F1C58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5671752" cy="506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xmlns="" id="{7330F201-C780-8649-B81D-F60AD2D8A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90"/>
    </mc:Choice>
    <mc:Fallback xmlns="">
      <p:transition spd="slow" advTm="5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966C95D6-0112-3549-ABB7-AC9D77802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44699"/>
            <a:ext cx="4780195" cy="515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xmlns="" id="{5C3B5A1D-C4C4-054B-B6A2-A2CECA3E2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9"/>
    </mc:Choice>
    <mc:Fallback xmlns="">
      <p:transition spd="slow" advTm="4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ilha de Vapor">
  <a:themeElements>
    <a:clrScheme name="Personalizada 4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0066B2"/>
      </a:accent1>
      <a:accent2>
        <a:srgbClr val="E1B937"/>
      </a:accent2>
      <a:accent3>
        <a:srgbClr val="A5A5A5"/>
      </a:accent3>
      <a:accent4>
        <a:srgbClr val="7F0000"/>
      </a:accent4>
      <a:accent5>
        <a:srgbClr val="9CC3E5"/>
      </a:accent5>
      <a:accent6>
        <a:srgbClr val="008080"/>
      </a:accent6>
      <a:hlink>
        <a:srgbClr val="FF0000"/>
      </a:hlink>
      <a:folHlink>
        <a:srgbClr val="00B050"/>
      </a:folHlink>
    </a:clrScheme>
    <a:fontScheme name="Trilha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lh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95000"/>
              <a:lumOff val="5000"/>
            </a:schemeClr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150</Words>
  <Application>Microsoft Office PowerPoint</Application>
  <PresentationFormat>Apresentação na tela (4:3)</PresentationFormat>
  <Paragraphs>44</Paragraphs>
  <Slides>11</Slides>
  <Notes>8</Notes>
  <HiddenSlides>0</HiddenSlides>
  <MMClips>11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Montserrat ExtraBold</vt:lpstr>
      <vt:lpstr>Montserrat SemiBold</vt:lpstr>
      <vt:lpstr>Wingdings 2</vt:lpstr>
      <vt:lpstr>Trilha de Vapor</vt:lpstr>
      <vt:lpstr>Apresentação do PowerPoint</vt:lpstr>
      <vt:lpstr>Sumário</vt:lpstr>
      <vt:lpstr>BUSCA POR EVIDÊNCIAS</vt:lpstr>
      <vt:lpstr>onde buscar informação confiável?</vt:lpstr>
      <vt:lpstr>Como encontrar o que preciso?</vt:lpstr>
      <vt:lpstr>Busca por descritores no decs</vt:lpstr>
      <vt:lpstr>Apresentação do PowerPoint</vt:lpstr>
      <vt:lpstr>Apresentação do PowerPoint</vt:lpstr>
      <vt:lpstr>Apresentação do PowerPoint</vt:lpstr>
      <vt:lpstr>MESH https://pubmed.ncbi.nlm.nih.gov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Saúde Baseada em Evidência</dc:title>
  <dc:creator>José Granjeiro</dc:creator>
  <cp:lastModifiedBy>Aline Marques Rodrigues</cp:lastModifiedBy>
  <cp:revision>73</cp:revision>
  <dcterms:created xsi:type="dcterms:W3CDTF">2020-04-22T10:56:37Z</dcterms:created>
  <dcterms:modified xsi:type="dcterms:W3CDTF">2020-06-15T20:50:23Z</dcterms:modified>
</cp:coreProperties>
</file>